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sldIdLst>
    <p:sldId id="256" r:id="rId2"/>
    <p:sldId id="263" r:id="rId3"/>
    <p:sldId id="277" r:id="rId4"/>
    <p:sldId id="261" r:id="rId5"/>
    <p:sldId id="269" r:id="rId6"/>
    <p:sldId id="262" r:id="rId7"/>
    <p:sldId id="278" r:id="rId8"/>
    <p:sldId id="281" r:id="rId9"/>
    <p:sldId id="282" r:id="rId10"/>
    <p:sldId id="271" r:id="rId11"/>
    <p:sldId id="273" r:id="rId12"/>
    <p:sldId id="279" r:id="rId13"/>
    <p:sldId id="268" r:id="rId14"/>
    <p:sldId id="280" r:id="rId15"/>
    <p:sldId id="272" r:id="rId16"/>
    <p:sldId id="270" r:id="rId17"/>
  </p:sldIdLst>
  <p:sldSz cx="9144000" cy="6858000" type="screen4x3"/>
  <p:notesSz cx="6858000" cy="9144000"/>
  <p:defaultTextStyle>
    <a:lvl1pPr defTabSz="457200">
      <a:defRPr>
        <a:solidFill>
          <a:srgbClr val="002569"/>
        </a:solidFill>
      </a:defRPr>
    </a:lvl1pPr>
    <a:lvl2pPr indent="457200" defTabSz="457200">
      <a:defRPr>
        <a:solidFill>
          <a:srgbClr val="002569"/>
        </a:solidFill>
      </a:defRPr>
    </a:lvl2pPr>
    <a:lvl3pPr indent="914400" defTabSz="457200">
      <a:defRPr>
        <a:solidFill>
          <a:srgbClr val="002569"/>
        </a:solidFill>
      </a:defRPr>
    </a:lvl3pPr>
    <a:lvl4pPr indent="1371600" defTabSz="457200">
      <a:defRPr>
        <a:solidFill>
          <a:srgbClr val="002569"/>
        </a:solidFill>
      </a:defRPr>
    </a:lvl4pPr>
    <a:lvl5pPr indent="1828800" defTabSz="457200">
      <a:defRPr>
        <a:solidFill>
          <a:srgbClr val="002569"/>
        </a:solidFill>
      </a:defRPr>
    </a:lvl5pPr>
    <a:lvl6pPr indent="2286000" defTabSz="457200">
      <a:defRPr>
        <a:solidFill>
          <a:srgbClr val="002569"/>
        </a:solidFill>
      </a:defRPr>
    </a:lvl6pPr>
    <a:lvl7pPr indent="2743200" defTabSz="457200">
      <a:defRPr>
        <a:solidFill>
          <a:srgbClr val="002569"/>
        </a:solidFill>
      </a:defRPr>
    </a:lvl7pPr>
    <a:lvl8pPr indent="3200400" defTabSz="457200">
      <a:defRPr>
        <a:solidFill>
          <a:srgbClr val="002569"/>
        </a:solidFill>
      </a:defRPr>
    </a:lvl8pPr>
    <a:lvl9pPr indent="3657600" defTabSz="457200">
      <a:defRPr>
        <a:solidFill>
          <a:srgbClr val="002569"/>
        </a:solidFill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sontos, Vardis M (398G)" initials="TVM(" lastIdx="15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011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DDCA"/>
          </a:solidFill>
        </a:fill>
      </a:tcStyle>
    </a:wholeTbl>
    <a:band2H>
      <a:tcTxStyle/>
      <a:tcStyle>
        <a:tcBdr/>
        <a:fill>
          <a:solidFill>
            <a:srgbClr val="FFEF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CBCB"/>
          </a:solidFill>
        </a:fill>
      </a:tcStyle>
    </a:wholeTbl>
    <a:band2H>
      <a:tcTxStyle/>
      <a:tcStyle>
        <a:tcBdr/>
        <a:fill>
          <a:solidFill>
            <a:srgbClr val="EEE7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BD3"/>
          </a:solidFill>
        </a:fill>
      </a:tcStyle>
    </a:wholeTbl>
    <a:band2H>
      <a:tcTxStyle/>
      <a:tcStyle>
        <a:tcBdr/>
        <a:fill>
          <a:solidFill>
            <a:srgbClr val="E6E7EA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Row>
  </a:tblStyle>
  <a:tblStyle styleId="{2708684C-4D16-4618-839F-0558EEFCDFE6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222"/>
    <p:restoredTop sz="94146"/>
  </p:normalViewPr>
  <p:slideViewPr>
    <p:cSldViewPr>
      <p:cViewPr varScale="1">
        <p:scale>
          <a:sx n="105" d="100"/>
          <a:sy n="105" d="100"/>
        </p:scale>
        <p:origin x="1338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" name="Shape 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53021836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4676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5228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232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8763000" y="6629400"/>
            <a:ext cx="3048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algn="ctr">
              <a:defRPr lang="uk-UA" sz="1100" i="1" smtClean="0">
                <a:solidFill>
                  <a:schemeClr val="tx2"/>
                </a:solidFill>
                <a:latin typeface="+mj-lt"/>
                <a:ea typeface="+mj-ea"/>
                <a:cs typeface="Proxima Nova Regular"/>
              </a:defRPr>
            </a:lvl1pPr>
          </a:lstStyle>
          <a:p>
            <a:pPr defTabSz="914400"/>
            <a:fld id="{86CB4B4D-7CA3-9044-876B-883B54F8677D}" type="slidenum">
              <a:rPr lang="uk-UA" smtClean="0"/>
              <a:pPr defTabSz="914400"/>
              <a:t>‹#›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8153400" cy="47244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+mj-lt"/>
                <a:cs typeface="Arial" panose="020B0604020202020204" pitchFamily="34" charset="0"/>
              </a:defRPr>
            </a:lvl1pPr>
            <a:lvl2pPr marL="768927" indent="-311727">
              <a:buFont typeface="Courier New" panose="02070309020205020404" pitchFamily="49" charset="0"/>
              <a:buChar char="o"/>
              <a:defRPr sz="2000">
                <a:latin typeface="+mj-lt"/>
                <a:cs typeface="Arial" panose="020B0604020202020204" pitchFamily="34" charset="0"/>
              </a:defRPr>
            </a:lvl2pPr>
            <a:lvl3pPr marL="1188719" indent="-274319">
              <a:buFont typeface="Wingdings" panose="05000000000000000000" pitchFamily="2" charset="2"/>
              <a:buChar char="§"/>
              <a:defRPr sz="2000">
                <a:latin typeface="+mj-lt"/>
                <a:cs typeface="Arial" panose="020B0604020202020204" pitchFamily="34" charset="0"/>
              </a:defRPr>
            </a:lvl3pPr>
            <a:lvl4pPr>
              <a:defRPr sz="2000">
                <a:latin typeface="+mj-lt"/>
                <a:cs typeface="Arial" panose="020B0604020202020204" pitchFamily="34" charset="0"/>
              </a:defRPr>
            </a:lvl4pPr>
            <a:lvl5pPr>
              <a:defRPr sz="20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hape 3"/>
          <p:cNvSpPr/>
          <p:nvPr userDrawn="1"/>
        </p:nvSpPr>
        <p:spPr>
          <a:xfrm>
            <a:off x="76200" y="6629400"/>
            <a:ext cx="21336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000000"/>
                </a:solidFill>
              </a:defRPr>
            </a:pPr>
            <a:r>
              <a:rPr lang="en-AU" sz="1100" i="1" smtClean="0">
                <a:solidFill>
                  <a:schemeClr val="tx2"/>
                </a:solidFill>
                <a:latin typeface="+mj-ea"/>
                <a:ea typeface="+mn-ea"/>
                <a:cs typeface="Proxima Nova Regular"/>
                <a:sym typeface="Proxima Nova Regular"/>
              </a:rPr>
              <a:t>SIT-32,</a:t>
            </a:r>
            <a:r>
              <a:rPr lang="en-AU" sz="1100" i="1" baseline="0" smtClean="0">
                <a:solidFill>
                  <a:schemeClr val="tx2"/>
                </a:solidFill>
                <a:latin typeface="+mj-ea"/>
                <a:ea typeface="+mn-ea"/>
                <a:cs typeface="Proxima Nova Regular"/>
                <a:sym typeface="Proxima Nova Regular"/>
              </a:rPr>
              <a:t> </a:t>
            </a:r>
            <a:r>
              <a:rPr lang="en-AU" sz="1100" i="1" smtClean="0">
                <a:solidFill>
                  <a:schemeClr val="tx2"/>
                </a:solidFill>
                <a:latin typeface="+mj-ea"/>
                <a:ea typeface="+mn-ea"/>
                <a:cs typeface="Proxima Nova Regular"/>
                <a:sym typeface="Proxima Nova Regular"/>
              </a:rPr>
              <a:t>ESA HQ, 26-27 Apr 2017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2057400" y="304800"/>
            <a:ext cx="49530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tabLst/>
              <a:defRPr/>
            </a:pPr>
            <a:r>
              <a:rPr lang="en-US" dirty="0" smtClean="0"/>
              <a:t>Title TBA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med"/>
  <p:hf hdr="0" ftr="0" dt="0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un.org/depts/los/convention_agreements/texts/unclos/UNCLOS-TOC.htm" TargetMode="External"/><Relationship Id="rId5" Type="http://schemas.openxmlformats.org/officeDocument/2006/relationships/hyperlink" Target="http://www.un.org/depts/los/biodiversity/prepcom.htm" TargetMode="External"/><Relationship Id="rId4" Type="http://schemas.openxmlformats.org/officeDocument/2006/relationships/hyperlink" Target="http://www.sargassoseacommission.org/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geoblueplanet.com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arinebon.org/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sealevel.nasa.gov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geoblueplanet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arinebon.org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geoblueplanet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arinebon.org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 idx="4294967295"/>
          </p:nvPr>
        </p:nvSpPr>
        <p:spPr>
          <a:xfrm>
            <a:off x="505968" y="1575017"/>
            <a:ext cx="8001000" cy="993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latin typeface="Droid Serif"/>
                <a:ea typeface="Droid Serif"/>
                <a:cs typeface="Droid Serif"/>
                <a:sym typeface="Droid Serif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EOS 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cean 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ariables 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nabling 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esearch and 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pplications for 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  (</a:t>
            </a:r>
            <a:r>
              <a:rPr lang="en-US" sz="2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COVERAGE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):</a:t>
            </a:r>
            <a:endParaRPr sz="28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505968" y="4191000"/>
            <a:ext cx="4810858" cy="2541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NASA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SIT 32 Agenda Item #3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dirty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CEOS Strategic Implementation Team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dirty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ESA Headquarters, Paris, France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dirty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26</a:t>
            </a:r>
            <a:r>
              <a:rPr lang="en-US" baseline="30000" dirty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th</a:t>
            </a:r>
            <a:r>
              <a:rPr lang="en-US" dirty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-27</a:t>
            </a:r>
            <a:r>
              <a:rPr lang="en-US" baseline="30000" dirty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th</a:t>
            </a:r>
            <a:r>
              <a:rPr lang="en-US" dirty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 April 2017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81000" y="0"/>
            <a:ext cx="2806211" cy="1239412"/>
            <a:chOff x="622789" y="1217405"/>
            <a:chExt cx="2806211" cy="1239412"/>
          </a:xfrm>
        </p:grpSpPr>
        <p:pic>
          <p:nvPicPr>
            <p:cNvPr id="12" name="ceos_logo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622789" y="1217405"/>
              <a:ext cx="2507906" cy="993132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5" name="Shape 10"/>
            <p:cNvSpPr txBox="1">
              <a:spLocks/>
            </p:cNvSpPr>
            <p:nvPr/>
          </p:nvSpPr>
          <p:spPr>
            <a:xfrm>
              <a:off x="622789" y="2246634"/>
              <a:ext cx="2806211" cy="21018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/>
            <a:lstStyle>
              <a:lvl1pPr algn="l">
                <a:defRPr sz="4200" b="1">
                  <a:solidFill>
                    <a:srgbClr val="FFFFFF"/>
                  </a:solidFill>
                  <a:latin typeface="Droid Serif"/>
                  <a:ea typeface="Droid Serif"/>
                  <a:cs typeface="Droid Serif"/>
                  <a:sym typeface="Droid Serif"/>
                </a:defRPr>
              </a:lvl1pPr>
              <a:lvl2pPr algn="r">
                <a:defRPr sz="3200">
                  <a:solidFill>
                    <a:srgbClr val="FFFFFF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2pPr>
              <a:lvl3pPr algn="r">
                <a:defRPr sz="3200">
                  <a:solidFill>
                    <a:srgbClr val="FFFFFF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3pPr>
              <a:lvl4pPr algn="r">
                <a:defRPr sz="3200">
                  <a:solidFill>
                    <a:srgbClr val="FFFFFF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4pPr>
              <a:lvl5pPr algn="r">
                <a:defRPr sz="3200">
                  <a:solidFill>
                    <a:srgbClr val="FFFFFF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5pPr>
              <a:lvl6pPr indent="457200" algn="r">
                <a:defRPr sz="3200">
                  <a:solidFill>
                    <a:srgbClr val="FFFFFF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6pPr>
              <a:lvl7pPr indent="914400" algn="r">
                <a:defRPr sz="3200">
                  <a:solidFill>
                    <a:srgbClr val="FFFFFF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7pPr>
              <a:lvl8pPr indent="1371600" algn="r">
                <a:defRPr sz="3200">
                  <a:solidFill>
                    <a:srgbClr val="FFFFFF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8pPr>
              <a:lvl9pPr indent="1828800" algn="r">
                <a:defRPr sz="3200">
                  <a:solidFill>
                    <a:srgbClr val="FFFFFF"/>
                  </a:solidFill>
                  <a:latin typeface="Arial Bold"/>
                  <a:ea typeface="Arial Bold"/>
                  <a:cs typeface="Arial Bold"/>
                  <a:sym typeface="Arial Bold"/>
                </a:defRPr>
              </a:lvl9pPr>
            </a:lstStyle>
            <a:p>
              <a:pPr defTabSz="914400">
                <a:defRPr sz="1800" b="0">
                  <a:solidFill>
                    <a:srgbClr val="000000"/>
                  </a:solidFill>
                </a:defRPr>
              </a:pPr>
              <a:r>
                <a:rPr lang="en-US" sz="1050" dirty="0" smtClean="0">
                  <a:solidFill>
                    <a:schemeClr val="bg1">
                      <a:lumMod val="20000"/>
                      <a:lumOff val="80000"/>
                    </a:schemeClr>
                  </a:solidFill>
                  <a:latin typeface="+mj-lt"/>
                </a:rPr>
                <a:t>Committee on Earth Observation Satellites</a:t>
              </a:r>
              <a:endParaRPr lang="en-US" sz="1050" dirty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</a:endParaRPr>
            </a:p>
          </p:txBody>
        </p:sp>
      </p:grpSp>
      <p:sp>
        <p:nvSpPr>
          <p:cNvPr id="7" name="Shape 10"/>
          <p:cNvSpPr txBox="1">
            <a:spLocks/>
          </p:cNvSpPr>
          <p:nvPr/>
        </p:nvSpPr>
        <p:spPr>
          <a:xfrm>
            <a:off x="505968" y="2568148"/>
            <a:ext cx="3886200" cy="4222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Initiative Proposal to CEOS</a:t>
            </a:r>
            <a:endParaRPr lang="en-US" sz="2000" i="1" dirty="0"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3798860"/>
            <a:ext cx="4724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FFFF00"/>
                </a:solidFill>
                <a:latin typeface="+mj-lt"/>
              </a:rPr>
              <a:t>Drs. E. </a:t>
            </a:r>
            <a:r>
              <a:rPr lang="en-US" i="1" dirty="0" smtClean="0">
                <a:solidFill>
                  <a:srgbClr val="FFFF00"/>
                </a:solidFill>
                <a:latin typeface="+mj-lt"/>
              </a:rPr>
              <a:t>Lindstrom, V. </a:t>
            </a:r>
            <a:r>
              <a:rPr lang="en-US" i="1" dirty="0">
                <a:solidFill>
                  <a:srgbClr val="FFFF00"/>
                </a:solidFill>
                <a:latin typeface="+mj-lt"/>
              </a:rPr>
              <a:t>Tsontos &amp; J. </a:t>
            </a:r>
            <a:r>
              <a:rPr lang="en-US" i="1" dirty="0" smtClean="0">
                <a:solidFill>
                  <a:srgbClr val="FFFF00"/>
                </a:solidFill>
                <a:latin typeface="+mj-lt"/>
              </a:rPr>
              <a:t>Vazquez</a:t>
            </a:r>
            <a:endParaRPr lang="en-US" i="1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10</a:t>
            </a:fld>
            <a:endParaRPr lang="uk-U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0" y="3124200"/>
            <a:ext cx="9144000" cy="5334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BACKUP SLIDES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Content Placeholder 3"/>
          <p:cNvSpPr>
            <a:spLocks noGrp="1"/>
          </p:cNvSpPr>
          <p:nvPr>
            <p:ph sz="quarter" idx="11"/>
          </p:nvPr>
        </p:nvSpPr>
        <p:spPr>
          <a:xfrm>
            <a:off x="2819400" y="304800"/>
            <a:ext cx="3352800" cy="533400"/>
          </a:xfrm>
        </p:spPr>
        <p:txBody>
          <a:bodyPr/>
          <a:lstStyle/>
          <a:p>
            <a:r>
              <a:rPr lang="en-US" sz="2200" b="1" dirty="0" smtClean="0">
                <a:solidFill>
                  <a:srgbClr val="FFFF00"/>
                </a:solidFill>
              </a:rPr>
              <a:t>COVERAGE Initiative</a:t>
            </a:r>
            <a:endParaRPr lang="en-US" sz="2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98455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11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600200" y="1447800"/>
            <a:ext cx="7458456" cy="4953000"/>
          </a:xfrm>
        </p:spPr>
        <p:txBody>
          <a:bodyPr/>
          <a:lstStyle/>
          <a:p>
            <a:r>
              <a:rPr lang="en-US" sz="1800" dirty="0" smtClean="0">
                <a:latin typeface="Calibri" panose="020F0502020204030204" pitchFamily="34" charset="0"/>
              </a:rPr>
              <a:t>Establish MOUs with </a:t>
            </a:r>
            <a:r>
              <a:rPr lang="en-US" sz="1800" dirty="0">
                <a:latin typeface="Calibri" panose="020F0502020204030204" pitchFamily="34" charset="0"/>
              </a:rPr>
              <a:t>agency </a:t>
            </a:r>
            <a:r>
              <a:rPr lang="en-US" sz="1800" dirty="0" smtClean="0">
                <a:latin typeface="Calibri" panose="020F0502020204030204" pitchFamily="34" charset="0"/>
              </a:rPr>
              <a:t>&amp; </a:t>
            </a:r>
            <a:r>
              <a:rPr lang="en-US" sz="1800" dirty="0">
                <a:latin typeface="Calibri" panose="020F0502020204030204" pitchFamily="34" charset="0"/>
              </a:rPr>
              <a:t>stakeholder groups partnering in COVERAGE</a:t>
            </a:r>
          </a:p>
          <a:p>
            <a:r>
              <a:rPr lang="en-US" sz="1800" dirty="0" smtClean="0">
                <a:latin typeface="Calibri" panose="020F0502020204030204" pitchFamily="34" charset="0"/>
              </a:rPr>
              <a:t>Development </a:t>
            </a:r>
            <a:r>
              <a:rPr lang="en-US" sz="1800" dirty="0">
                <a:latin typeface="Calibri" panose="020F0502020204030204" pitchFamily="34" charset="0"/>
              </a:rPr>
              <a:t>of COVERAGE Project management infrastructure </a:t>
            </a:r>
            <a:r>
              <a:rPr lang="en-US" sz="1800" dirty="0" smtClean="0">
                <a:latin typeface="Calibri" panose="020F0502020204030204" pitchFamily="34" charset="0"/>
              </a:rPr>
              <a:t>(including steering committee and team/collaborators)</a:t>
            </a:r>
          </a:p>
          <a:p>
            <a:r>
              <a:rPr lang="en-US" sz="1800" dirty="0" smtClean="0">
                <a:latin typeface="Calibri" panose="020F0502020204030204" pitchFamily="34" charset="0"/>
              </a:rPr>
              <a:t>Development </a:t>
            </a:r>
            <a:r>
              <a:rPr lang="en-US" sz="1800" dirty="0">
                <a:latin typeface="Calibri" panose="020F0502020204030204" pitchFamily="34" charset="0"/>
              </a:rPr>
              <a:t>of </a:t>
            </a:r>
            <a:r>
              <a:rPr lang="en-US" sz="1800" dirty="0" smtClean="0">
                <a:latin typeface="Calibri" panose="020F0502020204030204" pitchFamily="34" charset="0"/>
              </a:rPr>
              <a:t>integrated </a:t>
            </a:r>
            <a:r>
              <a:rPr lang="en-US" sz="1800" dirty="0">
                <a:latin typeface="Calibri" panose="020F0502020204030204" pitchFamily="34" charset="0"/>
              </a:rPr>
              <a:t>project implementation plan and schedule</a:t>
            </a:r>
          </a:p>
          <a:p>
            <a:r>
              <a:rPr lang="en-US" sz="1800" dirty="0" smtClean="0">
                <a:latin typeface="Calibri" panose="020F0502020204030204" pitchFamily="34" charset="0"/>
              </a:rPr>
              <a:t>Use </a:t>
            </a:r>
            <a:r>
              <a:rPr lang="en-US" sz="1800" dirty="0">
                <a:latin typeface="Calibri" panose="020F0502020204030204" pitchFamily="34" charset="0"/>
              </a:rPr>
              <a:t>case gathering and prioritization at both the COVERAGE system and component level </a:t>
            </a:r>
            <a:r>
              <a:rPr lang="en-US" sz="1800" dirty="0" smtClean="0">
                <a:latin typeface="Calibri" panose="020F0502020204030204" pitchFamily="34" charset="0"/>
              </a:rPr>
              <a:t>(visualization</a:t>
            </a:r>
            <a:r>
              <a:rPr lang="en-US" sz="1800" dirty="0">
                <a:latin typeface="Calibri" panose="020F0502020204030204" pitchFamily="34" charset="0"/>
              </a:rPr>
              <a:t>, data discovery, </a:t>
            </a:r>
            <a:r>
              <a:rPr lang="en-US" sz="1800" dirty="0" err="1" smtClean="0">
                <a:latin typeface="Calibri" panose="020F0502020204030204" pitchFamily="34" charset="0"/>
              </a:rPr>
              <a:t>subsetting</a:t>
            </a:r>
            <a:r>
              <a:rPr lang="en-US" sz="1800" dirty="0">
                <a:latin typeface="Calibri" panose="020F0502020204030204" pitchFamily="34" charset="0"/>
              </a:rPr>
              <a:t>, and other desirable value-added data services)</a:t>
            </a:r>
          </a:p>
          <a:p>
            <a:r>
              <a:rPr lang="en-US" sz="1800" dirty="0" smtClean="0">
                <a:latin typeface="Calibri" panose="020F0502020204030204" pitchFamily="34" charset="0"/>
              </a:rPr>
              <a:t>Inventory </a:t>
            </a:r>
            <a:r>
              <a:rPr lang="en-US" sz="1800" dirty="0">
                <a:latin typeface="Calibri" panose="020F0502020204030204" pitchFamily="34" charset="0"/>
              </a:rPr>
              <a:t>of data sources and associated data access interfaces necessary to support priority use cases</a:t>
            </a:r>
          </a:p>
          <a:p>
            <a:r>
              <a:rPr lang="en-US" sz="1800" dirty="0" smtClean="0">
                <a:latin typeface="Calibri" panose="020F0502020204030204" pitchFamily="34" charset="0"/>
              </a:rPr>
              <a:t>Development </a:t>
            </a:r>
            <a:r>
              <a:rPr lang="en-US" sz="1800" dirty="0">
                <a:latin typeface="Calibri" panose="020F0502020204030204" pitchFamily="34" charset="0"/>
              </a:rPr>
              <a:t>of COVERAGE system and component functional requirements</a:t>
            </a:r>
          </a:p>
          <a:p>
            <a:r>
              <a:rPr lang="en-US" sz="1800" dirty="0" smtClean="0">
                <a:latin typeface="Calibri" panose="020F0502020204030204" pitchFamily="34" charset="0"/>
              </a:rPr>
              <a:t>Technical </a:t>
            </a:r>
            <a:r>
              <a:rPr lang="en-US" sz="1800" dirty="0">
                <a:latin typeface="Calibri" panose="020F0502020204030204" pitchFamily="34" charset="0"/>
              </a:rPr>
              <a:t>design </a:t>
            </a:r>
            <a:r>
              <a:rPr lang="en-US" sz="1800" dirty="0" smtClean="0">
                <a:latin typeface="Calibri" panose="020F0502020204030204" pitchFamily="34" charset="0"/>
              </a:rPr>
              <a:t>specification/review/refinement</a:t>
            </a:r>
            <a:endParaRPr lang="en-US" sz="1800" dirty="0">
              <a:latin typeface="Calibri" panose="020F0502020204030204" pitchFamily="34" charset="0"/>
            </a:endParaRPr>
          </a:p>
          <a:p>
            <a:r>
              <a:rPr lang="en-US" sz="1800" dirty="0" smtClean="0">
                <a:latin typeface="Calibri" panose="020F0502020204030204" pitchFamily="34" charset="0"/>
              </a:rPr>
              <a:t>Iterative Development &amp; Review</a:t>
            </a:r>
            <a:endParaRPr lang="en-US" sz="1800" dirty="0">
              <a:latin typeface="Calibri" panose="020F0502020204030204" pitchFamily="34" charset="0"/>
            </a:endParaRPr>
          </a:p>
          <a:p>
            <a:r>
              <a:rPr lang="en-US" sz="1800" dirty="0" smtClean="0">
                <a:latin typeface="Calibri" panose="020F0502020204030204" pitchFamily="34" charset="0"/>
              </a:rPr>
              <a:t>Periodic </a:t>
            </a:r>
            <a:r>
              <a:rPr lang="en-US" sz="1800" dirty="0">
                <a:latin typeface="Calibri" panose="020F0502020204030204" pitchFamily="34" charset="0"/>
              </a:rPr>
              <a:t>reporting (agency and CEOS)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2057400" y="228600"/>
            <a:ext cx="5486400" cy="8382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COVERAGE Draft Implementation Plan Approach for CEOS</a:t>
            </a:r>
          </a:p>
        </p:txBody>
      </p:sp>
      <p:sp>
        <p:nvSpPr>
          <p:cNvPr id="5" name="Right Brace 4"/>
          <p:cNvSpPr/>
          <p:nvPr/>
        </p:nvSpPr>
        <p:spPr>
          <a:xfrm rot="10800000">
            <a:off x="1295400" y="1488430"/>
            <a:ext cx="304800" cy="1508760"/>
          </a:xfrm>
          <a:prstGeom prst="rightBrace">
            <a:avLst>
              <a:gd name="adj1" fmla="val 8333"/>
              <a:gd name="adj2" fmla="val 50000"/>
            </a:avLst>
          </a:prstGeom>
          <a:noFill/>
          <a:ln w="25400" cap="flat">
            <a:solidFill>
              <a:srgbClr val="FF9A00"/>
            </a:solidFill>
            <a:prstDash val="solid"/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336" y="1905000"/>
            <a:ext cx="14718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By 2017 SIT-Tech.</a:t>
            </a:r>
          </a:p>
          <a:p>
            <a:r>
              <a:rPr lang="en-US" sz="14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WG Meeting 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25195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12</a:t>
            </a:fld>
            <a:endParaRPr lang="uk-U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2362200" y="295687"/>
            <a:ext cx="4953000" cy="533400"/>
          </a:xfrm>
        </p:spPr>
        <p:txBody>
          <a:bodyPr/>
          <a:lstStyle/>
          <a:p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Sargasso Sea Pilot Project    </a:t>
            </a:r>
            <a:r>
              <a:rPr lang="en-US" sz="1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11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1/2)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585" y="1219200"/>
            <a:ext cx="2268415" cy="1656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585" y="2964680"/>
            <a:ext cx="2268416" cy="168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0" y="2227035"/>
            <a:ext cx="6970143" cy="257719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Collaboration with the Sargasso Sea Commission 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(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hlinkClick r:id="rId4"/>
              </a:rPr>
              <a:t>SSC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)</a:t>
            </a:r>
          </a:p>
          <a:p>
            <a:pPr lvl="1"/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SSC: </a:t>
            </a:r>
            <a:b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</a:b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- Network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of international partners led by the Government of 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Bermuda, including UK, USA and intergovernmental agencies (IUCN, ISA)</a:t>
            </a:r>
          </a:p>
          <a:p>
            <a:pPr lvl="1" indent="0">
              <a:buNone/>
            </a:pP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- advance the recognition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of the 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importance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of the Sargasso 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Sea and promote its protection in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accordance 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with UNCLOS</a:t>
            </a:r>
          </a:p>
          <a:p>
            <a:pPr lvl="1"/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Interactions with SSC over a 2 year period, including a joint workshop in Key West, FL.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w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ith stakeholders, to define the scope and contents of a pilot COVERAGE application for the Sargasso region</a:t>
            </a:r>
          </a:p>
          <a:p>
            <a:pPr lvl="1"/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Development of a demo COVERAGE application for the Sargasso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0" y="4859438"/>
            <a:ext cx="9144000" cy="17699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Value of COVERAGE for SSC</a:t>
            </a:r>
          </a:p>
          <a:p>
            <a:pPr lvl="1"/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Platform providing integrated data access to data for 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data 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poor 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high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seas 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area</a:t>
            </a:r>
          </a:p>
          <a:p>
            <a:pPr lvl="1"/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Illuminate the relationship between oceanographic conditions and uses of the Sargasso Sea</a:t>
            </a:r>
          </a:p>
          <a:p>
            <a:pPr lvl="1"/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Identify ocean use by marine species and humans &amp; highlight areas of conflicting usage</a:t>
            </a:r>
          </a:p>
          <a:p>
            <a:pPr lvl="1"/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Tool supporting future measures resulting from ongoing UN negotiation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a </a:t>
            </a:r>
            <a:r>
              <a:rPr lang="en-US" sz="1600" u="sng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new marine biodiversity treaty for areas beyond national jurisdiction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(ABNJ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as an extension to 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UNCLOS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16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lvl="1"/>
            <a:endParaRPr lang="en-US" sz="1600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130486"/>
            <a:ext cx="674585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Use the Sargasso Sea and NASA as a regional pilot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application for Sargasso Sea Commission to ensure that the development is user-driven and effective.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" t="11901" r="2461" b="13573"/>
          <a:stretch/>
        </p:blipFill>
        <p:spPr>
          <a:xfrm>
            <a:off x="6875585" y="4746444"/>
            <a:ext cx="2268415" cy="411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94942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13</a:t>
            </a:fld>
            <a:endParaRPr lang="uk-U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1981200" y="152400"/>
            <a:ext cx="5791200" cy="8382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Discussion Points for CEOS Partners</a:t>
            </a:r>
          </a:p>
          <a:p>
            <a:pPr algn="ctr"/>
            <a:r>
              <a:rPr lang="en-US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COVERAGE Side Meeting</a:t>
            </a:r>
            <a:endParaRPr lang="en-US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Content Placeholder 1"/>
          <p:cNvSpPr txBox="1">
            <a:spLocks/>
          </p:cNvSpPr>
          <p:nvPr/>
        </p:nvSpPr>
        <p:spPr>
          <a:xfrm>
            <a:off x="-12192" y="1752600"/>
            <a:ext cx="9110472" cy="38100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0000"/>
              </a:lnSpc>
              <a:spcBef>
                <a:spcPts val="1200"/>
              </a:spcBef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Engage 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CEOS on 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any ocean surface 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data 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available in near real time 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for potential inclusion 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in COVERAGE (technical compatibility - one of SST, SSS, color, winds, height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)   </a:t>
            </a:r>
            <a:endParaRPr lang="en-US" sz="18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lvl="0">
              <a:lnSpc>
                <a:spcPct val="100000"/>
              </a:lnSpc>
              <a:spcBef>
                <a:spcPts val="1200"/>
              </a:spcBef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Identify high priority applications for which COVERAGE 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system would provide valuable 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new 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capability and data streams 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(use cases)</a:t>
            </a:r>
          </a:p>
          <a:p>
            <a:pPr lvl="0">
              <a:lnSpc>
                <a:spcPct val="100000"/>
              </a:lnSpc>
              <a:spcBef>
                <a:spcPts val="1200"/>
              </a:spcBef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Resources to support 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CEOS partnering agency 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collaboration in COVERAGE (technical and coordination work) </a:t>
            </a:r>
          </a:p>
          <a:p>
            <a:pPr lvl="0">
              <a:lnSpc>
                <a:spcPct val="100000"/>
              </a:lnSpc>
              <a:spcBef>
                <a:spcPts val="1200"/>
              </a:spcBef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Areas of possible technical exchange in the COVERAGE context (</a:t>
            </a:r>
            <a:r>
              <a:rPr lang="en-US" sz="18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eg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. technology contributions and coordinated/standards-oriented development for cross-system interoperability)</a:t>
            </a:r>
          </a:p>
          <a:p>
            <a:pPr lvl="0">
              <a:lnSpc>
                <a:spcPct val="100000"/>
              </a:lnSpc>
              <a:spcBef>
                <a:spcPts val="1200"/>
              </a:spcBef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Approach to broader stakeholder engagement.  </a:t>
            </a:r>
            <a:r>
              <a:rPr lang="en-US" sz="18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eg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. GOOS program.</a:t>
            </a:r>
          </a:p>
          <a:p>
            <a:pPr lvl="0">
              <a:lnSpc>
                <a:spcPct val="100000"/>
              </a:lnSpc>
              <a:spcBef>
                <a:spcPts val="1200"/>
              </a:spcBef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Sustainability 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strategy 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(what could be the path to operationalization for a sustained COVERAGE beyond the 3 years of the R&amp;D project assuming successful)</a:t>
            </a:r>
          </a:p>
        </p:txBody>
      </p:sp>
    </p:spTree>
    <p:extLst>
      <p:ext uri="{BB962C8B-B14F-4D97-AF65-F5344CB8AC3E}">
        <p14:creationId xmlns:p14="http://schemas.microsoft.com/office/powerpoint/2010/main" val="93971583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14</a:t>
            </a:fld>
            <a:endParaRPr lang="uk-U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2057400" y="152400"/>
            <a:ext cx="4670006" cy="838200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COVERAGE - Sargasso 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Sea 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emo Web 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Application  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1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(2/2</a:t>
            </a:r>
            <a:r>
              <a:rPr lang="en-US" sz="1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1100" dirty="0"/>
          </a:p>
          <a:p>
            <a:pPr algn="ctr"/>
            <a:endParaRPr lang="en-US" dirty="0"/>
          </a:p>
          <a:p>
            <a:pPr algn="ctr"/>
            <a:endParaRPr lang="en-US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-121533" y="1600200"/>
            <a:ext cx="9180189" cy="2104891"/>
            <a:chOff x="-171575" y="4472673"/>
            <a:chExt cx="9180189" cy="210489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14706" y="4472673"/>
              <a:ext cx="2242868" cy="1547828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/>
            <a:srcRect l="8051" r="6388"/>
            <a:stretch/>
          </p:blipFill>
          <p:spPr>
            <a:xfrm>
              <a:off x="64027" y="4472673"/>
              <a:ext cx="2153154" cy="1531312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/>
            <a:srcRect r="6790"/>
            <a:stretch/>
          </p:blipFill>
          <p:spPr>
            <a:xfrm>
              <a:off x="4655100" y="4472673"/>
              <a:ext cx="2013120" cy="1531312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-171575" y="6020501"/>
              <a:ext cx="257634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i="1" dirty="0" smtClean="0">
                  <a:solidFill>
                    <a:srgbClr val="002060"/>
                  </a:solidFill>
                </a:rPr>
                <a:t>MODIS CHL-A + </a:t>
              </a:r>
              <a:br>
                <a:rPr lang="en-US" sz="1400" i="1" dirty="0" smtClean="0">
                  <a:solidFill>
                    <a:srgbClr val="002060"/>
                  </a:solidFill>
                </a:rPr>
              </a:br>
              <a:r>
                <a:rPr lang="en-US" sz="1400" i="1" dirty="0" smtClean="0">
                  <a:solidFill>
                    <a:srgbClr val="002060"/>
                  </a:solidFill>
                </a:rPr>
                <a:t>ASCAT Ocean Surface Winds</a:t>
              </a:r>
              <a:endParaRPr lang="en-US" sz="1400" i="1" dirty="0">
                <a:solidFill>
                  <a:srgbClr val="00206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228442" y="6054344"/>
              <a:ext cx="24153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i="1" dirty="0" smtClean="0">
                  <a:solidFill>
                    <a:srgbClr val="002060"/>
                  </a:solidFill>
                </a:rPr>
                <a:t>Bluefin tuna archival tag track + Reynolds SST</a:t>
              </a:r>
              <a:endParaRPr lang="en-US" sz="1400" i="1" dirty="0">
                <a:solidFill>
                  <a:srgbClr val="00206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662350" y="6038478"/>
              <a:ext cx="20058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1" dirty="0" smtClean="0">
                  <a:solidFill>
                    <a:srgbClr val="002060"/>
                  </a:solidFill>
                </a:rPr>
                <a:t>AVISO Sea level anomaly</a:t>
              </a:r>
              <a:endParaRPr lang="en-US" sz="1400" i="1" dirty="0">
                <a:solidFill>
                  <a:srgbClr val="002060"/>
                </a:solidFill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65746" y="4472673"/>
              <a:ext cx="2242868" cy="1531312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7002744" y="6054344"/>
              <a:ext cx="20058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i="1" dirty="0" smtClean="0">
                  <a:solidFill>
                    <a:srgbClr val="002060"/>
                  </a:solidFill>
                </a:rPr>
                <a:t>AIS Vessel Positions</a:t>
              </a:r>
              <a:br>
                <a:rPr lang="en-US" sz="1400" i="1" dirty="0" smtClean="0">
                  <a:solidFill>
                    <a:srgbClr val="002060"/>
                  </a:solidFill>
                </a:rPr>
              </a:br>
              <a:r>
                <a:rPr lang="en-US" sz="1400" i="1" dirty="0" smtClean="0">
                  <a:solidFill>
                    <a:srgbClr val="002060"/>
                  </a:solidFill>
                </a:rPr>
                <a:t>Heat map + Tracks</a:t>
              </a:r>
              <a:endParaRPr lang="en-US" sz="1400" i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36585" y="4233151"/>
            <a:ext cx="8778815" cy="2111577"/>
            <a:chOff x="149524" y="4190821"/>
            <a:chExt cx="8778815" cy="2111577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49524" y="4190821"/>
              <a:ext cx="2697193" cy="1743075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584248" y="5994621"/>
              <a:ext cx="182774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i="1" dirty="0" smtClean="0">
                  <a:solidFill>
                    <a:schemeClr val="accent1">
                      <a:lumMod val="50000"/>
                    </a:schemeClr>
                  </a:solidFill>
                </a:rPr>
                <a:t>MUR-SST Gradients</a:t>
              </a:r>
              <a:endParaRPr lang="en-US" sz="1400" i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140465" y="4190821"/>
              <a:ext cx="2837642" cy="1743075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3281532" y="5994620"/>
              <a:ext cx="25555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i="1" dirty="0" smtClean="0">
                  <a:solidFill>
                    <a:schemeClr val="accent1">
                      <a:lumMod val="50000"/>
                    </a:schemeClr>
                  </a:solidFill>
                </a:rPr>
                <a:t>Aquarius Sea Surface Salinity</a:t>
              </a:r>
              <a:endParaRPr lang="en-US" sz="1400" i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113342" y="4190821"/>
              <a:ext cx="2814997" cy="1743075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6407398" y="5994619"/>
              <a:ext cx="222689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i="1" dirty="0" smtClean="0">
                  <a:solidFill>
                    <a:schemeClr val="accent1">
                      <a:lumMod val="50000"/>
                    </a:schemeClr>
                  </a:solidFill>
                </a:rPr>
                <a:t>OSCAR Surface Currents</a:t>
              </a:r>
              <a:endParaRPr lang="en-US" sz="1400" i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692716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15</a:t>
            </a:fld>
            <a:endParaRPr lang="uk-U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1905000" y="139383"/>
            <a:ext cx="5562600" cy="8382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COVERAGE </a:t>
            </a:r>
            <a:r>
              <a:rPr lang="en-US" b="1" dirty="0">
                <a:solidFill>
                  <a:srgbClr val="FFFF00"/>
                </a:solidFill>
              </a:rPr>
              <a:t>Alignment with </a:t>
            </a:r>
            <a:r>
              <a:rPr lang="en-US" b="1" dirty="0" smtClean="0">
                <a:solidFill>
                  <a:srgbClr val="FFFF00"/>
                </a:solidFill>
              </a:rPr>
              <a:t>GEO Ocean Initiatives</a:t>
            </a:r>
            <a:endParaRPr lang="en-US" sz="2200" b="1" dirty="0">
              <a:solidFill>
                <a:srgbClr val="FFFF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6992" y="1752600"/>
            <a:ext cx="80939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GEO-Blue Planet </a:t>
            </a:r>
            <a:r>
              <a:rPr lang="en-US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goals</a:t>
            </a:r>
            <a:r>
              <a:rPr lang="en-US" sz="1600" baseline="30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Advance/exploit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synergies </a:t>
            </a:r>
            <a:r>
              <a:rPr lang="en-US" sz="1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among </a:t>
            </a:r>
            <a:r>
              <a:rPr lang="en-US" sz="16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observational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programs </a:t>
            </a:r>
            <a:r>
              <a:rPr lang="en-US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sustained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development </a:t>
            </a:r>
            <a:r>
              <a:rPr lang="en-US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&amp;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 of ocean and coastal observations for the benefit of </a:t>
            </a:r>
            <a:r>
              <a:rPr lang="en-US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society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nd-to-end information services providing increased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integration of and access to </a:t>
            </a:r>
            <a:r>
              <a:rPr lang="en-US" sz="16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situ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&amp;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remote sensing ocean observation </a:t>
            </a:r>
            <a:r>
              <a:rPr lang="en-US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</a:t>
            </a:r>
          </a:p>
        </p:txBody>
      </p:sp>
      <p:sp>
        <p:nvSpPr>
          <p:cNvPr id="8" name="Rectangle 7"/>
          <p:cNvSpPr/>
          <p:nvPr/>
        </p:nvSpPr>
        <p:spPr>
          <a:xfrm>
            <a:off x="2514600" y="6469304"/>
            <a:ext cx="6553200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2119313" algn="l"/>
              </a:tabLst>
            </a:pPr>
            <a:r>
              <a:rPr lang="en-US" sz="900" i="1" dirty="0" smtClean="0"/>
              <a:t>1.CEOS </a:t>
            </a:r>
            <a:r>
              <a:rPr lang="en-US" sz="900" i="1" dirty="0"/>
              <a:t>Strategic Guidance, </a:t>
            </a:r>
            <a:r>
              <a:rPr lang="en-US" sz="900" i="1" dirty="0" smtClean="0"/>
              <a:t>Nov. 2013  </a:t>
            </a:r>
            <a:r>
              <a:rPr lang="en-US" sz="900" i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9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CEOS 2016-2018 Work Plan, Mar. </a:t>
            </a:r>
            <a:r>
              <a:rPr lang="en-US" sz="9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2016 &amp; </a:t>
            </a:r>
            <a:r>
              <a:rPr lang="en-US" sz="9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CEOS </a:t>
            </a:r>
            <a:r>
              <a:rPr lang="en-US" sz="9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2017-2019 Work Plan, Mar. 2017 </a:t>
            </a:r>
            <a:br>
              <a:rPr lang="en-US" sz="9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9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</a:t>
            </a:r>
            <a:r>
              <a:rPr lang="en-US" sz="9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9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http://</a:t>
            </a:r>
            <a:r>
              <a:rPr lang="en-US" sz="9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geoblueplanet.com</a:t>
            </a:r>
            <a:r>
              <a:rPr lang="en-US" sz="9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4. </a:t>
            </a:r>
            <a:r>
              <a:rPr lang="en-US" sz="9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</a:t>
            </a:r>
            <a:r>
              <a:rPr lang="en-US" sz="9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://</a:t>
            </a:r>
            <a:r>
              <a:rPr lang="en-US" sz="9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www.marinebon.org</a:t>
            </a:r>
            <a:endParaRPr lang="en-US" sz="9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3810000"/>
            <a:ext cx="8093964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16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GEO-MBON goals</a:t>
            </a:r>
            <a:r>
              <a:rPr lang="en-US" sz="1600" baseline="30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endParaRPr lang="en-US" sz="16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060"/>
                </a:solidFill>
                <a:latin typeface="Calibri" panose="020F0502020204030204" pitchFamily="34" charset="0"/>
              </a:rPr>
              <a:t>E</a:t>
            </a:r>
            <a:r>
              <a:rPr lang="en-US" sz="16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nabling </a:t>
            </a:r>
            <a:r>
              <a:rPr lang="en-US" sz="1600" dirty="0">
                <a:solidFill>
                  <a:srgbClr val="002060"/>
                </a:solidFill>
                <a:latin typeface="Calibri" panose="020F0502020204030204" pitchFamily="34" charset="0"/>
              </a:rPr>
              <a:t>the </a:t>
            </a:r>
            <a:r>
              <a:rPr lang="en-US" sz="16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description of relationships </a:t>
            </a:r>
            <a:r>
              <a:rPr lang="en-US" sz="1600" dirty="0">
                <a:solidFill>
                  <a:srgbClr val="002060"/>
                </a:solidFill>
                <a:latin typeface="Calibri" panose="020F0502020204030204" pitchFamily="34" charset="0"/>
              </a:rPr>
              <a:t>between biodiversity, organism abundance, system productivity, and ecosystem </a:t>
            </a:r>
            <a:r>
              <a:rPr lang="en-US" sz="16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services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" panose="020F0502020204030204" pitchFamily="34" charset="0"/>
              </a:rPr>
              <a:t>Providing </a:t>
            </a:r>
            <a:r>
              <a:rPr lang="en-US" sz="1600" dirty="0">
                <a:latin typeface="Calibri" panose="020F0502020204030204" pitchFamily="34" charset="0"/>
              </a:rPr>
              <a:t>biological and environmental data collected by multiple independent programs in a single integrated web-based tool that informs scientists, resource managers, educators, and all relevant </a:t>
            </a:r>
            <a:r>
              <a:rPr lang="en-US" sz="1600" dirty="0" smtClean="0">
                <a:latin typeface="Calibri" panose="020F0502020204030204" pitchFamily="34" charset="0"/>
              </a:rPr>
              <a:t>stakeholders</a:t>
            </a:r>
            <a:endParaRPr lang="en-US" sz="16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10991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16</a:t>
            </a:fld>
            <a:endParaRPr lang="uk-U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1752600" y="76200"/>
            <a:ext cx="6400800" cy="533400"/>
          </a:xfrm>
        </p:spPr>
        <p:txBody>
          <a:bodyPr/>
          <a:lstStyle/>
          <a:p>
            <a:r>
              <a:rPr lang="en-US" sz="2200" b="1" dirty="0" smtClean="0">
                <a:solidFill>
                  <a:srgbClr val="FFFF00"/>
                </a:solidFill>
              </a:rPr>
              <a:t>COVERAGE GEO-Community Endorsement</a:t>
            </a:r>
            <a:endParaRPr lang="en-US" sz="2200" b="1" dirty="0">
              <a:solidFill>
                <a:srgbClr val="FFFF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1442"/>
          <a:stretch/>
        </p:blipFill>
        <p:spPr>
          <a:xfrm>
            <a:off x="2362200" y="1146461"/>
            <a:ext cx="4931005" cy="5576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34995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2</a:t>
            </a:fld>
            <a:endParaRPr lang="uk-U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COVERAGE </a:t>
            </a:r>
            <a:r>
              <a:rPr lang="en-US" b="1" dirty="0" smtClean="0">
                <a:solidFill>
                  <a:srgbClr val="FFFF00"/>
                </a:solidFill>
              </a:rPr>
              <a:t>Overview  </a:t>
            </a:r>
            <a:r>
              <a:rPr lang="en-US" sz="1000" b="1" dirty="0" smtClean="0">
                <a:solidFill>
                  <a:srgbClr val="FFFF00"/>
                </a:solidFill>
              </a:rPr>
              <a:t> </a:t>
            </a:r>
            <a:r>
              <a:rPr lang="en-US" sz="1000" dirty="0" smtClean="0">
                <a:solidFill>
                  <a:srgbClr val="FFFF00"/>
                </a:solidFill>
              </a:rPr>
              <a:t>(1/2)</a:t>
            </a:r>
            <a:r>
              <a:rPr lang="en-US" sz="1000" b="1" dirty="0" smtClean="0">
                <a:solidFill>
                  <a:srgbClr val="FFFF00"/>
                </a:solidFill>
              </a:rPr>
              <a:t>   </a:t>
            </a:r>
            <a:endParaRPr lang="en-US" sz="1000" b="1" dirty="0">
              <a:solidFill>
                <a:srgbClr val="FFFF0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2133600"/>
            <a:ext cx="9143999" cy="40386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en-US" sz="18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Vision:</a:t>
            </a:r>
          </a:p>
          <a:p>
            <a:pPr lvl="1">
              <a:lnSpc>
                <a:spcPct val="80000"/>
              </a:lnSpc>
            </a:pPr>
            <a:r>
              <a:rPr lang="en-US" sz="1800" u="sng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International </a:t>
            </a:r>
            <a:r>
              <a:rPr lang="en-US" sz="1800" u="sng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collaboration via CEOS 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and 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diverse stakeholder engagement 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for a global COVERAGE “portal product” developed around a priority set of 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community-driven themes and use cases</a:t>
            </a:r>
          </a:p>
          <a:p>
            <a:pPr lvl="1">
              <a:lnSpc>
                <a:spcPct val="80000"/>
              </a:lnSpc>
            </a:pPr>
            <a:r>
              <a:rPr lang="en-US" sz="1800" u="sng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3 year Pilot (“R&amp;D”) project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 –Not proposing a new CEOS VC, WG or operational capability</a:t>
            </a:r>
          </a:p>
          <a:p>
            <a:pPr marL="0" indent="0">
              <a:lnSpc>
                <a:spcPct val="80000"/>
              </a:lnSpc>
              <a:buNone/>
            </a:pPr>
            <a:endParaRPr lang="en-US" sz="1800" b="1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z="18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Build </a:t>
            </a: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a project </a:t>
            </a:r>
            <a:r>
              <a:rPr lang="en-US" sz="18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to:</a:t>
            </a:r>
          </a:p>
          <a:p>
            <a:pPr lvl="1">
              <a:lnSpc>
                <a:spcPct val="100000"/>
              </a:lnSpc>
            </a:pPr>
            <a:r>
              <a:rPr lang="en-US" sz="1800" dirty="0" smtClean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Enhance </a:t>
            </a:r>
            <a:r>
              <a:rPr lang="en-US" sz="1800" dirty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complementarity among 4 CEOS Ocean </a:t>
            </a:r>
            <a:r>
              <a:rPr lang="en-US" sz="1800" dirty="0" smtClean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Constellations</a:t>
            </a:r>
          </a:p>
          <a:p>
            <a:pPr lvl="1">
              <a:lnSpc>
                <a:spcPct val="100000"/>
              </a:lnSpc>
            </a:pPr>
            <a:r>
              <a:rPr lang="en-US" sz="18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Utilize established earth science data standards/protocols &amp; emerging </a:t>
            </a:r>
            <a:r>
              <a:rPr lang="en-US" sz="1800" dirty="0">
                <a:solidFill>
                  <a:srgbClr val="002060"/>
                </a:solidFill>
                <a:latin typeface="Calibri" panose="020F0502020204030204" pitchFamily="34" charset="0"/>
              </a:rPr>
              <a:t>data </a:t>
            </a:r>
            <a:r>
              <a:rPr lang="en-US" sz="18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management/cloud capabilities where necessary</a:t>
            </a:r>
          </a:p>
          <a:p>
            <a:pPr lvl="1">
              <a:lnSpc>
                <a:spcPct val="100000"/>
              </a:lnSpc>
            </a:pPr>
            <a:r>
              <a:rPr lang="en-US" sz="18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Assemble </a:t>
            </a:r>
            <a:r>
              <a:rPr lang="en-US" sz="1800" dirty="0">
                <a:solidFill>
                  <a:srgbClr val="002060"/>
                </a:solidFill>
                <a:latin typeface="Calibri" panose="020F0502020204030204" pitchFamily="34" charset="0"/>
              </a:rPr>
              <a:t>and present satellite and </a:t>
            </a:r>
            <a:r>
              <a:rPr lang="en-US" sz="1800" i="1" dirty="0">
                <a:solidFill>
                  <a:srgbClr val="002060"/>
                </a:solidFill>
                <a:latin typeface="Calibri" panose="020F0502020204030204" pitchFamily="34" charset="0"/>
              </a:rPr>
              <a:t>in situ </a:t>
            </a:r>
            <a:r>
              <a:rPr lang="en-US" sz="1800" dirty="0">
                <a:solidFill>
                  <a:srgbClr val="002060"/>
                </a:solidFill>
                <a:latin typeface="Calibri" panose="020F0502020204030204" pitchFamily="34" charset="0"/>
              </a:rPr>
              <a:t>ocean</a:t>
            </a:r>
            <a:r>
              <a:rPr lang="en-US" sz="1800" i="1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1800" dirty="0">
                <a:solidFill>
                  <a:srgbClr val="002060"/>
                </a:solidFill>
                <a:latin typeface="Calibri" panose="020F0502020204030204" pitchFamily="34" charset="0"/>
              </a:rPr>
              <a:t>data in a compelling web-based </a:t>
            </a:r>
            <a:r>
              <a:rPr lang="en-US" sz="18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format</a:t>
            </a:r>
          </a:p>
          <a:p>
            <a:pPr lvl="1">
              <a:lnSpc>
                <a:spcPct val="100000"/>
              </a:lnSpc>
            </a:pPr>
            <a:r>
              <a:rPr lang="en-US" sz="18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Demonstrate </a:t>
            </a:r>
            <a:r>
              <a:rPr lang="en-US" sz="1800" dirty="0">
                <a:solidFill>
                  <a:srgbClr val="002060"/>
                </a:solidFill>
                <a:latin typeface="Calibri" panose="020F0502020204030204" pitchFamily="34" charset="0"/>
              </a:rPr>
              <a:t>the </a:t>
            </a:r>
            <a:r>
              <a:rPr lang="en-US" sz="18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value-added </a:t>
            </a:r>
            <a:r>
              <a:rPr lang="en-US" sz="1800" dirty="0">
                <a:solidFill>
                  <a:srgbClr val="002060"/>
                </a:solidFill>
                <a:latin typeface="Calibri" panose="020F0502020204030204" pitchFamily="34" charset="0"/>
              </a:rPr>
              <a:t>of multivariate ocean data integration </a:t>
            </a:r>
            <a:r>
              <a:rPr lang="en-US" sz="18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in </a:t>
            </a:r>
            <a:r>
              <a:rPr lang="en-US" sz="1800" dirty="0">
                <a:solidFill>
                  <a:srgbClr val="002060"/>
                </a:solidFill>
                <a:latin typeface="Calibri" panose="020F0502020204030204" pitchFamily="34" charset="0"/>
              </a:rPr>
              <a:t>support of </a:t>
            </a:r>
            <a:r>
              <a:rPr lang="en-US" sz="18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GEO, science</a:t>
            </a:r>
            <a:r>
              <a:rPr lang="en-US" sz="1800" dirty="0">
                <a:solidFill>
                  <a:srgbClr val="002060"/>
                </a:solidFill>
                <a:latin typeface="Calibri" panose="020F0502020204030204" pitchFamily="34" charset="0"/>
              </a:rPr>
              <a:t>, applications, and public engagement</a:t>
            </a:r>
            <a:r>
              <a:rPr lang="en-US" sz="18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</a:p>
          <a:p>
            <a:pPr marL="0" indent="0">
              <a:lnSpc>
                <a:spcPct val="80000"/>
              </a:lnSpc>
              <a:buNone/>
            </a:pPr>
            <a:endParaRPr lang="en-US" sz="18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1139952"/>
            <a:ext cx="9153143" cy="43347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EOS 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cean 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ariables 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nabling 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esearch and 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pplications for 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r="7435"/>
          <a:stretch/>
        </p:blipFill>
        <p:spPr>
          <a:xfrm>
            <a:off x="3098353" y="6569816"/>
            <a:ext cx="1435547" cy="288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31646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3</a:t>
            </a:fld>
            <a:endParaRPr lang="uk-U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2057400" y="228600"/>
            <a:ext cx="4953000" cy="7620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COVERAGE Milestones</a:t>
            </a:r>
            <a:br>
              <a:rPr lang="en-US" b="1" dirty="0" smtClean="0">
                <a:solidFill>
                  <a:srgbClr val="FFFF00"/>
                </a:solidFill>
              </a:rPr>
            </a:br>
            <a:r>
              <a:rPr lang="en-US" sz="2000" i="1" dirty="0" smtClean="0">
                <a:solidFill>
                  <a:srgbClr val="FFFF00"/>
                </a:solidFill>
              </a:rPr>
              <a:t>from Pasadena to Paris</a:t>
            </a:r>
            <a:endParaRPr lang="en-US" sz="2000" i="1" dirty="0">
              <a:solidFill>
                <a:srgbClr val="FFFF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219200" y="2744687"/>
            <a:ext cx="0" cy="3489828"/>
          </a:xfrm>
          <a:prstGeom prst="straightConnector1">
            <a:avLst/>
          </a:prstGeom>
          <a:noFill/>
          <a:ln w="38100" cap="flat">
            <a:solidFill>
              <a:srgbClr val="0070C0"/>
            </a:solidFill>
            <a:prstDash val="solid"/>
            <a:bevel/>
            <a:headEnd type="oval"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" name="Straight Connector 9"/>
          <p:cNvCxnSpPr/>
          <p:nvPr/>
        </p:nvCxnSpPr>
        <p:spPr>
          <a:xfrm>
            <a:off x="1219200" y="1588007"/>
            <a:ext cx="0" cy="1156679"/>
          </a:xfrm>
          <a:prstGeom prst="line">
            <a:avLst/>
          </a:prstGeom>
          <a:noFill/>
          <a:ln w="38100" cap="flat">
            <a:solidFill>
              <a:srgbClr val="0070C0"/>
            </a:solidFill>
            <a:prstDash val="dash"/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Straight Connector 12"/>
          <p:cNvCxnSpPr/>
          <p:nvPr/>
        </p:nvCxnSpPr>
        <p:spPr>
          <a:xfrm>
            <a:off x="1008888" y="1588008"/>
            <a:ext cx="228600" cy="0"/>
          </a:xfrm>
          <a:prstGeom prst="line">
            <a:avLst/>
          </a:prstGeom>
          <a:noFill/>
          <a:ln w="38100" cap="flat">
            <a:solidFill>
              <a:srgbClr val="0070C0"/>
            </a:solidFill>
            <a:prstDash val="solid"/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" name="Straight Connector 14"/>
          <p:cNvCxnSpPr/>
          <p:nvPr/>
        </p:nvCxnSpPr>
        <p:spPr>
          <a:xfrm>
            <a:off x="990600" y="2744687"/>
            <a:ext cx="228600" cy="0"/>
          </a:xfrm>
          <a:prstGeom prst="line">
            <a:avLst/>
          </a:prstGeom>
          <a:noFill/>
          <a:ln w="38100" cap="flat">
            <a:solidFill>
              <a:srgbClr val="0070C0"/>
            </a:solidFill>
            <a:prstDash val="solid"/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" name="Straight Connector 15"/>
          <p:cNvCxnSpPr/>
          <p:nvPr/>
        </p:nvCxnSpPr>
        <p:spPr>
          <a:xfrm>
            <a:off x="1008888" y="6009094"/>
            <a:ext cx="228600" cy="0"/>
          </a:xfrm>
          <a:prstGeom prst="line">
            <a:avLst/>
          </a:prstGeom>
          <a:noFill/>
          <a:ln w="38100" cap="flat">
            <a:solidFill>
              <a:srgbClr val="0070C0"/>
            </a:solidFill>
            <a:prstDash val="solid"/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7" name="TextBox 16"/>
          <p:cNvSpPr txBox="1"/>
          <p:nvPr/>
        </p:nvSpPr>
        <p:spPr>
          <a:xfrm>
            <a:off x="72982" y="1434119"/>
            <a:ext cx="839330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spc="0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Calibri" panose="020F0502020204030204" pitchFamily="34" charset="0"/>
              </a:rPr>
              <a:t>Sept.2013</a:t>
            </a:r>
            <a:endParaRPr kumimoji="0" lang="en-US" sz="1400" b="1" i="0" u="none" strike="noStrike" cap="none" spc="0" normalizeH="0" baseline="0" dirty="0">
              <a:ln>
                <a:noFill/>
              </a:ln>
              <a:solidFill>
                <a:srgbClr val="0070C0"/>
              </a:solidFill>
              <a:effectLst/>
              <a:uFillTx/>
              <a:latin typeface="Calibri" panose="020F050202020403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266949" y="1434119"/>
            <a:ext cx="5210051" cy="3440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COVERAGE concept conceived at Pasadena SIT-TWG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4986" y="2590799"/>
            <a:ext cx="796050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spc="0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Calibri" panose="020F0502020204030204" pitchFamily="34" charset="0"/>
              </a:rPr>
              <a:t>Aug.2016</a:t>
            </a:r>
            <a:endParaRPr kumimoji="0" lang="en-US" sz="1400" b="1" i="0" u="none" strike="noStrike" cap="none" spc="0" normalizeH="0" baseline="0" dirty="0">
              <a:ln>
                <a:noFill/>
              </a:ln>
              <a:solidFill>
                <a:srgbClr val="0070C0"/>
              </a:solidFill>
              <a:effectLst/>
              <a:uFillTx/>
              <a:latin typeface="Calibri" panose="020F050202020403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25530" y="2024158"/>
            <a:ext cx="717502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spc="0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Calibri" panose="020F0502020204030204" pitchFamily="34" charset="0"/>
              </a:rPr>
              <a:t>2015/16</a:t>
            </a:r>
            <a:endParaRPr kumimoji="0" lang="en-US" sz="1400" b="1" i="0" u="none" strike="noStrike" cap="none" spc="0" normalizeH="0" baseline="0" dirty="0">
              <a:ln>
                <a:noFill/>
              </a:ln>
              <a:solidFill>
                <a:srgbClr val="0070C0"/>
              </a:solidFill>
              <a:effectLst/>
              <a:uFillTx/>
              <a:latin typeface="Calibri" panose="020F050202020403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266949" y="1618195"/>
            <a:ext cx="5062728" cy="848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NASA Sargasso COVERAGE pilot with SSC</a:t>
            </a:r>
          </a:p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SSC COVERAGE stakeholder workshop (Key West, FL.)</a:t>
            </a:r>
          </a:p>
        </p:txBody>
      </p:sp>
      <p:cxnSp>
        <p:nvCxnSpPr>
          <p:cNvPr id="30" name="Straight Connector 29"/>
          <p:cNvCxnSpPr/>
          <p:nvPr/>
        </p:nvCxnSpPr>
        <p:spPr>
          <a:xfrm>
            <a:off x="988768" y="3130295"/>
            <a:ext cx="228600" cy="0"/>
          </a:xfrm>
          <a:prstGeom prst="line">
            <a:avLst/>
          </a:prstGeom>
          <a:noFill/>
          <a:ln w="38100" cap="flat">
            <a:solidFill>
              <a:srgbClr val="0070C0"/>
            </a:solidFill>
            <a:prstDash val="solid"/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1" name="TextBox 30"/>
          <p:cNvSpPr txBox="1"/>
          <p:nvPr/>
        </p:nvSpPr>
        <p:spPr>
          <a:xfrm>
            <a:off x="103154" y="2976407"/>
            <a:ext cx="839330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spc="0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Calibri" panose="020F0502020204030204" pitchFamily="34" charset="0"/>
              </a:rPr>
              <a:t>Sept.2016</a:t>
            </a:r>
            <a:endParaRPr kumimoji="0" lang="en-US" sz="1400" b="1" i="0" u="none" strike="noStrike" cap="none" spc="0" normalizeH="0" baseline="0" dirty="0">
              <a:ln>
                <a:noFill/>
              </a:ln>
              <a:solidFill>
                <a:srgbClr val="0070C0"/>
              </a:solidFill>
              <a:effectLst/>
              <a:uFillTx/>
              <a:latin typeface="Calibri" panose="020F050202020403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273045" y="2566784"/>
            <a:ext cx="6042155" cy="2552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COVERAGE initiative paper developed by NASA</a:t>
            </a:r>
          </a:p>
          <a:p>
            <a:pPr marL="2857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1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1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2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1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273044" y="2952392"/>
            <a:ext cx="77947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COVERAGE initiative submitted to CEOS and presented at SIT Technical Workshop (Oxford) per the formal CEOS initiative process</a:t>
            </a:r>
          </a:p>
          <a:p>
            <a:pPr marL="285750" marR="0" lvl="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Approval deferred to SIT32 pending consultative process</a:t>
            </a:r>
          </a:p>
          <a:p>
            <a:pPr marL="285750" marR="0" lvl="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Actions:  - </a:t>
            </a:r>
            <a:r>
              <a:rPr lang="en-AU" sz="1600" dirty="0" smtClean="0">
                <a:latin typeface="Calibri" panose="020F0502020204030204" pitchFamily="34" charset="0"/>
              </a:rPr>
              <a:t>Ocean </a:t>
            </a:r>
            <a:r>
              <a:rPr lang="en-AU" sz="1600" dirty="0">
                <a:latin typeface="Calibri" panose="020F0502020204030204" pitchFamily="34" charset="0"/>
              </a:rPr>
              <a:t>VCs </a:t>
            </a:r>
            <a:r>
              <a:rPr lang="en-AU" sz="1600" dirty="0" smtClean="0">
                <a:latin typeface="Calibri" panose="020F0502020204030204" pitchFamily="34" charset="0"/>
              </a:rPr>
              <a:t>&amp; </a:t>
            </a:r>
            <a:r>
              <a:rPr lang="en-AU" sz="1600" dirty="0">
                <a:latin typeface="Calibri" panose="020F0502020204030204" pitchFamily="34" charset="0"/>
              </a:rPr>
              <a:t>interested </a:t>
            </a:r>
            <a:r>
              <a:rPr lang="en-AU" sz="1600" dirty="0" smtClean="0">
                <a:latin typeface="Calibri" panose="020F0502020204030204" pitchFamily="34" charset="0"/>
              </a:rPr>
              <a:t>WGs to review/comment COVERAGE </a:t>
            </a:r>
            <a:r>
              <a:rPr lang="en-AU" sz="1600" dirty="0">
                <a:latin typeface="Calibri" panose="020F0502020204030204" pitchFamily="34" charset="0"/>
              </a:rPr>
              <a:t>initiative </a:t>
            </a:r>
            <a:r>
              <a:rPr lang="en-AU" sz="1600" dirty="0" smtClean="0">
                <a:latin typeface="Calibri" panose="020F0502020204030204" pitchFamily="34" charset="0"/>
              </a:rPr>
              <a:t>paper</a:t>
            </a:r>
            <a:br>
              <a:rPr lang="en-AU" sz="1600" dirty="0" smtClean="0">
                <a:latin typeface="Calibri" panose="020F0502020204030204" pitchFamily="34" charset="0"/>
              </a:rPr>
            </a:br>
            <a:r>
              <a:rPr lang="en-AU" sz="1600" dirty="0" smtClean="0">
                <a:latin typeface="Calibri" panose="020F0502020204030204" pitchFamily="34" charset="0"/>
              </a:rPr>
              <a:t>		   - COVERAGE to engage VC’s, GEO-Blue Planet &amp; MBON, interested Agencies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51924" y="5855207"/>
            <a:ext cx="856964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spc="0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Calibri" panose="020F0502020204030204" pitchFamily="34" charset="0"/>
              </a:rPr>
              <a:t>April 2017</a:t>
            </a:r>
            <a:endParaRPr kumimoji="0" lang="en-US" sz="1400" b="1" i="0" u="none" strike="noStrike" cap="none" spc="0" normalizeH="0" baseline="0" dirty="0">
              <a:ln>
                <a:noFill/>
              </a:ln>
              <a:solidFill>
                <a:srgbClr val="0070C0"/>
              </a:solidFill>
              <a:effectLst/>
              <a:uFillTx/>
              <a:latin typeface="Calibri" panose="020F0502020204030204" pitchFamily="34" charset="0"/>
            </a:endParaRPr>
          </a:p>
        </p:txBody>
      </p:sp>
      <p:sp>
        <p:nvSpPr>
          <p:cNvPr id="37" name="Left Brace 36"/>
          <p:cNvSpPr/>
          <p:nvPr/>
        </p:nvSpPr>
        <p:spPr>
          <a:xfrm>
            <a:off x="863725" y="4367856"/>
            <a:ext cx="266392" cy="1103517"/>
          </a:xfrm>
          <a:prstGeom prst="leftBrace">
            <a:avLst/>
          </a:prstGeom>
          <a:noFill/>
          <a:ln w="25400" cap="flat">
            <a:solidFill>
              <a:srgbClr val="FF9A00"/>
            </a:solidFill>
            <a:prstDash val="solid"/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38" name="TextBox 37"/>
          <p:cNvSpPr txBox="1"/>
          <p:nvPr/>
        </p:nvSpPr>
        <p:spPr>
          <a:xfrm rot="16200000">
            <a:off x="262272" y="4749070"/>
            <a:ext cx="792844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spc="0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Calibri" panose="020F0502020204030204" pitchFamily="34" charset="0"/>
              </a:rPr>
              <a:t>7 months</a:t>
            </a:r>
            <a:endParaRPr kumimoji="0" lang="en-US" sz="1400" b="1" i="0" u="none" strike="noStrike" cap="none" spc="0" normalizeH="0" baseline="0" dirty="0">
              <a:ln>
                <a:noFill/>
              </a:ln>
              <a:solidFill>
                <a:srgbClr val="0070C0"/>
              </a:solidFill>
              <a:effectLst/>
              <a:uFillTx/>
              <a:latin typeface="Calibri" panose="020F0502020204030204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217368" y="5810685"/>
            <a:ext cx="50627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SIT-32 Meeting (Paris)</a:t>
            </a:r>
            <a:br>
              <a:rPr lang="en-US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COVERAGE presentation &amp; side meeting</a:t>
            </a:r>
            <a:br>
              <a:rPr lang="en-US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Resolution to adopt</a:t>
            </a:r>
          </a:p>
        </p:txBody>
      </p:sp>
      <p:sp>
        <p:nvSpPr>
          <p:cNvPr id="40" name="Rectangle 39"/>
          <p:cNvSpPr/>
          <p:nvPr/>
        </p:nvSpPr>
        <p:spPr>
          <a:xfrm>
            <a:off x="1236668" y="4416794"/>
            <a:ext cx="7836576" cy="1461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Consultative process with Stakeholders (</a:t>
            </a:r>
            <a:r>
              <a:rPr lang="en-US" sz="16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telecons</a:t>
            </a:r>
            <a:r>
              <a:rPr lang="en-US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presentations)</a:t>
            </a:r>
          </a:p>
          <a:p>
            <a:pPr marL="285750" marR="0" lvl="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GEO-Blue Planet &amp; GEO-MBON endorsement</a:t>
            </a:r>
          </a:p>
          <a:p>
            <a:pPr marL="285750" marR="0" lvl="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Ocean VCs supportive: SST-VC, OCR-VC, OST-VC,  OVW-VC endorsement</a:t>
            </a:r>
          </a:p>
          <a:p>
            <a:pPr marL="285750" marR="0" lvl="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Agency engagement: NASA (PO-program, EOSDIS), NOAA (P. DiGiacomo)</a:t>
            </a:r>
          </a:p>
          <a:p>
            <a:pPr marL="285750" marR="0" lvl="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SSC Commission meeting (Azores)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" name="Left Brace 40"/>
          <p:cNvSpPr/>
          <p:nvPr/>
        </p:nvSpPr>
        <p:spPr>
          <a:xfrm>
            <a:off x="835104" y="1935171"/>
            <a:ext cx="266392" cy="513733"/>
          </a:xfrm>
          <a:prstGeom prst="leftBrace">
            <a:avLst/>
          </a:prstGeom>
          <a:noFill/>
          <a:ln w="25400" cap="flat">
            <a:solidFill>
              <a:srgbClr val="FF9A00"/>
            </a:solidFill>
            <a:prstDash val="solid"/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36753361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4</a:t>
            </a:fld>
            <a:endParaRPr lang="uk-U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2971800" y="304800"/>
            <a:ext cx="4267200" cy="533400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COVERAGE Motivation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0668" y="1295400"/>
            <a:ext cx="9165336" cy="21339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400"/>
              </a:spcBef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COVERAGE is a response to:</a:t>
            </a:r>
          </a:p>
          <a:p>
            <a:pPr marL="342900" indent="-342900" algn="just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Need for improved, unified access to data from the 4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CEOS ocean virtual constellations (VCs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) for GEO     </a:t>
            </a:r>
            <a:r>
              <a:rPr lang="en-US" i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(</a:t>
            </a:r>
            <a:r>
              <a:rPr lang="en-GB" sz="1600" i="1" dirty="0" smtClean="0">
                <a:solidFill>
                  <a:schemeClr val="accent1">
                    <a:lumMod val="50000"/>
                  </a:schemeClr>
                </a:solidFill>
              </a:rPr>
              <a:t>SSH, SST, </a:t>
            </a:r>
            <a:r>
              <a:rPr lang="en-GB" sz="1600" i="1" dirty="0" err="1">
                <a:solidFill>
                  <a:schemeClr val="accent1">
                    <a:lumMod val="50000"/>
                  </a:schemeClr>
                </a:solidFill>
              </a:rPr>
              <a:t>Color</a:t>
            </a:r>
            <a:r>
              <a:rPr lang="en-GB" sz="1600" i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GB" sz="1600" i="1" dirty="0" smtClean="0">
                <a:solidFill>
                  <a:schemeClr val="accent1">
                    <a:lumMod val="50000"/>
                  </a:schemeClr>
                </a:solidFill>
              </a:rPr>
              <a:t>OVW, </a:t>
            </a:r>
            <a:r>
              <a:rPr lang="en-GB" sz="1600" i="1" dirty="0">
                <a:solidFill>
                  <a:schemeClr val="accent1">
                    <a:lumMod val="50000"/>
                  </a:schemeClr>
                </a:solidFill>
              </a:rPr>
              <a:t>but also potentially </a:t>
            </a:r>
            <a:r>
              <a:rPr lang="en-GB" sz="1600" i="1" dirty="0" smtClean="0">
                <a:solidFill>
                  <a:schemeClr val="accent1">
                    <a:lumMod val="50000"/>
                  </a:schemeClr>
                </a:solidFill>
              </a:rPr>
              <a:t>SSS </a:t>
            </a:r>
            <a:r>
              <a:rPr lang="en-GB" sz="1600" i="1" dirty="0">
                <a:solidFill>
                  <a:schemeClr val="accent1">
                    <a:lumMod val="50000"/>
                  </a:schemeClr>
                </a:solidFill>
              </a:rPr>
              <a:t>and Ocean </a:t>
            </a:r>
            <a:r>
              <a:rPr lang="en-GB" sz="1600" i="1" dirty="0" smtClean="0">
                <a:solidFill>
                  <a:schemeClr val="accent1">
                    <a:lumMod val="50000"/>
                  </a:schemeClr>
                </a:solidFill>
              </a:rPr>
              <a:t>Currents)</a:t>
            </a:r>
            <a:endParaRPr lang="en-US" sz="1600" i="1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342900" indent="-342900" algn="just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Need for improved access/integration of multivariate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, multi-platform ocean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observations,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thematically organized and in a common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frame (including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those from the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Ocean VCs), available in near real-time where possible in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support of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GEO-Blue Planet &amp; MBON initiatives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in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particular.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60" y="3481011"/>
            <a:ext cx="9144000" cy="1959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400"/>
              </a:spcBef>
            </a:pPr>
            <a:r>
              <a:rPr lang="en-US" b="1" dirty="0">
                <a:latin typeface="Calibri" panose="020F0502020204030204" pitchFamily="34" charset="0"/>
              </a:rPr>
              <a:t>Proposed COVERAGE initiative for </a:t>
            </a:r>
            <a:r>
              <a:rPr lang="en-US" b="1" dirty="0" smtClean="0">
                <a:latin typeface="Calibri" panose="020F0502020204030204" pitchFamily="34" charset="0"/>
              </a:rPr>
              <a:t>CEOS</a:t>
            </a:r>
            <a:endParaRPr lang="en-US" dirty="0" smtClean="0">
              <a:latin typeface="Calibri" panose="020F0502020204030204" pitchFamily="34" charset="0"/>
            </a:endParaRPr>
          </a:p>
          <a:p>
            <a:pPr marL="342900" indent="-342900" algn="just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i="1" u="sng" dirty="0" smtClean="0">
                <a:latin typeface="Calibri" panose="020F0502020204030204" pitchFamily="34" charset="0"/>
              </a:rPr>
              <a:t>Low Footprint Pilot Project</a:t>
            </a:r>
            <a:r>
              <a:rPr lang="en-US" dirty="0" smtClean="0">
                <a:latin typeface="Calibri" panose="020F0502020204030204" pitchFamily="34" charset="0"/>
              </a:rPr>
              <a:t>!   - no new VC or WG.  </a:t>
            </a:r>
            <a:endParaRPr lang="en-US" i="1" u="sng" dirty="0" smtClean="0">
              <a:latin typeface="Calibri" panose="020F0502020204030204" pitchFamily="34" charset="0"/>
            </a:endParaRPr>
          </a:p>
          <a:p>
            <a:pPr marL="342900" indent="-342900" algn="just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</a:rPr>
              <a:t>Provide a coherent, focal point activity and mechanism promoting the advancement of the aforementioned needs consistent with CEOS programmatic objectives.</a:t>
            </a:r>
          </a:p>
          <a:p>
            <a:pPr marL="342900" indent="-342900" algn="just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</a:rPr>
              <a:t>Invite interest and  participation of </a:t>
            </a:r>
            <a:r>
              <a:rPr lang="en-US" dirty="0">
                <a:latin typeface="Calibri" panose="020F0502020204030204" pitchFamily="34" charset="0"/>
              </a:rPr>
              <a:t>other CEOS agencies in this effort</a:t>
            </a:r>
            <a:r>
              <a:rPr lang="en-US" dirty="0" smtClean="0">
                <a:latin typeface="Calibri" panose="020F0502020204030204" pitchFamily="34" charset="0"/>
              </a:rPr>
              <a:t>.</a:t>
            </a:r>
          </a:p>
          <a:p>
            <a:pPr marL="342900" indent="-342900" algn="just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</a:rPr>
              <a:t>Collaborative Opportunities:  data sharing, technical exchange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668" y="5588361"/>
            <a:ext cx="9144000" cy="1025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400"/>
              </a:spcBef>
            </a:pPr>
            <a:r>
              <a:rPr lang="en-US" b="1" dirty="0" smtClean="0">
                <a:latin typeface="Calibri" panose="020F0502020204030204" pitchFamily="34" charset="0"/>
              </a:rPr>
              <a:t>Stakeholder Beneficiaries</a:t>
            </a:r>
            <a:endParaRPr lang="en-US" dirty="0" smtClean="0">
              <a:latin typeface="Calibri" panose="020F0502020204030204" pitchFamily="34" charset="0"/>
            </a:endParaRPr>
          </a:p>
          <a:p>
            <a:pPr marL="342900" indent="-342900" algn="just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</a:rPr>
              <a:t>Internal CEOS : Ocean VCs, WGISS, FDA</a:t>
            </a:r>
          </a:p>
          <a:p>
            <a:pPr marL="342900" indent="-342900" algn="just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</a:rPr>
              <a:t>External:  GEO-Blue Planet, GEO-MBON, UN/IOC GOOS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56255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5</a:t>
            </a:fld>
            <a:endParaRPr lang="uk-U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COVERAGE </a:t>
            </a:r>
            <a:r>
              <a:rPr lang="en-US" b="1" dirty="0" smtClean="0">
                <a:solidFill>
                  <a:srgbClr val="FFFF00"/>
                </a:solidFill>
              </a:rPr>
              <a:t>Overview  </a:t>
            </a:r>
            <a:r>
              <a:rPr lang="en-US" sz="1000" b="1" dirty="0" smtClean="0">
                <a:solidFill>
                  <a:srgbClr val="FFFF00"/>
                </a:solidFill>
              </a:rPr>
              <a:t> </a:t>
            </a:r>
            <a:r>
              <a:rPr lang="en-US" sz="1000" dirty="0" smtClean="0">
                <a:solidFill>
                  <a:srgbClr val="FFFF00"/>
                </a:solidFill>
              </a:rPr>
              <a:t>(2/2</a:t>
            </a:r>
            <a:r>
              <a:rPr lang="en-US" sz="1000" dirty="0">
                <a:solidFill>
                  <a:srgbClr val="FFFF00"/>
                </a:solidFill>
              </a:rPr>
              <a:t>)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1736049"/>
            <a:ext cx="9143999" cy="460182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80000"/>
              </a:lnSpc>
              <a:buNone/>
            </a:pPr>
            <a:r>
              <a:rPr lang="en-US" sz="18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Develop </a:t>
            </a: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a data rich platform </a:t>
            </a:r>
            <a:r>
              <a:rPr lang="en-US" sz="18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for </a:t>
            </a: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delivery and </a:t>
            </a:r>
            <a:r>
              <a:rPr lang="en-US" sz="18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access to integrated, analysis ready </a:t>
            </a: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ocean </a:t>
            </a:r>
            <a:r>
              <a:rPr lang="en-US" sz="18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data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:</a:t>
            </a:r>
            <a:endParaRPr lang="en-US" sz="18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lvl="1">
              <a:lnSpc>
                <a:spcPct val="80000"/>
              </a:lnSpc>
              <a:spcBef>
                <a:spcPts val="1000"/>
              </a:spcBef>
            </a:pP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Multi-parameter 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observations, easily discoverable and usable, thematically organized, available in near 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real-time (where possible), 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collocated to a common grid and including </a:t>
            </a:r>
            <a:r>
              <a:rPr lang="en-US" sz="18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climatologies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.</a:t>
            </a:r>
          </a:p>
          <a:p>
            <a:pPr lvl="1">
              <a:lnSpc>
                <a:spcPct val="80000"/>
              </a:lnSpc>
              <a:spcBef>
                <a:spcPts val="1000"/>
              </a:spcBef>
            </a:pP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Complemented 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by a set of value-added data services available via the COVERAGE portal 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including:</a:t>
            </a:r>
          </a:p>
          <a:p>
            <a:pPr lvl="2">
              <a:lnSpc>
                <a:spcPct val="80000"/>
              </a:lnSpc>
              <a:spcBef>
                <a:spcPts val="600"/>
              </a:spcBef>
              <a:buFontTx/>
              <a:buChar char="-"/>
            </a:pPr>
            <a:r>
              <a:rPr lang="en-US" sz="17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an </a:t>
            </a:r>
            <a:r>
              <a:rPr lang="en-US" sz="17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advanced Web-based visualization </a:t>
            </a:r>
            <a:r>
              <a:rPr lang="en-US" sz="17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interface</a:t>
            </a:r>
          </a:p>
          <a:p>
            <a:pPr lvl="2">
              <a:lnSpc>
                <a:spcPct val="80000"/>
              </a:lnSpc>
              <a:spcBef>
                <a:spcPts val="600"/>
              </a:spcBef>
              <a:buFontTx/>
              <a:buChar char="-"/>
            </a:pPr>
            <a:r>
              <a:rPr lang="en-US" sz="17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d</a:t>
            </a:r>
            <a:r>
              <a:rPr lang="en-US" sz="17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ata discovery </a:t>
            </a:r>
          </a:p>
          <a:p>
            <a:pPr lvl="2">
              <a:lnSpc>
                <a:spcPct val="80000"/>
              </a:lnSpc>
              <a:spcBef>
                <a:spcPts val="600"/>
              </a:spcBef>
              <a:buFontTx/>
              <a:buChar char="-"/>
            </a:pPr>
            <a:r>
              <a:rPr lang="en-US" sz="1700" dirty="0" err="1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subsetting</a:t>
            </a:r>
            <a:r>
              <a:rPr lang="en-US" sz="17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/extraction</a:t>
            </a:r>
          </a:p>
          <a:p>
            <a:pPr lvl="2">
              <a:lnSpc>
                <a:spcPct val="80000"/>
              </a:lnSpc>
              <a:spcBef>
                <a:spcPts val="600"/>
              </a:spcBef>
              <a:buFontTx/>
              <a:buChar char="-"/>
            </a:pPr>
            <a:r>
              <a:rPr lang="en-US" sz="17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data collocation/matchup</a:t>
            </a:r>
          </a:p>
          <a:p>
            <a:pPr lvl="2">
              <a:lnSpc>
                <a:spcPct val="80000"/>
              </a:lnSpc>
              <a:spcBef>
                <a:spcPts val="600"/>
              </a:spcBef>
              <a:buFontTx/>
              <a:buChar char="-"/>
            </a:pPr>
            <a:r>
              <a:rPr lang="en-US" sz="17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other potentially relevant </a:t>
            </a:r>
            <a:r>
              <a:rPr lang="en-US" sz="17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on demand processing </a:t>
            </a:r>
            <a:r>
              <a:rPr lang="en-US" sz="17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capabilities</a:t>
            </a:r>
            <a:br>
              <a:rPr lang="en-US" sz="17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</a:br>
            <a:r>
              <a:rPr lang="en-US" sz="17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(</a:t>
            </a:r>
            <a:r>
              <a:rPr lang="en-US" sz="1700" dirty="0" err="1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eg</a:t>
            </a:r>
            <a:r>
              <a:rPr lang="en-US" sz="17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. trend analysis, anomaly detection, dynamic </a:t>
            </a:r>
            <a:r>
              <a:rPr lang="en-US" sz="1700" dirty="0" err="1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regridding</a:t>
            </a:r>
            <a:r>
              <a:rPr lang="en-US" sz="17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).</a:t>
            </a:r>
          </a:p>
          <a:p>
            <a:pPr lvl="1">
              <a:lnSpc>
                <a:spcPct val="80000"/>
              </a:lnSpc>
              <a:spcBef>
                <a:spcPts val="1000"/>
              </a:spcBef>
            </a:pP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Establish 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technical interfaces and data delivery and aggregation 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pipelines</a:t>
            </a:r>
          </a:p>
          <a:p>
            <a:pPr lvl="1">
              <a:lnSpc>
                <a:spcPct val="80000"/>
              </a:lnSpc>
              <a:spcBef>
                <a:spcPts val="1000"/>
              </a:spcBef>
            </a:pP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Community &amp; Use Case Driven</a:t>
            </a:r>
            <a:b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</a:br>
            <a:endParaRPr lang="en-US" sz="1000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z="18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Leverage relevant  existing/emerging technologies  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(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several open source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) </a:t>
            </a:r>
            <a:r>
              <a:rPr lang="en-US" sz="18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and successful 	program &amp; project implementation models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  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(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eg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. GHRSST, 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hlinkClick r:id="rId2"/>
              </a:rPr>
              <a:t>NASA Sea Level Change Portal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)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1139952"/>
            <a:ext cx="9153143" cy="43347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EOS 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cean 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ariables 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nabling 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esearch and 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pplications for 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73679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6</a:t>
            </a:fld>
            <a:endParaRPr lang="uk-U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1905000" y="139383"/>
            <a:ext cx="5562600" cy="838200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COVERAGE Alignment with CEOS </a:t>
            </a:r>
            <a:r>
              <a:rPr lang="en-US" sz="2200" b="1" dirty="0">
                <a:solidFill>
                  <a:srgbClr val="FFFF00"/>
                </a:solidFill>
              </a:rPr>
              <a:t>Strategic </a:t>
            </a:r>
            <a:r>
              <a:rPr lang="en-US" sz="2200" b="1" dirty="0" smtClean="0">
                <a:solidFill>
                  <a:srgbClr val="FFFF00"/>
                </a:solidFill>
              </a:rPr>
              <a:t>Objectives &amp; Work Elements</a:t>
            </a:r>
            <a:endParaRPr lang="en-US" sz="2200" b="1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1363261"/>
            <a:ext cx="8305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CEOS </a:t>
            </a:r>
            <a:r>
              <a:rPr lang="en-US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Goals </a:t>
            </a:r>
            <a:r>
              <a:rPr lang="en-US" sz="1600" baseline="30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en-US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Achieve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better </a:t>
            </a:r>
            <a:r>
              <a:rPr lang="en-US" sz="16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integration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across the full range of Earth observations (</a:t>
            </a:r>
            <a:r>
              <a:rPr lang="en-US" sz="1600" dirty="0" smtClean="0">
                <a:latin typeface="Calibri" panose="020F0502020204030204" pitchFamily="34" charset="0"/>
              </a:rPr>
              <a:t>space-based-&gt;in </a:t>
            </a:r>
            <a:r>
              <a:rPr lang="en-US" sz="1600" dirty="0">
                <a:latin typeface="Calibri" panose="020F0502020204030204" pitchFamily="34" charset="0"/>
              </a:rPr>
              <a:t>situ</a:t>
            </a:r>
            <a:r>
              <a:rPr lang="en-US" sz="1600" dirty="0" smtClean="0">
                <a:latin typeface="Calibri" panose="020F0502020204030204" pitchFamily="34" charset="0"/>
              </a:rPr>
              <a:t>)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</a:rPr>
              <a:t>F</a:t>
            </a:r>
            <a:r>
              <a:rPr lang="en-US" sz="1600" dirty="0" smtClean="0">
                <a:latin typeface="Calibri" panose="020F0502020204030204" pitchFamily="34" charset="0"/>
              </a:rPr>
              <a:t>acilitate </a:t>
            </a:r>
            <a:r>
              <a:rPr lang="en-US" sz="1600" dirty="0">
                <a:latin typeface="Calibri" panose="020F0502020204030204" pitchFamily="34" charset="0"/>
              </a:rPr>
              <a:t>open </a:t>
            </a:r>
            <a:r>
              <a:rPr lang="en-US" sz="1600" dirty="0" smtClean="0">
                <a:latin typeface="Calibri" panose="020F0502020204030204" pitchFamily="34" charset="0"/>
              </a:rPr>
              <a:t>&amp; </a:t>
            </a:r>
            <a:r>
              <a:rPr lang="en-US" sz="1600" dirty="0">
                <a:latin typeface="Calibri" panose="020F0502020204030204" pitchFamily="34" charset="0"/>
              </a:rPr>
              <a:t>easy access to </a:t>
            </a:r>
            <a:r>
              <a:rPr lang="en-US" sz="1600" dirty="0" smtClean="0">
                <a:latin typeface="Calibri" panose="020F0502020204030204" pitchFamily="34" charset="0"/>
              </a:rPr>
              <a:t>CEOS agency </a:t>
            </a:r>
            <a:r>
              <a:rPr lang="en-US" sz="1600" dirty="0">
                <a:latin typeface="Calibri" panose="020F0502020204030204" pitchFamily="34" charset="0"/>
              </a:rPr>
              <a:t>data for maximal societal </a:t>
            </a:r>
            <a:r>
              <a:rPr lang="en-US" sz="1600" dirty="0" smtClean="0">
                <a:latin typeface="Calibri" panose="020F0502020204030204" pitchFamily="34" charset="0"/>
              </a:rPr>
              <a:t>benefit CEOS via improved discovery</a:t>
            </a:r>
            <a:r>
              <a:rPr lang="en-US" sz="1600" dirty="0">
                <a:latin typeface="Calibri" panose="020F0502020204030204" pitchFamily="34" charset="0"/>
              </a:rPr>
              <a:t>, interoperability, coordinated data access portals in specific topical areas, </a:t>
            </a:r>
            <a:r>
              <a:rPr lang="en-US" sz="1600" dirty="0" smtClean="0">
                <a:latin typeface="Calibri" panose="020F0502020204030204" pitchFamily="34" charset="0"/>
              </a:rPr>
              <a:t>promoting </a:t>
            </a:r>
            <a:r>
              <a:rPr lang="en-US" sz="1600" dirty="0">
                <a:latin typeface="Calibri" panose="020F0502020204030204" pitchFamily="34" charset="0"/>
              </a:rPr>
              <a:t>use of open-source </a:t>
            </a:r>
            <a:r>
              <a:rPr lang="en-US" sz="1600" dirty="0" smtClean="0">
                <a:latin typeface="Calibri" panose="020F0502020204030204" pitchFamily="34" charset="0"/>
              </a:rPr>
              <a:t>tools</a:t>
            </a:r>
            <a:endParaRPr lang="en-US" sz="1600" dirty="0">
              <a:latin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3153116"/>
            <a:ext cx="8305800" cy="3031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CEOS </a:t>
            </a:r>
            <a:r>
              <a:rPr lang="en-US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2016-19 Work Plan</a:t>
            </a:r>
            <a:r>
              <a:rPr lang="en-US" sz="1600" baseline="30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lang="en-US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lvl="0">
              <a:spcBef>
                <a:spcPts val="600"/>
              </a:spcBef>
            </a:pPr>
            <a:r>
              <a:rPr lang="en-US" sz="1600" i="1" dirty="0" smtClean="0">
                <a:latin typeface="Calibri" panose="020F0502020204030204" pitchFamily="34" charset="0"/>
              </a:rPr>
              <a:t>3.6.  Capacity </a:t>
            </a:r>
            <a:r>
              <a:rPr lang="en-US" sz="1600" i="1" dirty="0">
                <a:latin typeface="Calibri" panose="020F0502020204030204" pitchFamily="34" charset="0"/>
              </a:rPr>
              <a:t>Building, Data Access, Availability and Quality:</a:t>
            </a:r>
            <a:endParaRPr lang="en-US" sz="1600" i="1" dirty="0" smtClean="0">
              <a:latin typeface="Calibri" panose="020F0502020204030204" pitchFamily="34" charset="0"/>
            </a:endParaRPr>
          </a:p>
          <a:p>
            <a:pPr lvl="0">
              <a:spcBef>
                <a:spcPts val="600"/>
              </a:spcBef>
            </a:pPr>
            <a:r>
              <a:rPr lang="en-US" sz="1600" dirty="0" smtClean="0">
                <a:latin typeface="Calibri" panose="020F0502020204030204" pitchFamily="34" charset="0"/>
              </a:rPr>
              <a:t>II. </a:t>
            </a:r>
            <a:r>
              <a:rPr lang="en-US" sz="1600" u="sng" dirty="0">
                <a:latin typeface="Calibri" panose="020F0502020204030204" pitchFamily="34" charset="0"/>
              </a:rPr>
              <a:t>F</a:t>
            </a:r>
            <a:r>
              <a:rPr lang="en-US" sz="1600" u="sng" dirty="0" smtClean="0">
                <a:latin typeface="Calibri" panose="020F0502020204030204" pitchFamily="34" charset="0"/>
              </a:rPr>
              <a:t>uture </a:t>
            </a:r>
            <a:r>
              <a:rPr lang="en-US" sz="1600" u="sng" dirty="0">
                <a:latin typeface="Calibri" panose="020F0502020204030204" pitchFamily="34" charset="0"/>
              </a:rPr>
              <a:t>D</a:t>
            </a:r>
            <a:r>
              <a:rPr lang="en-US" sz="1600" u="sng" dirty="0" smtClean="0">
                <a:latin typeface="Calibri" panose="020F0502020204030204" pitchFamily="34" charset="0"/>
              </a:rPr>
              <a:t>ata </a:t>
            </a:r>
            <a:r>
              <a:rPr lang="en-US" sz="1600" u="sng" dirty="0">
                <a:latin typeface="Calibri" panose="020F0502020204030204" pitchFamily="34" charset="0"/>
              </a:rPr>
              <a:t>A</a:t>
            </a:r>
            <a:r>
              <a:rPr lang="en-US" sz="1600" u="sng" dirty="0" smtClean="0">
                <a:latin typeface="Calibri" panose="020F0502020204030204" pitchFamily="34" charset="0"/>
              </a:rPr>
              <a:t>rchitectures</a:t>
            </a:r>
            <a:r>
              <a:rPr lang="en-US" sz="1600" dirty="0" smtClean="0">
                <a:latin typeface="Calibri" panose="020F0502020204030204" pitchFamily="34" charset="0"/>
              </a:rPr>
              <a:t>: Address data </a:t>
            </a:r>
            <a:r>
              <a:rPr lang="en-US" sz="1600" dirty="0">
                <a:latin typeface="Calibri" panose="020F0502020204030204" pitchFamily="34" charset="0"/>
              </a:rPr>
              <a:t>access/usage </a:t>
            </a:r>
            <a:r>
              <a:rPr lang="en-US" sz="1600" dirty="0" smtClean="0">
                <a:latin typeface="Calibri" panose="020F0502020204030204" pitchFamily="34" charset="0"/>
              </a:rPr>
              <a:t>obstacles &amp; </a:t>
            </a:r>
            <a:r>
              <a:rPr lang="en-US" sz="1600" dirty="0">
                <a:latin typeface="Calibri" panose="020F0502020204030204" pitchFamily="34" charset="0"/>
              </a:rPr>
              <a:t>“Big Data” </a:t>
            </a:r>
            <a:r>
              <a:rPr lang="en-US" sz="1600" dirty="0" smtClean="0">
                <a:latin typeface="Calibri" panose="020F0502020204030204" pitchFamily="34" charset="0"/>
              </a:rPr>
              <a:t>challenge</a:t>
            </a:r>
          </a:p>
          <a:p>
            <a:pPr lvl="0">
              <a:spcBef>
                <a:spcPts val="600"/>
              </a:spcBef>
            </a:pP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3.8 </a:t>
            </a:r>
            <a:r>
              <a:rPr lang="en-US" sz="1600" i="1" dirty="0" smtClean="0">
                <a:latin typeface="Calibri" panose="020F0502020204030204" pitchFamily="34" charset="0"/>
              </a:rPr>
              <a:t>Support </a:t>
            </a:r>
            <a:r>
              <a:rPr lang="en-US" sz="1600" i="1" dirty="0">
                <a:latin typeface="Calibri" panose="020F0502020204030204" pitchFamily="34" charset="0"/>
              </a:rPr>
              <a:t>to Other Key Stakeholder Initiatives:</a:t>
            </a:r>
            <a:endParaRPr lang="en-US" sz="1600" dirty="0">
              <a:latin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Commitment to priority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actions identified by GEO Blue Planet </a:t>
            </a:r>
            <a:r>
              <a:rPr lang="en-US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Initiative:</a:t>
            </a:r>
          </a:p>
          <a:p>
            <a:pPr marL="171450" lvl="2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CEOS </a:t>
            </a:r>
            <a:r>
              <a:rPr lang="en-US" sz="16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ocean VCs </a:t>
            </a:r>
            <a:r>
              <a:rPr lang="en-US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role in sustainment/continuation/harmonization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essential ocean </a:t>
            </a:r>
            <a:r>
              <a:rPr lang="en-US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variables</a:t>
            </a:r>
          </a:p>
          <a:p>
            <a:pPr marL="171450" lvl="2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develop experimental &amp; operational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coordinated, </a:t>
            </a:r>
            <a:r>
              <a:rPr lang="en-US" sz="16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multi-sensor ocean products </a:t>
            </a:r>
            <a:r>
              <a:rPr lang="en-US" sz="1600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&amp; </a:t>
            </a:r>
            <a:r>
              <a:rPr lang="en-US" sz="16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services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explore optimal utility of developing a </a:t>
            </a:r>
            <a:r>
              <a:rPr lang="en-US" sz="16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collocated, readily accessible dataset package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 fit-for-purpose latency </a:t>
            </a:r>
            <a:r>
              <a:rPr lang="en-US" sz="16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applied, industrial, and research uses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600" dirty="0">
              <a:latin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59736" y="6497242"/>
            <a:ext cx="6477000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2119313" algn="l"/>
              </a:tabLst>
            </a:pPr>
            <a:r>
              <a:rPr lang="en-US" sz="900" i="1" dirty="0" smtClean="0"/>
              <a:t>1.CEOS </a:t>
            </a:r>
            <a:r>
              <a:rPr lang="en-US" sz="900" i="1" dirty="0"/>
              <a:t>Strategic Guidance, </a:t>
            </a:r>
            <a:r>
              <a:rPr lang="en-US" sz="900" i="1" dirty="0" smtClean="0"/>
              <a:t>Nov. 2013  </a:t>
            </a:r>
            <a:r>
              <a:rPr lang="en-US" sz="900" i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9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CEOS </a:t>
            </a:r>
            <a:r>
              <a:rPr lang="en-US" sz="9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2016-2018 Work Plan, </a:t>
            </a:r>
            <a:r>
              <a:rPr lang="en-US" sz="9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Mar. </a:t>
            </a:r>
            <a:r>
              <a:rPr lang="en-US" sz="9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2016 </a:t>
            </a:r>
            <a:r>
              <a:rPr lang="en-US" sz="9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&amp; </a:t>
            </a:r>
            <a:r>
              <a:rPr lang="en-US" sz="9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CEOS 2017-2019 Work Plan, Mar. 2017 </a:t>
            </a:r>
            <a:br>
              <a:rPr lang="en-US" sz="9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9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</a:t>
            </a:r>
            <a:r>
              <a:rPr lang="en-US" sz="9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9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http://</a:t>
            </a:r>
            <a:r>
              <a:rPr lang="en-US" sz="9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geoblueplanet.com</a:t>
            </a:r>
            <a:r>
              <a:rPr lang="en-US" sz="9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4. </a:t>
            </a:r>
            <a:r>
              <a:rPr lang="en-US" sz="9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</a:t>
            </a:r>
            <a:r>
              <a:rPr lang="en-US" sz="9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://</a:t>
            </a:r>
            <a:r>
              <a:rPr lang="en-US" sz="9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www.marinebon.org</a:t>
            </a:r>
            <a:endParaRPr lang="en-US" sz="9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86398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7</a:t>
            </a:fld>
            <a:endParaRPr lang="uk-U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1905000" y="139383"/>
            <a:ext cx="5562600" cy="838200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Status of COVERAGE </a:t>
            </a:r>
            <a:r>
              <a:rPr lang="en-US" b="1" dirty="0" smtClean="0">
                <a:solidFill>
                  <a:srgbClr val="FFFF00"/>
                </a:solidFill>
              </a:rPr>
              <a:t>Stakeholder Engagement since Oxford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1752600"/>
            <a:ext cx="8686800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</a:rPr>
              <a:t>Multiple consultations  with VCs</a:t>
            </a:r>
            <a:r>
              <a:rPr lang="en-US" dirty="0">
                <a:latin typeface="Calibri" panose="020F0502020204030204" pitchFamily="34" charset="0"/>
              </a:rPr>
              <a:t>, </a:t>
            </a:r>
            <a:r>
              <a:rPr lang="en-US" dirty="0" smtClean="0">
                <a:latin typeface="Calibri" panose="020F0502020204030204" pitchFamily="34" charset="0"/>
              </a:rPr>
              <a:t>GEO-MBON, GEO-Blue Planet, CEOS agency reps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4 Ocean VCs supportive (SST, OCR, OST,  OVW)</a:t>
            </a:r>
            <a:r>
              <a:rPr lang="en-US" dirty="0" smtClean="0">
                <a:latin typeface="Calibri" panose="020F0502020204030204" pitchFamily="34" charset="0"/>
              </a:rPr>
              <a:t/>
            </a:r>
            <a:br>
              <a:rPr lang="en-US" dirty="0" smtClean="0">
                <a:latin typeface="Calibri" panose="020F0502020204030204" pitchFamily="34" charset="0"/>
              </a:rPr>
            </a:br>
            <a:r>
              <a:rPr lang="en-US" dirty="0" smtClean="0">
                <a:latin typeface="Calibri" panose="020F0502020204030204" pitchFamily="34" charset="0"/>
              </a:rPr>
              <a:t>		</a:t>
            </a:r>
            <a:r>
              <a:rPr lang="en-US" sz="1600" dirty="0" smtClean="0">
                <a:latin typeface="Calibri" panose="020F0502020204030204" pitchFamily="34" charset="0"/>
              </a:rPr>
              <a:t>SST-VC (3/29): </a:t>
            </a:r>
            <a:r>
              <a:rPr lang="en-US" sz="1600" i="1" dirty="0" smtClean="0">
                <a:latin typeface="Calibri" panose="020F0502020204030204" pitchFamily="34" charset="0"/>
              </a:rPr>
              <a:t>"this </a:t>
            </a:r>
            <a:r>
              <a:rPr lang="en-US" sz="1600" i="1" dirty="0">
                <a:latin typeface="Calibri" panose="020F0502020204030204" pitchFamily="34" charset="0"/>
              </a:rPr>
              <a:t>is an important initiative and it should be </a:t>
            </a:r>
            <a:r>
              <a:rPr lang="en-US" sz="1600" i="1" dirty="0" smtClean="0">
                <a:latin typeface="Calibri" panose="020F0502020204030204" pitchFamily="34" charset="0"/>
              </a:rPr>
              <a:t>supported….</a:t>
            </a:r>
            <a:br>
              <a:rPr lang="en-US" sz="1600" i="1" dirty="0" smtClean="0">
                <a:latin typeface="Calibri" panose="020F0502020204030204" pitchFamily="34" charset="0"/>
              </a:rPr>
            </a:br>
            <a:r>
              <a:rPr lang="en-US" sz="1600" i="1" dirty="0">
                <a:latin typeface="Calibri" panose="020F0502020204030204" pitchFamily="34" charset="0"/>
              </a:rPr>
              <a:t> </a:t>
            </a:r>
            <a:r>
              <a:rPr lang="en-US" sz="1600" i="1" dirty="0" smtClean="0">
                <a:latin typeface="Calibri" panose="020F0502020204030204" pitchFamily="34" charset="0"/>
              </a:rPr>
              <a:t> 					we </a:t>
            </a:r>
            <a:r>
              <a:rPr lang="en-US" sz="1600" i="1" dirty="0">
                <a:latin typeface="Calibri" panose="020F0502020204030204" pitchFamily="34" charset="0"/>
              </a:rPr>
              <a:t>would like to confirm that the SST-VC supports this </a:t>
            </a:r>
            <a:r>
              <a:rPr lang="en-US" sz="1600" i="1" dirty="0" smtClean="0">
                <a:latin typeface="Calibri" panose="020F0502020204030204" pitchFamily="34" charset="0"/>
              </a:rPr>
              <a:t>initiative”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</a:rPr>
              <a:t>MBON consultations &amp; formal letter of endorsement</a:t>
            </a:r>
            <a:r>
              <a:rPr lang="en-US" dirty="0">
                <a:latin typeface="Calibri" panose="020F0502020204030204" pitchFamily="34" charset="0"/>
              </a:rPr>
              <a:t/>
            </a:r>
            <a:br>
              <a:rPr lang="en-US" dirty="0">
                <a:latin typeface="Calibri" panose="020F0502020204030204" pitchFamily="34" charset="0"/>
              </a:rPr>
            </a:br>
            <a:r>
              <a:rPr lang="en-US" dirty="0" smtClean="0">
                <a:latin typeface="Calibri" panose="020F0502020204030204" pitchFamily="34" charset="0"/>
              </a:rPr>
              <a:t>		</a:t>
            </a:r>
            <a:r>
              <a:rPr lang="en-US" sz="1600" dirty="0" smtClean="0">
                <a:latin typeface="Calibri" panose="020F0502020204030204" pitchFamily="34" charset="0"/>
              </a:rPr>
              <a:t>“… The </a:t>
            </a:r>
            <a:r>
              <a:rPr lang="en-US" sz="1600" dirty="0">
                <a:latin typeface="Calibri" panose="020F0502020204030204" pitchFamily="34" charset="0"/>
              </a:rPr>
              <a:t>COVERAGE concept is something that the research and resource management </a:t>
            </a:r>
            <a:r>
              <a:rPr lang="en-US" sz="1600" dirty="0" smtClean="0">
                <a:latin typeface="Calibri" panose="020F0502020204030204" pitchFamily="34" charset="0"/>
              </a:rPr>
              <a:t>			 	practitioners </a:t>
            </a:r>
            <a:r>
              <a:rPr lang="en-US" sz="1600" dirty="0">
                <a:latin typeface="Calibri" panose="020F0502020204030204" pitchFamily="34" charset="0"/>
              </a:rPr>
              <a:t>have needed for a long time</a:t>
            </a:r>
            <a:r>
              <a:rPr lang="en-US" sz="1600" dirty="0" smtClean="0">
                <a:latin typeface="Calibri" panose="020F0502020204030204" pitchFamily="34" charset="0"/>
              </a:rPr>
              <a:t>.”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457200" algn="l"/>
                <a:tab pos="685800" algn="l"/>
              </a:tabLst>
            </a:pPr>
            <a:r>
              <a:rPr lang="en-US" dirty="0" smtClean="0">
                <a:latin typeface="Calibri" panose="020F0502020204030204" pitchFamily="34" charset="0"/>
              </a:rPr>
              <a:t>Blue </a:t>
            </a:r>
            <a:r>
              <a:rPr lang="en-US" dirty="0">
                <a:latin typeface="Calibri" panose="020F0502020204030204" pitchFamily="34" charset="0"/>
              </a:rPr>
              <a:t>Planet &amp; NOAA </a:t>
            </a:r>
            <a:r>
              <a:rPr lang="en-US" dirty="0" smtClean="0">
                <a:latin typeface="Calibri" panose="020F0502020204030204" pitchFamily="34" charset="0"/>
              </a:rPr>
              <a:t>consultations</a:t>
            </a:r>
            <a:br>
              <a:rPr lang="en-US" dirty="0" smtClean="0">
                <a:latin typeface="Calibri" panose="020F0502020204030204" pitchFamily="34" charset="0"/>
              </a:rPr>
            </a:br>
            <a:r>
              <a:rPr lang="en-US" dirty="0" smtClean="0">
                <a:latin typeface="Calibri" panose="020F0502020204030204" pitchFamily="34" charset="0"/>
              </a:rPr>
              <a:t>- BP </a:t>
            </a:r>
            <a:r>
              <a:rPr lang="en-US" dirty="0">
                <a:latin typeface="Calibri" panose="020F0502020204030204" pitchFamily="34" charset="0"/>
              </a:rPr>
              <a:t>includes COVERAGE in Draft 3-year CEOS </a:t>
            </a:r>
            <a:r>
              <a:rPr lang="en-US" dirty="0" err="1">
                <a:latin typeface="Calibri" panose="020F0502020204030204" pitchFamily="34" charset="0"/>
              </a:rPr>
              <a:t>Workplan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smtClean="0">
                <a:latin typeface="Calibri" panose="020F0502020204030204" pitchFamily="34" charset="0"/>
              </a:rPr>
              <a:t>2017</a:t>
            </a:r>
            <a:br>
              <a:rPr lang="en-US" dirty="0" smtClean="0">
                <a:latin typeface="Calibri" panose="020F0502020204030204" pitchFamily="34" charset="0"/>
              </a:rPr>
            </a:br>
            <a:r>
              <a:rPr lang="en-US" dirty="0" smtClean="0">
                <a:latin typeface="Calibri" panose="020F0502020204030204" pitchFamily="34" charset="0"/>
              </a:rPr>
              <a:t>- potential application (nested </a:t>
            </a:r>
            <a:r>
              <a:rPr lang="en-US" dirty="0">
                <a:latin typeface="Calibri" panose="020F0502020204030204" pitchFamily="34" charset="0"/>
              </a:rPr>
              <a:t>regional, sub-regional app.  Sargasso </a:t>
            </a:r>
            <a:r>
              <a:rPr lang="en-US" dirty="0" smtClean="0">
                <a:latin typeface="Calibri" panose="020F0502020204030204" pitchFamily="34" charset="0"/>
              </a:rPr>
              <a:t>&amp; 	Caribbean 	“4M”: Multi-purpose marine </a:t>
            </a:r>
            <a:r>
              <a:rPr lang="en-US" dirty="0">
                <a:latin typeface="Calibri" panose="020F0502020204030204" pitchFamily="34" charset="0"/>
              </a:rPr>
              <a:t>monitoring concept to support to </a:t>
            </a:r>
            <a:r>
              <a:rPr lang="en-US" dirty="0" smtClean="0">
                <a:latin typeface="Calibri" panose="020F0502020204030204" pitchFamily="34" charset="0"/>
              </a:rPr>
              <a:t>Marine </a:t>
            </a:r>
            <a:r>
              <a:rPr lang="en-US" dirty="0">
                <a:latin typeface="Calibri" panose="020F0502020204030204" pitchFamily="34" charset="0"/>
              </a:rPr>
              <a:t>Habitat </a:t>
            </a:r>
            <a:r>
              <a:rPr lang="en-US" dirty="0" smtClean="0">
                <a:latin typeface="Calibri" panose="020F0502020204030204" pitchFamily="34" charset="0"/>
              </a:rPr>
              <a:t>	Monitoring </a:t>
            </a:r>
            <a:r>
              <a:rPr lang="en-US" dirty="0">
                <a:latin typeface="Calibri" panose="020F0502020204030204" pitchFamily="34" charset="0"/>
              </a:rPr>
              <a:t>in Barbados &amp; </a:t>
            </a:r>
            <a:r>
              <a:rPr lang="en-US" dirty="0" smtClean="0">
                <a:latin typeface="Calibri" panose="020F0502020204030204" pitchFamily="34" charset="0"/>
              </a:rPr>
              <a:t>Grenada)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</a:rPr>
              <a:t>Agency outreach:  </a:t>
            </a:r>
            <a:r>
              <a:rPr lang="en-US" dirty="0">
                <a:latin typeface="Calibri" panose="020F0502020204030204" pitchFamily="34" charset="0"/>
              </a:rPr>
              <a:t>NASA (PO-program, </a:t>
            </a:r>
            <a:r>
              <a:rPr lang="en-US" dirty="0" smtClean="0">
                <a:latin typeface="Calibri" panose="020F0502020204030204" pitchFamily="34" charset="0"/>
              </a:rPr>
              <a:t>EOSDIS), NOAA, JAXA, EMETSAT, CNES,CMA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</a:rPr>
              <a:t>Consultations planned to continue in coming months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14600" y="6469304"/>
            <a:ext cx="4528436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2119313" algn="l"/>
              </a:tabLst>
            </a:pPr>
            <a:r>
              <a:rPr lang="en-US" sz="900" i="1" dirty="0" smtClean="0"/>
              <a:t>1.CEOS </a:t>
            </a:r>
            <a:r>
              <a:rPr lang="en-US" sz="900" i="1" dirty="0"/>
              <a:t>Strategic Guidance, </a:t>
            </a:r>
            <a:r>
              <a:rPr lang="en-US" sz="900" i="1" dirty="0" smtClean="0"/>
              <a:t>Nov. 2013  </a:t>
            </a:r>
            <a:r>
              <a:rPr lang="en-US" sz="900" i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9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CEOS </a:t>
            </a:r>
            <a:r>
              <a:rPr lang="en-US" sz="9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2016-2018 Work Plan, </a:t>
            </a:r>
            <a:r>
              <a:rPr lang="en-US" sz="9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Mar. </a:t>
            </a:r>
            <a:r>
              <a:rPr lang="en-US" sz="9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2016 </a:t>
            </a:r>
            <a:br>
              <a:rPr lang="en-US" sz="9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9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</a:t>
            </a:r>
            <a:r>
              <a:rPr lang="en-US" sz="9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9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http://</a:t>
            </a:r>
            <a:r>
              <a:rPr lang="en-US" sz="9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geoblueplanet.com</a:t>
            </a:r>
            <a:r>
              <a:rPr lang="en-US" sz="9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4. </a:t>
            </a:r>
            <a:r>
              <a:rPr lang="en-US" sz="9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</a:t>
            </a:r>
            <a:r>
              <a:rPr lang="en-US" sz="9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://</a:t>
            </a:r>
            <a:r>
              <a:rPr lang="en-US" sz="9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www.marinebon.org</a:t>
            </a:r>
            <a:endParaRPr lang="en-US" sz="9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85860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8</a:t>
            </a:fld>
            <a:endParaRPr lang="uk-U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2057400" y="152400"/>
            <a:ext cx="5486400" cy="533400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COVERAGE Draft Implementation Plan Approach for CEOS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9694929"/>
              </p:ext>
            </p:extLst>
          </p:nvPr>
        </p:nvGraphicFramePr>
        <p:xfrm>
          <a:off x="1371600" y="1194010"/>
          <a:ext cx="5943600" cy="3351150"/>
        </p:xfrm>
        <a:graphic>
          <a:graphicData uri="http://schemas.openxmlformats.org/drawingml/2006/table">
            <a:tbl>
              <a:tblPr firstRow="1" firstCol="1" bandRow="1"/>
              <a:tblGrid>
                <a:gridCol w="1543050">
                  <a:extLst>
                    <a:ext uri="{9D8B030D-6E8A-4147-A177-3AD203B41FA5}">
                      <a16:colId xmlns:a16="http://schemas.microsoft.com/office/drawing/2014/main" val="2371467549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1297266286"/>
                    </a:ext>
                  </a:extLst>
                </a:gridCol>
                <a:gridCol w="2800350">
                  <a:extLst>
                    <a:ext uri="{9D8B030D-6E8A-4147-A177-3AD203B41FA5}">
                      <a16:colId xmlns:a16="http://schemas.microsoft.com/office/drawing/2014/main" val="20072790"/>
                    </a:ext>
                  </a:extLst>
                </a:gridCol>
                <a:gridCol w="857250">
                  <a:extLst>
                    <a:ext uri="{9D8B030D-6E8A-4147-A177-3AD203B41FA5}">
                      <a16:colId xmlns:a16="http://schemas.microsoft.com/office/drawing/2014/main" val="3928736555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D9E2F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Advancement of the CEOS Virtual Constellations: 2017-2019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3E4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26670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1F4E79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Objective/Deliverable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1F4E79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Projected Completion Date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1F4E79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Background Information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1F4E79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Responsible CEOS Entity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68798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COV-1:</a:t>
                      </a: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Collaborative agreements for COVERAGE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Q3 2017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Establish collaborative agreements with agency and stakeholder groups (VCs, GEO-MBON, GEO-Blue Planet) partnering in COVERAGE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COVERAGE group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33077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COV-2:</a:t>
                      </a: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COVERAGE use cases &amp; focal pilot application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Q4 2017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ahoma" panose="020B0604030504040204" pitchFamily="34" charset="0"/>
                        </a:rPr>
                        <a:t>Determine priority application for COVERAGE via stakeholders engagement and compile use cases/requirements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COVERAGE group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85626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COV-3:</a:t>
                      </a: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COVERAGE Project Implementation Plan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Q1 2018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15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Develop detailed project implementation plan and schedule</a:t>
                      </a:r>
                      <a:endParaRPr lang="en-US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COVERAGE group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5144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COV-4:</a:t>
                      </a: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COVERAGE Phase I prototype system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Q1 2019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15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Development of prototype COVERAGE system demonstrating core functionality for limited datasets</a:t>
                      </a:r>
                      <a:endParaRPr lang="en-US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COVERAGE group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53905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COV-5:</a:t>
                      </a: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COVERAGE Phase II system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Q1 2020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15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Develop COVERAGE system demonstrating full functionality for suite of datasets</a:t>
                      </a:r>
                      <a:endParaRPr lang="en-US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COVERAGE group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79221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COV-5:</a:t>
                      </a: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Operational COVERAGE portal &amp; system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Q3 2020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15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Tested and operationally deployed COVERAGE thematic data portal &amp; associated data services</a:t>
                      </a:r>
                      <a:endParaRPr lang="en-US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COVERAGE group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9706131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266700" y="4648200"/>
            <a:ext cx="8534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 </a:t>
            </a:r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 development concept for COVERAGE </a:t>
            </a:r>
            <a:r>
              <a:rPr lang="en-US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Preliminary arrangements &amp; detailed scoping (6 months)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Phase 1 implementation for limited COVERAGE prototype system (1 year)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Phase 2 development of full COVERAGE system (1 year)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Integration &amp; testing, deployment and evaluation of finalized COVERAGE system (6 months).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87639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9</a:t>
            </a:fld>
            <a:endParaRPr lang="uk-U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2057400" y="228600"/>
            <a:ext cx="5486400" cy="5334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COVERAGE SIT32 Side-meeting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080" y="2667000"/>
            <a:ext cx="8534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indent="-285750">
              <a:spcBef>
                <a:spcPts val="8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Phased development (“the Onion”) and rapid prototyping</a:t>
            </a:r>
            <a:endParaRPr lang="en-US" dirty="0" smtClean="0">
              <a:solidFill>
                <a:srgbClr val="1F497D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>
              <a:spcBef>
                <a:spcPts val="8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Importance </a:t>
            </a:r>
            <a:r>
              <a:rPr lang="en-US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Metrics to quantify success/impact</a:t>
            </a:r>
          </a:p>
          <a:p>
            <a:pPr marL="285750" marR="0" indent="-285750">
              <a:spcBef>
                <a:spcPts val="8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Synergies with WGISS &amp; FDA activities (potential FDA pilot) + GOOS &amp; IMOS interest</a:t>
            </a:r>
          </a:p>
          <a:p>
            <a:pPr marL="285750" indent="-28575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Importance of continuing stakeholder consultations (VCs, agencies</a:t>
            </a:r>
            <a:r>
              <a:rPr lang="en-US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Resource implications to VCs?  Business as usual, consultative role</a:t>
            </a:r>
          </a:p>
          <a:p>
            <a:pPr marL="285750" marR="0" indent="-285750">
              <a:spcBef>
                <a:spcPts val="8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Care &amp; coordination to ensure:</a:t>
            </a:r>
          </a:p>
          <a:p>
            <a:pPr lvl="1" indent="0">
              <a:spcBef>
                <a:spcPts val="800"/>
              </a:spcBef>
            </a:pPr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 </a:t>
            </a:r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leverage </a:t>
            </a:r>
            <a:r>
              <a:rPr lang="en-US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existing capability/expertise within CEOS agencies</a:t>
            </a:r>
            <a:endParaRPr lang="en-US" dirty="0">
              <a:solidFill>
                <a:srgbClr val="1F497D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indent="0">
              <a:spcBef>
                <a:spcPts val="800"/>
              </a:spcBef>
            </a:pPr>
            <a:r>
              <a:rPr lang="en-US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-  limit unnecessary/non-useful duplication of effort</a:t>
            </a:r>
          </a:p>
          <a:p>
            <a:pPr marL="285750" lvl="1" indent="-28575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Scheduling, Implementation plan, Steering Committee</a:t>
            </a:r>
          </a:p>
          <a:p>
            <a:pPr marL="285750" lvl="1" indent="-28575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Sustainability beyond the 3-year pilot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5072" y="1653279"/>
            <a:ext cx="6063517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  <a:latin typeface="Calibri" panose="020F0502020204030204" pitchFamily="34" charset="0"/>
              </a:rPr>
              <a:t>A Very Productive &amp; Positive Dialogue with CEOS Stakeholders</a:t>
            </a:r>
            <a:endParaRPr kumimoji="0" lang="en-US" b="1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8080" y="2209800"/>
            <a:ext cx="1858840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  <a:latin typeface="Calibri" panose="020F0502020204030204" pitchFamily="34" charset="0"/>
              </a:rPr>
              <a:t>Discussion Points:</a:t>
            </a:r>
            <a:endParaRPr kumimoji="0" lang="en-US" b="1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765452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9605</TotalTime>
  <Words>1583</Words>
  <Application>Microsoft Office PowerPoint</Application>
  <PresentationFormat>On-screen Show (4:3)</PresentationFormat>
  <Paragraphs>207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Arial</vt:lpstr>
      <vt:lpstr>Arial Bold</vt:lpstr>
      <vt:lpstr>Avenir Roman</vt:lpstr>
      <vt:lpstr>Calibri</vt:lpstr>
      <vt:lpstr>Courier New</vt:lpstr>
      <vt:lpstr>Droid Serif</vt:lpstr>
      <vt:lpstr>Helvetica</vt:lpstr>
      <vt:lpstr>Proxima Nova Regular</vt:lpstr>
      <vt:lpstr>Tahoma</vt:lpstr>
      <vt:lpstr>Times New Roman</vt:lpstr>
      <vt:lpstr>Wingdings</vt:lpstr>
      <vt:lpstr>Default</vt:lpstr>
      <vt:lpstr>CEOS Ocean Variables Enabling Research and Applications for GEO   (COVERAGE):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Brian R. Williams</dc:creator>
  <cp:lastModifiedBy>Tsontos, Vardis M (398G)</cp:lastModifiedBy>
  <cp:revision>261</cp:revision>
  <dcterms:modified xsi:type="dcterms:W3CDTF">2017-04-25T20:53:44Z</dcterms:modified>
</cp:coreProperties>
</file>