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93" r:id="rId3"/>
    <p:sldId id="296" r:id="rId4"/>
    <p:sldId id="292" r:id="rId5"/>
    <p:sldId id="303" r:id="rId6"/>
    <p:sldId id="299" r:id="rId7"/>
    <p:sldId id="310" r:id="rId8"/>
    <p:sldId id="297" r:id="rId9"/>
    <p:sldId id="308" r:id="rId10"/>
    <p:sldId id="302" r:id="rId11"/>
    <p:sldId id="301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Martin Seifert" initials="FMS" lastIdx="11" clrIdx="0"/>
  <p:cmAuthor id="1" name="Labahn, Steven T" initials="LST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14" autoAdjust="0"/>
    <p:restoredTop sz="94587"/>
  </p:normalViewPr>
  <p:slideViewPr>
    <p:cSldViewPr>
      <p:cViewPr varScale="1">
        <p:scale>
          <a:sx n="47" d="100"/>
          <a:sy n="47" d="100"/>
        </p:scale>
        <p:origin x="97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1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590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SIT-32,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Paris, France, 25-27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3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F4590-32F9-5E47-B0C2-B3B96738C09E}" type="datetime1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4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1752600"/>
            <a:ext cx="836881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+mj-lt"/>
              </a:rPr>
              <a:t>Moderate Resolution Sensor Interoperability (MRI) Initiative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Jenn Lacey, USGS (LSI-VC Co-Lead)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2017 CEOS Chair Initiative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SIT</a:t>
            </a:r>
            <a:r>
              <a:rPr lang="en-AU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-32 </a:t>
            </a:r>
            <a:r>
              <a:rPr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Agenda Item</a:t>
            </a:r>
            <a:r>
              <a:rPr lang="en-US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 #10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ESA Headquarters – Paris, France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25</a:t>
            </a:r>
            <a:r>
              <a:rPr lang="en-AU" baseline="30000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-27</a:t>
            </a:r>
            <a:r>
              <a:rPr lang="en-AU" baseline="30000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 April 2017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3810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4102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43000"/>
            <a:ext cx="8153400" cy="5481320"/>
          </a:xfrm>
        </p:spPr>
        <p:txBody>
          <a:bodyPr/>
          <a:lstStyle/>
          <a:p>
            <a:r>
              <a:rPr lang="en-US" dirty="0" smtClean="0"/>
              <a:t>Co-leads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Team Members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 smtClean="0"/>
              <a:t>MRI Team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979144"/>
              </p:ext>
            </p:extLst>
          </p:nvPr>
        </p:nvGraphicFramePr>
        <p:xfrm>
          <a:off x="914399" y="1524000"/>
          <a:ext cx="7924801" cy="7696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97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8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48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Gene Fosnight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USGS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USGS chair team </a:t>
                      </a:r>
                      <a:r>
                        <a:rPr lang="en-US" sz="1600" u="none" strike="noStrike" dirty="0" smtClean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co-lead, Landsat,</a:t>
                      </a:r>
                      <a:r>
                        <a:rPr lang="en-US" sz="1600" u="none" strike="noStrike" baseline="0" dirty="0" smtClean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LSI-VC, SDCG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Cindy Ong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CSIRO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WGCV </a:t>
                      </a:r>
                      <a:r>
                        <a:rPr lang="en-US" sz="1600" u="none" strike="noStrike" dirty="0" smtClean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co-lead, imaging spectroscopy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Richard Moreno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CNES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WGISS </a:t>
                      </a:r>
                      <a:r>
                        <a:rPr lang="en-US" sz="1600" u="none" strike="noStrike" dirty="0" smtClean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co-lead, Copernicus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641818"/>
              </p:ext>
            </p:extLst>
          </p:nvPr>
        </p:nvGraphicFramePr>
        <p:xfrm>
          <a:off x="914399" y="2781300"/>
          <a:ext cx="7369176" cy="38481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54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00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Jeff </a:t>
                      </a:r>
                      <a:r>
                        <a:rPr lang="en-US" sz="1600" u="none" strike="noStrike" dirty="0" err="1">
                          <a:effectLst/>
                          <a:latin typeface="+mj-ea"/>
                          <a:ea typeface="+mj-ea"/>
                          <a:cs typeface="Calibri" charset="0"/>
                        </a:rPr>
                        <a:t>Masek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NASA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ea"/>
                          <a:ea typeface="+mj-ea"/>
                          <a:cs typeface="Calibri" charset="0"/>
                        </a:rPr>
                        <a:t>Landsat Sentinel-2 Case study, LSI-VC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Zoltan </a:t>
                      </a:r>
                      <a:r>
                        <a:rPr lang="en-US" sz="1600" u="none" strike="noStrike" dirty="0" err="1">
                          <a:effectLst/>
                          <a:latin typeface="+mj-ea"/>
                          <a:ea typeface="+mj-ea"/>
                          <a:cs typeface="Calibri" charset="0"/>
                        </a:rPr>
                        <a:t>Szantoi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JRC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ea"/>
                          <a:ea typeface="+mj-ea"/>
                          <a:cs typeface="Calibri" charset="0"/>
                        </a:rPr>
                        <a:t>Landsat Sentinel-2 Case study, LSI-VC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Adam Lewis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GA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LSI-VC, FDA, CARD4L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Paul Briand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CSA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LSI-VC, GEOGLAM, SAR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Yves </a:t>
                      </a:r>
                      <a:r>
                        <a:rPr lang="en-US" sz="1600" u="none" strike="noStrike" dirty="0" err="1">
                          <a:effectLst/>
                          <a:latin typeface="+mj-ea"/>
                          <a:ea typeface="+mj-ea"/>
                          <a:cs typeface="Calibri" charset="0"/>
                        </a:rPr>
                        <a:t>Crevier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CSA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SDCG, GEOGLAM, SAR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Brian Killough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NASA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SEO, LSI-VC, SDCG, FDA, CARD4L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+mj-ea"/>
                          <a:ea typeface="+mj-ea"/>
                          <a:cs typeface="Calibri" charset="0"/>
                        </a:rPr>
                        <a:t>Debajyoti</a:t>
                      </a:r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j-ea"/>
                          <a:ea typeface="+mj-ea"/>
                          <a:cs typeface="Calibri" charset="0"/>
                        </a:rPr>
                        <a:t>Dhar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ISRO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Optical/SAR </a:t>
                      </a:r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data fusion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Takeo </a:t>
                      </a:r>
                      <a:r>
                        <a:rPr lang="en-US" sz="1600" u="none" strike="noStrike" dirty="0" err="1">
                          <a:effectLst/>
                          <a:latin typeface="+mj-ea"/>
                          <a:ea typeface="+mj-ea"/>
                          <a:cs typeface="Calibri" charset="0"/>
                        </a:rPr>
                        <a:t>Tadono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JAXA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LSI-VC, </a:t>
                      </a:r>
                      <a:r>
                        <a:rPr lang="en-US" sz="1600" u="none" strike="noStrike" dirty="0" smtClean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CARD4L, SAR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ea"/>
                          <a:ea typeface="+mj-ea"/>
                          <a:cs typeface="Calibri" charset="0"/>
                        </a:rPr>
                        <a:t>Amanda Regan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EC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User </a:t>
                      </a:r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needs for satellite constellations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Calibri" charset="0"/>
                        </a:rPr>
                        <a:t>Nigel Fox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Calibri" charset="0"/>
                        </a:rPr>
                        <a:t>UKSA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Calibri" charset="0"/>
                        </a:rPr>
                        <a:t>WGCV IVOS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ea"/>
                          <a:ea typeface="+mj-ea"/>
                          <a:cs typeface="Calibri" charset="0"/>
                        </a:rPr>
                        <a:t>Kurt Thome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NASA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WGCV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ea"/>
                          <a:ea typeface="+mj-ea"/>
                          <a:cs typeface="Calibri" charset="0"/>
                        </a:rPr>
                        <a:t>Andy Mitchell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ea"/>
                          <a:ea typeface="+mj-ea"/>
                          <a:cs typeface="Calibri" charset="0"/>
                        </a:rPr>
                        <a:t>NASA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WGISS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Kerry Sawyer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ea"/>
                          <a:ea typeface="+mj-ea"/>
                          <a:cs typeface="Calibri" charset="0"/>
                        </a:rPr>
                        <a:t>NOAA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Represent </a:t>
                      </a:r>
                      <a:r>
                        <a:rPr lang="en-US" sz="1600" u="none" strike="noStrike" dirty="0">
                          <a:effectLst/>
                          <a:latin typeface="+mj-ea"/>
                          <a:ea typeface="+mj-ea"/>
                          <a:cs typeface="Calibri" charset="0"/>
                        </a:rPr>
                        <a:t>SIT vice chair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Calibri" charset="0"/>
                        </a:rPr>
                        <a:t>Kevin Gallo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Calibri" charset="0"/>
                        </a:rPr>
                        <a:t>NOAA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Calibri" charset="0"/>
                        </a:rPr>
                        <a:t>LSI-VC,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Calibri" charset="0"/>
                        </a:rPr>
                        <a:t> LPCS data integration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Calibri" charset="0"/>
                        </a:rPr>
                        <a:t>Eric Wood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Calibri" charset="0"/>
                        </a:rPr>
                        <a:t>USGS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Calibri" charset="0"/>
                        </a:rPr>
                        <a:t>Represent USGS Chair Team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0531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219200"/>
            <a:ext cx="8763000" cy="5257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Conduct Kickoff telecon (March 2017)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Discuss MRI at LSI-VC-3 (March 2017) and at WGISS (April 2017)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Identify Landsat/Sentinel-2 </a:t>
            </a:r>
            <a:r>
              <a:rPr lang="en-US" dirty="0"/>
              <a:t>case study </a:t>
            </a:r>
            <a:r>
              <a:rPr lang="en-US" dirty="0" smtClean="0"/>
              <a:t>(early April 2017)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Present MRI at SIT-32 </a:t>
            </a:r>
            <a:r>
              <a:rPr lang="en-US" dirty="0"/>
              <a:t>(</a:t>
            </a:r>
            <a:r>
              <a:rPr lang="en-US" dirty="0" smtClean="0"/>
              <a:t>April 2017 )</a:t>
            </a:r>
          </a:p>
          <a:p>
            <a:r>
              <a:rPr lang="en-US" dirty="0" smtClean="0"/>
              <a:t>Distribute working copy of MRI Framework document (May 2017)</a:t>
            </a:r>
          </a:p>
          <a:p>
            <a:r>
              <a:rPr lang="en-US" dirty="0" smtClean="0"/>
              <a:t>Discuss MRI at WGCV </a:t>
            </a:r>
            <a:r>
              <a:rPr lang="en-US" dirty="0"/>
              <a:t>(</a:t>
            </a:r>
            <a:r>
              <a:rPr lang="en-US" dirty="0" smtClean="0"/>
              <a:t>May 2017)</a:t>
            </a:r>
          </a:p>
          <a:p>
            <a:r>
              <a:rPr lang="en-US" smtClean="0"/>
              <a:t>Distribute final draft </a:t>
            </a:r>
            <a:r>
              <a:rPr lang="en-US" dirty="0" smtClean="0"/>
              <a:t>of MRI </a:t>
            </a:r>
            <a:r>
              <a:rPr lang="en-US" dirty="0"/>
              <a:t>Framework document for </a:t>
            </a:r>
            <a:r>
              <a:rPr lang="en-US" dirty="0" smtClean="0"/>
              <a:t>review (late July 2017 </a:t>
            </a:r>
            <a:r>
              <a:rPr lang="en-US" dirty="0"/>
              <a:t>)</a:t>
            </a:r>
          </a:p>
          <a:p>
            <a:r>
              <a:rPr lang="en-US" dirty="0" smtClean="0"/>
              <a:t>Provide HLS </a:t>
            </a:r>
            <a:r>
              <a:rPr lang="en-US" dirty="0"/>
              <a:t>product interoperability evaluation and phenology use case </a:t>
            </a:r>
            <a:r>
              <a:rPr lang="en-US" dirty="0" smtClean="0"/>
              <a:t>for </a:t>
            </a:r>
            <a:r>
              <a:rPr lang="en-US" dirty="0"/>
              <a:t>review </a:t>
            </a:r>
            <a:r>
              <a:rPr lang="en-US" dirty="0" smtClean="0"/>
              <a:t>(late August 2017)</a:t>
            </a:r>
          </a:p>
          <a:p>
            <a:r>
              <a:rPr lang="en-US" dirty="0" smtClean="0"/>
              <a:t>Present initial case study results at LSI-VC-4 and SIT TW (September 2017)</a:t>
            </a:r>
          </a:p>
          <a:p>
            <a:r>
              <a:rPr lang="en-US" dirty="0" smtClean="0"/>
              <a:t>Present final MRI Framework and case study results at CEOS Plenary (October 2017)</a:t>
            </a:r>
          </a:p>
          <a:p>
            <a:r>
              <a:rPr lang="en-US" dirty="0" smtClean="0"/>
              <a:t>Present proposed way </a:t>
            </a:r>
            <a:r>
              <a:rPr lang="en-US" dirty="0"/>
              <a:t>forward </a:t>
            </a:r>
            <a:r>
              <a:rPr lang="en-US" dirty="0" smtClean="0"/>
              <a:t>at CEOS Plenary (October 2017)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 smtClean="0"/>
              <a:t>Roadmap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13428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This initiative will include effort towards making optimal use of the increasing number of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data streams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available in the moderate resolution class, with a focus for 2017 on Landsat/Sentinel-2.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higher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level, multi-sensor, time series products are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developed, the integration of these products requires verification and validation of their interoperability, such as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when are these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products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interoperable,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when are they not interoperable,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under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what conditions?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762000"/>
          </a:xfrm>
        </p:spPr>
        <p:txBody>
          <a:bodyPr/>
          <a:lstStyle/>
          <a:p>
            <a:r>
              <a:rPr lang="en-US" dirty="0" smtClean="0"/>
              <a:t>Moderate Resolution Sensor Interoperability (MRI)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869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686800" cy="47244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Moderate Resolution Sensor Interoperability (MRI) initiative is an activity under the Land Surface Imaging Virtual Constellation (LSI-VC)</a:t>
            </a: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In particular, MRI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team is also working closely with the LSI-VC CEOS Analysis Ready Data for Land (CARD4L)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team </a:t>
            </a:r>
          </a:p>
          <a:p>
            <a:pPr lvl="1"/>
            <a:r>
              <a:rPr lang="en-US" sz="1800" i="1" dirty="0">
                <a:solidFill>
                  <a:schemeClr val="tx2">
                    <a:lumMod val="75000"/>
                  </a:schemeClr>
                </a:solidFill>
              </a:rPr>
              <a:t>CARD4L are satellite data that have been processed to a minimum set of requirements and organized into a form that allows immediate analysis with a minimum of additional user effort and interoperability both through time and with other datasets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CARD4L provides the basis for ARD within a single dataset.  MRI provides the basis for ARD combining multiple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datasets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LSI-VC is working in partnership with the Working Group on Calibration &amp; Validation (WGCV) and the Working Group on Information Systems and Services (WGISS)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Organization &amp; CEOS Interactions</a:t>
            </a:r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8839200" cy="5181600"/>
          </a:xfrm>
        </p:spPr>
        <p:txBody>
          <a:bodyPr/>
          <a:lstStyle/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Develop a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MRI Framework paper for moderate (10-100m) resolution interoperability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, identifying multi-sensor interoperability concepts that need to be addressed for successful implementation of multi-sensor interoperable time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series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Address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factors such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 radiometry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geometry, data formats, browse, metadata, data access, metrics,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reporting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en-GB" sz="10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/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</a:rPr>
              <a:t>A</a:t>
            </a:r>
            <a:r>
              <a:rPr lang="en-GB" sz="2400" dirty="0">
                <a:solidFill>
                  <a:srgbClr val="1F497D">
                    <a:lumMod val="75000"/>
                  </a:srgbClr>
                </a:solidFill>
              </a:rPr>
              <a:t> </a:t>
            </a:r>
            <a:r>
              <a:rPr lang="en-GB" sz="2400" b="1" i="1" dirty="0">
                <a:solidFill>
                  <a:srgbClr val="1F497D">
                    <a:lumMod val="75000"/>
                  </a:srgbClr>
                </a:solidFill>
              </a:rPr>
              <a:t>Landsat/Sentinel-2 interoperability case study document utilizing the MRI Framework</a:t>
            </a:r>
            <a:r>
              <a:rPr lang="en-GB" sz="2400" dirty="0">
                <a:solidFill>
                  <a:srgbClr val="1F497D">
                    <a:lumMod val="75000"/>
                  </a:srgbClr>
                </a:solidFill>
              </a:rPr>
              <a:t>, including lessons learned and best practices identified through the implementation and use of the Harmonized Landsat Sentinel-2 (HLS) Surface Reflectance 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</a:rPr>
              <a:t>product</a:t>
            </a:r>
            <a:endParaRPr lang="en-GB" sz="24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133600" y="300337"/>
            <a:ext cx="5029200" cy="52578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  <a:lvl6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  <a:sym typeface="Arial Bold"/>
              </a:defRPr>
            </a:lvl6pPr>
            <a:lvl7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  <a:sym typeface="Arial Bold"/>
              </a:defRPr>
            </a:lvl7pPr>
            <a:lvl8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  <a:sym typeface="Arial Bold"/>
              </a:defRPr>
            </a:lvl8pPr>
            <a:lvl9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US" dirty="0"/>
              <a:t>2017 Deliverables</a:t>
            </a:r>
          </a:p>
        </p:txBody>
      </p:sp>
    </p:spTree>
    <p:extLst>
      <p:ext uri="{BB962C8B-B14F-4D97-AF65-F5344CB8AC3E}">
        <p14:creationId xmlns:p14="http://schemas.microsoft.com/office/powerpoint/2010/main" val="647124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6096000" cy="533400"/>
          </a:xfrm>
        </p:spPr>
        <p:txBody>
          <a:bodyPr/>
          <a:lstStyle/>
          <a:p>
            <a:pPr defTabSz="457200"/>
            <a:r>
              <a:rPr lang="en-US" dirty="0"/>
              <a:t>Deliverable #1: MRI Framework (Concept)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388729435"/>
              </p:ext>
            </p:extLst>
          </p:nvPr>
        </p:nvGraphicFramePr>
        <p:xfrm>
          <a:off x="152400" y="1284565"/>
          <a:ext cx="8915400" cy="5044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3628"/>
                <a:gridCol w="3603172"/>
                <a:gridCol w="1219200"/>
                <a:gridCol w="838200"/>
                <a:gridCol w="12192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Component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Measure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Threshold (Minimum)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Target 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(Goal)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Verification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Results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Next Steps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General Metadata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Product-specific metadata</a:t>
                      </a:r>
                    </a:p>
                    <a:p>
                      <a:pPr lvl="0"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Image-specific metadata</a:t>
                      </a:r>
                    </a:p>
                    <a:p>
                      <a:pPr lvl="0"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Meta-data aggregated from pixel data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 Pixel Metadata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Cloud Cover and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Shadow</a:t>
                      </a:r>
                    </a:p>
                    <a:p>
                      <a:pPr lvl="0"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Land, water, snow/ice and vegetation masks</a:t>
                      </a:r>
                    </a:p>
                    <a:p>
                      <a:pPr lvl="0"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DEM and Terrain Shadow</a:t>
                      </a:r>
                    </a:p>
                    <a:p>
                      <a:pPr lvl="0"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Solar and View Angle</a:t>
                      </a:r>
                    </a:p>
                    <a:p>
                      <a:pPr lvl="0"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Quality and Saturation</a:t>
                      </a:r>
                    </a:p>
                    <a:p>
                      <a:pPr lvl="0"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Atmospheric model inputs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Radiometry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Within Sensor Calibration</a:t>
                      </a:r>
                    </a:p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Spectral Band Adjustment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Geolocation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Within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Sensor</a:t>
                      </a:r>
                    </a:p>
                    <a:p>
                      <a:pPr algn="l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Between Sensor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9301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The NASA Harmonized Landsat 8 Sentinel-2 (HLS) product generation addresses many of the interoperability issues laid out in the MRI Framework.</a:t>
            </a:r>
            <a:endParaRPr lang="en-US" sz="1800" dirty="0" smtClean="0"/>
          </a:p>
          <a:p>
            <a:pPr lvl="1"/>
            <a:r>
              <a:rPr lang="en-US" sz="1800" dirty="0" smtClean="0"/>
              <a:t>The EC vegetation dynamics monitoring project using the HLS products in conjunction with the phenology algorithm will be the primary interoperability use case.</a:t>
            </a:r>
          </a:p>
          <a:p>
            <a:pPr lvl="1"/>
            <a:r>
              <a:rPr lang="en-US" sz="1800" dirty="0" smtClean="0"/>
              <a:t>Case study evaluation will utilize the MRI Framework and address multi-sensor interoperability concepts.</a:t>
            </a:r>
          </a:p>
          <a:p>
            <a:endParaRPr lang="en-US" sz="1000" dirty="0" smtClean="0"/>
          </a:p>
          <a:p>
            <a:r>
              <a:rPr lang="en-US" dirty="0" smtClean="0"/>
              <a:t>Beyond HLS, agencies and users will be surveyed to obtain a more comprehensive list of ongoing efforts to use Landsat and Sentinel-2 data together.</a:t>
            </a:r>
            <a:endParaRPr lang="en-US" sz="1800" dirty="0" smtClean="0"/>
          </a:p>
          <a:p>
            <a:pPr lvl="1"/>
            <a:r>
              <a:rPr lang="en-US" sz="1800" dirty="0" smtClean="0"/>
              <a:t>These projects can provide a basis for understanding “lessons learned” and best practices.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715000" cy="533400"/>
          </a:xfrm>
        </p:spPr>
        <p:txBody>
          <a:bodyPr/>
          <a:lstStyle/>
          <a:p>
            <a:pPr defTabSz="457200"/>
            <a:r>
              <a:rPr lang="en-US" dirty="0"/>
              <a:t>Deliverable #2: Landsat/Sentinel-2</a:t>
            </a:r>
          </a:p>
          <a:p>
            <a:pPr defTabSz="457200"/>
            <a:r>
              <a:rPr lang="en-US" dirty="0"/>
              <a:t>Interoperability Case Study</a:t>
            </a:r>
          </a:p>
          <a:p>
            <a:pPr defTabSz="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947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807" y="1346202"/>
            <a:ext cx="8596190" cy="1515532"/>
          </a:xfr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2032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_tradnl" sz="1800" dirty="0" err="1" smtClean="0"/>
              <a:t>Merging</a:t>
            </a:r>
            <a:r>
              <a:rPr lang="es-ES_tradnl" sz="1800" dirty="0" smtClean="0"/>
              <a:t> Sentinel-2 </a:t>
            </a:r>
            <a:r>
              <a:rPr lang="es-ES_tradnl" sz="1800" dirty="0"/>
              <a:t>and </a:t>
            </a:r>
            <a:r>
              <a:rPr lang="es-ES_tradnl" sz="1800" dirty="0" err="1"/>
              <a:t>Landsat</a:t>
            </a:r>
            <a:r>
              <a:rPr lang="es-ES_tradnl" sz="1800" dirty="0"/>
              <a:t> data </a:t>
            </a:r>
            <a:r>
              <a:rPr lang="es-ES_tradnl" sz="1800" dirty="0" err="1"/>
              <a:t>streams</a:t>
            </a:r>
            <a:r>
              <a:rPr lang="es-ES_tradnl" sz="1800" dirty="0"/>
              <a:t> </a:t>
            </a:r>
            <a:r>
              <a:rPr lang="es-ES_tradnl" sz="1800" dirty="0" smtClean="0"/>
              <a:t>can </a:t>
            </a:r>
            <a:r>
              <a:rPr lang="es-ES_tradnl" sz="1800" dirty="0" err="1" smtClean="0"/>
              <a:t>provide</a:t>
            </a:r>
            <a:r>
              <a:rPr lang="es-ES_tradnl" sz="1800" b="1" dirty="0" smtClean="0"/>
              <a:t> 2-3 </a:t>
            </a:r>
            <a:r>
              <a:rPr lang="es-ES_tradnl" sz="1800" b="1" dirty="0" err="1" smtClean="0"/>
              <a:t>day</a:t>
            </a:r>
            <a:r>
              <a:rPr lang="es-ES_tradnl" sz="1800" b="1" dirty="0" smtClean="0"/>
              <a:t> global </a:t>
            </a:r>
            <a:r>
              <a:rPr lang="es-ES_tradnl" sz="1800" b="1" dirty="0" err="1" smtClean="0"/>
              <a:t>coverage</a:t>
            </a:r>
            <a:r>
              <a:rPr lang="es-ES_tradnl" sz="1800" b="1" dirty="0" smtClean="0"/>
              <a:t> </a:t>
            </a:r>
          </a:p>
          <a:p>
            <a:r>
              <a:rPr lang="en-US" sz="1800" dirty="0" smtClean="0"/>
              <a:t>Goal </a:t>
            </a:r>
            <a:r>
              <a:rPr lang="en-US" sz="1800" dirty="0"/>
              <a:t>is “seamless” near-daily 30m surface reflectance </a:t>
            </a:r>
            <a:r>
              <a:rPr lang="en-US" sz="1800" dirty="0" smtClean="0"/>
              <a:t>record including atmospheric corrections, spectral and BRDF adjustments, </a:t>
            </a:r>
            <a:r>
              <a:rPr lang="en-US" sz="1800" dirty="0" err="1" smtClean="0"/>
              <a:t>regridding</a:t>
            </a:r>
            <a:endParaRPr lang="en-US" sz="1800" dirty="0" smtClean="0"/>
          </a:p>
          <a:p>
            <a:r>
              <a:rPr lang="en-US" sz="1800" dirty="0" smtClean="0"/>
              <a:t>Project initiated as collaboration among GSFC, UMD, NASA Ames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807" y="3328032"/>
            <a:ext cx="3930593" cy="2969846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4487"/>
            <a:ext cx="6510398" cy="908313"/>
          </a:xfrm>
        </p:spPr>
        <p:txBody>
          <a:bodyPr/>
          <a:lstStyle/>
          <a:p>
            <a:pPr algn="l" defTabSz="457200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Harmonized Landsat Sentinel-2 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(HLS) Project</a:t>
            </a:r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748" y="3328032"/>
            <a:ext cx="4466250" cy="2969846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33900" y="3351379"/>
            <a:ext cx="4348097" cy="2946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864330" y="3667263"/>
            <a:ext cx="3865378" cy="2225666"/>
            <a:chOff x="1373187" y="4066823"/>
            <a:chExt cx="6740525" cy="2517362"/>
          </a:xfrm>
        </p:grpSpPr>
        <p:grpSp>
          <p:nvGrpSpPr>
            <p:cNvPr id="31" name="Group 30"/>
            <p:cNvGrpSpPr/>
            <p:nvPr/>
          </p:nvGrpSpPr>
          <p:grpSpPr>
            <a:xfrm>
              <a:off x="1373187" y="4066823"/>
              <a:ext cx="6740525" cy="1181100"/>
              <a:chOff x="1143000" y="4229100"/>
              <a:chExt cx="6740525" cy="118110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530350" y="4229100"/>
                <a:ext cx="5778500" cy="1181100"/>
                <a:chOff x="1790700" y="2705100"/>
                <a:chExt cx="5778500" cy="1181100"/>
              </a:xfrm>
            </p:grpSpPr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907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20828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749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670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591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32512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33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38354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275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196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117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038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959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55880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58801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722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643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</p:grpSp>
          <p:cxnSp>
            <p:nvCxnSpPr>
              <p:cNvPr id="69" name="Straight Arrow Connector 68"/>
              <p:cNvCxnSpPr/>
              <p:nvPr/>
            </p:nvCxnSpPr>
            <p:spPr>
              <a:xfrm flipV="1">
                <a:off x="6734175" y="4851400"/>
                <a:ext cx="1149350" cy="25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flipV="1">
                <a:off x="1143000" y="4889500"/>
                <a:ext cx="679450" cy="1270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>
              <a:off x="1663700" y="5616224"/>
              <a:ext cx="0" cy="95567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910342" y="6403625"/>
              <a:ext cx="0" cy="1682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578656" y="6415911"/>
              <a:ext cx="0" cy="1682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659437" y="6162324"/>
              <a:ext cx="0" cy="40957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785924" y="5908737"/>
              <a:ext cx="0" cy="66316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075237" y="5915410"/>
              <a:ext cx="0" cy="66316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408316" y="5913202"/>
              <a:ext cx="0" cy="66316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505430" y="5820589"/>
              <a:ext cx="0" cy="75131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868667" y="5732441"/>
              <a:ext cx="0" cy="83945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367132" y="5996182"/>
              <a:ext cx="0" cy="57571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095669" y="6196191"/>
              <a:ext cx="0" cy="37570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782932" y="6236180"/>
              <a:ext cx="0" cy="34800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10466" y="6389268"/>
              <a:ext cx="0" cy="18331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94039" y="6389268"/>
              <a:ext cx="0" cy="183319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614737" y="5821542"/>
              <a:ext cx="0" cy="750357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98937" y="5828623"/>
              <a:ext cx="0" cy="750357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93031" y="6285091"/>
              <a:ext cx="0" cy="28680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243637" y="6398149"/>
              <a:ext cx="0" cy="1559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663700" y="6571899"/>
              <a:ext cx="574675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2065337" y="6335892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446337" y="6316842"/>
              <a:ext cx="88900" cy="889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38437" y="6196191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051174" y="6162324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22637" y="5923141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0287" y="5736874"/>
              <a:ext cx="88900" cy="88900"/>
            </a:xfrm>
            <a:prstGeom prst="rect">
              <a:avLst/>
            </a:prstGeom>
            <a:solidFill>
              <a:srgbClr val="77933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815291" y="5692424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154487" y="5747457"/>
              <a:ext cx="88900" cy="88900"/>
            </a:xfrm>
            <a:prstGeom prst="rect">
              <a:avLst/>
            </a:prstGeom>
            <a:solidFill>
              <a:srgbClr val="77933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62991" y="5747457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741861" y="5855407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030787" y="5878691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67337" y="5853291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612341" y="6094591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951537" y="6246991"/>
              <a:ext cx="88900" cy="88900"/>
            </a:xfrm>
            <a:prstGeom prst="rect">
              <a:avLst/>
            </a:prstGeom>
            <a:solidFill>
              <a:srgbClr val="77933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99187" y="6314725"/>
              <a:ext cx="88900" cy="88900"/>
            </a:xfrm>
            <a:prstGeom prst="rect">
              <a:avLst/>
            </a:prstGeom>
            <a:solidFill>
              <a:srgbClr val="77933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535737" y="6352824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65937" y="6316842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15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9" b="98266" l="1368" r="98906">
                        <a14:foregroundMark x1="49248" y1="92678" x2="49248" y2="92678"/>
                        <a14:foregroundMark x1="36936" y1="33911" x2="36936" y2="33911"/>
                        <a14:foregroundMark x1="36389" y1="7514" x2="36389" y2="7514"/>
                        <a14:foregroundMark x1="62791" y1="4239" x2="62791" y2="4239"/>
                        <a14:foregroundMark x1="92886" y1="18690" x2="92886" y2="18690"/>
                        <a14:backgroundMark x1="16553" y1="61657" x2="16553" y2="61657"/>
                        <a14:backgroundMark x1="88372" y1="62042" x2="88372" y2="62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14600"/>
            <a:ext cx="4847557" cy="3441700"/>
          </a:xfrm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381000" y="1371600"/>
            <a:ext cx="8153400" cy="5181600"/>
          </a:xfrm>
          <a:prstGeom prst="rect">
            <a:avLst/>
          </a:prstGeom>
        </p:spPr>
        <p:txBody>
          <a:bodyPr numCol="1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dirty="0" smtClean="0"/>
              <a:t>HLS is a merged Landsat 8 Sentinel-2 Surface Reflectance product</a:t>
            </a:r>
          </a:p>
          <a:p>
            <a:pPr lvl="1" defTabSz="914400"/>
            <a:r>
              <a:rPr lang="en-US" sz="1800" dirty="0" smtClean="0"/>
              <a:t>Machine readable metadata</a:t>
            </a:r>
          </a:p>
          <a:p>
            <a:pPr lvl="1" defTabSz="914400"/>
            <a:r>
              <a:rPr lang="en-US" sz="1800" dirty="0" smtClean="0"/>
              <a:t>Resampled to 30-meter Sentinel-2 reference</a:t>
            </a:r>
          </a:p>
          <a:p>
            <a:pPr lvl="1" defTabSz="914400"/>
            <a:r>
              <a:rPr lang="en-US" sz="1800" dirty="0" smtClean="0"/>
              <a:t>Cloud masks</a:t>
            </a:r>
          </a:p>
          <a:p>
            <a:pPr lvl="1" defTabSz="914400"/>
            <a:r>
              <a:rPr lang="en-US" sz="1800" dirty="0" smtClean="0"/>
              <a:t>View and solar angle </a:t>
            </a:r>
            <a:br>
              <a:rPr lang="en-US" sz="1800" dirty="0" smtClean="0"/>
            </a:br>
            <a:r>
              <a:rPr lang="en-US" sz="1800" dirty="0" smtClean="0"/>
              <a:t>BRDF corrections</a:t>
            </a:r>
          </a:p>
          <a:p>
            <a:pPr lvl="1" defTabSz="914400"/>
            <a:r>
              <a:rPr lang="en-US" sz="1800" dirty="0"/>
              <a:t>A</a:t>
            </a:r>
            <a:r>
              <a:rPr lang="en-US" sz="1800" dirty="0" smtClean="0"/>
              <a:t>tmospheric correction</a:t>
            </a:r>
          </a:p>
          <a:p>
            <a:pPr lvl="1" defTabSz="914400"/>
            <a:r>
              <a:rPr lang="en-US" sz="1800" dirty="0" smtClean="0"/>
              <a:t>Band pass adjustment</a:t>
            </a:r>
            <a:endParaRPr lang="en-US" dirty="0" smtClean="0"/>
          </a:p>
          <a:p>
            <a:pPr defTabSz="914400"/>
            <a:r>
              <a:rPr lang="en-US" dirty="0" smtClean="0"/>
              <a:t>Products available for over</a:t>
            </a:r>
            <a:br>
              <a:rPr lang="en-US" dirty="0" smtClean="0"/>
            </a:br>
            <a:r>
              <a:rPr lang="en-US" dirty="0" smtClean="0"/>
              <a:t>747 MGRS tiles and covering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63 regions </a:t>
            </a:r>
          </a:p>
          <a:p>
            <a:pPr defTabSz="914400"/>
            <a:r>
              <a:rPr lang="en-US" dirty="0" smtClean="0"/>
              <a:t>Document Best Practices and </a:t>
            </a:r>
            <a:br>
              <a:rPr lang="en-US" dirty="0" smtClean="0"/>
            </a:br>
            <a:r>
              <a:rPr lang="en-US" dirty="0" smtClean="0"/>
              <a:t>Lessons Learned through the HLS product </a:t>
            </a:r>
            <a:br>
              <a:rPr lang="en-US" dirty="0" smtClean="0"/>
            </a:br>
            <a:r>
              <a:rPr lang="en-US" dirty="0" smtClean="0"/>
              <a:t>generation and HLS Phenology Use </a:t>
            </a:r>
            <a:r>
              <a:rPr lang="en-US" dirty="0"/>
              <a:t>C</a:t>
            </a:r>
            <a:r>
              <a:rPr lang="en-US" dirty="0" smtClean="0"/>
              <a:t>ase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057400" y="165100"/>
            <a:ext cx="5715000" cy="533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dirty="0" smtClean="0"/>
              <a:t>Deliverable #2: Landsat/Sentinel-2</a:t>
            </a:r>
          </a:p>
          <a:p>
            <a:pPr defTabSz="914400"/>
            <a:r>
              <a:rPr lang="en-US" dirty="0" smtClean="0"/>
              <a:t>Interoperability Case Study</a:t>
            </a:r>
          </a:p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3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Where does CARD4L end and interoperability begin?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6096000" cy="533400"/>
          </a:xfrm>
        </p:spPr>
        <p:txBody>
          <a:bodyPr/>
          <a:lstStyle/>
          <a:p>
            <a:r>
              <a:rPr lang="en-US" dirty="0"/>
              <a:t>Interoperability Case Study</a:t>
            </a:r>
          </a:p>
          <a:p>
            <a:endParaRPr lang="en-AU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9" b="98266" l="1368" r="98906">
                        <a14:foregroundMark x1="49248" y1="92678" x2="49248" y2="92678"/>
                        <a14:foregroundMark x1="36936" y1="33911" x2="36936" y2="33911"/>
                        <a14:foregroundMark x1="36389" y1="7514" x2="36389" y2="7514"/>
                        <a14:foregroundMark x1="62791" y1="4239" x2="62791" y2="4239"/>
                        <a14:foregroundMark x1="92886" y1="18690" x2="92886" y2="18690"/>
                        <a14:backgroundMark x1="16553" y1="61657" x2="16553" y2="61657"/>
                        <a14:backgroundMark x1="88372" y1="62042" x2="88372" y2="62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41" y="2209800"/>
            <a:ext cx="6439559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" y="4272662"/>
            <a:ext cx="2628900" cy="2308322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Subsequent</a:t>
            </a:r>
            <a:r>
              <a:rPr kumimoji="0" lang="en-AU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steps are</a:t>
            </a:r>
            <a:r>
              <a:rPr kumimoji="0" lang="en-AU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br>
              <a:rPr kumimoji="0" lang="en-AU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</a:br>
            <a:r>
              <a:rPr kumimoji="0" lang="en-AU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specifically blend thes</a:t>
            </a:r>
            <a:r>
              <a:rPr lang="en-AU" dirty="0" smtClean="0"/>
              <a:t>e </a:t>
            </a:r>
            <a:br>
              <a:rPr lang="en-AU" dirty="0" smtClean="0"/>
            </a:br>
            <a:r>
              <a:rPr lang="en-AU" dirty="0" smtClean="0"/>
              <a:t>two data streams.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 smtClean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The method of blending </a:t>
            </a:r>
            <a:br>
              <a:rPr lang="en-AU" dirty="0" smtClean="0"/>
            </a:br>
            <a:r>
              <a:rPr lang="en-AU" dirty="0" smtClean="0"/>
              <a:t>is not unique; other </a:t>
            </a:r>
            <a:br>
              <a:rPr lang="en-AU" dirty="0" smtClean="0"/>
            </a:br>
            <a:r>
              <a:rPr lang="en-AU" dirty="0" smtClean="0"/>
              <a:t>approaches are also </a:t>
            </a:r>
            <a:br>
              <a:rPr lang="en-AU" dirty="0" smtClean="0"/>
            </a:br>
            <a:r>
              <a:rPr lang="en-AU" dirty="0" smtClean="0"/>
              <a:t>possible.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" y="2362200"/>
            <a:ext cx="3276600" cy="1754324"/>
            <a:chOff x="762000" y="2362200"/>
            <a:chExt cx="3276600" cy="1754324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2362200"/>
              <a:ext cx="2667000" cy="1754324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These steps standardise</a:t>
              </a:r>
              <a:r>
                <a:rPr kumimoji="0" lang="en-AU" sz="1800" b="0" i="0" u="none" strike="noStrike" cap="none" spc="0" normalizeH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 the data to be ‘analysi</a:t>
              </a:r>
              <a:r>
                <a:rPr lang="en-AU" dirty="0" smtClean="0"/>
                <a:t>s </a:t>
              </a:r>
              <a:br>
                <a:rPr lang="en-AU" dirty="0" smtClean="0"/>
              </a:br>
              <a:r>
                <a:rPr lang="en-AU" dirty="0" smtClean="0"/>
                <a:t>ready’. They are</a:t>
              </a:r>
              <a:br>
                <a:rPr lang="en-AU" dirty="0" smtClean="0"/>
              </a:br>
              <a:r>
                <a:rPr lang="en-AU" dirty="0" smtClean="0"/>
                <a:t>consistent with CARD4L but exceed the threshold specification (BRDF)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429000" y="3239362"/>
              <a:ext cx="609600" cy="0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746292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15396</TotalTime>
  <Words>832</Words>
  <Application>Microsoft Office PowerPoint</Application>
  <PresentationFormat>On-screen Show (4:3)</PresentationFormat>
  <Paragraphs>159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Moderate Resolution Sensor Interoperability (MRI) Initiative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Harmonized Landsat Sentinel-2  (HLS) Project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Lacey, Jennifer A.</cp:lastModifiedBy>
  <cp:revision>317</cp:revision>
  <dcterms:modified xsi:type="dcterms:W3CDTF">2017-04-25T08:19:11Z</dcterms:modified>
</cp:coreProperties>
</file>