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3" r:id="rId2"/>
    <p:sldMasterId id="2147483723" r:id="rId3"/>
  </p:sldMasterIdLst>
  <p:notesMasterIdLst>
    <p:notesMasterId r:id="rId24"/>
  </p:notesMasterIdLst>
  <p:handoutMasterIdLst>
    <p:handoutMasterId r:id="rId25"/>
  </p:handout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7010400" cy="9296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 Petiteville" initials="I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75552" autoAdjust="0"/>
  </p:normalViewPr>
  <p:slideViewPr>
    <p:cSldViewPr>
      <p:cViewPr varScale="1">
        <p:scale>
          <a:sx n="54" d="100"/>
          <a:sy n="54" d="100"/>
        </p:scale>
        <p:origin x="-16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B83230-CA58-4E76-8DB7-5EBAFE4E98A6}" type="datetimeFigureOut">
              <a:rPr lang="en-GB" smtClean="0"/>
              <a:t>21/04/2017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C987D3-FD70-4071-A3A9-C4D772306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5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</a:rPr>
              <a:t>Upd – status (Veronique)</a:t>
            </a:r>
          </a:p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0800719-FE73-554A-B364-908582B79E67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8367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8" y="8367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6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9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4749"/>
            <a:ext cx="2091596" cy="6880783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0"/>
                <a:endParaRPr lang="en-US" kern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4637"/>
            <a:ext cx="817912" cy="7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4749"/>
            <a:ext cx="2091596" cy="6880783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0"/>
                <a:endParaRPr lang="en-US" kern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4637"/>
            <a:ext cx="817912" cy="7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1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AACD9-968E-FF45-B080-4F58049C144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21/04/2017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15B8-0244-FE4C-9356-59842598D76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3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52" y="932726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26"/>
            <a:ext cx="7919262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99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3429337"/>
            <a:ext cx="4678288" cy="7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4197085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5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1287468"/>
            <a:ext cx="3528396" cy="33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3464230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Space</a:t>
            </a:r>
            <a:r>
              <a:rPr lang="es-ES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" sz="11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1" y="3"/>
            <a:ext cx="1865239" cy="688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40800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6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6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8367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0" y="8367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8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1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30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21/04/2017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2370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6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21/04/2017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5045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21/04/2017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59495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1"/>
            <a:ext cx="2102132" cy="688538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50" y="932725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6" y="157706"/>
            <a:ext cx="541005" cy="7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0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25"/>
            <a:ext cx="7919262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7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335"/>
            <a:ext cx="1916102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6858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3429001"/>
            <a:ext cx="4678288" cy="7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4231913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" y="1203543"/>
            <a:ext cx="2821221" cy="37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496517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5" y="6200013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6240800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31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727"/>
            <a:ext cx="2077082" cy="68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6" y="-123394"/>
            <a:ext cx="2077083" cy="70087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6" y="157706"/>
            <a:ext cx="541005" cy="7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5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106" y="-123394"/>
            <a:ext cx="2077083" cy="70087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6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02" r:id="rId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30E17047-C597-4B34-8FEE-7A0D1EA692A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4/21/2017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58768E1A-8455-4611-8763-3FA1B747F6B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20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30E17047-C597-4B34-8FEE-7A0D1EA692A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4/21/2017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58768E1A-8455-4611-8763-3FA1B747F6B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21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7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26.png"/><Relationship Id="rId12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057400" y="15240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Copernicus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Sentinels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Space 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and Ground Segment Status </a:t>
            </a:r>
            <a:endParaRPr sz="4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err="1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I.Petiteville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(ESA)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-32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33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Strategic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Implementation Team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ESA Headquarters, Paris, France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26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-27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April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1816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68629"/>
            <a:ext cx="7819096" cy="672075"/>
          </a:xfrm>
        </p:spPr>
        <p:txBody>
          <a:bodyPr/>
          <a:lstStyle/>
          <a:p>
            <a:r>
              <a:rPr lang="en-US" sz="1400" dirty="0" smtClean="0"/>
              <a:t>Copernicus Data and Information Access Services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275856" y="5817654"/>
            <a:ext cx="5661952" cy="5847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rtl="0">
              <a:defRPr/>
            </a:pPr>
            <a:r>
              <a:rPr lang="en-GB" sz="160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ESA detailed implementation approach endorsed by European Commission and Copernicus Committee</a:t>
            </a:r>
            <a:endParaRPr lang="en-GB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839877"/>
            <a:ext cx="5384465" cy="47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164637"/>
            <a:ext cx="7819096" cy="576064"/>
          </a:xfrm>
        </p:spPr>
        <p:txBody>
          <a:bodyPr/>
          <a:lstStyle/>
          <a:p>
            <a:r>
              <a:rPr lang="en-US" sz="1400" dirty="0" smtClean="0"/>
              <a:t>Copernicus Data and Information Access Services</a:t>
            </a:r>
            <a:endParaRPr lang="en-US" sz="1400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2268" y="8752638"/>
            <a:ext cx="2133600" cy="486833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Pg. </a:t>
            </a:r>
            <a:fld id="{296FB4CD-D83A-324E-8E71-AC954E35A39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7624" y="932724"/>
            <a:ext cx="7416824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ITT issued: 27 January 2017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ITT Bidding period closeout: 24 April 2017</a:t>
            </a:r>
          </a:p>
          <a:p>
            <a:pPr marL="4000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Contract(s) K.O. planned : July 2017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procurement </a:t>
            </a:r>
            <a:r>
              <a:rPr lang="en-GB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foresees a 4 years </a:t>
            </a: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duration with possible yearly extension under same operational conditions (subject to the review process with the European Commission</a:t>
            </a: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6-months phase-in is foreseen before starting the operations phase</a:t>
            </a:r>
            <a:endParaRPr lang="en-GB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000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965174"/>
            <a:ext cx="5976664" cy="11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77785"/>
            <a:ext cx="9144000" cy="530457"/>
          </a:xfrm>
          <a:prstGeom prst="rect">
            <a:avLst/>
          </a:prstGeom>
          <a:solidFill>
            <a:srgbClr val="25408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rtl="0">
              <a:spcBef>
                <a:spcPct val="0"/>
              </a:spcBef>
            </a:pPr>
            <a:r>
              <a:rPr lang="en-GB" sz="1400" kern="1200" spc="7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Copernicus Space Component Data Access : CSC-DA</a:t>
            </a:r>
          </a:p>
        </p:txBody>
      </p:sp>
      <p:pic>
        <p:nvPicPr>
          <p:cNvPr id="149506" name="Picture 2" descr="Screen Shot 2016-05-30 at 11.11.3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211975"/>
            <a:ext cx="448945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263" y="5013329"/>
            <a:ext cx="3744912" cy="584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Almost 1000 user </a:t>
            </a:r>
            <a:r>
              <a:rPr lang="en-US" sz="1600" b="1" kern="12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licences</a:t>
            </a:r>
            <a:r>
              <a:rPr lang="en-US" sz="1600" b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signed </a:t>
            </a:r>
          </a:p>
          <a:p>
            <a:pPr algn="ctr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(status 31.12.2016)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" y="3173413"/>
            <a:ext cx="3302000" cy="400108"/>
          </a:xfrm>
          <a:prstGeom prst="rect">
            <a:avLst/>
          </a:prstGeom>
          <a:solidFill>
            <a:srgbClr val="FFFF00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2000" b="1" kern="1200" dirty="0" err="1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spacedata.copernicus.eu</a:t>
            </a:r>
            <a:endParaRPr lang="en-US" sz="2000" b="1" kern="1200" dirty="0">
              <a:solidFill>
                <a:srgbClr val="0000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6377" y="5876929"/>
            <a:ext cx="7199313" cy="646331"/>
          </a:xfrm>
          <a:prstGeom prst="rect">
            <a:avLst/>
          </a:prstGeom>
          <a:solidFill>
            <a:srgbClr val="008000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algn="ctr" defTabSz="914400" rtl="0">
              <a:defRPr/>
            </a:pPr>
            <a:r>
              <a:rPr lang="en-GB" b="1" i="1" kern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Copernicus Services are providing their higher level products/information to a community of more than 10,000 users </a:t>
            </a:r>
            <a:r>
              <a:rPr lang="en-GB" sz="1600" b="1" i="1" kern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(status </a:t>
            </a:r>
            <a:r>
              <a:rPr lang="en-GB" sz="1600" b="1" i="1" kern="12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Q1-2017)</a:t>
            </a:r>
            <a:endParaRPr lang="en-GB" sz="1600" i="1" kern="1200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9510" name="TextBox 1"/>
          <p:cNvSpPr txBox="1">
            <a:spLocks noChangeArrowheads="1"/>
          </p:cNvSpPr>
          <p:nvPr/>
        </p:nvSpPr>
        <p:spPr bwMode="auto">
          <a:xfrm>
            <a:off x="6" y="507255"/>
            <a:ext cx="9015413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 defTabSz="914400" rtl="0"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Data Warehouse Phase 2 activities progressing </a:t>
            </a:r>
            <a:endParaRPr lang="en-US" sz="1400" kern="1200" dirty="0">
              <a:solidFill>
                <a:prstClr val="black"/>
              </a:solidFill>
              <a:latin typeface="Verdana" charset="0"/>
            </a:endParaRP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Major increase of emergency orders over last quarter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Ordering of a</a:t>
            </a:r>
            <a:r>
              <a:rPr lang="en-US" sz="1400" kern="1200" dirty="0" smtClean="0">
                <a:solidFill>
                  <a:prstClr val="black"/>
                </a:solidFill>
                <a:latin typeface="Verdana" charset="0"/>
              </a:rPr>
              <a:t>dditional </a:t>
            </a: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datasets by eligible users remains very low with respect to the </a:t>
            </a:r>
            <a:r>
              <a:rPr lang="en-US" sz="1400" kern="1200" dirty="0" smtClean="0">
                <a:solidFill>
                  <a:prstClr val="black"/>
                </a:solidFill>
                <a:latin typeface="Verdana" charset="0"/>
              </a:rPr>
              <a:t>commission </a:t>
            </a: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quota allocation</a:t>
            </a:r>
          </a:p>
          <a:p>
            <a:pPr algn="just" defTabSz="914400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Regular technical coordination meetings held between ESA with all Copernicus Services </a:t>
            </a:r>
          </a:p>
          <a:p>
            <a:pPr algn="just" defTabSz="914400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Open Invitation to Tender released for procurement of VHR_2018_Image and extension of emergency portfolio</a:t>
            </a:r>
          </a:p>
        </p:txBody>
      </p:sp>
      <p:pic>
        <p:nvPicPr>
          <p:cNvPr id="14951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44" y="2660915"/>
            <a:ext cx="58054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53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6296" y="0"/>
            <a:ext cx="1728192" cy="6858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627784" y="3505200"/>
            <a:ext cx="6336704" cy="153617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de-DE" sz="3200" b="1" dirty="0" smtClean="0"/>
              <a:t>Copernicus Space </a:t>
            </a:r>
            <a:r>
              <a:rPr lang="de-DE" sz="3200" b="1" dirty="0" err="1" smtClean="0"/>
              <a:t>Component</a:t>
            </a:r>
            <a:r>
              <a:rPr lang="de-DE" sz="3200" b="1" dirty="0" smtClean="0"/>
              <a:t> (CSC) -  </a:t>
            </a:r>
            <a:endParaRPr lang="de-DE" sz="3200" b="1" dirty="0"/>
          </a:p>
          <a:p>
            <a:pPr algn="ctr"/>
            <a:r>
              <a:rPr lang="de-DE" sz="3200" b="1" dirty="0" smtClean="0"/>
              <a:t>Mission </a:t>
            </a:r>
            <a:r>
              <a:rPr lang="de-DE" sz="3200" b="1" dirty="0" smtClean="0"/>
              <a:t>Status</a:t>
            </a:r>
            <a:endParaRPr lang="de-DE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0899" y="3889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8293" y="3871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Sentinel-1Mission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71600" y="836717"/>
            <a:ext cx="756084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Sentinel-1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nominal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routine operations continue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Sentinel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-1B core products distributed to all users since end September 2016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On-going support to various activations from the Copernicus Emergency Management Service and International Charter Space and Major Disasters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EDRS-A start of initial services to Sentinel-1A on 23 November 2016, focusing on end-to-end operational service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validation</a:t>
            </a: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 smtClean="0">
              <a:solidFill>
                <a:srgbClr val="231F89"/>
              </a:solidFill>
              <a:latin typeface="Verdana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71600" y="3140971"/>
            <a:ext cx="5328592" cy="288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constellation generates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now 8 TB of products daily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 (against a formal specification of 3 TB),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Expected to be further increased with EDRS and 4th core station</a:t>
            </a:r>
          </a:p>
          <a:p>
            <a:pPr algn="just" defTabSz="914400" rtl="0" fontAlgn="base">
              <a:buFont typeface="Wingdings" charset="0"/>
              <a:buChar char="Ø"/>
              <a:defRPr/>
            </a:pPr>
            <a:endParaRPr lang="en-US" sz="2000" b="1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Upcoming Milestones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Start of gradual increase of QRT observations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mission yearly Routine Operations Review, Q1 2017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1800" kern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02" y="2756925"/>
            <a:ext cx="2514405" cy="410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092287" y="3332989"/>
            <a:ext cx="1728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defTabSz="914400" rtl="0" eaLnBrk="1" hangingPunct="1"/>
            <a:r>
              <a:rPr lang="en-US" sz="1800" kern="1200" dirty="0">
                <a:solidFill>
                  <a:srgbClr val="FFFFFF"/>
                </a:solidFill>
              </a:rPr>
              <a:t>3-day S1 mosaic</a:t>
            </a:r>
          </a:p>
        </p:txBody>
      </p:sp>
    </p:spTree>
    <p:extLst>
      <p:ext uri="{BB962C8B-B14F-4D97-AF65-F5344CB8AC3E}">
        <p14:creationId xmlns:p14="http://schemas.microsoft.com/office/powerpoint/2010/main" val="28955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Sentinel-1Mission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11560" y="644691"/>
            <a:ext cx="7848872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Sentinel-1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nominal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routine operations continue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Sentinel-1B core products distributed to all users since end September 2016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Data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routinely provided to Copernicus Services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On-going support to various activations from the Copernicus Emergency Management Service and International Charter Space and Major Disasters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EDRS-A start of services to Sentinel-1A on 23 November 2016, focusing on end-to-end operational service validation.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Start of EDRS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A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services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for Sentinel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-1B on 23 March 2017. Use of EDRS service being progressively increased as part of routine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operations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b="1" u="sng" kern="1200" dirty="0" smtClean="0">
              <a:solidFill>
                <a:srgbClr val="231F89"/>
              </a:solidFill>
              <a:latin typeface="Verdana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11560" y="3621023"/>
            <a:ext cx="5040560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constellation generates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now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10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TB of products daily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 (against a formal specification of 3 TB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) 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Expected to be further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increased with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the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operational use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of EDRS for Sentinel-1B and the 4th core X-band station </a:t>
            </a:r>
            <a:endParaRPr lang="en-US" sz="1800" b="1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Upcoming Milestones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G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radual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increase of QRT observations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Constellation Mission Operations Review: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May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2017</a:t>
            </a:r>
            <a:endParaRPr lang="en-US" sz="1800" kern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http://www.esa.int/var/esa/storage/images/esa_multimedia/images/2017/04/sentinel-1_sees_mocoa_landslide/16887130-3-eng-GB/Sentinel-1_sees_Mocoa_landslide_node_full_im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3460520"/>
            <a:ext cx="2812607" cy="3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75" y="6482813"/>
            <a:ext cx="256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r>
              <a:rPr lang="en-GB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Sentinel-1 sees </a:t>
            </a:r>
            <a:r>
              <a:rPr lang="en-GB" sz="1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Mocoa</a:t>
            </a:r>
            <a:r>
              <a:rPr lang="en-GB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landslide</a:t>
            </a:r>
          </a:p>
        </p:txBody>
      </p:sp>
    </p:spTree>
    <p:extLst>
      <p:ext uri="{BB962C8B-B14F-4D97-AF65-F5344CB8AC3E}">
        <p14:creationId xmlns:p14="http://schemas.microsoft.com/office/powerpoint/2010/main" val="37926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Sentinel-2Mission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9559" y="644696"/>
            <a:ext cx="8496943" cy="31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Sentinel-2A nominal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routine </a:t>
            </a: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operations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continue</a:t>
            </a:r>
            <a:endParaRPr lang="en-US" sz="1200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Systematic coverage of Europe, Greenland and Africa every 10 days (at equator).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Till February 2017: Winter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scenario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for  “Rest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of  the 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World”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(due  to  reduced  illumination  at 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Northern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latitudes): alternating 10-day revisit in Eastern and Western hemisphere, the latter including Antarctic rim. </a:t>
            </a:r>
            <a:endParaRPr lang="en-US" sz="1200" kern="1200" dirty="0" smtClean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Since March 2017 </a:t>
            </a:r>
            <a:r>
              <a:rPr lang="en-US" sz="1200" kern="1200" dirty="0">
                <a:solidFill>
                  <a:srgbClr val="2F2B85"/>
                </a:solidFill>
              </a:rPr>
              <a:t>10-day revisit Europe, Africa, Greenland and 20-day </a:t>
            </a:r>
            <a:r>
              <a:rPr lang="en-US" sz="1200" kern="1200" dirty="0" smtClean="0">
                <a:solidFill>
                  <a:srgbClr val="2F2B85"/>
                </a:solidFill>
              </a:rPr>
              <a:t>rest </a:t>
            </a:r>
            <a:r>
              <a:rPr lang="en-US" sz="1200" kern="1200" dirty="0">
                <a:solidFill>
                  <a:srgbClr val="2F2B85"/>
                </a:solidFill>
              </a:rPr>
              <a:t>of the </a:t>
            </a:r>
            <a:r>
              <a:rPr lang="en-US" sz="1200" kern="1200" dirty="0" smtClean="0">
                <a:solidFill>
                  <a:srgbClr val="2F2B85"/>
                </a:solidFill>
              </a:rPr>
              <a:t>world till additional station (Inuvik) and/or EDRS is introduced (~summer 2017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First Sentinel-2 Validation Team (S2VT)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and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2</a:t>
            </a:r>
            <a:r>
              <a:rPr lang="en-US" sz="1200" kern="1200" baseline="30000" dirty="0" smtClean="0">
                <a:solidFill>
                  <a:srgbClr val="2F2B85"/>
                </a:solidFill>
                <a:latin typeface="Verdana"/>
              </a:rPr>
              <a:t>nd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  Sentinel-2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Quality Working Group meeting held in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November 2016 confirming excellent performance of S2A.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Product evolution recommendations being </a:t>
            </a:r>
            <a:r>
              <a:rPr lang="en-US" sz="1200" kern="1200" dirty="0" err="1" smtClean="0">
                <a:solidFill>
                  <a:srgbClr val="2F2B85"/>
                </a:solidFill>
                <a:latin typeface="Verdana"/>
              </a:rPr>
              <a:t>analysed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. </a:t>
            </a:r>
            <a:endParaRPr lang="en-US" sz="1200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Improved mission planning check procedures have been introduced, based on in-orbit experience, to </a:t>
            </a:r>
            <a:r>
              <a:rPr lang="en-US" sz="1200" kern="1200" dirty="0" err="1">
                <a:solidFill>
                  <a:srgbClr val="2F2B85"/>
                </a:solidFill>
              </a:rPr>
              <a:t>minimise</a:t>
            </a:r>
            <a:r>
              <a:rPr lang="en-US" sz="1200" kern="1200" dirty="0">
                <a:solidFill>
                  <a:srgbClr val="2F2B85"/>
                </a:solidFill>
              </a:rPr>
              <a:t> </a:t>
            </a:r>
            <a:r>
              <a:rPr lang="en-US" sz="1200" kern="1200" dirty="0" smtClean="0">
                <a:solidFill>
                  <a:srgbClr val="2F2B85"/>
                </a:solidFill>
              </a:rPr>
              <a:t>outages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Sentinel-2B </a:t>
            </a: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launch 6 March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2017, in-orbit commissioning phase proceeding nominally</a:t>
            </a:r>
            <a:endParaRPr lang="en-US" sz="1200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1200" kern="1200" dirty="0">
              <a:solidFill>
                <a:srgbClr val="2F2B85"/>
              </a:solidFill>
              <a:latin typeface="Verdana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2696" y="4485122"/>
            <a:ext cx="5087416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sz="1200" b="1" kern="1200" dirty="0">
                <a:solidFill>
                  <a:srgbClr val="231F89"/>
                </a:solidFill>
                <a:latin typeface="Verdana"/>
              </a:rPr>
              <a:t>Upcoming Milestones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Reprocessing of data acquired during </a:t>
            </a:r>
            <a:r>
              <a:rPr lang="en-US" sz="1200" kern="1200" dirty="0" smtClean="0">
                <a:solidFill>
                  <a:srgbClr val="2F2B85"/>
                </a:solidFill>
              </a:rPr>
              <a:t>Sentinel-2A commissioning </a:t>
            </a:r>
            <a:r>
              <a:rPr lang="en-US" sz="1200" kern="1200" dirty="0">
                <a:solidFill>
                  <a:srgbClr val="2F2B85"/>
                </a:solidFill>
              </a:rPr>
              <a:t>p</a:t>
            </a:r>
            <a:r>
              <a:rPr lang="en-US" sz="1200" kern="1200" dirty="0" smtClean="0">
                <a:solidFill>
                  <a:srgbClr val="2F2B85"/>
                </a:solidFill>
              </a:rPr>
              <a:t>hase </a:t>
            </a:r>
            <a:r>
              <a:rPr lang="en-US" sz="1200" kern="1200" dirty="0">
                <a:solidFill>
                  <a:srgbClr val="2F2B85"/>
                </a:solidFill>
              </a:rPr>
              <a:t>and </a:t>
            </a:r>
            <a:r>
              <a:rPr lang="en-US" sz="1200" kern="1200" dirty="0" smtClean="0">
                <a:solidFill>
                  <a:srgbClr val="2F2B85"/>
                </a:solidFill>
              </a:rPr>
              <a:t>entire Sentinel-2 </a:t>
            </a:r>
            <a:r>
              <a:rPr lang="en-US" sz="1200" kern="1200" dirty="0">
                <a:solidFill>
                  <a:srgbClr val="2F2B85"/>
                </a:solidFill>
              </a:rPr>
              <a:t>archive into new tile format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Release of sample Level-2A products as part of feasibility study, and pre-operational Level-2A production over </a:t>
            </a:r>
            <a:r>
              <a:rPr lang="en-US" sz="1200" kern="1200" dirty="0" smtClean="0">
                <a:solidFill>
                  <a:srgbClr val="2F2B85"/>
                </a:solidFill>
              </a:rPr>
              <a:t>Europe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</a:rPr>
              <a:t>Continued Sentinel-2B in-orbit commissioning, IOCR planned for mid June, followed by ramp-up (4 months)</a:t>
            </a:r>
            <a:endParaRPr lang="en-US" sz="1200" kern="1200" dirty="0">
              <a:solidFill>
                <a:srgbClr val="2F2B85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4030" y="4550901"/>
            <a:ext cx="2247032" cy="2217795"/>
            <a:chOff x="4973605" y="2696808"/>
            <a:chExt cx="3013215" cy="23519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3605" y="2696808"/>
              <a:ext cx="3013215" cy="23519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980723" y="2696808"/>
              <a:ext cx="3006097" cy="620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/>
              <a:r>
                <a: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Sentinel-2A sees Etna </a:t>
              </a:r>
              <a:r>
                <a:rPr lang="en-US" sz="1600" b="1" kern="12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erupt March 2017</a:t>
              </a:r>
              <a:endParaRPr lang="en-US" sz="1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Sentinel-2B First Image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36713"/>
            <a:ext cx="7668344" cy="57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Sentinel-3Mission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55576" y="744803"/>
            <a:ext cx="7848872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F2B85"/>
                </a:solidFill>
                <a:latin typeface="Verdana"/>
              </a:rPr>
              <a:t>Sentinel-3A ramp-up </a:t>
            </a:r>
            <a:r>
              <a:rPr lang="en-US" b="1" kern="1200" dirty="0" smtClean="0">
                <a:solidFill>
                  <a:srgbClr val="2F2B85"/>
                </a:solidFill>
                <a:latin typeface="Verdana"/>
              </a:rPr>
              <a:t>phase </a:t>
            </a:r>
            <a:r>
              <a:rPr lang="en-US" b="1" kern="1200" dirty="0">
                <a:solidFill>
                  <a:srgbClr val="2F2B85"/>
                </a:solidFill>
                <a:latin typeface="Verdana"/>
              </a:rPr>
              <a:t>progressing </a:t>
            </a:r>
            <a:r>
              <a:rPr lang="en-US" b="1" kern="1200" dirty="0" smtClean="0">
                <a:solidFill>
                  <a:srgbClr val="2F2B85"/>
                </a:solidFill>
                <a:latin typeface="Verdana"/>
              </a:rPr>
              <a:t>nominally</a:t>
            </a:r>
            <a:endParaRPr lang="en-US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All Level </a:t>
            </a: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1 core products have been released to all users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(pending new SRAL L1B-S </a:t>
            </a: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in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April 2017)</a:t>
            </a:r>
            <a:endParaRPr lang="en-GB" kern="1200" dirty="0">
              <a:solidFill>
                <a:srgbClr val="2F2B85"/>
              </a:solidFill>
              <a:cs typeface="Verdana" charset="0"/>
            </a:endParaRP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Level 2 core products operational qualification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on-going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1200" dirty="0" smtClean="0">
                <a:solidFill>
                  <a:srgbClr val="2F2B85"/>
                </a:solidFill>
                <a:latin typeface="Verdana"/>
              </a:rPr>
              <a:t>Continuous interaction with user community: Sentinel-3 validation team meeting on 15-17 February 2017 in ESA-ESRIN, Italy, 2</a:t>
            </a:r>
            <a:r>
              <a:rPr lang="en-US" kern="1200" baseline="30000" dirty="0" smtClean="0">
                <a:solidFill>
                  <a:srgbClr val="2F2B85"/>
                </a:solidFill>
                <a:latin typeface="Verdana"/>
              </a:rPr>
              <a:t>nd</a:t>
            </a:r>
            <a:r>
              <a:rPr lang="en-US" kern="1200" dirty="0" smtClean="0">
                <a:solidFill>
                  <a:srgbClr val="2F2B85"/>
                </a:solidFill>
                <a:latin typeface="Verdana"/>
              </a:rPr>
              <a:t> meetings of Quality Working Groups in Dec-Feb 2017.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885353"/>
            <a:ext cx="6048672" cy="80801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5582" y="3433547"/>
            <a:ext cx="5544617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8450" indent="-285750" eaLnBrk="0" hangingPunct="0">
              <a:spcBef>
                <a:spcPct val="20000"/>
              </a:spcBef>
              <a:buFont typeface="Arial" charset="0"/>
              <a:buChar char="•"/>
              <a:tabLst>
                <a:tab pos="29845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2984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29845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29845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defTabSz="914400" rtl="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Upcoming Milestones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Successfully 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the Sentinel-3A ramp-up phase and transition into routine </a:t>
            </a: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operations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May 2017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Release remaining Level 2 core data products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Prepare 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Sentinel-3B launch, commissioning and ramp-up phase for Sentinel-3B, including also tandem flight between S3A and S3B</a:t>
            </a:r>
          </a:p>
        </p:txBody>
      </p:sp>
      <p:pic>
        <p:nvPicPr>
          <p:cNvPr id="2050" name="Picture 2" descr="http://www.esa.int/var/esa/storage/images/esa_multimedia/images/2016/12/sentinel-3a_measures_height_of_antarctic_ice_sheet/16563109-1-eng-GB/Sentinel-3A_measures_height_of_Antarctic_ice_sheet_node_full_imag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5" y="2812990"/>
            <a:ext cx="2258219" cy="30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0526" y="5823381"/>
            <a:ext cx="2601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r>
              <a:rPr lang="en-US" sz="9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Sentinel-3A measures height of Antarctic ice sheet</a:t>
            </a:r>
            <a:endParaRPr lang="en-GB" sz="9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061" y="356659"/>
            <a:ext cx="7819096" cy="370052"/>
          </a:xfrm>
        </p:spPr>
        <p:txBody>
          <a:bodyPr/>
          <a:lstStyle/>
          <a:p>
            <a:r>
              <a:rPr lang="de-DE" dirty="0"/>
              <a:t>Sentinel-5 </a:t>
            </a:r>
            <a:r>
              <a:rPr lang="de-DE" dirty="0" err="1"/>
              <a:t>Precursor</a:t>
            </a:r>
            <a:r>
              <a:rPr lang="de-DE" dirty="0"/>
              <a:t> M</a:t>
            </a:r>
            <a:r>
              <a:rPr lang="de-DE" dirty="0" smtClean="0"/>
              <a:t>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11214" y="1028738"/>
            <a:ext cx="4480867" cy="33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New launch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date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is 16 August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2017</a:t>
            </a:r>
          </a:p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S-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5P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Mission Management</a:t>
            </a:r>
            <a:endParaRPr lang="en-US" b="1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Commissioning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and ramp-up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plans are being </a:t>
            </a:r>
            <a:r>
              <a:rPr lang="en-US" kern="1200" dirty="0" err="1" smtClean="0">
                <a:solidFill>
                  <a:srgbClr val="231F89"/>
                </a:solidFill>
                <a:latin typeface="Verdana"/>
              </a:rPr>
              <a:t>finalised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Sentinel-5P Mission Performance Centre service implementation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is in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-progress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Procurement of the Sentinel-5P X-band acquisition service for the routine phase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are being </a:t>
            </a:r>
            <a:r>
              <a:rPr lang="en-US" kern="1200" dirty="0" err="1">
                <a:solidFill>
                  <a:srgbClr val="231F89"/>
                </a:solidFill>
                <a:latin typeface="Verdana"/>
              </a:rPr>
              <a:t>finalised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21" y="1679742"/>
            <a:ext cx="3516740" cy="200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165" y="3970219"/>
            <a:ext cx="79928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S-5P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Ground Segment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The Ground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Segment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is ready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to support launch. Payload Data Ground Segment (PDGS) upgrade to support routine operations is being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completed.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Access to the Sentinel-5P core products will be managed by ESA using the same approach as for the other Sentinels. All core products will be made available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to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all users in Near-Real Time and Non-Time Critical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(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Level 1 and Level 2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).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9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569823" y="3264429"/>
            <a:ext cx="4680520" cy="153617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e-DE" sz="3200" b="1" dirty="0" smtClean="0"/>
              <a:t>Copernicus Data Access </a:t>
            </a:r>
            <a:r>
              <a:rPr lang="de-DE" sz="3200" b="1" dirty="0" err="1" smtClean="0"/>
              <a:t>and</a:t>
            </a:r>
            <a:r>
              <a:rPr lang="de-DE" sz="3200" b="1" dirty="0" smtClean="0"/>
              <a:t> Dissemination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538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Sentinels</a:t>
            </a:r>
            <a:r>
              <a:rPr lang="de-DE" dirty="0" smtClean="0"/>
              <a:t> Dashboard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27584" y="644695"/>
            <a:ext cx="799288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The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Sentinel Dashboard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represents a novel concept to communicate with stakeholders the operations status of the Sentinel missions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in real time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It includes provision of system availability, data access performance and user statistics. Easily accessible online and via mobile devices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First version released on 17 February 2017. Evolutions scheduled for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Q3</a:t>
            </a:r>
            <a:r>
              <a:rPr lang="en-US" kern="1200" smtClean="0">
                <a:solidFill>
                  <a:srgbClr val="231F89"/>
                </a:solidFill>
                <a:latin typeface="Verdana"/>
              </a:rPr>
              <a:t>, introducing new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features and responding to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feedback.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" y="3012057"/>
            <a:ext cx="315791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1" y="2652924"/>
            <a:ext cx="4020418" cy="390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98" y="2709249"/>
            <a:ext cx="178403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0773" y="6319617"/>
            <a:ext cx="2376264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914400" rtl="0"/>
            <a:r>
              <a:rPr lang="en-GB" sz="1400" kern="1200" dirty="0">
                <a:solidFill>
                  <a:prstClr val="white"/>
                </a:solidFill>
              </a:rPr>
              <a:t>S</a:t>
            </a:r>
            <a:r>
              <a:rPr lang="en-GB" sz="1400" kern="1200" dirty="0" smtClean="0">
                <a:solidFill>
                  <a:prstClr val="white"/>
                </a:solidFill>
              </a:rPr>
              <a:t>tatistics from 5 April 2017</a:t>
            </a:r>
            <a:endParaRPr lang="en-GB" sz="140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61661"/>
            <a:ext cx="7344816" cy="5996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 err="1"/>
              <a:t>Sentinels</a:t>
            </a:r>
            <a:r>
              <a:rPr lang="es-ES" sz="1500" dirty="0"/>
              <a:t> </a:t>
            </a:r>
            <a:r>
              <a:rPr lang="es-ES" sz="1500" dirty="0" smtClean="0"/>
              <a:t>Data </a:t>
            </a:r>
            <a:r>
              <a:rPr lang="es-ES" sz="1500" dirty="0" err="1" smtClean="0"/>
              <a:t>Distribution</a:t>
            </a:r>
            <a:r>
              <a:rPr lang="es-ES" sz="1500" dirty="0" smtClean="0"/>
              <a:t> - </a:t>
            </a:r>
            <a:r>
              <a:rPr lang="es-ES" sz="1500" dirty="0" err="1" smtClean="0"/>
              <a:t>Configuration</a:t>
            </a:r>
            <a:endParaRPr lang="en-US" sz="1500" dirty="0"/>
          </a:p>
        </p:txBody>
      </p:sp>
      <p:sp>
        <p:nvSpPr>
          <p:cNvPr id="94" name="TextBox 91"/>
          <p:cNvSpPr txBox="1"/>
          <p:nvPr/>
        </p:nvSpPr>
        <p:spPr>
          <a:xfrm>
            <a:off x="4644012" y="6117299"/>
            <a:ext cx="1930655" cy="338552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algn="l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Statistics: 5</a:t>
            </a:r>
            <a:r>
              <a:rPr lang="en-US" sz="1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April 2017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4362"/>
            <a:ext cx="1619672" cy="1300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4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356661"/>
            <a:ext cx="8276296" cy="384043"/>
          </a:xfrm>
        </p:spPr>
        <p:txBody>
          <a:bodyPr/>
          <a:lstStyle/>
          <a:p>
            <a:r>
              <a:rPr lang="es-ES" sz="1600" dirty="0" err="1"/>
              <a:t>Sentinels</a:t>
            </a:r>
            <a:r>
              <a:rPr lang="es-ES" sz="1600" dirty="0"/>
              <a:t> </a:t>
            </a:r>
            <a:r>
              <a:rPr lang="es-ES" sz="1600" dirty="0" smtClean="0"/>
              <a:t>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– </a:t>
            </a:r>
            <a:r>
              <a:rPr lang="es-ES" sz="1600" dirty="0" err="1" smtClean="0"/>
              <a:t>User</a:t>
            </a:r>
            <a:r>
              <a:rPr lang="es-ES" sz="1600" dirty="0" smtClean="0"/>
              <a:t> </a:t>
            </a:r>
            <a:r>
              <a:rPr lang="es-ES" sz="1600" dirty="0" err="1" smtClean="0"/>
              <a:t>Registration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32726"/>
            <a:ext cx="6876504" cy="5475929"/>
          </a:xfrm>
          <a:prstGeom prst="rect">
            <a:avLst/>
          </a:prstGeom>
        </p:spPr>
      </p:pic>
      <p:sp>
        <p:nvSpPr>
          <p:cNvPr id="4" name="TextBox 91"/>
          <p:cNvSpPr txBox="1"/>
          <p:nvPr/>
        </p:nvSpPr>
        <p:spPr>
          <a:xfrm>
            <a:off x="2699792" y="932726"/>
            <a:ext cx="3096344" cy="584773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1600" b="1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73,179 self-registered </a:t>
            </a:r>
          </a:p>
          <a:p>
            <a:pPr algn="ctr" rtl="0" latinLnBrk="1" hangingPunct="0">
              <a:defRPr/>
            </a:pPr>
            <a:r>
              <a:rPr lang="en-US" sz="1600" b="1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unique users </a:t>
            </a:r>
            <a:r>
              <a:rPr lang="en-US" sz="1200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(status 5 April 2017)</a:t>
            </a:r>
            <a:endParaRPr lang="en-US" sz="1200" i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Sentinel-1: 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 smtClean="0"/>
              <a:t>Statistics</a:t>
            </a:r>
            <a:endParaRPr lang="en-US" sz="16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12"/>
            <a:ext cx="4641308" cy="432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187624" y="836714"/>
            <a:ext cx="7128594" cy="5668030"/>
            <a:chOff x="250825" y="836613"/>
            <a:chExt cx="8353425" cy="521695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250825" y="836613"/>
              <a:ext cx="5041900" cy="538237"/>
            </a:xfrm>
            <a:prstGeom prst="rect">
              <a:avLst/>
            </a:prstGeom>
            <a:solidFill>
              <a:srgbClr val="B9CDE5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1.6 million products were downloaded during Q4-2016 (2.7 PB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419475" y="5373688"/>
              <a:ext cx="5184775" cy="679879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4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1:10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downloaded 10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1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Sentinel-2: 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/>
              <a:t>Statistics</a:t>
            </a:r>
            <a:endParaRPr lang="en-US" sz="16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90" y="1793448"/>
            <a:ext cx="4721736" cy="44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91680" y="836713"/>
            <a:ext cx="6798006" cy="5635207"/>
            <a:chOff x="179066" y="908873"/>
            <a:chExt cx="8372223" cy="4729648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79066" y="908873"/>
              <a:ext cx="5111945" cy="490804"/>
            </a:xfrm>
            <a:prstGeom prst="rect">
              <a:avLst/>
            </a:prstGeom>
            <a:solidFill>
              <a:srgbClr val="B9CDE5">
                <a:alpha val="949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2,7 million products were downloaded during Q4-2016 (1,75PB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879261" y="5018558"/>
              <a:ext cx="3672028" cy="619963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4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1:10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 downloaded 10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2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</a:t>
            </a:r>
            <a:r>
              <a:rPr lang="es-ES" sz="1600" dirty="0" smtClean="0"/>
              <a:t>-3: </a:t>
            </a:r>
            <a:r>
              <a:rPr lang="es-ES" sz="1600" dirty="0"/>
              <a:t>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/>
              <a:t>Statistics</a:t>
            </a:r>
            <a:endParaRPr lang="en-US" sz="1600" dirty="0"/>
          </a:p>
        </p:txBody>
      </p:sp>
      <p:pic>
        <p:nvPicPr>
          <p:cNvPr id="5" name="Picture 8" descr="Screen Shot 2017-01-24 at 07.5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08790"/>
            <a:ext cx="4879828" cy="491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259637" y="932724"/>
            <a:ext cx="6985471" cy="5234170"/>
            <a:chOff x="179066" y="908873"/>
            <a:chExt cx="8425184" cy="5270761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79066" y="908873"/>
              <a:ext cx="5112570" cy="588863"/>
            </a:xfrm>
            <a:prstGeom prst="rect">
              <a:avLst/>
            </a:prstGeom>
            <a:solidFill>
              <a:srgbClr val="B9CDE5">
                <a:alpha val="949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344,000 products were downloaded during Q4-2016 (175 TB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715459" y="5373821"/>
              <a:ext cx="3888791" cy="805813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1:6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 downloaded 6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356661"/>
            <a:ext cx="8024776" cy="384043"/>
          </a:xfrm>
        </p:spPr>
        <p:txBody>
          <a:bodyPr/>
          <a:lstStyle/>
          <a:p>
            <a:r>
              <a:rPr lang="en-US" sz="1600" dirty="0"/>
              <a:t>Sentinels Data </a:t>
            </a:r>
            <a:r>
              <a:rPr lang="en-US" sz="1600" dirty="0" smtClean="0"/>
              <a:t>Distribution – Global View</a:t>
            </a:r>
            <a:endParaRPr lang="en-US" sz="1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475602"/>
              </p:ext>
            </p:extLst>
          </p:nvPr>
        </p:nvGraphicFramePr>
        <p:xfrm>
          <a:off x="683573" y="1124745"/>
          <a:ext cx="6012235" cy="268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6286500" imgH="2108200" progId="Word.Document.12">
                  <p:embed/>
                </p:oleObj>
              </mc:Choice>
              <mc:Fallback>
                <p:oleObj name="Document" r:id="rId3" imgW="6286500" imgH="210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73" y="1124745"/>
                        <a:ext cx="6012235" cy="2688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724129" y="932723"/>
            <a:ext cx="3599358" cy="2770544"/>
            <a:chOff x="848961" y="846153"/>
            <a:chExt cx="8249025" cy="5247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duotone>
                <a:srgbClr val="C1C2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61" y="1394563"/>
              <a:ext cx="7626138" cy="4698733"/>
            </a:xfrm>
            <a:prstGeom prst="rect">
              <a:avLst/>
            </a:prstGeom>
          </p:spPr>
        </p:pic>
        <p:sp>
          <p:nvSpPr>
            <p:cNvPr id="9" name="Rectangle 65"/>
            <p:cNvSpPr>
              <a:spLocks noChangeArrowheads="1"/>
            </p:cNvSpPr>
            <p:nvPr/>
          </p:nvSpPr>
          <p:spPr bwMode="auto">
            <a:xfrm>
              <a:off x="1300786" y="2469561"/>
              <a:ext cx="2362967" cy="122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400" rtl="0"/>
              <a:r>
                <a:rPr lang="en-US" kern="1200">
                  <a:solidFill>
                    <a:srgbClr val="008000"/>
                  </a:solidFill>
                  <a:latin typeface="Avenir LT Std 45 Book" charset="0"/>
                  <a:ea typeface="+mn-ea"/>
                  <a:cs typeface="+mn-cs"/>
                </a:rPr>
                <a:t>North </a:t>
              </a:r>
            </a:p>
            <a:p>
              <a:pPr algn="ctr" defTabSz="914400" rtl="0"/>
              <a:r>
                <a:rPr lang="en-US" kern="1200">
                  <a:solidFill>
                    <a:srgbClr val="008000"/>
                  </a:solidFill>
                  <a:latin typeface="Avenir LT Std 45 Book" charset="0"/>
                  <a:ea typeface="+mn-ea"/>
                  <a:cs typeface="+mn-cs"/>
                </a:rPr>
                <a:t>America</a:t>
              </a:r>
              <a:endParaRPr lang="en-GB" kern="1200">
                <a:solidFill>
                  <a:srgbClr val="008000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38358" y="4512007"/>
              <a:ext cx="2362967" cy="1224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rtl="0">
                <a:defRPr/>
              </a:pPr>
              <a:r>
                <a:rPr lang="en-US" kern="1200" dirty="0">
                  <a:solidFill>
                    <a:srgbClr val="69AADC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South </a:t>
              </a:r>
            </a:p>
            <a:p>
              <a:pPr algn="ctr" defTabSz="914400" rtl="0">
                <a:defRPr/>
              </a:pPr>
              <a:r>
                <a:rPr lang="en-US" kern="1200" dirty="0">
                  <a:solidFill>
                    <a:srgbClr val="69AADC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America</a:t>
              </a:r>
              <a:endParaRPr lang="en-GB" kern="1200" dirty="0">
                <a:solidFill>
                  <a:srgbClr val="69AADC">
                    <a:lumMod val="50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987" y="4659008"/>
              <a:ext cx="199046" cy="273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68"/>
            <p:cNvSpPr txBox="1">
              <a:spLocks noChangeArrowheads="1"/>
            </p:cNvSpPr>
            <p:nvPr/>
          </p:nvSpPr>
          <p:spPr bwMode="auto">
            <a:xfrm>
              <a:off x="7682091" y="4284753"/>
              <a:ext cx="1187363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l" defTabSz="914400" rtl="0" eaLnBrk="1" hangingPunct="1"/>
              <a:r>
                <a:rPr lang="en-US" sz="1800" kern="1200">
                  <a:solidFill>
                    <a:srgbClr val="660066"/>
                  </a:solidFill>
                  <a:latin typeface="Avenir LT Std 45 Book" charset="0"/>
                </a:rPr>
                <a:t>2%</a:t>
              </a:r>
              <a:endParaRPr lang="en-GB" sz="1800" kern="1200">
                <a:solidFill>
                  <a:srgbClr val="660066"/>
                </a:solidFill>
                <a:latin typeface="Avenir LT Std 45 Book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97" y="846153"/>
              <a:ext cx="1380585" cy="1899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70"/>
            <p:cNvSpPr txBox="1">
              <a:spLocks noChangeArrowheads="1"/>
            </p:cNvSpPr>
            <p:nvPr/>
          </p:nvSpPr>
          <p:spPr bwMode="auto">
            <a:xfrm>
              <a:off x="4656909" y="3280688"/>
              <a:ext cx="1187363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 rtl="0" eaLnBrk="1" hangingPunct="1"/>
              <a:r>
                <a:rPr lang="en-US" sz="1800" kern="1200" dirty="0">
                  <a:solidFill>
                    <a:srgbClr val="FF6600"/>
                  </a:solidFill>
                  <a:latin typeface="Avenir LT Std 45 Book" charset="0"/>
                </a:rPr>
                <a:t>6%</a:t>
              </a:r>
              <a:endParaRPr lang="en-GB" sz="1800" kern="1200" dirty="0">
                <a:solidFill>
                  <a:srgbClr val="FF6600"/>
                </a:solidFill>
                <a:latin typeface="Avenir LT Std 45 Book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719" y="4092171"/>
              <a:ext cx="581763" cy="800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2884081" y="4088112"/>
              <a:ext cx="1580456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69AADC">
                      <a:lumMod val="50000"/>
                    </a:srgbClr>
                  </a:solidFill>
                  <a:latin typeface="Calibri"/>
                  <a:ea typeface="ＭＳ Ｐゴシック" charset="0"/>
                  <a:cs typeface="ＭＳ Ｐゴシック" charset="0"/>
                </a:rPr>
                <a:t>20%</a:t>
              </a:r>
              <a:r>
                <a:rPr lang="en-US" dirty="0">
                  <a:solidFill>
                    <a:sysClr val="windowText" lastClr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 </a:t>
              </a:r>
              <a:endParaRPr lang="en-GB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73"/>
            <p:cNvSpPr>
              <a:spLocks noChangeArrowheads="1"/>
            </p:cNvSpPr>
            <p:nvPr/>
          </p:nvSpPr>
          <p:spPr bwMode="auto">
            <a:xfrm>
              <a:off x="6705626" y="4883605"/>
              <a:ext cx="2392360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US" kern="1200" dirty="0">
                  <a:solidFill>
                    <a:srgbClr val="660066"/>
                  </a:solidFill>
                  <a:latin typeface="Avenir LT Std 45 Book" charset="0"/>
                  <a:ea typeface="+mn-ea"/>
                  <a:cs typeface="+mn-cs"/>
                </a:rPr>
                <a:t>Oceania</a:t>
              </a:r>
              <a:endParaRPr lang="en-GB" kern="1200" dirty="0">
                <a:solidFill>
                  <a:srgbClr val="660066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50820" y="1986078"/>
              <a:ext cx="1337988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953735"/>
                  </a:solidFill>
                  <a:latin typeface="Calibri"/>
                  <a:ea typeface="ＭＳ Ｐゴシック" charset="0"/>
                  <a:cs typeface="ＭＳ Ｐゴシック" charset="0"/>
                </a:rPr>
                <a:t>41%</a:t>
              </a:r>
              <a:endParaRPr lang="en-GB" dirty="0">
                <a:solidFill>
                  <a:srgbClr val="953735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800" y="2243246"/>
              <a:ext cx="531815" cy="7317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14134" y="1922570"/>
              <a:ext cx="1459222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008000"/>
                  </a:solidFill>
                  <a:latin typeface="Calibri"/>
                  <a:ea typeface="ＭＳ Ｐゴシック" charset="0"/>
                  <a:cs typeface="ＭＳ Ｐゴシック" charset="0"/>
                </a:rPr>
                <a:t>11%</a:t>
              </a:r>
              <a:r>
                <a:rPr lang="en-US" dirty="0">
                  <a:solidFill>
                    <a:sysClr val="windowText" lastClr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902" y="3763453"/>
              <a:ext cx="260180" cy="35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576" y="1969140"/>
              <a:ext cx="621158" cy="8546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789220" y="2246447"/>
              <a:ext cx="1337988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20%</a:t>
              </a:r>
              <a:endParaRPr lang="en-GB" dirty="0">
                <a:solidFill>
                  <a:srgbClr val="FF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61980" y="2640182"/>
              <a:ext cx="2127847" cy="699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kern="1200" dirty="0">
                  <a:solidFill>
                    <a:srgbClr val="FFC800">
                      <a:lumMod val="75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Europe</a:t>
              </a:r>
              <a:endParaRPr lang="en-GB" kern="1200" dirty="0">
                <a:solidFill>
                  <a:srgbClr val="FFC800">
                    <a:lumMod val="75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27319" y="2775133"/>
              <a:ext cx="1598825" cy="699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FF0000"/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Asia </a:t>
              </a:r>
              <a:endPara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82"/>
            <p:cNvSpPr>
              <a:spLocks noChangeArrowheads="1"/>
            </p:cNvSpPr>
            <p:nvPr/>
          </p:nvSpPr>
          <p:spPr bwMode="auto">
            <a:xfrm>
              <a:off x="4454785" y="4087410"/>
              <a:ext cx="1775165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US" kern="1200" dirty="0">
                  <a:solidFill>
                    <a:srgbClr val="FF6600"/>
                  </a:solidFill>
                  <a:latin typeface="Avenir LT Std 45 Book" charset="0"/>
                  <a:ea typeface="+mn-ea"/>
                  <a:cs typeface="+mn-cs"/>
                </a:rPr>
                <a:t>Africa</a:t>
              </a:r>
              <a:endParaRPr lang="en-GB" kern="1200" dirty="0">
                <a:solidFill>
                  <a:srgbClr val="FF6600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223239"/>
              </p:ext>
            </p:extLst>
          </p:nvPr>
        </p:nvGraphicFramePr>
        <p:xfrm>
          <a:off x="1115620" y="3909053"/>
          <a:ext cx="5303397" cy="292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12" imgW="6286500" imgH="2603500" progId="Word.Document.12">
                  <p:embed/>
                </p:oleObj>
              </mc:Choice>
              <mc:Fallback>
                <p:oleObj name="Document" r:id="rId12" imgW="6286500" imgH="260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5620" y="3909053"/>
                        <a:ext cx="5303397" cy="292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63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68629"/>
            <a:ext cx="8240800" cy="672075"/>
          </a:xfrm>
        </p:spPr>
        <p:txBody>
          <a:bodyPr/>
          <a:lstStyle/>
          <a:p>
            <a:r>
              <a:rPr lang="en-US" sz="1600" dirty="0"/>
              <a:t>Sentinels Data </a:t>
            </a:r>
            <a:r>
              <a:rPr lang="en-US" sz="1600" dirty="0" smtClean="0"/>
              <a:t>Distribution – Overall Statistics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32726"/>
            <a:ext cx="6480720" cy="562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905" y="1700812"/>
            <a:ext cx="3775322" cy="3936437"/>
          </a:xfrm>
          <a:prstGeom prst="rect">
            <a:avLst/>
          </a:prstGeom>
        </p:spPr>
      </p:pic>
      <p:sp>
        <p:nvSpPr>
          <p:cNvPr id="6" name="TextBox 91"/>
          <p:cNvSpPr txBox="1"/>
          <p:nvPr/>
        </p:nvSpPr>
        <p:spPr>
          <a:xfrm>
            <a:off x="1619676" y="6021288"/>
            <a:ext cx="1930655" cy="338552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algn="l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Statistics: 5</a:t>
            </a:r>
            <a:r>
              <a:rPr lang="en-US" sz="1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April 2017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1145</Words>
  <Application>Microsoft Office PowerPoint</Application>
  <PresentationFormat>On-screen Show (4:3)</PresentationFormat>
  <Paragraphs>135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Default</vt:lpstr>
      <vt:lpstr>Data Access</vt:lpstr>
      <vt:lpstr>Space component</vt:lpstr>
      <vt:lpstr>Document</vt:lpstr>
      <vt:lpstr>Copernicus Sentinels Space and Ground Segment Status </vt:lpstr>
      <vt:lpstr>PowerPoint Presentation</vt:lpstr>
      <vt:lpstr>Sentinels Data Distribution - Configuration</vt:lpstr>
      <vt:lpstr>Sentinels Data Distribution – User Registration</vt:lpstr>
      <vt:lpstr>Sentinel-1: Data Distribution Statistics</vt:lpstr>
      <vt:lpstr>Sentinel-2: Data Distribution Statistics</vt:lpstr>
      <vt:lpstr>Sentinel-3: Data Distribution Statistics</vt:lpstr>
      <vt:lpstr>Sentinels Data Distribution – Global View</vt:lpstr>
      <vt:lpstr>Sentinels Data Distribution – Overall Statistics</vt:lpstr>
      <vt:lpstr>Copernicus Data and Information Access Services</vt:lpstr>
      <vt:lpstr>Copernicus Data and Information Access Services</vt:lpstr>
      <vt:lpstr>PowerPoint Presentation</vt:lpstr>
      <vt:lpstr>PowerPoint Presentation</vt:lpstr>
      <vt:lpstr>Sentinel-1Mission Status</vt:lpstr>
      <vt:lpstr>Sentinel-1Mission Status</vt:lpstr>
      <vt:lpstr>Sentinel-2Mission Status</vt:lpstr>
      <vt:lpstr>Sentinel-2B First Image</vt:lpstr>
      <vt:lpstr>Sentinel-3Mission Status</vt:lpstr>
      <vt:lpstr>Sentinel-5 Precursor Mission Status</vt:lpstr>
      <vt:lpstr>Sentinels Dashboard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Ivan Petiteville</cp:lastModifiedBy>
  <cp:revision>370</cp:revision>
  <cp:lastPrinted>2017-04-13T11:25:29Z</cp:lastPrinted>
  <dcterms:modified xsi:type="dcterms:W3CDTF">2017-04-21T16:14:37Z</dcterms:modified>
</cp:coreProperties>
</file>