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5" r:id="rId2"/>
    <p:sldMasterId id="2147483707" r:id="rId3"/>
    <p:sldMasterId id="2147483719" r:id="rId4"/>
  </p:sldMasterIdLst>
  <p:notesMasterIdLst>
    <p:notesMasterId r:id="rId38"/>
  </p:notesMasterIdLst>
  <p:sldIdLst>
    <p:sldId id="256" r:id="rId5"/>
    <p:sldId id="533" r:id="rId6"/>
    <p:sldId id="514" r:id="rId7"/>
    <p:sldId id="534" r:id="rId8"/>
    <p:sldId id="516" r:id="rId9"/>
    <p:sldId id="517" r:id="rId10"/>
    <p:sldId id="535" r:id="rId11"/>
    <p:sldId id="536" r:id="rId12"/>
    <p:sldId id="545" r:id="rId13"/>
    <p:sldId id="540" r:id="rId14"/>
    <p:sldId id="537" r:id="rId15"/>
    <p:sldId id="538" r:id="rId16"/>
    <p:sldId id="518" r:id="rId17"/>
    <p:sldId id="539" r:id="rId18"/>
    <p:sldId id="546" r:id="rId19"/>
    <p:sldId id="541" r:id="rId20"/>
    <p:sldId id="542" r:id="rId21"/>
    <p:sldId id="543" r:id="rId22"/>
    <p:sldId id="544" r:id="rId23"/>
    <p:sldId id="547" r:id="rId24"/>
    <p:sldId id="520" r:id="rId25"/>
    <p:sldId id="521" r:id="rId26"/>
    <p:sldId id="522" r:id="rId27"/>
    <p:sldId id="525" r:id="rId28"/>
    <p:sldId id="527" r:id="rId29"/>
    <p:sldId id="526" r:id="rId30"/>
    <p:sldId id="528" r:id="rId31"/>
    <p:sldId id="529" r:id="rId32"/>
    <p:sldId id="530" r:id="rId33"/>
    <p:sldId id="549" r:id="rId34"/>
    <p:sldId id="548" r:id="rId35"/>
    <p:sldId id="531" r:id="rId36"/>
    <p:sldId id="532" r:id="rId37"/>
  </p:sldIdLst>
  <p:sldSz cx="9144000" cy="6858000" type="screen4x3"/>
  <p:notesSz cx="6858000" cy="9144000"/>
  <p:defaultTextStyle>
    <a:lvl1pPr defTabSz="457200">
      <a:defRPr>
        <a:solidFill>
          <a:srgbClr val="002569"/>
        </a:solidFill>
      </a:defRPr>
    </a:lvl1pPr>
    <a:lvl2pPr indent="457200" defTabSz="457200">
      <a:defRPr>
        <a:solidFill>
          <a:srgbClr val="002569"/>
        </a:solidFill>
      </a:defRPr>
    </a:lvl2pPr>
    <a:lvl3pPr indent="914400" defTabSz="457200">
      <a:defRPr>
        <a:solidFill>
          <a:srgbClr val="002569"/>
        </a:solidFill>
      </a:defRPr>
    </a:lvl3pPr>
    <a:lvl4pPr indent="1371600" defTabSz="457200">
      <a:defRPr>
        <a:solidFill>
          <a:srgbClr val="002569"/>
        </a:solidFill>
      </a:defRPr>
    </a:lvl4pPr>
    <a:lvl5pPr indent="1828800" defTabSz="457200">
      <a:defRPr>
        <a:solidFill>
          <a:srgbClr val="002569"/>
        </a:solidFill>
      </a:defRPr>
    </a:lvl5pPr>
    <a:lvl6pPr indent="2286000" defTabSz="457200">
      <a:defRPr>
        <a:solidFill>
          <a:srgbClr val="002569"/>
        </a:solidFill>
      </a:defRPr>
    </a:lvl6pPr>
    <a:lvl7pPr indent="2743200" defTabSz="457200">
      <a:defRPr>
        <a:solidFill>
          <a:srgbClr val="002569"/>
        </a:solidFill>
      </a:defRPr>
    </a:lvl7pPr>
    <a:lvl8pPr indent="3200400" defTabSz="457200">
      <a:defRPr>
        <a:solidFill>
          <a:srgbClr val="002569"/>
        </a:solidFill>
      </a:defRPr>
    </a:lvl8pPr>
    <a:lvl9pPr indent="3657600" defTabSz="457200">
      <a:defRPr>
        <a:solidFill>
          <a:srgbClr val="002569"/>
        </a:solidFil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6666FF"/>
    <a:srgbClr val="33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DDCA"/>
          </a:solidFill>
        </a:fill>
      </a:tcStyle>
    </a:wholeTbl>
    <a:band2H>
      <a:tcTxStyle/>
      <a:tcStyle>
        <a:tcBdr/>
        <a:fill>
          <a:solidFill>
            <a:srgbClr val="FFEFE6"/>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Row>
  </a:tblStyle>
  <a:tblStyle styleId="{C7B018BB-80A7-4F77-B60F-C8B233D01FF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BCBCB"/>
          </a:solidFill>
        </a:fill>
      </a:tcStyle>
    </a:wholeTbl>
    <a:band2H>
      <a:tcTxStyle/>
      <a:tcStyle>
        <a:tcBdr/>
        <a:fill>
          <a:solidFill>
            <a:srgbClr val="EEE7E7"/>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Row>
  </a:tblStyle>
  <a:tblStyle styleId="{CF821DB8-F4EB-4A41-A1BA-3FCAFE7338EE}" styleName="">
    <a:tblBg/>
    <a:wholeTbl>
      <a:tcTxStyle b="on" i="on">
        <a:fontRef idx="major">
          <a:srgbClr val="002569"/>
        </a:fontRef>
        <a:srgbClr val="002569"/>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7EA"/>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9A00"/>
          </a:solidFill>
        </a:fill>
      </a:tcStyle>
    </a:firstCol>
    <a:lastRow>
      <a:tcTxStyle b="on" i="on">
        <a:fontRef idx="major">
          <a:srgbClr val="002569"/>
        </a:fontRef>
        <a:srgbClr val="002569"/>
      </a:tcTxStyle>
      <a:tcStyle>
        <a:tcBdr>
          <a:left>
            <a:ln w="12700" cap="flat">
              <a:noFill/>
              <a:miter lim="400000"/>
            </a:ln>
          </a:left>
          <a:right>
            <a:ln w="12700" cap="flat">
              <a:noFill/>
              <a:miter lim="400000"/>
            </a:ln>
          </a:right>
          <a:top>
            <a:ln w="508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ajor">
          <a:srgbClr val="FFFFFF"/>
        </a:fontRef>
        <a:srgbClr val="FFFFFF"/>
      </a:tcTxStyle>
      <a:tcStyle>
        <a:tcBdr>
          <a:left>
            <a:ln w="12700" cap="flat">
              <a:noFill/>
              <a:miter lim="400000"/>
            </a:ln>
          </a:left>
          <a:right>
            <a:ln w="12700" cap="flat">
              <a:noFill/>
              <a:miter lim="400000"/>
            </a:ln>
          </a:right>
          <a:top>
            <a:ln w="254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9A00"/>
          </a:solidFill>
        </a:fill>
      </a:tcStyle>
    </a:firstRow>
  </a:tblStyle>
  <a:tblStyle styleId="{33BA23B1-9221-436E-865A-0063620EA4FD}"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BD3"/>
          </a:solidFill>
        </a:fill>
      </a:tcStyle>
    </a:wholeTbl>
    <a:band2H>
      <a:tcTxStyle/>
      <a:tcStyle>
        <a:tcBdr/>
        <a:fill>
          <a:solidFill>
            <a:srgbClr val="E6E7EA"/>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Row>
  </a:tblStyle>
  <a:tblStyle styleId="{2708684C-4D16-4618-839F-0558EEFCDFE6}" styleName="">
    <a:tblBg/>
    <a:wholeTb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wholeTbl>
    <a:band2H>
      <a:tcTxStyle/>
      <a:tcStyle>
        <a:tcBdr/>
        <a:fill>
          <a:solidFill>
            <a:srgbClr val="FFFFFF"/>
          </a:solidFill>
        </a:fill>
      </a:tcStyle>
    </a:band2H>
    <a:firstCo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firstCol>
    <a:la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508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lastRow>
    <a:fir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254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160"/>
    <p:restoredTop sz="86392" autoAdjust="0"/>
  </p:normalViewPr>
  <p:slideViewPr>
    <p:cSldViewPr>
      <p:cViewPr varScale="1">
        <p:scale>
          <a:sx n="85" d="100"/>
          <a:sy n="85" d="100"/>
        </p:scale>
        <p:origin x="792" y="17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7" Type="http://schemas.openxmlformats.org/officeDocument/2006/relationships/slide" Target="slides/slide33.xml"/><Relationship Id="rId38" Type="http://schemas.openxmlformats.org/officeDocument/2006/relationships/notesMaster" Target="notesMasters/notesMaster1.xml"/><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hape 7"/>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8" name="Shape 8"/>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3530218368"/>
      </p:ext>
    </p:extLst>
  </p:cSld>
  <p:clrMap bg1="lt1" tx1="dk1" bg2="lt2" tx2="dk2" accent1="accent1" accent2="accent2" accent3="accent3" accent4="accent4" accent5="accent5" accent6="accent6" hlink="hlink" folHlink="folHlink"/>
  <p:notesStyle>
    <a:lvl1pPr defTabSz="457200">
      <a:lnSpc>
        <a:spcPct val="125000"/>
      </a:lnSpc>
      <a:defRPr sz="2400">
        <a:latin typeface="+mn-lt"/>
        <a:ea typeface="+mn-ea"/>
        <a:cs typeface="+mn-cs"/>
        <a:sym typeface="Avenir Roman"/>
      </a:defRPr>
    </a:lvl1pPr>
    <a:lvl2pPr indent="228600" defTabSz="457200">
      <a:lnSpc>
        <a:spcPct val="125000"/>
      </a:lnSpc>
      <a:defRPr sz="2400">
        <a:latin typeface="+mn-lt"/>
        <a:ea typeface="+mn-ea"/>
        <a:cs typeface="+mn-cs"/>
        <a:sym typeface="Avenir Roman"/>
      </a:defRPr>
    </a:lvl2pPr>
    <a:lvl3pPr indent="457200" defTabSz="457200">
      <a:lnSpc>
        <a:spcPct val="125000"/>
      </a:lnSpc>
      <a:defRPr sz="2400">
        <a:latin typeface="+mn-lt"/>
        <a:ea typeface="+mn-ea"/>
        <a:cs typeface="+mn-cs"/>
        <a:sym typeface="Avenir Roman"/>
      </a:defRPr>
    </a:lvl3pPr>
    <a:lvl4pPr indent="685800" defTabSz="457200">
      <a:lnSpc>
        <a:spcPct val="125000"/>
      </a:lnSpc>
      <a:defRPr sz="2400">
        <a:latin typeface="+mn-lt"/>
        <a:ea typeface="+mn-ea"/>
        <a:cs typeface="+mn-cs"/>
        <a:sym typeface="Avenir Roman"/>
      </a:defRPr>
    </a:lvl4pPr>
    <a:lvl5pPr indent="914400" defTabSz="457200">
      <a:lnSpc>
        <a:spcPct val="125000"/>
      </a:lnSpc>
      <a:defRPr sz="2400">
        <a:latin typeface="+mn-lt"/>
        <a:ea typeface="+mn-ea"/>
        <a:cs typeface="+mn-cs"/>
        <a:sym typeface="Avenir Roman"/>
      </a:defRPr>
    </a:lvl5pPr>
    <a:lvl6pPr indent="1143000" defTabSz="457200">
      <a:lnSpc>
        <a:spcPct val="125000"/>
      </a:lnSpc>
      <a:defRPr sz="2400">
        <a:latin typeface="+mn-lt"/>
        <a:ea typeface="+mn-ea"/>
        <a:cs typeface="+mn-cs"/>
        <a:sym typeface="Avenir Roman"/>
      </a:defRPr>
    </a:lvl6pPr>
    <a:lvl7pPr indent="1371600" defTabSz="457200">
      <a:lnSpc>
        <a:spcPct val="125000"/>
      </a:lnSpc>
      <a:defRPr sz="2400">
        <a:latin typeface="+mn-lt"/>
        <a:ea typeface="+mn-ea"/>
        <a:cs typeface="+mn-cs"/>
        <a:sym typeface="Avenir Roman"/>
      </a:defRPr>
    </a:lvl7pPr>
    <a:lvl8pPr indent="1600200" defTabSz="457200">
      <a:lnSpc>
        <a:spcPct val="125000"/>
      </a:lnSpc>
      <a:defRPr sz="2400">
        <a:latin typeface="+mn-lt"/>
        <a:ea typeface="+mn-ea"/>
        <a:cs typeface="+mn-cs"/>
        <a:sym typeface="Avenir Roman"/>
      </a:defRPr>
    </a:lvl8pPr>
    <a:lvl9pPr indent="1828800" defTabSz="457200">
      <a:lnSpc>
        <a:spcPct val="125000"/>
      </a:lnSpc>
      <a:defRPr sz="2400">
        <a:latin typeface="+mn-lt"/>
        <a:ea typeface="+mn-ea"/>
        <a:cs typeface="+mn-cs"/>
        <a:sym typeface="Avenir Roman"/>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549081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8192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p>
            <a:pPr eaLnBrk="1" hangingPunct="1"/>
            <a:endParaRPr lang="en-US" dirty="0">
              <a:latin typeface="Times New Roman" charset="0"/>
              <a:ea typeface="ＭＳ Ｐゴシック" charset="0"/>
              <a:cs typeface="ＭＳ Ｐゴシック" charset="0"/>
            </a:endParaRPr>
          </a:p>
        </p:txBody>
      </p:sp>
      <p:sp>
        <p:nvSpPr>
          <p:cNvPr id="81923" name="Slide Number Placeholder 3"/>
          <p:cNvSpPr>
            <a:spLocks noGrp="1"/>
          </p:cNvSpPr>
          <p:nvPr>
            <p:ph type="sldNum" sz="quarter" idx="5"/>
          </p:nvPr>
        </p:nvSpPr>
        <p:spPr bwMode="auto">
          <a:xfrm>
            <a:off x="3883827" y="8684926"/>
            <a:ext cx="2972590" cy="4575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43" tIns="45222" rIns="90443" bIns="45222"/>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46BBE0-5903-8148-8103-7D7D6F9BA880}" type="slidenum">
              <a:rPr lang="en-US" sz="1000">
                <a:solidFill>
                  <a:srgbClr val="000000"/>
                </a:solidFill>
                <a:latin typeface="Calibri" charset="0"/>
                <a:cs typeface="Arial" charset="0"/>
              </a:rPr>
              <a:pPr eaLnBrk="1" hangingPunct="1"/>
              <a:t>12</a:t>
            </a:fld>
            <a:endParaRPr lang="en-US" sz="1000" dirty="0">
              <a:solidFill>
                <a:srgbClr val="000000"/>
              </a:solidFill>
              <a:latin typeface="Calibri" charset="0"/>
              <a:cs typeface="Arial" charset="0"/>
            </a:endParaRPr>
          </a:p>
        </p:txBody>
      </p:sp>
      <p:sp>
        <p:nvSpPr>
          <p:cNvPr id="81924" name="Header Placeholder 4"/>
          <p:cNvSpPr>
            <a:spLocks noGrp="1"/>
          </p:cNvSpPr>
          <p:nvPr>
            <p:ph type="hdr" sz="quarter"/>
          </p:nvPr>
        </p:nvSpPr>
        <p:spPr bwMode="auto">
          <a:xfrm>
            <a:off x="1" y="0"/>
            <a:ext cx="2972591" cy="4575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000" dirty="0">
              <a:solidFill>
                <a:srgbClr val="000000"/>
              </a:solidFill>
              <a:latin typeface="Times New Roman" charset="0"/>
            </a:endParaRPr>
          </a:p>
        </p:txBody>
      </p:sp>
    </p:spTree>
    <p:extLst>
      <p:ext uri="{BB962C8B-B14F-4D97-AF65-F5344CB8AC3E}">
        <p14:creationId xmlns:p14="http://schemas.microsoft.com/office/powerpoint/2010/main" val="15601018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8192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p>
            <a:pPr eaLnBrk="1" hangingPunct="1"/>
            <a:endParaRPr lang="en-US" dirty="0">
              <a:latin typeface="Times New Roman" charset="0"/>
              <a:ea typeface="ＭＳ Ｐゴシック" charset="0"/>
              <a:cs typeface="ＭＳ Ｐゴシック" charset="0"/>
            </a:endParaRPr>
          </a:p>
        </p:txBody>
      </p:sp>
      <p:sp>
        <p:nvSpPr>
          <p:cNvPr id="81923" name="Slide Number Placeholder 3"/>
          <p:cNvSpPr>
            <a:spLocks noGrp="1"/>
          </p:cNvSpPr>
          <p:nvPr>
            <p:ph type="sldNum" sz="quarter" idx="5"/>
          </p:nvPr>
        </p:nvSpPr>
        <p:spPr bwMode="auto">
          <a:xfrm>
            <a:off x="3883827" y="8684926"/>
            <a:ext cx="2972590" cy="45751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43" tIns="45222" rIns="90443" bIns="45222"/>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46BBE0-5903-8148-8103-7D7D6F9BA880}" type="slidenum">
              <a:rPr lang="en-US" sz="1000">
                <a:solidFill>
                  <a:srgbClr val="000000"/>
                </a:solidFill>
                <a:latin typeface="Calibri" charset="0"/>
                <a:cs typeface="Arial" charset="0"/>
              </a:rPr>
              <a:pPr eaLnBrk="1" hangingPunct="1"/>
              <a:t>13</a:t>
            </a:fld>
            <a:endParaRPr lang="en-US" sz="1000" dirty="0">
              <a:solidFill>
                <a:srgbClr val="000000"/>
              </a:solidFill>
              <a:latin typeface="Calibri" charset="0"/>
              <a:cs typeface="Arial" charset="0"/>
            </a:endParaRPr>
          </a:p>
        </p:txBody>
      </p:sp>
      <p:sp>
        <p:nvSpPr>
          <p:cNvPr id="81924" name="Header Placeholder 4"/>
          <p:cNvSpPr>
            <a:spLocks noGrp="1"/>
          </p:cNvSpPr>
          <p:nvPr>
            <p:ph type="hdr" sz="quarter"/>
          </p:nvPr>
        </p:nvSpPr>
        <p:spPr bwMode="auto">
          <a:xfrm>
            <a:off x="1" y="0"/>
            <a:ext cx="2972591" cy="45751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000" dirty="0">
              <a:solidFill>
                <a:srgbClr val="000000"/>
              </a:solidFill>
              <a:latin typeface="Times New Roman" charset="0"/>
            </a:endParaRPr>
          </a:p>
        </p:txBody>
      </p:sp>
    </p:spTree>
    <p:extLst>
      <p:ext uri="{BB962C8B-B14F-4D97-AF65-F5344CB8AC3E}">
        <p14:creationId xmlns:p14="http://schemas.microsoft.com/office/powerpoint/2010/main" val="10485928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8192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p>
            <a:pPr eaLnBrk="1" hangingPunct="1"/>
            <a:endParaRPr lang="en-US" dirty="0">
              <a:latin typeface="Times New Roman" charset="0"/>
              <a:ea typeface="ＭＳ Ｐゴシック" charset="0"/>
              <a:cs typeface="ＭＳ Ｐゴシック" charset="0"/>
            </a:endParaRPr>
          </a:p>
        </p:txBody>
      </p:sp>
      <p:sp>
        <p:nvSpPr>
          <p:cNvPr id="81923" name="Slide Number Placeholder 3"/>
          <p:cNvSpPr>
            <a:spLocks noGrp="1"/>
          </p:cNvSpPr>
          <p:nvPr>
            <p:ph type="sldNum" sz="quarter" idx="5"/>
          </p:nvPr>
        </p:nvSpPr>
        <p:spPr bwMode="auto">
          <a:xfrm>
            <a:off x="3883827" y="8684926"/>
            <a:ext cx="2972590" cy="4575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43" tIns="45222" rIns="90443" bIns="45222"/>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46BBE0-5903-8148-8103-7D7D6F9BA880}" type="slidenum">
              <a:rPr lang="en-US" sz="1000">
                <a:solidFill>
                  <a:srgbClr val="000000"/>
                </a:solidFill>
                <a:latin typeface="Calibri" charset="0"/>
                <a:cs typeface="Arial" charset="0"/>
              </a:rPr>
              <a:pPr eaLnBrk="1" hangingPunct="1"/>
              <a:t>14</a:t>
            </a:fld>
            <a:endParaRPr lang="en-US" sz="1000" dirty="0">
              <a:solidFill>
                <a:srgbClr val="000000"/>
              </a:solidFill>
              <a:latin typeface="Calibri" charset="0"/>
              <a:cs typeface="Arial" charset="0"/>
            </a:endParaRPr>
          </a:p>
        </p:txBody>
      </p:sp>
      <p:sp>
        <p:nvSpPr>
          <p:cNvPr id="81924" name="Header Placeholder 4"/>
          <p:cNvSpPr>
            <a:spLocks noGrp="1"/>
          </p:cNvSpPr>
          <p:nvPr>
            <p:ph type="hdr" sz="quarter"/>
          </p:nvPr>
        </p:nvSpPr>
        <p:spPr bwMode="auto">
          <a:xfrm>
            <a:off x="1" y="0"/>
            <a:ext cx="2972591" cy="4575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000" dirty="0">
              <a:solidFill>
                <a:srgbClr val="000000"/>
              </a:solidFill>
              <a:latin typeface="Times New Roman" charset="0"/>
            </a:endParaRPr>
          </a:p>
        </p:txBody>
      </p:sp>
    </p:spTree>
    <p:extLst>
      <p:ext uri="{BB962C8B-B14F-4D97-AF65-F5344CB8AC3E}">
        <p14:creationId xmlns:p14="http://schemas.microsoft.com/office/powerpoint/2010/main" val="2212906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75840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8192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p>
            <a:pPr eaLnBrk="1" hangingPunct="1"/>
            <a:endParaRPr lang="en-US" dirty="0">
              <a:latin typeface="Times New Roman" charset="0"/>
              <a:ea typeface="ＭＳ Ｐゴシック" charset="0"/>
              <a:cs typeface="ＭＳ Ｐゴシック" charset="0"/>
            </a:endParaRPr>
          </a:p>
        </p:txBody>
      </p:sp>
      <p:sp>
        <p:nvSpPr>
          <p:cNvPr id="81923" name="Slide Number Placeholder 3"/>
          <p:cNvSpPr>
            <a:spLocks noGrp="1"/>
          </p:cNvSpPr>
          <p:nvPr>
            <p:ph type="sldNum" sz="quarter" idx="5"/>
          </p:nvPr>
        </p:nvSpPr>
        <p:spPr bwMode="auto">
          <a:xfrm>
            <a:off x="3883827" y="8684926"/>
            <a:ext cx="2972590" cy="4575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43" tIns="45222" rIns="90443" bIns="45222"/>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46BBE0-5903-8148-8103-7D7D6F9BA880}" type="slidenum">
              <a:rPr lang="en-US" sz="1000">
                <a:solidFill>
                  <a:srgbClr val="000000"/>
                </a:solidFill>
                <a:latin typeface="Calibri" charset="0"/>
                <a:cs typeface="Arial" charset="0"/>
              </a:rPr>
              <a:pPr eaLnBrk="1" hangingPunct="1"/>
              <a:t>16</a:t>
            </a:fld>
            <a:endParaRPr lang="en-US" sz="1000" dirty="0">
              <a:solidFill>
                <a:srgbClr val="000000"/>
              </a:solidFill>
              <a:latin typeface="Calibri" charset="0"/>
              <a:cs typeface="Arial" charset="0"/>
            </a:endParaRPr>
          </a:p>
        </p:txBody>
      </p:sp>
      <p:sp>
        <p:nvSpPr>
          <p:cNvPr id="81924" name="Header Placeholder 4"/>
          <p:cNvSpPr>
            <a:spLocks noGrp="1"/>
          </p:cNvSpPr>
          <p:nvPr>
            <p:ph type="hdr" sz="quarter"/>
          </p:nvPr>
        </p:nvSpPr>
        <p:spPr bwMode="auto">
          <a:xfrm>
            <a:off x="1" y="0"/>
            <a:ext cx="2972591" cy="4575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000" dirty="0">
              <a:solidFill>
                <a:srgbClr val="000000"/>
              </a:solidFill>
              <a:latin typeface="Times New Roman" charset="0"/>
            </a:endParaRPr>
          </a:p>
        </p:txBody>
      </p:sp>
    </p:spTree>
    <p:extLst>
      <p:ext uri="{BB962C8B-B14F-4D97-AF65-F5344CB8AC3E}">
        <p14:creationId xmlns:p14="http://schemas.microsoft.com/office/powerpoint/2010/main" val="3623700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8192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p>
            <a:pPr eaLnBrk="1" hangingPunct="1"/>
            <a:endParaRPr lang="en-US" dirty="0">
              <a:latin typeface="Times New Roman" charset="0"/>
              <a:ea typeface="ＭＳ Ｐゴシック" charset="0"/>
              <a:cs typeface="ＭＳ Ｐゴシック" charset="0"/>
            </a:endParaRPr>
          </a:p>
        </p:txBody>
      </p:sp>
      <p:sp>
        <p:nvSpPr>
          <p:cNvPr id="81923" name="Slide Number Placeholder 3"/>
          <p:cNvSpPr>
            <a:spLocks noGrp="1"/>
          </p:cNvSpPr>
          <p:nvPr>
            <p:ph type="sldNum" sz="quarter" idx="5"/>
          </p:nvPr>
        </p:nvSpPr>
        <p:spPr bwMode="auto">
          <a:xfrm>
            <a:off x="3883827" y="8684926"/>
            <a:ext cx="2972590" cy="4575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43" tIns="45222" rIns="90443" bIns="45222"/>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46BBE0-5903-8148-8103-7D7D6F9BA880}" type="slidenum">
              <a:rPr lang="en-US" sz="1000">
                <a:solidFill>
                  <a:srgbClr val="000000"/>
                </a:solidFill>
                <a:latin typeface="Calibri" charset="0"/>
                <a:cs typeface="Arial" charset="0"/>
              </a:rPr>
              <a:pPr eaLnBrk="1" hangingPunct="1"/>
              <a:t>17</a:t>
            </a:fld>
            <a:endParaRPr lang="en-US" sz="1000" dirty="0">
              <a:solidFill>
                <a:srgbClr val="000000"/>
              </a:solidFill>
              <a:latin typeface="Calibri" charset="0"/>
              <a:cs typeface="Arial" charset="0"/>
            </a:endParaRPr>
          </a:p>
        </p:txBody>
      </p:sp>
      <p:sp>
        <p:nvSpPr>
          <p:cNvPr id="81924" name="Header Placeholder 4"/>
          <p:cNvSpPr>
            <a:spLocks noGrp="1"/>
          </p:cNvSpPr>
          <p:nvPr>
            <p:ph type="hdr" sz="quarter"/>
          </p:nvPr>
        </p:nvSpPr>
        <p:spPr bwMode="auto">
          <a:xfrm>
            <a:off x="1" y="0"/>
            <a:ext cx="2972591" cy="4575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000" dirty="0">
              <a:solidFill>
                <a:srgbClr val="000000"/>
              </a:solidFill>
              <a:latin typeface="Times New Roman" charset="0"/>
            </a:endParaRPr>
          </a:p>
        </p:txBody>
      </p:sp>
    </p:spTree>
    <p:extLst>
      <p:ext uri="{BB962C8B-B14F-4D97-AF65-F5344CB8AC3E}">
        <p14:creationId xmlns:p14="http://schemas.microsoft.com/office/powerpoint/2010/main" val="3357318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8192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p>
            <a:pPr eaLnBrk="1" hangingPunct="1"/>
            <a:endParaRPr lang="en-US" dirty="0">
              <a:latin typeface="Times New Roman" charset="0"/>
              <a:ea typeface="ＭＳ Ｐゴシック" charset="0"/>
              <a:cs typeface="ＭＳ Ｐゴシック" charset="0"/>
            </a:endParaRPr>
          </a:p>
        </p:txBody>
      </p:sp>
      <p:sp>
        <p:nvSpPr>
          <p:cNvPr id="81923" name="Slide Number Placeholder 3"/>
          <p:cNvSpPr>
            <a:spLocks noGrp="1"/>
          </p:cNvSpPr>
          <p:nvPr>
            <p:ph type="sldNum" sz="quarter" idx="5"/>
          </p:nvPr>
        </p:nvSpPr>
        <p:spPr bwMode="auto">
          <a:xfrm>
            <a:off x="3883827" y="8684926"/>
            <a:ext cx="2972590" cy="45751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43" tIns="45222" rIns="90443" bIns="45222"/>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46BBE0-5903-8148-8103-7D7D6F9BA880}" type="slidenum">
              <a:rPr lang="en-US" sz="1000">
                <a:solidFill>
                  <a:srgbClr val="000000"/>
                </a:solidFill>
                <a:latin typeface="Calibri" charset="0"/>
                <a:cs typeface="Arial" charset="0"/>
              </a:rPr>
              <a:pPr eaLnBrk="1" hangingPunct="1"/>
              <a:t>18</a:t>
            </a:fld>
            <a:endParaRPr lang="en-US" sz="1000" dirty="0">
              <a:solidFill>
                <a:srgbClr val="000000"/>
              </a:solidFill>
              <a:latin typeface="Calibri" charset="0"/>
              <a:cs typeface="Arial" charset="0"/>
            </a:endParaRPr>
          </a:p>
        </p:txBody>
      </p:sp>
      <p:sp>
        <p:nvSpPr>
          <p:cNvPr id="81924" name="Header Placeholder 4"/>
          <p:cNvSpPr>
            <a:spLocks noGrp="1"/>
          </p:cNvSpPr>
          <p:nvPr>
            <p:ph type="hdr" sz="quarter"/>
          </p:nvPr>
        </p:nvSpPr>
        <p:spPr bwMode="auto">
          <a:xfrm>
            <a:off x="1" y="0"/>
            <a:ext cx="2972591" cy="45751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000" dirty="0">
              <a:solidFill>
                <a:srgbClr val="000000"/>
              </a:solidFill>
              <a:latin typeface="Times New Roman" charset="0"/>
            </a:endParaRPr>
          </a:p>
        </p:txBody>
      </p:sp>
    </p:spTree>
    <p:extLst>
      <p:ext uri="{BB962C8B-B14F-4D97-AF65-F5344CB8AC3E}">
        <p14:creationId xmlns:p14="http://schemas.microsoft.com/office/powerpoint/2010/main" val="5908912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8192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p>
            <a:pPr eaLnBrk="1" hangingPunct="1"/>
            <a:endParaRPr lang="en-US" dirty="0">
              <a:latin typeface="Times New Roman" charset="0"/>
              <a:ea typeface="ＭＳ Ｐゴシック" charset="0"/>
              <a:cs typeface="ＭＳ Ｐゴシック" charset="0"/>
            </a:endParaRPr>
          </a:p>
        </p:txBody>
      </p:sp>
      <p:sp>
        <p:nvSpPr>
          <p:cNvPr id="81923" name="Slide Number Placeholder 3"/>
          <p:cNvSpPr>
            <a:spLocks noGrp="1"/>
          </p:cNvSpPr>
          <p:nvPr>
            <p:ph type="sldNum" sz="quarter" idx="5"/>
          </p:nvPr>
        </p:nvSpPr>
        <p:spPr bwMode="auto">
          <a:xfrm>
            <a:off x="3883827" y="8684926"/>
            <a:ext cx="2972590" cy="4575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43" tIns="45222" rIns="90443" bIns="45222"/>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46BBE0-5903-8148-8103-7D7D6F9BA880}" type="slidenum">
              <a:rPr lang="en-US" sz="1000">
                <a:solidFill>
                  <a:srgbClr val="000000"/>
                </a:solidFill>
                <a:latin typeface="Calibri" charset="0"/>
                <a:cs typeface="Arial" charset="0"/>
              </a:rPr>
              <a:pPr eaLnBrk="1" hangingPunct="1"/>
              <a:t>19</a:t>
            </a:fld>
            <a:endParaRPr lang="en-US" sz="1000" dirty="0">
              <a:solidFill>
                <a:srgbClr val="000000"/>
              </a:solidFill>
              <a:latin typeface="Calibri" charset="0"/>
              <a:cs typeface="Arial" charset="0"/>
            </a:endParaRPr>
          </a:p>
        </p:txBody>
      </p:sp>
      <p:sp>
        <p:nvSpPr>
          <p:cNvPr id="81924" name="Header Placeholder 4"/>
          <p:cNvSpPr>
            <a:spLocks noGrp="1"/>
          </p:cNvSpPr>
          <p:nvPr>
            <p:ph type="hdr" sz="quarter"/>
          </p:nvPr>
        </p:nvSpPr>
        <p:spPr bwMode="auto">
          <a:xfrm>
            <a:off x="1" y="0"/>
            <a:ext cx="2972591" cy="4575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000" dirty="0">
              <a:solidFill>
                <a:srgbClr val="000000"/>
              </a:solidFill>
              <a:latin typeface="Times New Roman" charset="0"/>
            </a:endParaRPr>
          </a:p>
        </p:txBody>
      </p:sp>
    </p:spTree>
    <p:extLst>
      <p:ext uri="{BB962C8B-B14F-4D97-AF65-F5344CB8AC3E}">
        <p14:creationId xmlns:p14="http://schemas.microsoft.com/office/powerpoint/2010/main" val="9689446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12841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8192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p>
            <a:pPr eaLnBrk="1" hangingPunct="1"/>
            <a:endParaRPr lang="en-US" dirty="0">
              <a:latin typeface="Times New Roman" charset="0"/>
              <a:ea typeface="ＭＳ Ｐゴシック" charset="0"/>
              <a:cs typeface="ＭＳ Ｐゴシック" charset="0"/>
            </a:endParaRPr>
          </a:p>
        </p:txBody>
      </p:sp>
      <p:sp>
        <p:nvSpPr>
          <p:cNvPr id="81923" name="Slide Number Placeholder 3"/>
          <p:cNvSpPr>
            <a:spLocks noGrp="1"/>
          </p:cNvSpPr>
          <p:nvPr>
            <p:ph type="sldNum" sz="quarter" idx="5"/>
          </p:nvPr>
        </p:nvSpPr>
        <p:spPr bwMode="auto">
          <a:xfrm>
            <a:off x="3883827" y="8684926"/>
            <a:ext cx="2972590" cy="4575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43" tIns="45222" rIns="90443" bIns="45222"/>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46BBE0-5903-8148-8103-7D7D6F9BA880}" type="slidenum">
              <a:rPr lang="en-US" sz="1000">
                <a:solidFill>
                  <a:srgbClr val="000000"/>
                </a:solidFill>
                <a:latin typeface="Calibri" charset="0"/>
                <a:cs typeface="Arial" charset="0"/>
              </a:rPr>
              <a:pPr eaLnBrk="1" hangingPunct="1"/>
              <a:t>21</a:t>
            </a:fld>
            <a:endParaRPr lang="en-US" sz="1000" dirty="0">
              <a:solidFill>
                <a:srgbClr val="000000"/>
              </a:solidFill>
              <a:latin typeface="Calibri" charset="0"/>
              <a:cs typeface="Arial" charset="0"/>
            </a:endParaRPr>
          </a:p>
        </p:txBody>
      </p:sp>
      <p:sp>
        <p:nvSpPr>
          <p:cNvPr id="81924" name="Header Placeholder 4"/>
          <p:cNvSpPr>
            <a:spLocks noGrp="1"/>
          </p:cNvSpPr>
          <p:nvPr>
            <p:ph type="hdr" sz="quarter"/>
          </p:nvPr>
        </p:nvSpPr>
        <p:spPr bwMode="auto">
          <a:xfrm>
            <a:off x="1" y="0"/>
            <a:ext cx="2972591" cy="4575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000" dirty="0">
              <a:solidFill>
                <a:srgbClr val="000000"/>
              </a:solidFill>
              <a:latin typeface="Times New Roman" charset="0"/>
            </a:endParaRPr>
          </a:p>
        </p:txBody>
      </p:sp>
    </p:spTree>
    <p:extLst>
      <p:ext uri="{BB962C8B-B14F-4D97-AF65-F5344CB8AC3E}">
        <p14:creationId xmlns:p14="http://schemas.microsoft.com/office/powerpoint/2010/main" val="670501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054976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8192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p>
            <a:pPr eaLnBrk="1" hangingPunct="1"/>
            <a:endParaRPr lang="en-US" dirty="0">
              <a:latin typeface="Times New Roman" charset="0"/>
              <a:ea typeface="ＭＳ Ｐゴシック" charset="0"/>
              <a:cs typeface="ＭＳ Ｐゴシック" charset="0"/>
            </a:endParaRPr>
          </a:p>
        </p:txBody>
      </p:sp>
      <p:sp>
        <p:nvSpPr>
          <p:cNvPr id="81923" name="Slide Number Placeholder 3"/>
          <p:cNvSpPr>
            <a:spLocks noGrp="1"/>
          </p:cNvSpPr>
          <p:nvPr>
            <p:ph type="sldNum" sz="quarter" idx="5"/>
          </p:nvPr>
        </p:nvSpPr>
        <p:spPr bwMode="auto">
          <a:xfrm>
            <a:off x="3883827" y="8684926"/>
            <a:ext cx="2972590" cy="45751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43" tIns="45222" rIns="90443" bIns="45222"/>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46BBE0-5903-8148-8103-7D7D6F9BA880}" type="slidenum">
              <a:rPr lang="en-US" sz="1000">
                <a:solidFill>
                  <a:srgbClr val="000000"/>
                </a:solidFill>
                <a:latin typeface="Calibri" charset="0"/>
                <a:cs typeface="Arial" charset="0"/>
              </a:rPr>
              <a:pPr eaLnBrk="1" hangingPunct="1"/>
              <a:t>22</a:t>
            </a:fld>
            <a:endParaRPr lang="en-US" sz="1000" dirty="0">
              <a:solidFill>
                <a:srgbClr val="000000"/>
              </a:solidFill>
              <a:latin typeface="Calibri" charset="0"/>
              <a:cs typeface="Arial" charset="0"/>
            </a:endParaRPr>
          </a:p>
        </p:txBody>
      </p:sp>
      <p:sp>
        <p:nvSpPr>
          <p:cNvPr id="81924" name="Header Placeholder 4"/>
          <p:cNvSpPr>
            <a:spLocks noGrp="1"/>
          </p:cNvSpPr>
          <p:nvPr>
            <p:ph type="hdr" sz="quarter"/>
          </p:nvPr>
        </p:nvSpPr>
        <p:spPr bwMode="auto">
          <a:xfrm>
            <a:off x="1" y="0"/>
            <a:ext cx="2972591" cy="45751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000" dirty="0">
              <a:solidFill>
                <a:srgbClr val="000000"/>
              </a:solidFill>
              <a:latin typeface="Times New Roman" charset="0"/>
            </a:endParaRPr>
          </a:p>
        </p:txBody>
      </p:sp>
    </p:spTree>
    <p:extLst>
      <p:ext uri="{BB962C8B-B14F-4D97-AF65-F5344CB8AC3E}">
        <p14:creationId xmlns:p14="http://schemas.microsoft.com/office/powerpoint/2010/main" val="11094387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8192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p>
            <a:pPr eaLnBrk="1" hangingPunct="1"/>
            <a:endParaRPr lang="en-US" dirty="0">
              <a:latin typeface="Times New Roman" charset="0"/>
              <a:ea typeface="ＭＳ Ｐゴシック" charset="0"/>
              <a:cs typeface="ＭＳ Ｐゴシック" charset="0"/>
            </a:endParaRPr>
          </a:p>
        </p:txBody>
      </p:sp>
      <p:sp>
        <p:nvSpPr>
          <p:cNvPr id="81923" name="Slide Number Placeholder 3"/>
          <p:cNvSpPr>
            <a:spLocks noGrp="1"/>
          </p:cNvSpPr>
          <p:nvPr>
            <p:ph type="sldNum" sz="quarter" idx="5"/>
          </p:nvPr>
        </p:nvSpPr>
        <p:spPr bwMode="auto">
          <a:xfrm>
            <a:off x="3883827" y="8684926"/>
            <a:ext cx="2972590" cy="45751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43" tIns="45222" rIns="90443" bIns="45222"/>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46BBE0-5903-8148-8103-7D7D6F9BA880}" type="slidenum">
              <a:rPr lang="en-US" sz="1000">
                <a:solidFill>
                  <a:srgbClr val="000000"/>
                </a:solidFill>
                <a:latin typeface="Calibri" charset="0"/>
                <a:cs typeface="Arial" charset="0"/>
              </a:rPr>
              <a:pPr eaLnBrk="1" hangingPunct="1"/>
              <a:t>23</a:t>
            </a:fld>
            <a:endParaRPr lang="en-US" sz="1000" dirty="0">
              <a:solidFill>
                <a:srgbClr val="000000"/>
              </a:solidFill>
              <a:latin typeface="Calibri" charset="0"/>
              <a:cs typeface="Arial" charset="0"/>
            </a:endParaRPr>
          </a:p>
        </p:txBody>
      </p:sp>
      <p:sp>
        <p:nvSpPr>
          <p:cNvPr id="81924" name="Header Placeholder 4"/>
          <p:cNvSpPr>
            <a:spLocks noGrp="1"/>
          </p:cNvSpPr>
          <p:nvPr>
            <p:ph type="hdr" sz="quarter"/>
          </p:nvPr>
        </p:nvSpPr>
        <p:spPr bwMode="auto">
          <a:xfrm>
            <a:off x="1" y="0"/>
            <a:ext cx="2972591" cy="45751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000" dirty="0">
              <a:solidFill>
                <a:srgbClr val="000000"/>
              </a:solidFill>
              <a:latin typeface="Times New Roman" charset="0"/>
            </a:endParaRPr>
          </a:p>
        </p:txBody>
      </p:sp>
    </p:spTree>
    <p:extLst>
      <p:ext uri="{BB962C8B-B14F-4D97-AF65-F5344CB8AC3E}">
        <p14:creationId xmlns:p14="http://schemas.microsoft.com/office/powerpoint/2010/main" val="4393341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8192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p>
            <a:pPr eaLnBrk="1" hangingPunct="1"/>
            <a:endParaRPr lang="en-US" dirty="0">
              <a:latin typeface="Times New Roman" charset="0"/>
              <a:ea typeface="ＭＳ Ｐゴシック" charset="0"/>
              <a:cs typeface="ＭＳ Ｐゴシック" charset="0"/>
            </a:endParaRPr>
          </a:p>
        </p:txBody>
      </p:sp>
      <p:sp>
        <p:nvSpPr>
          <p:cNvPr id="81923" name="Slide Number Placeholder 3"/>
          <p:cNvSpPr>
            <a:spLocks noGrp="1"/>
          </p:cNvSpPr>
          <p:nvPr>
            <p:ph type="sldNum" sz="quarter" idx="5"/>
          </p:nvPr>
        </p:nvSpPr>
        <p:spPr bwMode="auto">
          <a:xfrm>
            <a:off x="3883827" y="8684926"/>
            <a:ext cx="2972590" cy="4575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43" tIns="45222" rIns="90443" bIns="45222"/>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46BBE0-5903-8148-8103-7D7D6F9BA880}" type="slidenum">
              <a:rPr lang="en-US" sz="1000">
                <a:solidFill>
                  <a:srgbClr val="000000"/>
                </a:solidFill>
                <a:latin typeface="Calibri" charset="0"/>
                <a:cs typeface="Arial" charset="0"/>
              </a:rPr>
              <a:pPr eaLnBrk="1" hangingPunct="1"/>
              <a:t>24</a:t>
            </a:fld>
            <a:endParaRPr lang="en-US" sz="1000" dirty="0">
              <a:solidFill>
                <a:srgbClr val="000000"/>
              </a:solidFill>
              <a:latin typeface="Calibri" charset="0"/>
              <a:cs typeface="Arial" charset="0"/>
            </a:endParaRPr>
          </a:p>
        </p:txBody>
      </p:sp>
      <p:sp>
        <p:nvSpPr>
          <p:cNvPr id="81924" name="Header Placeholder 4"/>
          <p:cNvSpPr>
            <a:spLocks noGrp="1"/>
          </p:cNvSpPr>
          <p:nvPr>
            <p:ph type="hdr" sz="quarter"/>
          </p:nvPr>
        </p:nvSpPr>
        <p:spPr bwMode="auto">
          <a:xfrm>
            <a:off x="1" y="0"/>
            <a:ext cx="2972591" cy="4575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000" dirty="0">
              <a:solidFill>
                <a:srgbClr val="000000"/>
              </a:solidFill>
              <a:latin typeface="Times New Roman" charset="0"/>
            </a:endParaRPr>
          </a:p>
        </p:txBody>
      </p:sp>
    </p:spTree>
    <p:extLst>
      <p:ext uri="{BB962C8B-B14F-4D97-AF65-F5344CB8AC3E}">
        <p14:creationId xmlns:p14="http://schemas.microsoft.com/office/powerpoint/2010/main" val="16288724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8192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p>
            <a:pPr eaLnBrk="1" hangingPunct="1"/>
            <a:endParaRPr lang="en-US" dirty="0">
              <a:latin typeface="Times New Roman" charset="0"/>
              <a:ea typeface="ＭＳ Ｐゴシック" charset="0"/>
              <a:cs typeface="ＭＳ Ｐゴシック" charset="0"/>
            </a:endParaRPr>
          </a:p>
        </p:txBody>
      </p:sp>
      <p:sp>
        <p:nvSpPr>
          <p:cNvPr id="81923" name="Slide Number Placeholder 3"/>
          <p:cNvSpPr>
            <a:spLocks noGrp="1"/>
          </p:cNvSpPr>
          <p:nvPr>
            <p:ph type="sldNum" sz="quarter" idx="5"/>
          </p:nvPr>
        </p:nvSpPr>
        <p:spPr bwMode="auto">
          <a:xfrm>
            <a:off x="3883827" y="8684926"/>
            <a:ext cx="2972590" cy="4575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43" tIns="45222" rIns="90443" bIns="45222"/>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46BBE0-5903-8148-8103-7D7D6F9BA880}" type="slidenum">
              <a:rPr lang="en-US" sz="1000">
                <a:solidFill>
                  <a:srgbClr val="000000"/>
                </a:solidFill>
                <a:latin typeface="Calibri" charset="0"/>
                <a:cs typeface="Arial" charset="0"/>
              </a:rPr>
              <a:pPr eaLnBrk="1" hangingPunct="1"/>
              <a:t>25</a:t>
            </a:fld>
            <a:endParaRPr lang="en-US" sz="1000" dirty="0">
              <a:solidFill>
                <a:srgbClr val="000000"/>
              </a:solidFill>
              <a:latin typeface="Calibri" charset="0"/>
              <a:cs typeface="Arial" charset="0"/>
            </a:endParaRPr>
          </a:p>
        </p:txBody>
      </p:sp>
      <p:sp>
        <p:nvSpPr>
          <p:cNvPr id="81924" name="Header Placeholder 4"/>
          <p:cNvSpPr>
            <a:spLocks noGrp="1"/>
          </p:cNvSpPr>
          <p:nvPr>
            <p:ph type="hdr" sz="quarter"/>
          </p:nvPr>
        </p:nvSpPr>
        <p:spPr bwMode="auto">
          <a:xfrm>
            <a:off x="1" y="0"/>
            <a:ext cx="2972591" cy="4575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000" dirty="0">
              <a:solidFill>
                <a:srgbClr val="000000"/>
              </a:solidFill>
              <a:latin typeface="Times New Roman" charset="0"/>
            </a:endParaRPr>
          </a:p>
        </p:txBody>
      </p:sp>
    </p:spTree>
    <p:extLst>
      <p:ext uri="{BB962C8B-B14F-4D97-AF65-F5344CB8AC3E}">
        <p14:creationId xmlns:p14="http://schemas.microsoft.com/office/powerpoint/2010/main" val="16936684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8192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p>
            <a:pPr eaLnBrk="1" hangingPunct="1"/>
            <a:endParaRPr lang="en-US" dirty="0">
              <a:latin typeface="Times New Roman" charset="0"/>
              <a:ea typeface="ＭＳ Ｐゴシック" charset="0"/>
              <a:cs typeface="ＭＳ Ｐゴシック" charset="0"/>
            </a:endParaRPr>
          </a:p>
        </p:txBody>
      </p:sp>
      <p:sp>
        <p:nvSpPr>
          <p:cNvPr id="81923" name="Slide Number Placeholder 3"/>
          <p:cNvSpPr>
            <a:spLocks noGrp="1"/>
          </p:cNvSpPr>
          <p:nvPr>
            <p:ph type="sldNum" sz="quarter" idx="5"/>
          </p:nvPr>
        </p:nvSpPr>
        <p:spPr bwMode="auto">
          <a:xfrm>
            <a:off x="3883827" y="8684926"/>
            <a:ext cx="2972590" cy="4575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43" tIns="45222" rIns="90443" bIns="45222"/>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46BBE0-5903-8148-8103-7D7D6F9BA880}" type="slidenum">
              <a:rPr lang="en-US" sz="1000">
                <a:solidFill>
                  <a:srgbClr val="000000"/>
                </a:solidFill>
                <a:latin typeface="Calibri" charset="0"/>
                <a:cs typeface="Arial" charset="0"/>
              </a:rPr>
              <a:pPr eaLnBrk="1" hangingPunct="1"/>
              <a:t>26</a:t>
            </a:fld>
            <a:endParaRPr lang="en-US" sz="1000" dirty="0">
              <a:solidFill>
                <a:srgbClr val="000000"/>
              </a:solidFill>
              <a:latin typeface="Calibri" charset="0"/>
              <a:cs typeface="Arial" charset="0"/>
            </a:endParaRPr>
          </a:p>
        </p:txBody>
      </p:sp>
      <p:sp>
        <p:nvSpPr>
          <p:cNvPr id="81924" name="Header Placeholder 4"/>
          <p:cNvSpPr>
            <a:spLocks noGrp="1"/>
          </p:cNvSpPr>
          <p:nvPr>
            <p:ph type="hdr" sz="quarter"/>
          </p:nvPr>
        </p:nvSpPr>
        <p:spPr bwMode="auto">
          <a:xfrm>
            <a:off x="1" y="0"/>
            <a:ext cx="2972591" cy="4575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000" dirty="0">
              <a:solidFill>
                <a:srgbClr val="000000"/>
              </a:solidFill>
              <a:latin typeface="Times New Roman" charset="0"/>
            </a:endParaRPr>
          </a:p>
        </p:txBody>
      </p:sp>
    </p:spTree>
    <p:extLst>
      <p:ext uri="{BB962C8B-B14F-4D97-AF65-F5344CB8AC3E}">
        <p14:creationId xmlns:p14="http://schemas.microsoft.com/office/powerpoint/2010/main" val="753221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8192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p>
            <a:pPr eaLnBrk="1" hangingPunct="1"/>
            <a:endParaRPr lang="en-US" dirty="0">
              <a:latin typeface="Times New Roman" charset="0"/>
              <a:ea typeface="ＭＳ Ｐゴシック" charset="0"/>
              <a:cs typeface="ＭＳ Ｐゴシック" charset="0"/>
            </a:endParaRPr>
          </a:p>
        </p:txBody>
      </p:sp>
      <p:sp>
        <p:nvSpPr>
          <p:cNvPr id="81923" name="Slide Number Placeholder 3"/>
          <p:cNvSpPr>
            <a:spLocks noGrp="1"/>
          </p:cNvSpPr>
          <p:nvPr>
            <p:ph type="sldNum" sz="quarter" idx="5"/>
          </p:nvPr>
        </p:nvSpPr>
        <p:spPr bwMode="auto">
          <a:xfrm>
            <a:off x="3883827" y="8684926"/>
            <a:ext cx="2972590" cy="4575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43" tIns="45222" rIns="90443" bIns="45222"/>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46BBE0-5903-8148-8103-7D7D6F9BA880}" type="slidenum">
              <a:rPr lang="en-US" sz="1000">
                <a:solidFill>
                  <a:srgbClr val="000000"/>
                </a:solidFill>
                <a:latin typeface="Calibri" charset="0"/>
                <a:cs typeface="Arial" charset="0"/>
              </a:rPr>
              <a:pPr eaLnBrk="1" hangingPunct="1"/>
              <a:t>27</a:t>
            </a:fld>
            <a:endParaRPr lang="en-US" sz="1000" dirty="0">
              <a:solidFill>
                <a:srgbClr val="000000"/>
              </a:solidFill>
              <a:latin typeface="Calibri" charset="0"/>
              <a:cs typeface="Arial" charset="0"/>
            </a:endParaRPr>
          </a:p>
        </p:txBody>
      </p:sp>
      <p:sp>
        <p:nvSpPr>
          <p:cNvPr id="81924" name="Header Placeholder 4"/>
          <p:cNvSpPr>
            <a:spLocks noGrp="1"/>
          </p:cNvSpPr>
          <p:nvPr>
            <p:ph type="hdr" sz="quarter"/>
          </p:nvPr>
        </p:nvSpPr>
        <p:spPr bwMode="auto">
          <a:xfrm>
            <a:off x="1" y="0"/>
            <a:ext cx="2972591" cy="4575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000" dirty="0">
              <a:solidFill>
                <a:srgbClr val="000000"/>
              </a:solidFill>
              <a:latin typeface="Times New Roman" charset="0"/>
            </a:endParaRPr>
          </a:p>
        </p:txBody>
      </p:sp>
    </p:spTree>
    <p:extLst>
      <p:ext uri="{BB962C8B-B14F-4D97-AF65-F5344CB8AC3E}">
        <p14:creationId xmlns:p14="http://schemas.microsoft.com/office/powerpoint/2010/main" val="9021959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8192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p>
            <a:pPr eaLnBrk="1" hangingPunct="1"/>
            <a:endParaRPr lang="en-US" dirty="0">
              <a:latin typeface="Times New Roman" charset="0"/>
              <a:ea typeface="ＭＳ Ｐゴシック" charset="0"/>
              <a:cs typeface="ＭＳ Ｐゴシック" charset="0"/>
            </a:endParaRPr>
          </a:p>
        </p:txBody>
      </p:sp>
      <p:sp>
        <p:nvSpPr>
          <p:cNvPr id="81923" name="Slide Number Placeholder 3"/>
          <p:cNvSpPr>
            <a:spLocks noGrp="1"/>
          </p:cNvSpPr>
          <p:nvPr>
            <p:ph type="sldNum" sz="quarter" idx="5"/>
          </p:nvPr>
        </p:nvSpPr>
        <p:spPr bwMode="auto">
          <a:xfrm>
            <a:off x="3883827" y="8684926"/>
            <a:ext cx="2972590" cy="4575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43" tIns="45222" rIns="90443" bIns="45222"/>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46BBE0-5903-8148-8103-7D7D6F9BA880}" type="slidenum">
              <a:rPr lang="en-US" sz="1000">
                <a:solidFill>
                  <a:srgbClr val="000000"/>
                </a:solidFill>
                <a:latin typeface="Calibri" charset="0"/>
                <a:cs typeface="Arial" charset="0"/>
              </a:rPr>
              <a:pPr eaLnBrk="1" hangingPunct="1"/>
              <a:t>28</a:t>
            </a:fld>
            <a:endParaRPr lang="en-US" sz="1000" dirty="0">
              <a:solidFill>
                <a:srgbClr val="000000"/>
              </a:solidFill>
              <a:latin typeface="Calibri" charset="0"/>
              <a:cs typeface="Arial" charset="0"/>
            </a:endParaRPr>
          </a:p>
        </p:txBody>
      </p:sp>
      <p:sp>
        <p:nvSpPr>
          <p:cNvPr id="81924" name="Header Placeholder 4"/>
          <p:cNvSpPr>
            <a:spLocks noGrp="1"/>
          </p:cNvSpPr>
          <p:nvPr>
            <p:ph type="hdr" sz="quarter"/>
          </p:nvPr>
        </p:nvSpPr>
        <p:spPr bwMode="auto">
          <a:xfrm>
            <a:off x="1" y="0"/>
            <a:ext cx="2972591" cy="4575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000" dirty="0">
              <a:solidFill>
                <a:srgbClr val="000000"/>
              </a:solidFill>
              <a:latin typeface="Times New Roman" charset="0"/>
            </a:endParaRPr>
          </a:p>
        </p:txBody>
      </p:sp>
    </p:spTree>
    <p:extLst>
      <p:ext uri="{BB962C8B-B14F-4D97-AF65-F5344CB8AC3E}">
        <p14:creationId xmlns:p14="http://schemas.microsoft.com/office/powerpoint/2010/main" val="10381783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8192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p>
            <a:pPr eaLnBrk="1" hangingPunct="1"/>
            <a:endParaRPr lang="en-US" dirty="0">
              <a:latin typeface="Times New Roman" charset="0"/>
              <a:ea typeface="ＭＳ Ｐゴシック" charset="0"/>
              <a:cs typeface="ＭＳ Ｐゴシック" charset="0"/>
            </a:endParaRPr>
          </a:p>
        </p:txBody>
      </p:sp>
      <p:sp>
        <p:nvSpPr>
          <p:cNvPr id="81923" name="Slide Number Placeholder 3"/>
          <p:cNvSpPr>
            <a:spLocks noGrp="1"/>
          </p:cNvSpPr>
          <p:nvPr>
            <p:ph type="sldNum" sz="quarter" idx="5"/>
          </p:nvPr>
        </p:nvSpPr>
        <p:spPr bwMode="auto">
          <a:xfrm>
            <a:off x="3883827" y="8684926"/>
            <a:ext cx="2972590" cy="4575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43" tIns="45222" rIns="90443" bIns="45222"/>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46BBE0-5903-8148-8103-7D7D6F9BA880}" type="slidenum">
              <a:rPr lang="en-US" sz="1000">
                <a:solidFill>
                  <a:srgbClr val="000000"/>
                </a:solidFill>
                <a:latin typeface="Calibri" charset="0"/>
                <a:cs typeface="Arial" charset="0"/>
              </a:rPr>
              <a:pPr eaLnBrk="1" hangingPunct="1"/>
              <a:t>29</a:t>
            </a:fld>
            <a:endParaRPr lang="en-US" sz="1000" dirty="0">
              <a:solidFill>
                <a:srgbClr val="000000"/>
              </a:solidFill>
              <a:latin typeface="Calibri" charset="0"/>
              <a:cs typeface="Arial" charset="0"/>
            </a:endParaRPr>
          </a:p>
        </p:txBody>
      </p:sp>
      <p:sp>
        <p:nvSpPr>
          <p:cNvPr id="81924" name="Header Placeholder 4"/>
          <p:cNvSpPr>
            <a:spLocks noGrp="1"/>
          </p:cNvSpPr>
          <p:nvPr>
            <p:ph type="hdr" sz="quarter"/>
          </p:nvPr>
        </p:nvSpPr>
        <p:spPr bwMode="auto">
          <a:xfrm>
            <a:off x="1" y="0"/>
            <a:ext cx="2972591" cy="4575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000" dirty="0">
              <a:solidFill>
                <a:srgbClr val="000000"/>
              </a:solidFill>
              <a:latin typeface="Times New Roman" charset="0"/>
            </a:endParaRPr>
          </a:p>
        </p:txBody>
      </p:sp>
    </p:spTree>
    <p:extLst>
      <p:ext uri="{BB962C8B-B14F-4D97-AF65-F5344CB8AC3E}">
        <p14:creationId xmlns:p14="http://schemas.microsoft.com/office/powerpoint/2010/main" val="2857945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8192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p>
            <a:pPr eaLnBrk="1" hangingPunct="1"/>
            <a:endParaRPr lang="en-US" dirty="0">
              <a:latin typeface="Times New Roman" charset="0"/>
              <a:ea typeface="ＭＳ Ｐゴシック" charset="0"/>
              <a:cs typeface="ＭＳ Ｐゴシック" charset="0"/>
            </a:endParaRPr>
          </a:p>
        </p:txBody>
      </p:sp>
      <p:sp>
        <p:nvSpPr>
          <p:cNvPr id="81923" name="Slide Number Placeholder 3"/>
          <p:cNvSpPr>
            <a:spLocks noGrp="1"/>
          </p:cNvSpPr>
          <p:nvPr>
            <p:ph type="sldNum" sz="quarter" idx="5"/>
          </p:nvPr>
        </p:nvSpPr>
        <p:spPr bwMode="auto">
          <a:xfrm>
            <a:off x="3883827" y="8684926"/>
            <a:ext cx="2972590" cy="45751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43" tIns="45222" rIns="90443" bIns="45222"/>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46BBE0-5903-8148-8103-7D7D6F9BA880}" type="slidenum">
              <a:rPr lang="en-US" sz="1000">
                <a:solidFill>
                  <a:srgbClr val="000000"/>
                </a:solidFill>
                <a:latin typeface="Calibri" charset="0"/>
                <a:cs typeface="Arial" charset="0"/>
              </a:rPr>
              <a:pPr eaLnBrk="1" hangingPunct="1"/>
              <a:t>30</a:t>
            </a:fld>
            <a:endParaRPr lang="en-US" sz="1000" dirty="0">
              <a:solidFill>
                <a:srgbClr val="000000"/>
              </a:solidFill>
              <a:latin typeface="Calibri" charset="0"/>
              <a:cs typeface="Arial" charset="0"/>
            </a:endParaRPr>
          </a:p>
        </p:txBody>
      </p:sp>
      <p:sp>
        <p:nvSpPr>
          <p:cNvPr id="81924" name="Header Placeholder 4"/>
          <p:cNvSpPr>
            <a:spLocks noGrp="1"/>
          </p:cNvSpPr>
          <p:nvPr>
            <p:ph type="hdr" sz="quarter"/>
          </p:nvPr>
        </p:nvSpPr>
        <p:spPr bwMode="auto">
          <a:xfrm>
            <a:off x="1" y="0"/>
            <a:ext cx="2972591" cy="45751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000" dirty="0">
              <a:solidFill>
                <a:srgbClr val="000000"/>
              </a:solidFill>
              <a:latin typeface="Times New Roman" charset="0"/>
            </a:endParaRPr>
          </a:p>
        </p:txBody>
      </p:sp>
    </p:spTree>
    <p:extLst>
      <p:ext uri="{BB962C8B-B14F-4D97-AF65-F5344CB8AC3E}">
        <p14:creationId xmlns:p14="http://schemas.microsoft.com/office/powerpoint/2010/main" val="19475502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00570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740800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978718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378225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8192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p>
            <a:pPr eaLnBrk="1" hangingPunct="1"/>
            <a:endParaRPr lang="en-US" dirty="0">
              <a:latin typeface="Times New Roman" charset="0"/>
              <a:ea typeface="ＭＳ Ｐゴシック" charset="0"/>
              <a:cs typeface="ＭＳ Ｐゴシック" charset="0"/>
            </a:endParaRPr>
          </a:p>
        </p:txBody>
      </p:sp>
      <p:sp>
        <p:nvSpPr>
          <p:cNvPr id="81923" name="Slide Number Placeholder 3"/>
          <p:cNvSpPr>
            <a:spLocks noGrp="1"/>
          </p:cNvSpPr>
          <p:nvPr>
            <p:ph type="sldNum" sz="quarter" idx="5"/>
          </p:nvPr>
        </p:nvSpPr>
        <p:spPr bwMode="auto">
          <a:xfrm>
            <a:off x="3883827" y="8684926"/>
            <a:ext cx="2972590" cy="45751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43" tIns="45222" rIns="90443" bIns="45222"/>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46BBE0-5903-8148-8103-7D7D6F9BA880}" type="slidenum">
              <a:rPr lang="en-US" sz="1000">
                <a:solidFill>
                  <a:srgbClr val="000000"/>
                </a:solidFill>
                <a:latin typeface="Calibri" charset="0"/>
                <a:cs typeface="Arial" charset="0"/>
              </a:rPr>
              <a:pPr eaLnBrk="1" hangingPunct="1"/>
              <a:t>5</a:t>
            </a:fld>
            <a:endParaRPr lang="en-US" sz="1000" dirty="0">
              <a:solidFill>
                <a:srgbClr val="000000"/>
              </a:solidFill>
              <a:latin typeface="Calibri" charset="0"/>
              <a:cs typeface="Arial" charset="0"/>
            </a:endParaRPr>
          </a:p>
        </p:txBody>
      </p:sp>
      <p:sp>
        <p:nvSpPr>
          <p:cNvPr id="81924" name="Header Placeholder 4"/>
          <p:cNvSpPr>
            <a:spLocks noGrp="1"/>
          </p:cNvSpPr>
          <p:nvPr>
            <p:ph type="hdr" sz="quarter"/>
          </p:nvPr>
        </p:nvSpPr>
        <p:spPr bwMode="auto">
          <a:xfrm>
            <a:off x="1" y="0"/>
            <a:ext cx="2972591" cy="45751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000" dirty="0">
              <a:solidFill>
                <a:srgbClr val="000000"/>
              </a:solidFill>
              <a:latin typeface="Times New Roman" charset="0"/>
            </a:endParaRPr>
          </a:p>
        </p:txBody>
      </p:sp>
    </p:spTree>
    <p:extLst>
      <p:ext uri="{BB962C8B-B14F-4D97-AF65-F5344CB8AC3E}">
        <p14:creationId xmlns:p14="http://schemas.microsoft.com/office/powerpoint/2010/main" val="6743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8192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p>
            <a:pPr eaLnBrk="1" hangingPunct="1"/>
            <a:endParaRPr lang="en-US" dirty="0">
              <a:latin typeface="Times New Roman" charset="0"/>
              <a:ea typeface="ＭＳ Ｐゴシック" charset="0"/>
              <a:cs typeface="ＭＳ Ｐゴシック" charset="0"/>
            </a:endParaRPr>
          </a:p>
        </p:txBody>
      </p:sp>
      <p:sp>
        <p:nvSpPr>
          <p:cNvPr id="81923" name="Slide Number Placeholder 3"/>
          <p:cNvSpPr>
            <a:spLocks noGrp="1"/>
          </p:cNvSpPr>
          <p:nvPr>
            <p:ph type="sldNum" sz="quarter" idx="5"/>
          </p:nvPr>
        </p:nvSpPr>
        <p:spPr bwMode="auto">
          <a:xfrm>
            <a:off x="3883827" y="8684926"/>
            <a:ext cx="2972590" cy="4575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43" tIns="45222" rIns="90443" bIns="45222"/>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46BBE0-5903-8148-8103-7D7D6F9BA880}" type="slidenum">
              <a:rPr lang="en-US" sz="1000">
                <a:solidFill>
                  <a:srgbClr val="000000"/>
                </a:solidFill>
                <a:latin typeface="Calibri" charset="0"/>
                <a:cs typeface="Arial" charset="0"/>
              </a:rPr>
              <a:pPr eaLnBrk="1" hangingPunct="1"/>
              <a:t>6</a:t>
            </a:fld>
            <a:endParaRPr lang="en-US" sz="1000" dirty="0">
              <a:solidFill>
                <a:srgbClr val="000000"/>
              </a:solidFill>
              <a:latin typeface="Calibri" charset="0"/>
              <a:cs typeface="Arial" charset="0"/>
            </a:endParaRPr>
          </a:p>
        </p:txBody>
      </p:sp>
      <p:sp>
        <p:nvSpPr>
          <p:cNvPr id="81924" name="Header Placeholder 4"/>
          <p:cNvSpPr>
            <a:spLocks noGrp="1"/>
          </p:cNvSpPr>
          <p:nvPr>
            <p:ph type="hdr" sz="quarter"/>
          </p:nvPr>
        </p:nvSpPr>
        <p:spPr bwMode="auto">
          <a:xfrm>
            <a:off x="1" y="0"/>
            <a:ext cx="2972591" cy="4575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000" dirty="0">
              <a:solidFill>
                <a:srgbClr val="000000"/>
              </a:solidFill>
              <a:latin typeface="Times New Roman" charset="0"/>
            </a:endParaRPr>
          </a:p>
        </p:txBody>
      </p:sp>
    </p:spTree>
    <p:extLst>
      <p:ext uri="{BB962C8B-B14F-4D97-AF65-F5344CB8AC3E}">
        <p14:creationId xmlns:p14="http://schemas.microsoft.com/office/powerpoint/2010/main" val="772364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8192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p>
            <a:pPr eaLnBrk="1" hangingPunct="1"/>
            <a:endParaRPr lang="en-US" dirty="0">
              <a:latin typeface="Times New Roman" charset="0"/>
              <a:ea typeface="ＭＳ Ｐゴシック" charset="0"/>
              <a:cs typeface="ＭＳ Ｐゴシック" charset="0"/>
            </a:endParaRPr>
          </a:p>
        </p:txBody>
      </p:sp>
      <p:sp>
        <p:nvSpPr>
          <p:cNvPr id="81923" name="Slide Number Placeholder 3"/>
          <p:cNvSpPr>
            <a:spLocks noGrp="1"/>
          </p:cNvSpPr>
          <p:nvPr>
            <p:ph type="sldNum" sz="quarter" idx="5"/>
          </p:nvPr>
        </p:nvSpPr>
        <p:spPr bwMode="auto">
          <a:xfrm>
            <a:off x="3883827" y="8684926"/>
            <a:ext cx="2972590" cy="4575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43" tIns="45222" rIns="90443" bIns="45222"/>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46BBE0-5903-8148-8103-7D7D6F9BA880}" type="slidenum">
              <a:rPr lang="en-US" sz="1000">
                <a:solidFill>
                  <a:srgbClr val="000000"/>
                </a:solidFill>
                <a:latin typeface="Calibri" charset="0"/>
                <a:cs typeface="Arial" charset="0"/>
              </a:rPr>
              <a:pPr eaLnBrk="1" hangingPunct="1"/>
              <a:t>7</a:t>
            </a:fld>
            <a:endParaRPr lang="en-US" sz="1000" dirty="0">
              <a:solidFill>
                <a:srgbClr val="000000"/>
              </a:solidFill>
              <a:latin typeface="Calibri" charset="0"/>
              <a:cs typeface="Arial" charset="0"/>
            </a:endParaRPr>
          </a:p>
        </p:txBody>
      </p:sp>
      <p:sp>
        <p:nvSpPr>
          <p:cNvPr id="81924" name="Header Placeholder 4"/>
          <p:cNvSpPr>
            <a:spLocks noGrp="1"/>
          </p:cNvSpPr>
          <p:nvPr>
            <p:ph type="hdr" sz="quarter"/>
          </p:nvPr>
        </p:nvSpPr>
        <p:spPr bwMode="auto">
          <a:xfrm>
            <a:off x="1" y="0"/>
            <a:ext cx="2972591" cy="4575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000" dirty="0">
              <a:solidFill>
                <a:srgbClr val="000000"/>
              </a:solidFill>
              <a:latin typeface="Times New Roman" charset="0"/>
            </a:endParaRPr>
          </a:p>
        </p:txBody>
      </p:sp>
    </p:spTree>
    <p:extLst>
      <p:ext uri="{BB962C8B-B14F-4D97-AF65-F5344CB8AC3E}">
        <p14:creationId xmlns:p14="http://schemas.microsoft.com/office/powerpoint/2010/main" val="1811564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8192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p>
            <a:pPr eaLnBrk="1" hangingPunct="1"/>
            <a:endParaRPr lang="en-US" dirty="0">
              <a:latin typeface="Times New Roman" charset="0"/>
              <a:ea typeface="ＭＳ Ｐゴシック" charset="0"/>
              <a:cs typeface="ＭＳ Ｐゴシック" charset="0"/>
            </a:endParaRPr>
          </a:p>
        </p:txBody>
      </p:sp>
      <p:sp>
        <p:nvSpPr>
          <p:cNvPr id="81923" name="Slide Number Placeholder 3"/>
          <p:cNvSpPr>
            <a:spLocks noGrp="1"/>
          </p:cNvSpPr>
          <p:nvPr>
            <p:ph type="sldNum" sz="quarter" idx="5"/>
          </p:nvPr>
        </p:nvSpPr>
        <p:spPr bwMode="auto">
          <a:xfrm>
            <a:off x="3883827" y="8684926"/>
            <a:ext cx="2972590" cy="4575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43" tIns="45222" rIns="90443" bIns="45222"/>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46BBE0-5903-8148-8103-7D7D6F9BA880}" type="slidenum">
              <a:rPr lang="en-US" sz="1000">
                <a:solidFill>
                  <a:srgbClr val="000000"/>
                </a:solidFill>
                <a:latin typeface="Calibri" charset="0"/>
                <a:cs typeface="Arial" charset="0"/>
              </a:rPr>
              <a:pPr eaLnBrk="1" hangingPunct="1"/>
              <a:t>8</a:t>
            </a:fld>
            <a:endParaRPr lang="en-US" sz="1000" dirty="0">
              <a:solidFill>
                <a:srgbClr val="000000"/>
              </a:solidFill>
              <a:latin typeface="Calibri" charset="0"/>
              <a:cs typeface="Arial" charset="0"/>
            </a:endParaRPr>
          </a:p>
        </p:txBody>
      </p:sp>
      <p:sp>
        <p:nvSpPr>
          <p:cNvPr id="81924" name="Header Placeholder 4"/>
          <p:cNvSpPr>
            <a:spLocks noGrp="1"/>
          </p:cNvSpPr>
          <p:nvPr>
            <p:ph type="hdr" sz="quarter"/>
          </p:nvPr>
        </p:nvSpPr>
        <p:spPr bwMode="auto">
          <a:xfrm>
            <a:off x="1" y="0"/>
            <a:ext cx="2972591" cy="4575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000" dirty="0">
              <a:solidFill>
                <a:srgbClr val="000000"/>
              </a:solidFill>
              <a:latin typeface="Times New Roman" charset="0"/>
            </a:endParaRPr>
          </a:p>
        </p:txBody>
      </p:sp>
    </p:spTree>
    <p:extLst>
      <p:ext uri="{BB962C8B-B14F-4D97-AF65-F5344CB8AC3E}">
        <p14:creationId xmlns:p14="http://schemas.microsoft.com/office/powerpoint/2010/main" val="7452703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117333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8192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p>
            <a:pPr eaLnBrk="1" hangingPunct="1"/>
            <a:endParaRPr lang="en-US" dirty="0">
              <a:latin typeface="Times New Roman" charset="0"/>
              <a:ea typeface="ＭＳ Ｐゴシック" charset="0"/>
              <a:cs typeface="ＭＳ Ｐゴシック" charset="0"/>
            </a:endParaRPr>
          </a:p>
        </p:txBody>
      </p:sp>
      <p:sp>
        <p:nvSpPr>
          <p:cNvPr id="81923" name="Slide Number Placeholder 3"/>
          <p:cNvSpPr>
            <a:spLocks noGrp="1"/>
          </p:cNvSpPr>
          <p:nvPr>
            <p:ph type="sldNum" sz="quarter" idx="5"/>
          </p:nvPr>
        </p:nvSpPr>
        <p:spPr bwMode="auto">
          <a:xfrm>
            <a:off x="3883827" y="8684926"/>
            <a:ext cx="2972590" cy="4575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43" tIns="45222" rIns="90443" bIns="45222"/>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46BBE0-5903-8148-8103-7D7D6F9BA880}" type="slidenum">
              <a:rPr lang="en-US" sz="1000">
                <a:solidFill>
                  <a:srgbClr val="000000"/>
                </a:solidFill>
                <a:latin typeface="Calibri" charset="0"/>
                <a:cs typeface="Arial" charset="0"/>
              </a:rPr>
              <a:pPr eaLnBrk="1" hangingPunct="1"/>
              <a:t>11</a:t>
            </a:fld>
            <a:endParaRPr lang="en-US" sz="1000" dirty="0">
              <a:solidFill>
                <a:srgbClr val="000000"/>
              </a:solidFill>
              <a:latin typeface="Calibri" charset="0"/>
              <a:cs typeface="Arial" charset="0"/>
            </a:endParaRPr>
          </a:p>
        </p:txBody>
      </p:sp>
      <p:sp>
        <p:nvSpPr>
          <p:cNvPr id="81924" name="Header Placeholder 4"/>
          <p:cNvSpPr>
            <a:spLocks noGrp="1"/>
          </p:cNvSpPr>
          <p:nvPr>
            <p:ph type="hdr" sz="quarter"/>
          </p:nvPr>
        </p:nvSpPr>
        <p:spPr bwMode="auto">
          <a:xfrm>
            <a:off x="1" y="0"/>
            <a:ext cx="2972591" cy="4575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000" dirty="0">
              <a:solidFill>
                <a:srgbClr val="000000"/>
              </a:solidFill>
              <a:latin typeface="Times New Roman" charset="0"/>
            </a:endParaRPr>
          </a:p>
        </p:txBody>
      </p:sp>
    </p:spTree>
    <p:extLst>
      <p:ext uri="{BB962C8B-B14F-4D97-AF65-F5344CB8AC3E}">
        <p14:creationId xmlns:p14="http://schemas.microsoft.com/office/powerpoint/2010/main" val="14364743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e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jpe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Footer Placeholder 2"/>
          <p:cNvSpPr>
            <a:spLocks noGrp="1"/>
          </p:cNvSpPr>
          <p:nvPr>
            <p:ph type="ftr" sz="quarter" idx="10"/>
          </p:nvPr>
        </p:nvSpPr>
        <p:spPr/>
        <p:txBody>
          <a:bodyPr/>
          <a:lstStyle>
            <a:lvl1pPr>
              <a:defRPr/>
            </a:lvl1pPr>
          </a:lstStyle>
          <a:p>
            <a:r>
              <a:rPr lang="en-AU" dirty="0" smtClean="0">
                <a:solidFill>
                  <a:srgbClr val="FFFFFF"/>
                </a:solidFill>
              </a:rPr>
              <a:t>Datacube Training Workshop</a:t>
            </a:r>
            <a:endParaRPr lang="en-AU" dirty="0">
              <a:solidFill>
                <a:srgbClr val="FFFFFF"/>
              </a:solidFill>
            </a:endParaRPr>
          </a:p>
        </p:txBody>
      </p:sp>
    </p:spTree>
    <p:extLst>
      <p:ext uri="{BB962C8B-B14F-4D97-AF65-F5344CB8AC3E}">
        <p14:creationId xmlns:p14="http://schemas.microsoft.com/office/powerpoint/2010/main" val="17319893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AU" dirty="0" smtClean="0">
                <a:solidFill>
                  <a:srgbClr val="FFFFFF"/>
                </a:solidFill>
              </a:rPr>
              <a:t>Datacube Training Workshop</a:t>
            </a:r>
            <a:endParaRPr lang="en-AU" dirty="0">
              <a:solidFill>
                <a:srgbClr val="FFFFFF"/>
              </a:solidFill>
            </a:endParaRPr>
          </a:p>
        </p:txBody>
      </p:sp>
    </p:spTree>
    <p:extLst>
      <p:ext uri="{BB962C8B-B14F-4D97-AF65-F5344CB8AC3E}">
        <p14:creationId xmlns:p14="http://schemas.microsoft.com/office/powerpoint/2010/main" val="4140318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AU" dirty="0" smtClean="0">
                <a:solidFill>
                  <a:srgbClr val="FFFFFF"/>
                </a:solidFill>
              </a:rPr>
              <a:t>Datacube Training Workshop</a:t>
            </a:r>
            <a:endParaRPr lang="en-AU" dirty="0">
              <a:solidFill>
                <a:srgbClr val="FFFFFF"/>
              </a:solidFill>
            </a:endParaRPr>
          </a:p>
        </p:txBody>
      </p:sp>
    </p:spTree>
    <p:extLst>
      <p:ext uri="{BB962C8B-B14F-4D97-AF65-F5344CB8AC3E}">
        <p14:creationId xmlns:p14="http://schemas.microsoft.com/office/powerpoint/2010/main" val="16115685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AU"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AU" dirty="0" smtClean="0">
                <a:solidFill>
                  <a:srgbClr val="FFFFFF"/>
                </a:solidFill>
              </a:rPr>
              <a:t>Datacube Project – April 15</a:t>
            </a:r>
            <a:r>
              <a:rPr lang="en-AU" baseline="30000" dirty="0" smtClean="0">
                <a:solidFill>
                  <a:srgbClr val="FFFFFF"/>
                </a:solidFill>
              </a:rPr>
              <a:t>th</a:t>
            </a:r>
            <a:r>
              <a:rPr lang="en-AU" dirty="0" smtClean="0">
                <a:solidFill>
                  <a:srgbClr val="FFFFFF"/>
                </a:solidFill>
              </a:rPr>
              <a:t>, 2013</a:t>
            </a:r>
            <a:endParaRPr lang="en-AU" dirty="0">
              <a:solidFill>
                <a:srgbClr val="FFFFFF"/>
              </a:solidFill>
            </a:endParaRPr>
          </a:p>
        </p:txBody>
      </p:sp>
    </p:spTree>
    <p:extLst>
      <p:ext uri="{BB962C8B-B14F-4D97-AF65-F5344CB8AC3E}">
        <p14:creationId xmlns:p14="http://schemas.microsoft.com/office/powerpoint/2010/main" val="3138620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Footer Placeholder 3"/>
          <p:cNvSpPr>
            <a:spLocks noGrp="1"/>
          </p:cNvSpPr>
          <p:nvPr>
            <p:ph type="ftr" sz="quarter" idx="10"/>
          </p:nvPr>
        </p:nvSpPr>
        <p:spPr/>
        <p:txBody>
          <a:bodyPr/>
          <a:lstStyle>
            <a:lvl1pPr>
              <a:defRPr/>
            </a:lvl1pPr>
          </a:lstStyle>
          <a:p>
            <a:r>
              <a:rPr lang="en-AU" dirty="0" smtClean="0">
                <a:solidFill>
                  <a:srgbClr val="FFFFFF"/>
                </a:solidFill>
              </a:rPr>
              <a:t>Datacube Project – April 15</a:t>
            </a:r>
            <a:r>
              <a:rPr lang="en-AU" baseline="30000" dirty="0" smtClean="0">
                <a:solidFill>
                  <a:srgbClr val="FFFFFF"/>
                </a:solidFill>
              </a:rPr>
              <a:t>th</a:t>
            </a:r>
            <a:r>
              <a:rPr lang="en-AU" dirty="0" smtClean="0">
                <a:solidFill>
                  <a:srgbClr val="FFFFFF"/>
                </a:solidFill>
              </a:rPr>
              <a:t>, 2013</a:t>
            </a:r>
            <a:endParaRPr lang="en-AU" dirty="0">
              <a:solidFill>
                <a:srgbClr val="FFFFFF"/>
              </a:solidFill>
            </a:endParaRPr>
          </a:p>
        </p:txBody>
      </p:sp>
    </p:spTree>
    <p:extLst>
      <p:ext uri="{BB962C8B-B14F-4D97-AF65-F5344CB8AC3E}">
        <p14:creationId xmlns:p14="http://schemas.microsoft.com/office/powerpoint/2010/main" val="322051716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15925"/>
            <a:ext cx="2057400" cy="5821363"/>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415925"/>
            <a:ext cx="6019800" cy="5821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Footer Placeholder 3"/>
          <p:cNvSpPr>
            <a:spLocks noGrp="1"/>
          </p:cNvSpPr>
          <p:nvPr>
            <p:ph type="ftr" sz="quarter" idx="10"/>
          </p:nvPr>
        </p:nvSpPr>
        <p:spPr/>
        <p:txBody>
          <a:bodyPr/>
          <a:lstStyle>
            <a:lvl1pPr>
              <a:defRPr/>
            </a:lvl1pPr>
          </a:lstStyle>
          <a:p>
            <a:r>
              <a:rPr lang="en-AU" dirty="0" smtClean="0">
                <a:solidFill>
                  <a:srgbClr val="FFFFFF"/>
                </a:solidFill>
              </a:rPr>
              <a:t>Datacube Project – April 15</a:t>
            </a:r>
            <a:r>
              <a:rPr lang="en-AU" baseline="30000" dirty="0" smtClean="0">
                <a:solidFill>
                  <a:srgbClr val="FFFFFF"/>
                </a:solidFill>
              </a:rPr>
              <a:t>th</a:t>
            </a:r>
            <a:r>
              <a:rPr lang="en-AU" dirty="0" smtClean="0">
                <a:solidFill>
                  <a:srgbClr val="FFFFFF"/>
                </a:solidFill>
              </a:rPr>
              <a:t>, 2013</a:t>
            </a:r>
            <a:endParaRPr lang="en-AU" dirty="0">
              <a:solidFill>
                <a:srgbClr val="FFFFFF"/>
              </a:solidFill>
            </a:endParaRPr>
          </a:p>
        </p:txBody>
      </p:sp>
    </p:spTree>
    <p:extLst>
      <p:ext uri="{BB962C8B-B14F-4D97-AF65-F5344CB8AC3E}">
        <p14:creationId xmlns:p14="http://schemas.microsoft.com/office/powerpoint/2010/main" val="1828202287"/>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Tree>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2009" y="89224"/>
            <a:ext cx="6004205" cy="698785"/>
          </a:xfrm>
          <a:prstGeom prst="rect">
            <a:avLst/>
          </a:prstGeom>
        </p:spPr>
        <p:txBody>
          <a:bodyPr>
            <a:noAutofit/>
          </a:bodyPr>
          <a:lstStyle>
            <a:lvl1pPr algn="l">
              <a:defRPr sz="3600" b="1">
                <a:solidFill>
                  <a:schemeClr val="bg1"/>
                </a:solidFill>
              </a:defRPr>
            </a:lvl1pPr>
          </a:lstStyle>
          <a:p>
            <a:r>
              <a:rPr lang="en-AU" dirty="0" smtClean="0"/>
              <a:t>Click to edit Master title style</a:t>
            </a:r>
            <a:endParaRPr lang="en-US" dirty="0"/>
          </a:p>
        </p:txBody>
      </p:sp>
      <p:sp>
        <p:nvSpPr>
          <p:cNvPr id="5" name="Footer Placeholder 4"/>
          <p:cNvSpPr>
            <a:spLocks noGrp="1"/>
          </p:cNvSpPr>
          <p:nvPr>
            <p:ph type="ftr" sz="quarter" idx="11"/>
          </p:nvPr>
        </p:nvSpPr>
        <p:spPr>
          <a:xfrm>
            <a:off x="3921447" y="6226899"/>
            <a:ext cx="1759106" cy="569336"/>
          </a:xfrm>
          <a:prstGeom prst="rect">
            <a:avLst/>
          </a:prstGeom>
        </p:spPr>
        <p:txBody>
          <a:bodyPr/>
          <a:lstStyle>
            <a:lvl1pPr>
              <a:defRPr sz="1050">
                <a:solidFill>
                  <a:srgbClr val="FFFFFF"/>
                </a:solidFill>
              </a:defRPr>
            </a:lvl1pPr>
          </a:lstStyle>
          <a:p>
            <a:pPr algn="l" rtl="0">
              <a:defRPr/>
            </a:pPr>
            <a:r>
              <a:rPr lang="en-US" b="1" dirty="0" smtClean="0">
                <a:latin typeface="Avenir Roman"/>
                <a:ea typeface="Avenir Roman"/>
                <a:cs typeface="Avenir Roman"/>
              </a:rPr>
              <a:t>SDCG-8</a:t>
            </a:r>
          </a:p>
          <a:p>
            <a:pPr algn="l" rtl="0">
              <a:defRPr/>
            </a:pPr>
            <a:r>
              <a:rPr lang="en-US" b="1" dirty="0" smtClean="0">
                <a:latin typeface="Avenir Roman"/>
                <a:ea typeface="Avenir Roman"/>
                <a:cs typeface="Avenir Roman"/>
              </a:rPr>
              <a:t>DLR, Bonn, Germany</a:t>
            </a:r>
            <a:endParaRPr lang="en-US" sz="1000" b="1" dirty="0" smtClean="0">
              <a:latin typeface="Avenir Roman"/>
              <a:ea typeface="Avenir Roman"/>
              <a:cs typeface="Avenir Roman"/>
            </a:endParaRPr>
          </a:p>
          <a:p>
            <a:pPr algn="l" rtl="0">
              <a:defRPr/>
            </a:pPr>
            <a:r>
              <a:rPr lang="en-US" sz="1000" b="1" dirty="0" smtClean="0">
                <a:latin typeface="Avenir Roman"/>
                <a:ea typeface="Avenir Roman"/>
                <a:cs typeface="Avenir Roman"/>
              </a:rPr>
              <a:t>September 23</a:t>
            </a:r>
            <a:r>
              <a:rPr lang="en-US" sz="1000" b="1" baseline="30000" dirty="0" smtClean="0">
                <a:latin typeface="Avenir Roman"/>
                <a:ea typeface="Avenir Roman"/>
                <a:cs typeface="Avenir Roman"/>
              </a:rPr>
              <a:t>rd</a:t>
            </a:r>
            <a:r>
              <a:rPr lang="en-US" sz="1000" b="1" dirty="0" smtClean="0">
                <a:latin typeface="Avenir Roman"/>
                <a:ea typeface="Avenir Roman"/>
                <a:cs typeface="Avenir Roman"/>
              </a:rPr>
              <a:t>-25</a:t>
            </a:r>
            <a:r>
              <a:rPr lang="en-US" sz="1000" b="1" baseline="30000" dirty="0" smtClean="0">
                <a:latin typeface="Avenir Roman"/>
                <a:ea typeface="Avenir Roman"/>
                <a:cs typeface="Avenir Roman"/>
              </a:rPr>
              <a:t>th</a:t>
            </a:r>
            <a:r>
              <a:rPr lang="en-US" sz="1000" b="1" dirty="0" smtClean="0">
                <a:latin typeface="Avenir Roman"/>
                <a:ea typeface="Avenir Roman"/>
                <a:cs typeface="Avenir Roman"/>
              </a:rPr>
              <a:t> 2015</a:t>
            </a:r>
            <a:endParaRPr lang="en-US" sz="1000" dirty="0" smtClean="0">
              <a:latin typeface="Avenir Roman"/>
              <a:ea typeface="Avenir Roman"/>
              <a:cs typeface="Avenir Roman"/>
            </a:endParaRPr>
          </a:p>
          <a:p>
            <a:pPr algn="l" rtl="0"/>
            <a:endParaRPr lang="en-US" dirty="0">
              <a:latin typeface="Avenir Roman"/>
              <a:ea typeface="Avenir Roman"/>
              <a:cs typeface="Avenir Roman"/>
            </a:endParaRPr>
          </a:p>
        </p:txBody>
      </p:sp>
      <p:sp>
        <p:nvSpPr>
          <p:cNvPr id="6" name="Slide Number Placeholder 5"/>
          <p:cNvSpPr>
            <a:spLocks noGrp="1"/>
          </p:cNvSpPr>
          <p:nvPr>
            <p:ph type="sldNum" sz="quarter" idx="12"/>
          </p:nvPr>
        </p:nvSpPr>
        <p:spPr>
          <a:xfrm>
            <a:off x="8491601" y="6322870"/>
            <a:ext cx="510387" cy="365125"/>
          </a:xfrm>
          <a:prstGeom prst="rect">
            <a:avLst/>
          </a:prstGeom>
        </p:spPr>
        <p:txBody>
          <a:bodyPr/>
          <a:lstStyle>
            <a:lvl1pPr>
              <a:defRPr sz="1200">
                <a:solidFill>
                  <a:srgbClr val="FFFFFF"/>
                </a:solidFill>
              </a:defRPr>
            </a:lvl1pPr>
          </a:lstStyle>
          <a:p>
            <a:pPr algn="ctr" rtl="0"/>
            <a:fld id="{82D36AB3-2316-484A-8EF9-67EFC1B9B32B}" type="slidenum">
              <a:rPr lang="en-US" smtClean="0">
                <a:latin typeface="Avenir Roman"/>
                <a:ea typeface="Avenir Roman"/>
                <a:cs typeface="Avenir Roman"/>
              </a:rPr>
              <a:pPr algn="ctr" rtl="0"/>
              <a:t>‹#›</a:t>
            </a:fld>
            <a:endParaRPr lang="en-US" dirty="0">
              <a:latin typeface="Avenir Roman"/>
              <a:ea typeface="Avenir Roman"/>
              <a:cs typeface="Avenir Roman"/>
            </a:endParaRPr>
          </a:p>
        </p:txBody>
      </p:sp>
      <p:sp>
        <p:nvSpPr>
          <p:cNvPr id="8" name="Rectangle 7"/>
          <p:cNvSpPr/>
          <p:nvPr userDrawn="1"/>
        </p:nvSpPr>
        <p:spPr>
          <a:xfrm>
            <a:off x="1308" y="895405"/>
            <a:ext cx="9144000" cy="5283038"/>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solidFill>
                <a:srgbClr val="696969"/>
              </a:solidFill>
            </a:endParaRPr>
          </a:p>
        </p:txBody>
      </p:sp>
    </p:spTree>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15925"/>
            <a:ext cx="8229600" cy="488950"/>
          </a:xfrm>
          <a:prstGeom prst="rect">
            <a:avLst/>
          </a:prstGeom>
        </p:spPr>
        <p:txBody>
          <a:bodyPr/>
          <a:lstStyle/>
          <a:p>
            <a:r>
              <a:rPr lang="en-US" smtClean="0"/>
              <a:t>Click to edit Master title style</a:t>
            </a:r>
            <a:endParaRPr lang="en-AU"/>
          </a:p>
        </p:txBody>
      </p:sp>
      <p:sp>
        <p:nvSpPr>
          <p:cNvPr id="3" name="Content Placeholder 2"/>
          <p:cNvSpPr>
            <a:spLocks noGrp="1"/>
          </p:cNvSpPr>
          <p:nvPr>
            <p:ph idx="1"/>
          </p:nvPr>
        </p:nvSpPr>
        <p:spPr>
          <a:xfrm>
            <a:off x="457200" y="981075"/>
            <a:ext cx="8229600" cy="525621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Footer Placeholder 3"/>
          <p:cNvSpPr>
            <a:spLocks noGrp="1"/>
          </p:cNvSpPr>
          <p:nvPr>
            <p:ph type="ftr" sz="quarter" idx="10"/>
          </p:nvPr>
        </p:nvSpPr>
        <p:spPr>
          <a:xfrm>
            <a:off x="4284663" y="6459538"/>
            <a:ext cx="4751387" cy="414337"/>
          </a:xfrm>
          <a:prstGeom prst="rect">
            <a:avLst/>
          </a:prstGeom>
        </p:spPr>
        <p:txBody>
          <a:bodyPr/>
          <a:lstStyle>
            <a:lvl1pPr>
              <a:defRPr/>
            </a:lvl1pPr>
          </a:lstStyle>
          <a:p>
            <a:pPr algn="l" rtl="0"/>
            <a:r>
              <a:rPr lang="en-AU" dirty="0" smtClean="0">
                <a:latin typeface="Avenir Roman"/>
                <a:ea typeface="Avenir Roman"/>
                <a:cs typeface="Avenir Roman"/>
              </a:rPr>
              <a:t>Datacube Training Workshop</a:t>
            </a:r>
            <a:endParaRPr lang="en-AU" dirty="0">
              <a:latin typeface="Avenir Roman"/>
              <a:ea typeface="Avenir Roman"/>
              <a:cs typeface="Avenir Roman"/>
            </a:endParaRPr>
          </a:p>
        </p:txBody>
      </p:sp>
    </p:spTree>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Rectangle 2"/>
          <p:cNvSpPr/>
          <p:nvPr userDrawn="1"/>
        </p:nvSpPr>
        <p:spPr>
          <a:xfrm>
            <a:off x="0" y="1219200"/>
            <a:ext cx="9144000" cy="5638800"/>
          </a:xfrm>
          <a:prstGeom prst="rect">
            <a:avLst/>
          </a:prstGeom>
          <a:solidFill>
            <a:srgbClr val="FFFFFF"/>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dirty="0"/>
          </a:p>
        </p:txBody>
      </p:sp>
    </p:spTree>
    <p:extLst>
      <p:ext uri="{BB962C8B-B14F-4D97-AF65-F5344CB8AC3E}">
        <p14:creationId xmlns:p14="http://schemas.microsoft.com/office/powerpoint/2010/main" val="502591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19205746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Tree>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EB16E3AB-8152-4C0F-AF27-CE4ED75772B0}" type="datetimeFigureOut">
              <a:rPr lang="en-US" smtClean="0"/>
              <a:pPr/>
              <a:t>4/25/17</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7239000" y="6546850"/>
            <a:ext cx="1905000" cy="246221"/>
          </a:xfrm>
          <a:prstGeom prst="rect">
            <a:avLst/>
          </a:prstGeom>
        </p:spPr>
        <p:txBody>
          <a:bodyPr/>
          <a:lstStyle/>
          <a:p>
            <a:fld id="{1917B5BD-2987-4E60-A91D-AE799D5A13FB}" type="slidenum">
              <a:rPr lang="en-US" smtClean="0"/>
              <a:pPr/>
              <a:t>‹#›</a:t>
            </a:fld>
            <a:endParaRPr lang="en-US" dirty="0"/>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Rectangle 2"/>
          <p:cNvSpPr/>
          <p:nvPr userDrawn="1"/>
        </p:nvSpPr>
        <p:spPr>
          <a:xfrm>
            <a:off x="0" y="1219200"/>
            <a:ext cx="9144000" cy="5638800"/>
          </a:xfrm>
          <a:prstGeom prst="rect">
            <a:avLst/>
          </a:prstGeom>
          <a:solidFill>
            <a:srgbClr val="FFFFFF"/>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dirty="0"/>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15925"/>
            <a:ext cx="8229600" cy="488950"/>
          </a:xfrm>
          <a:prstGeom prst="rect">
            <a:avLst/>
          </a:prstGeom>
        </p:spPr>
        <p:txBody>
          <a:bodyPr/>
          <a:lstStyle/>
          <a:p>
            <a:r>
              <a:rPr lang="en-US" smtClean="0"/>
              <a:t>Click to edit Master title style</a:t>
            </a:r>
            <a:endParaRPr lang="en-AU"/>
          </a:p>
        </p:txBody>
      </p:sp>
      <p:sp>
        <p:nvSpPr>
          <p:cNvPr id="3" name="Content Placeholder 2"/>
          <p:cNvSpPr>
            <a:spLocks noGrp="1"/>
          </p:cNvSpPr>
          <p:nvPr>
            <p:ph idx="1"/>
          </p:nvPr>
        </p:nvSpPr>
        <p:spPr>
          <a:xfrm>
            <a:off x="457200" y="981075"/>
            <a:ext cx="8229600" cy="525621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Footer Placeholder 3"/>
          <p:cNvSpPr>
            <a:spLocks noGrp="1"/>
          </p:cNvSpPr>
          <p:nvPr>
            <p:ph type="ftr" sz="quarter" idx="10"/>
          </p:nvPr>
        </p:nvSpPr>
        <p:spPr>
          <a:xfrm>
            <a:off x="4284663" y="6459538"/>
            <a:ext cx="4751387" cy="414337"/>
          </a:xfrm>
          <a:prstGeom prst="rect">
            <a:avLst/>
          </a:prstGeom>
        </p:spPr>
        <p:txBody>
          <a:bodyPr/>
          <a:lstStyle>
            <a:lvl1pPr>
              <a:defRPr/>
            </a:lvl1pPr>
          </a:lstStyle>
          <a:p>
            <a:r>
              <a:rPr lang="en-AU" dirty="0" smtClean="0"/>
              <a:t>Datacube Training Workshop</a:t>
            </a:r>
            <a:endParaRPr lang="en-AU" dirty="0"/>
          </a:p>
        </p:txBody>
      </p:sp>
    </p:spTree>
    <p:extLst>
      <p:ext uri="{BB962C8B-B14F-4D97-AF65-F5344CB8AC3E}">
        <p14:creationId xmlns:p14="http://schemas.microsoft.com/office/powerpoint/2010/main" val="269471071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Rectangle 2"/>
          <p:cNvSpPr/>
          <p:nvPr userDrawn="1"/>
        </p:nvSpPr>
        <p:spPr>
          <a:xfrm>
            <a:off x="0" y="1219200"/>
            <a:ext cx="9144000" cy="5638800"/>
          </a:xfrm>
          <a:prstGeom prst="rect">
            <a:avLst/>
          </a:prstGeom>
          <a:solidFill>
            <a:srgbClr val="FFFFFF"/>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dirty="0"/>
          </a:p>
        </p:txBody>
      </p:sp>
    </p:spTree>
    <p:extLst>
      <p:ext uri="{BB962C8B-B14F-4D97-AF65-F5344CB8AC3E}">
        <p14:creationId xmlns:p14="http://schemas.microsoft.com/office/powerpoint/2010/main" val="79689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386050" name="Rectangle 2"/>
          <p:cNvSpPr>
            <a:spLocks noGrp="1" noChangeArrowheads="1"/>
          </p:cNvSpPr>
          <p:nvPr>
            <p:ph type="ctrTitle"/>
          </p:nvPr>
        </p:nvSpPr>
        <p:spPr>
          <a:xfrm>
            <a:off x="614363" y="1860550"/>
            <a:ext cx="7916862" cy="549275"/>
          </a:xfrm>
        </p:spPr>
        <p:txBody>
          <a:bodyPr lIns="90000" tIns="46800" rIns="90000" bIns="46800"/>
          <a:lstStyle>
            <a:lvl1pPr>
              <a:defRPr sz="3000">
                <a:solidFill>
                  <a:srgbClr val="4D4D4D"/>
                </a:solidFill>
              </a:defRPr>
            </a:lvl1pPr>
          </a:lstStyle>
          <a:p>
            <a:pPr lvl="0"/>
            <a:r>
              <a:rPr lang="en-US" noProof="0" smtClean="0"/>
              <a:t>Click to edit Master title style</a:t>
            </a:r>
            <a:endParaRPr lang="en-AU" noProof="0" smtClean="0"/>
          </a:p>
        </p:txBody>
      </p:sp>
      <p:sp>
        <p:nvSpPr>
          <p:cNvPr id="386051" name="Rectangle 3"/>
          <p:cNvSpPr>
            <a:spLocks noGrp="1" noChangeArrowheads="1"/>
          </p:cNvSpPr>
          <p:nvPr>
            <p:ph type="subTitle" idx="1"/>
          </p:nvPr>
        </p:nvSpPr>
        <p:spPr>
          <a:xfrm>
            <a:off x="611188" y="2482850"/>
            <a:ext cx="7916862" cy="396875"/>
          </a:xfrm>
        </p:spPr>
        <p:txBody>
          <a:bodyPr lIns="90000" tIns="46800" rIns="90000" bIns="46800">
            <a:spAutoFit/>
          </a:bodyPr>
          <a:lstStyle>
            <a:lvl1pPr>
              <a:defRPr sz="2000"/>
            </a:lvl1pPr>
          </a:lstStyle>
          <a:p>
            <a:pPr lvl="0"/>
            <a:r>
              <a:rPr lang="en-US" noProof="0" smtClean="0"/>
              <a:t>Click to edit Master subtitle style</a:t>
            </a:r>
            <a:endParaRPr lang="en-AU" noProof="0" smtClean="0"/>
          </a:p>
        </p:txBody>
      </p:sp>
    </p:spTree>
    <p:extLst>
      <p:ext uri="{BB962C8B-B14F-4D97-AF65-F5344CB8AC3E}">
        <p14:creationId xmlns:p14="http://schemas.microsoft.com/office/powerpoint/2010/main" val="24524809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Footer Placeholder 3"/>
          <p:cNvSpPr>
            <a:spLocks noGrp="1"/>
          </p:cNvSpPr>
          <p:nvPr>
            <p:ph type="ftr" sz="quarter" idx="10"/>
          </p:nvPr>
        </p:nvSpPr>
        <p:spPr/>
        <p:txBody>
          <a:bodyPr/>
          <a:lstStyle>
            <a:lvl1pPr>
              <a:defRPr/>
            </a:lvl1pPr>
          </a:lstStyle>
          <a:p>
            <a:r>
              <a:rPr lang="en-AU" dirty="0" smtClean="0">
                <a:solidFill>
                  <a:srgbClr val="FFFFFF"/>
                </a:solidFill>
              </a:rPr>
              <a:t>Datacube Training Workshop</a:t>
            </a:r>
            <a:endParaRPr lang="en-AU" dirty="0">
              <a:solidFill>
                <a:srgbClr val="FFFFFF"/>
              </a:solidFill>
            </a:endParaRPr>
          </a:p>
        </p:txBody>
      </p:sp>
    </p:spTree>
    <p:extLst>
      <p:ext uri="{BB962C8B-B14F-4D97-AF65-F5344CB8AC3E}">
        <p14:creationId xmlns:p14="http://schemas.microsoft.com/office/powerpoint/2010/main" val="70304123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r>
              <a:rPr lang="en-AU" dirty="0" smtClean="0">
                <a:solidFill>
                  <a:srgbClr val="FFFFFF"/>
                </a:solidFill>
              </a:rPr>
              <a:t>Datacube Training Workshop</a:t>
            </a:r>
            <a:endParaRPr lang="en-AU" dirty="0">
              <a:solidFill>
                <a:srgbClr val="FFFFFF"/>
              </a:solidFill>
            </a:endParaRPr>
          </a:p>
        </p:txBody>
      </p:sp>
    </p:spTree>
    <p:extLst>
      <p:ext uri="{BB962C8B-B14F-4D97-AF65-F5344CB8AC3E}">
        <p14:creationId xmlns:p14="http://schemas.microsoft.com/office/powerpoint/2010/main" val="1152278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981075"/>
            <a:ext cx="4038600" cy="5256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981075"/>
            <a:ext cx="4038600" cy="5256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Footer Placeholder 4"/>
          <p:cNvSpPr>
            <a:spLocks noGrp="1"/>
          </p:cNvSpPr>
          <p:nvPr>
            <p:ph type="ftr" sz="quarter" idx="10"/>
          </p:nvPr>
        </p:nvSpPr>
        <p:spPr/>
        <p:txBody>
          <a:bodyPr/>
          <a:lstStyle>
            <a:lvl1pPr>
              <a:defRPr/>
            </a:lvl1pPr>
          </a:lstStyle>
          <a:p>
            <a:r>
              <a:rPr lang="en-AU" dirty="0" smtClean="0">
                <a:solidFill>
                  <a:srgbClr val="FFFFFF"/>
                </a:solidFill>
              </a:rPr>
              <a:t>Datacube Training Workshop</a:t>
            </a:r>
            <a:endParaRPr lang="en-AU" dirty="0">
              <a:solidFill>
                <a:srgbClr val="FFFFFF"/>
              </a:solidFill>
            </a:endParaRPr>
          </a:p>
        </p:txBody>
      </p:sp>
    </p:spTree>
    <p:extLst>
      <p:ext uri="{BB962C8B-B14F-4D97-AF65-F5344CB8AC3E}">
        <p14:creationId xmlns:p14="http://schemas.microsoft.com/office/powerpoint/2010/main" val="6048222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Footer Placeholder 6"/>
          <p:cNvSpPr>
            <a:spLocks noGrp="1"/>
          </p:cNvSpPr>
          <p:nvPr>
            <p:ph type="ftr" sz="quarter" idx="10"/>
          </p:nvPr>
        </p:nvSpPr>
        <p:spPr/>
        <p:txBody>
          <a:bodyPr/>
          <a:lstStyle>
            <a:lvl1pPr>
              <a:defRPr/>
            </a:lvl1pPr>
          </a:lstStyle>
          <a:p>
            <a:r>
              <a:rPr lang="en-AU" dirty="0" smtClean="0">
                <a:solidFill>
                  <a:srgbClr val="FFFFFF"/>
                </a:solidFill>
              </a:rPr>
              <a:t>Datacube Training Workshop</a:t>
            </a:r>
            <a:endParaRPr lang="en-AU" dirty="0">
              <a:solidFill>
                <a:srgbClr val="FFFFFF"/>
              </a:solidFill>
            </a:endParaRPr>
          </a:p>
        </p:txBody>
      </p:sp>
    </p:spTree>
    <p:extLst>
      <p:ext uri="{BB962C8B-B14F-4D97-AF65-F5344CB8AC3E}">
        <p14:creationId xmlns:p14="http://schemas.microsoft.com/office/powerpoint/2010/main" val="389731314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6"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5.xml"/><Relationship Id="rId12" Type="http://schemas.openxmlformats.org/officeDocument/2006/relationships/theme" Target="../theme/theme2.xml"/><Relationship Id="rId13" Type="http://schemas.openxmlformats.org/officeDocument/2006/relationships/image" Target="../media/image3.jpeg"/><Relationship Id="rId1" Type="http://schemas.openxmlformats.org/officeDocument/2006/relationships/slideLayout" Target="../slideLayouts/slideLayout5.xml"/><Relationship Id="rId2" Type="http://schemas.openxmlformats.org/officeDocument/2006/relationships/slideLayout" Target="../slideLayouts/slideLayout6.xml"/><Relationship Id="rId3" Type="http://schemas.openxmlformats.org/officeDocument/2006/relationships/slideLayout" Target="../slideLayouts/slideLayout7.xml"/><Relationship Id="rId4" Type="http://schemas.openxmlformats.org/officeDocument/2006/relationships/slideLayout" Target="../slideLayouts/slideLayout8.xml"/><Relationship Id="rId5" Type="http://schemas.openxmlformats.org/officeDocument/2006/relationships/slideLayout" Target="../slideLayouts/slideLayout9.xml"/><Relationship Id="rId6" Type="http://schemas.openxmlformats.org/officeDocument/2006/relationships/slideLayout" Target="../slideLayouts/slideLayout10.xml"/><Relationship Id="rId7" Type="http://schemas.openxmlformats.org/officeDocument/2006/relationships/slideLayout" Target="../slideLayouts/slideLayout11.xml"/><Relationship Id="rId8" Type="http://schemas.openxmlformats.org/officeDocument/2006/relationships/slideLayout" Target="../slideLayouts/slideLayout12.xml"/><Relationship Id="rId9" Type="http://schemas.openxmlformats.org/officeDocument/2006/relationships/slideLayout" Target="../slideLayouts/slideLayout13.xml"/><Relationship Id="rId10"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4" Type="http://schemas.openxmlformats.org/officeDocument/2006/relationships/slideLayout" Target="../slideLayouts/slideLayout19.xml"/><Relationship Id="rId5" Type="http://schemas.openxmlformats.org/officeDocument/2006/relationships/theme" Target="../theme/theme3.xml"/><Relationship Id="rId6" Type="http://schemas.openxmlformats.org/officeDocument/2006/relationships/image" Target="../media/image1.jpeg"/><Relationship Id="rId1" Type="http://schemas.openxmlformats.org/officeDocument/2006/relationships/slideLayout" Target="../slideLayouts/slideLayout16.xml"/><Relationship Id="rId2"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2.xml"/><Relationship Id="rId4" Type="http://schemas.openxmlformats.org/officeDocument/2006/relationships/theme" Target="../theme/theme4.xml"/><Relationship Id="rId5" Type="http://schemas.openxmlformats.org/officeDocument/2006/relationships/image" Target="../media/image1.jpeg"/><Relationship Id="rId1" Type="http://schemas.openxmlformats.org/officeDocument/2006/relationships/slideLayout" Target="../slideLayouts/slideLayout20.xml"/><Relationship Id="rId2"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6"/>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5374" y="1188720"/>
            <a:ext cx="9144000" cy="5669280"/>
          </a:xfrm>
          <a:prstGeom prst="rect">
            <a:avLst/>
          </a:prstGeom>
          <a:solidFill>
            <a:srgbClr val="FFFFFF"/>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2569"/>
              </a:solidFill>
              <a:effectLst/>
              <a:uFillTx/>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82" r:id="rId3"/>
    <p:sldLayoutId id="2147483731" r:id="rId4"/>
  </p:sldLayoutIdLst>
  <p:transition spd="med"/>
  <p:txStyles>
    <p:title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p:titleStyle>
    <p:body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p:bodyStyle>
    <p:otherStyle>
      <a:lvl1pPr algn="r" defTabSz="457200">
        <a:spcBef>
          <a:spcPts val="600"/>
        </a:spcBef>
        <a:defRPr sz="1000">
          <a:solidFill>
            <a:schemeClr val="tx1"/>
          </a:solidFill>
          <a:latin typeface="+mn-lt"/>
          <a:ea typeface="+mn-ea"/>
          <a:cs typeface="+mn-cs"/>
          <a:sym typeface="Calibri"/>
        </a:defRPr>
      </a:lvl1pPr>
      <a:lvl2pPr indent="457200" algn="r" defTabSz="457200">
        <a:spcBef>
          <a:spcPts val="600"/>
        </a:spcBef>
        <a:defRPr sz="1000">
          <a:solidFill>
            <a:schemeClr val="tx1"/>
          </a:solidFill>
          <a:latin typeface="+mn-lt"/>
          <a:ea typeface="+mn-ea"/>
          <a:cs typeface="+mn-cs"/>
          <a:sym typeface="Calibri"/>
        </a:defRPr>
      </a:lvl2pPr>
      <a:lvl3pPr indent="914400" algn="r" defTabSz="457200">
        <a:spcBef>
          <a:spcPts val="600"/>
        </a:spcBef>
        <a:defRPr sz="1000">
          <a:solidFill>
            <a:schemeClr val="tx1"/>
          </a:solidFill>
          <a:latin typeface="+mn-lt"/>
          <a:ea typeface="+mn-ea"/>
          <a:cs typeface="+mn-cs"/>
          <a:sym typeface="Calibri"/>
        </a:defRPr>
      </a:lvl3pPr>
      <a:lvl4pPr indent="1371600" algn="r" defTabSz="457200">
        <a:spcBef>
          <a:spcPts val="600"/>
        </a:spcBef>
        <a:defRPr sz="1000">
          <a:solidFill>
            <a:schemeClr val="tx1"/>
          </a:solidFill>
          <a:latin typeface="+mn-lt"/>
          <a:ea typeface="+mn-ea"/>
          <a:cs typeface="+mn-cs"/>
          <a:sym typeface="Calibri"/>
        </a:defRPr>
      </a:lvl4pPr>
      <a:lvl5pPr indent="1828800" algn="r" defTabSz="457200">
        <a:spcBef>
          <a:spcPts val="600"/>
        </a:spcBef>
        <a:defRPr sz="1000">
          <a:solidFill>
            <a:schemeClr val="tx1"/>
          </a:solidFill>
          <a:latin typeface="+mn-lt"/>
          <a:ea typeface="+mn-ea"/>
          <a:cs typeface="+mn-cs"/>
          <a:sym typeface="Calibri"/>
        </a:defRPr>
      </a:lvl5pPr>
      <a:lvl6pPr indent="2286000" algn="r" defTabSz="457200">
        <a:spcBef>
          <a:spcPts val="600"/>
        </a:spcBef>
        <a:defRPr sz="1000">
          <a:solidFill>
            <a:schemeClr val="tx1"/>
          </a:solidFill>
          <a:latin typeface="+mn-lt"/>
          <a:ea typeface="+mn-ea"/>
          <a:cs typeface="+mn-cs"/>
          <a:sym typeface="Calibri"/>
        </a:defRPr>
      </a:lvl6pPr>
      <a:lvl7pPr indent="2743200" algn="r" defTabSz="457200">
        <a:spcBef>
          <a:spcPts val="600"/>
        </a:spcBef>
        <a:defRPr sz="1000">
          <a:solidFill>
            <a:schemeClr val="tx1"/>
          </a:solidFill>
          <a:latin typeface="+mn-lt"/>
          <a:ea typeface="+mn-ea"/>
          <a:cs typeface="+mn-cs"/>
          <a:sym typeface="Calibri"/>
        </a:defRPr>
      </a:lvl7pPr>
      <a:lvl8pPr indent="3200400" algn="r" defTabSz="457200">
        <a:spcBef>
          <a:spcPts val="600"/>
        </a:spcBef>
        <a:defRPr sz="1000">
          <a:solidFill>
            <a:schemeClr val="tx1"/>
          </a:solidFill>
          <a:latin typeface="+mn-lt"/>
          <a:ea typeface="+mn-ea"/>
          <a:cs typeface="+mn-cs"/>
          <a:sym typeface="Calibri"/>
        </a:defRPr>
      </a:lvl8pPr>
      <a:lvl9pPr indent="3657600" algn="r" defTabSz="457200">
        <a:spcBef>
          <a:spcPts val="600"/>
        </a:spcBef>
        <a:defRPr sz="1000">
          <a:solidFill>
            <a:schemeClr val="tx1"/>
          </a:solidFill>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lum/>
          </a:blip>
          <a:srcRect/>
          <a:stretch>
            <a:fillRect/>
          </a:stretch>
        </a:blipFill>
        <a:effectLst/>
      </p:bgPr>
    </p:bg>
    <p:spTree>
      <p:nvGrpSpPr>
        <p:cNvPr id="1" name=""/>
        <p:cNvGrpSpPr/>
        <p:nvPr/>
      </p:nvGrpSpPr>
      <p:grpSpPr>
        <a:xfrm>
          <a:off x="0" y="0"/>
          <a:ext cx="0" cy="0"/>
          <a:chOff x="0" y="0"/>
          <a:chExt cx="0" cy="0"/>
        </a:xfrm>
      </p:grpSpPr>
      <p:sp>
        <p:nvSpPr>
          <p:cNvPr id="385026" name="Rectangle 2"/>
          <p:cNvSpPr>
            <a:spLocks noGrp="1" noChangeArrowheads="1"/>
          </p:cNvSpPr>
          <p:nvPr>
            <p:ph type="title"/>
          </p:nvPr>
        </p:nvSpPr>
        <p:spPr bwMode="auto">
          <a:xfrm>
            <a:off x="457200" y="415925"/>
            <a:ext cx="8229600" cy="488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lvl="0"/>
            <a:r>
              <a:rPr lang="en-US" smtClean="0"/>
              <a:t>Click to edit Master title style</a:t>
            </a:r>
            <a:endParaRPr lang="en-AU" smtClean="0"/>
          </a:p>
        </p:txBody>
      </p:sp>
      <p:sp>
        <p:nvSpPr>
          <p:cNvPr id="385027" name="Rectangle 3"/>
          <p:cNvSpPr>
            <a:spLocks noGrp="1" noChangeArrowheads="1"/>
          </p:cNvSpPr>
          <p:nvPr>
            <p:ph type="body" idx="1"/>
          </p:nvPr>
        </p:nvSpPr>
        <p:spPr bwMode="auto">
          <a:xfrm>
            <a:off x="457200" y="981075"/>
            <a:ext cx="8229600" cy="52562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smtClean="0"/>
          </a:p>
        </p:txBody>
      </p:sp>
      <p:sp>
        <p:nvSpPr>
          <p:cNvPr id="385028" name="Rectangle 4"/>
          <p:cNvSpPr>
            <a:spLocks noGrp="1" noChangeArrowheads="1"/>
          </p:cNvSpPr>
          <p:nvPr>
            <p:ph type="ftr" sz="quarter" idx="3"/>
          </p:nvPr>
        </p:nvSpPr>
        <p:spPr bwMode="auto">
          <a:xfrm>
            <a:off x="4284663" y="6459538"/>
            <a:ext cx="4751387" cy="4143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r" eaLnBrk="1" hangingPunct="1">
              <a:spcBef>
                <a:spcPct val="50000"/>
              </a:spcBef>
              <a:defRPr sz="1000">
                <a:solidFill>
                  <a:schemeClr val="bg1"/>
                </a:solidFill>
              </a:defRPr>
            </a:lvl1pPr>
          </a:lstStyle>
          <a:p>
            <a:pPr defTabSz="914400" rtl="0" fontAlgn="base">
              <a:spcAft>
                <a:spcPct val="0"/>
              </a:spcAft>
            </a:pPr>
            <a:r>
              <a:rPr lang="en-AU" kern="1200" dirty="0" smtClean="0">
                <a:solidFill>
                  <a:srgbClr val="FFFFFF"/>
                </a:solidFill>
                <a:latin typeface="Arial" charset="0"/>
                <a:ea typeface="+mn-ea"/>
                <a:cs typeface="+mn-cs"/>
              </a:rPr>
              <a:t>Phone: +61 2 6249 9111</a:t>
            </a:r>
          </a:p>
          <a:p>
            <a:pPr defTabSz="914400" rtl="0" fontAlgn="base">
              <a:spcAft>
                <a:spcPct val="0"/>
              </a:spcAft>
            </a:pPr>
            <a:r>
              <a:rPr lang="en-AU" kern="1200" dirty="0" smtClean="0">
                <a:solidFill>
                  <a:srgbClr val="FFFFFF"/>
                </a:solidFill>
                <a:latin typeface="Arial" charset="0"/>
                <a:ea typeface="+mn-ea"/>
                <a:cs typeface="+mn-cs"/>
              </a:rPr>
              <a:t>Web: www.ga.gov.au</a:t>
            </a:r>
          </a:p>
          <a:p>
            <a:pPr defTabSz="914400" rtl="0" fontAlgn="base">
              <a:spcAft>
                <a:spcPct val="0"/>
              </a:spcAft>
            </a:pPr>
            <a:r>
              <a:rPr lang="en-AU" kern="1200" dirty="0" smtClean="0">
                <a:solidFill>
                  <a:srgbClr val="FFFFFF"/>
                </a:solidFill>
                <a:latin typeface="Arial" charset="0"/>
                <a:ea typeface="+mn-ea"/>
                <a:cs typeface="+mn-cs"/>
              </a:rPr>
              <a:t>Email: feedback@ga.gov.au</a:t>
            </a:r>
          </a:p>
          <a:p>
            <a:pPr defTabSz="914400" rtl="0" fontAlgn="base">
              <a:spcAft>
                <a:spcPct val="0"/>
              </a:spcAft>
            </a:pPr>
            <a:r>
              <a:rPr lang="en-AU" kern="1200" dirty="0" smtClean="0">
                <a:solidFill>
                  <a:srgbClr val="FFFFFF"/>
                </a:solidFill>
                <a:latin typeface="Arial" charset="0"/>
                <a:ea typeface="+mn-ea"/>
                <a:cs typeface="+mn-cs"/>
              </a:rPr>
              <a:t>Address: Cnr Jerrabomberra Avenue and Hindmarsh Drive, Symonston ACT 2609</a:t>
            </a:r>
          </a:p>
          <a:p>
            <a:pPr defTabSz="914400" rtl="0" fontAlgn="base">
              <a:spcAft>
                <a:spcPct val="0"/>
              </a:spcAft>
            </a:pPr>
            <a:r>
              <a:rPr lang="en-AU" kern="1200" dirty="0" smtClean="0">
                <a:solidFill>
                  <a:srgbClr val="FFFFFF"/>
                </a:solidFill>
                <a:latin typeface="Arial" charset="0"/>
                <a:ea typeface="+mn-ea"/>
                <a:cs typeface="+mn-cs"/>
              </a:rPr>
              <a:t>Postal Address: GPO Box 378, Canberra ACT 2601</a:t>
            </a:r>
            <a:endParaRPr lang="en-AU" kern="1200" dirty="0">
              <a:solidFill>
                <a:srgbClr val="FFFFFF"/>
              </a:solidFill>
              <a:latin typeface="Arial" charset="0"/>
              <a:ea typeface="+mn-ea"/>
              <a:cs typeface="+mn-cs"/>
            </a:endParaRPr>
          </a:p>
        </p:txBody>
      </p:sp>
    </p:spTree>
    <p:extLst>
      <p:ext uri="{BB962C8B-B14F-4D97-AF65-F5344CB8AC3E}">
        <p14:creationId xmlns:p14="http://schemas.microsoft.com/office/powerpoint/2010/main" val="3268803786"/>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p:timing>
    <p:tnLst>
      <p:par>
        <p:cTn id="1" dur="indefinite" restart="never" nodeType="tmRoot"/>
      </p:par>
    </p:tnLst>
  </p:timing>
  <p:hf sldNum="0" hdr="0" dt="0"/>
  <p:txStyles>
    <p:titleStyle>
      <a:lvl1pPr algn="l" rtl="0" eaLnBrk="1" fontAlgn="base" hangingPunct="1">
        <a:spcBef>
          <a:spcPct val="0"/>
        </a:spcBef>
        <a:spcAft>
          <a:spcPct val="0"/>
        </a:spcAft>
        <a:defRPr sz="2600" b="1">
          <a:solidFill>
            <a:schemeClr val="tx2"/>
          </a:solidFill>
          <a:latin typeface="+mj-lt"/>
          <a:ea typeface="+mj-ea"/>
          <a:cs typeface="+mj-cs"/>
        </a:defRPr>
      </a:lvl1pPr>
      <a:lvl2pPr algn="l" rtl="0" eaLnBrk="1" fontAlgn="base" hangingPunct="1">
        <a:spcBef>
          <a:spcPct val="0"/>
        </a:spcBef>
        <a:spcAft>
          <a:spcPct val="0"/>
        </a:spcAft>
        <a:defRPr sz="2600" b="1">
          <a:solidFill>
            <a:schemeClr val="tx2"/>
          </a:solidFill>
          <a:latin typeface="Arial" charset="0"/>
        </a:defRPr>
      </a:lvl2pPr>
      <a:lvl3pPr algn="l" rtl="0" eaLnBrk="1" fontAlgn="base" hangingPunct="1">
        <a:spcBef>
          <a:spcPct val="0"/>
        </a:spcBef>
        <a:spcAft>
          <a:spcPct val="0"/>
        </a:spcAft>
        <a:defRPr sz="2600" b="1">
          <a:solidFill>
            <a:schemeClr val="tx2"/>
          </a:solidFill>
          <a:latin typeface="Arial" charset="0"/>
        </a:defRPr>
      </a:lvl3pPr>
      <a:lvl4pPr algn="l" rtl="0" eaLnBrk="1" fontAlgn="base" hangingPunct="1">
        <a:spcBef>
          <a:spcPct val="0"/>
        </a:spcBef>
        <a:spcAft>
          <a:spcPct val="0"/>
        </a:spcAft>
        <a:defRPr sz="2600" b="1">
          <a:solidFill>
            <a:schemeClr val="tx2"/>
          </a:solidFill>
          <a:latin typeface="Arial" charset="0"/>
        </a:defRPr>
      </a:lvl4pPr>
      <a:lvl5pPr algn="l" rtl="0" eaLnBrk="1" fontAlgn="base" hangingPunct="1">
        <a:spcBef>
          <a:spcPct val="0"/>
        </a:spcBef>
        <a:spcAft>
          <a:spcPct val="0"/>
        </a:spcAft>
        <a:defRPr sz="2600" b="1">
          <a:solidFill>
            <a:schemeClr val="tx2"/>
          </a:solidFill>
          <a:latin typeface="Arial" charset="0"/>
        </a:defRPr>
      </a:lvl5pPr>
      <a:lvl6pPr marL="457200" algn="l" rtl="0" eaLnBrk="1" fontAlgn="base" hangingPunct="1">
        <a:spcBef>
          <a:spcPct val="0"/>
        </a:spcBef>
        <a:spcAft>
          <a:spcPct val="0"/>
        </a:spcAft>
        <a:defRPr sz="2600" b="1">
          <a:solidFill>
            <a:schemeClr val="tx2"/>
          </a:solidFill>
          <a:latin typeface="Arial" charset="0"/>
        </a:defRPr>
      </a:lvl6pPr>
      <a:lvl7pPr marL="914400" algn="l" rtl="0" eaLnBrk="1" fontAlgn="base" hangingPunct="1">
        <a:spcBef>
          <a:spcPct val="0"/>
        </a:spcBef>
        <a:spcAft>
          <a:spcPct val="0"/>
        </a:spcAft>
        <a:defRPr sz="2600" b="1">
          <a:solidFill>
            <a:schemeClr val="tx2"/>
          </a:solidFill>
          <a:latin typeface="Arial" charset="0"/>
        </a:defRPr>
      </a:lvl7pPr>
      <a:lvl8pPr marL="1371600" algn="l" rtl="0" eaLnBrk="1" fontAlgn="base" hangingPunct="1">
        <a:spcBef>
          <a:spcPct val="0"/>
        </a:spcBef>
        <a:spcAft>
          <a:spcPct val="0"/>
        </a:spcAft>
        <a:defRPr sz="2600" b="1">
          <a:solidFill>
            <a:schemeClr val="tx2"/>
          </a:solidFill>
          <a:latin typeface="Arial" charset="0"/>
        </a:defRPr>
      </a:lvl8pPr>
      <a:lvl9pPr marL="1828800" algn="l" rtl="0" eaLnBrk="1" fontAlgn="base" hangingPunct="1">
        <a:spcBef>
          <a:spcPct val="0"/>
        </a:spcBef>
        <a:spcAft>
          <a:spcPct val="0"/>
        </a:spcAft>
        <a:defRPr sz="2600" b="1">
          <a:solidFill>
            <a:schemeClr val="tx2"/>
          </a:solidFill>
          <a:latin typeface="Arial" charset="0"/>
        </a:defRPr>
      </a:lvl9pPr>
    </p:titleStyle>
    <p:bodyStyle>
      <a:lvl1pPr algn="l" rtl="0" eaLnBrk="1" fontAlgn="base" hangingPunct="1">
        <a:spcBef>
          <a:spcPct val="50000"/>
        </a:spcBef>
        <a:spcAft>
          <a:spcPct val="0"/>
        </a:spcAft>
        <a:defRPr sz="2200">
          <a:solidFill>
            <a:srgbClr val="4D4D4D"/>
          </a:solidFill>
          <a:latin typeface="+mn-lt"/>
          <a:ea typeface="+mn-ea"/>
          <a:cs typeface="+mn-cs"/>
        </a:defRPr>
      </a:lvl1pPr>
      <a:lvl2pPr marL="447675" indent="-268288" algn="l" rtl="0" eaLnBrk="1" fontAlgn="base" hangingPunct="1">
        <a:spcBef>
          <a:spcPct val="50000"/>
        </a:spcBef>
        <a:spcAft>
          <a:spcPct val="0"/>
        </a:spcAft>
        <a:buChar char="•"/>
        <a:defRPr sz="2200">
          <a:solidFill>
            <a:srgbClr val="4D4D4D"/>
          </a:solidFill>
          <a:latin typeface="+mn-lt"/>
        </a:defRPr>
      </a:lvl2pPr>
      <a:lvl3pPr marL="895350" indent="-268288" algn="l" rtl="0" eaLnBrk="1" fontAlgn="base" hangingPunct="1">
        <a:spcBef>
          <a:spcPct val="25000"/>
        </a:spcBef>
        <a:spcAft>
          <a:spcPct val="0"/>
        </a:spcAft>
        <a:buFont typeface="Arial" charset="0"/>
        <a:buChar char="–"/>
        <a:defRPr sz="2000">
          <a:solidFill>
            <a:srgbClr val="4D4D4D"/>
          </a:solidFill>
          <a:latin typeface="+mn-lt"/>
        </a:defRPr>
      </a:lvl3pPr>
      <a:lvl4pPr marL="1350963" indent="-271463" algn="l" rtl="0" eaLnBrk="1" fontAlgn="base" hangingPunct="1">
        <a:spcBef>
          <a:spcPct val="25000"/>
        </a:spcBef>
        <a:spcAft>
          <a:spcPct val="0"/>
        </a:spcAft>
        <a:buChar char="•"/>
        <a:defRPr sz="2000">
          <a:solidFill>
            <a:srgbClr val="4D4D4D"/>
          </a:solidFill>
          <a:latin typeface="+mn-lt"/>
        </a:defRPr>
      </a:lvl4pPr>
      <a:lvl5pPr marL="1792288" indent="-261938" algn="l" rtl="0" eaLnBrk="1" fontAlgn="base" hangingPunct="1">
        <a:spcBef>
          <a:spcPct val="25000"/>
        </a:spcBef>
        <a:spcAft>
          <a:spcPct val="0"/>
        </a:spcAft>
        <a:buFont typeface="Arial" charset="0"/>
        <a:buChar char="–"/>
        <a:defRPr sz="2000">
          <a:solidFill>
            <a:srgbClr val="4D4D4D"/>
          </a:solidFill>
          <a:latin typeface="+mn-lt"/>
        </a:defRPr>
      </a:lvl5pPr>
      <a:lvl6pPr marL="2249488" indent="-261938" algn="l" rtl="0" eaLnBrk="1" fontAlgn="base" hangingPunct="1">
        <a:spcBef>
          <a:spcPct val="25000"/>
        </a:spcBef>
        <a:spcAft>
          <a:spcPct val="0"/>
        </a:spcAft>
        <a:buFont typeface="Arial" charset="0"/>
        <a:buChar char="–"/>
        <a:defRPr sz="2000">
          <a:solidFill>
            <a:srgbClr val="4D4D4D"/>
          </a:solidFill>
          <a:latin typeface="+mn-lt"/>
        </a:defRPr>
      </a:lvl6pPr>
      <a:lvl7pPr marL="2706688" indent="-261938" algn="l" rtl="0" eaLnBrk="1" fontAlgn="base" hangingPunct="1">
        <a:spcBef>
          <a:spcPct val="25000"/>
        </a:spcBef>
        <a:spcAft>
          <a:spcPct val="0"/>
        </a:spcAft>
        <a:buFont typeface="Arial" charset="0"/>
        <a:buChar char="–"/>
        <a:defRPr sz="2000">
          <a:solidFill>
            <a:srgbClr val="4D4D4D"/>
          </a:solidFill>
          <a:latin typeface="+mn-lt"/>
        </a:defRPr>
      </a:lvl7pPr>
      <a:lvl8pPr marL="3163888" indent="-261938" algn="l" rtl="0" eaLnBrk="1" fontAlgn="base" hangingPunct="1">
        <a:spcBef>
          <a:spcPct val="25000"/>
        </a:spcBef>
        <a:spcAft>
          <a:spcPct val="0"/>
        </a:spcAft>
        <a:buFont typeface="Arial" charset="0"/>
        <a:buChar char="–"/>
        <a:defRPr sz="2000">
          <a:solidFill>
            <a:srgbClr val="4D4D4D"/>
          </a:solidFill>
          <a:latin typeface="+mn-lt"/>
        </a:defRPr>
      </a:lvl8pPr>
      <a:lvl9pPr marL="3621088" indent="-261938" algn="l" rtl="0" eaLnBrk="1" fontAlgn="base" hangingPunct="1">
        <a:spcBef>
          <a:spcPct val="25000"/>
        </a:spcBef>
        <a:spcAft>
          <a:spcPct val="0"/>
        </a:spcAft>
        <a:buFont typeface="Arial" charset="0"/>
        <a:buChar char="–"/>
        <a:defRPr sz="2000">
          <a:solidFill>
            <a:srgbClr val="4D4D4D"/>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1">
          <a:blip r:embed="rId6"/>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5374" y="1188720"/>
            <a:ext cx="9144000" cy="5669280"/>
          </a:xfrm>
          <a:prstGeom prst="rect">
            <a:avLst/>
          </a:prstGeom>
          <a:solidFill>
            <a:srgbClr val="FFFFFF"/>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dirty="0">
              <a:latin typeface="Avenir Roman"/>
              <a:ea typeface="Avenir Roman"/>
              <a:cs typeface="Avenir Roman"/>
            </a:endParaRPr>
          </a:p>
        </p:txBody>
      </p:sp>
    </p:spTree>
    <p:extLst>
      <p:ext uri="{BB962C8B-B14F-4D97-AF65-F5344CB8AC3E}">
        <p14:creationId xmlns:p14="http://schemas.microsoft.com/office/powerpoint/2010/main" val="511049956"/>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32" r:id="rId4"/>
  </p:sldLayoutIdLst>
  <p:transition spd="med"/>
  <p:txStyles>
    <p:title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p:titleStyle>
    <p:body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p:bodyStyle>
    <p:otherStyle>
      <a:lvl1pPr algn="r" defTabSz="457200">
        <a:spcBef>
          <a:spcPts val="600"/>
        </a:spcBef>
        <a:defRPr sz="1000">
          <a:solidFill>
            <a:schemeClr val="tx1"/>
          </a:solidFill>
          <a:latin typeface="+mn-lt"/>
          <a:ea typeface="+mn-ea"/>
          <a:cs typeface="+mn-cs"/>
          <a:sym typeface="Calibri"/>
        </a:defRPr>
      </a:lvl1pPr>
      <a:lvl2pPr indent="457200" algn="r" defTabSz="457200">
        <a:spcBef>
          <a:spcPts val="600"/>
        </a:spcBef>
        <a:defRPr sz="1000">
          <a:solidFill>
            <a:schemeClr val="tx1"/>
          </a:solidFill>
          <a:latin typeface="+mn-lt"/>
          <a:ea typeface="+mn-ea"/>
          <a:cs typeface="+mn-cs"/>
          <a:sym typeface="Calibri"/>
        </a:defRPr>
      </a:lvl2pPr>
      <a:lvl3pPr indent="914400" algn="r" defTabSz="457200">
        <a:spcBef>
          <a:spcPts val="600"/>
        </a:spcBef>
        <a:defRPr sz="1000">
          <a:solidFill>
            <a:schemeClr val="tx1"/>
          </a:solidFill>
          <a:latin typeface="+mn-lt"/>
          <a:ea typeface="+mn-ea"/>
          <a:cs typeface="+mn-cs"/>
          <a:sym typeface="Calibri"/>
        </a:defRPr>
      </a:lvl3pPr>
      <a:lvl4pPr indent="1371600" algn="r" defTabSz="457200">
        <a:spcBef>
          <a:spcPts val="600"/>
        </a:spcBef>
        <a:defRPr sz="1000">
          <a:solidFill>
            <a:schemeClr val="tx1"/>
          </a:solidFill>
          <a:latin typeface="+mn-lt"/>
          <a:ea typeface="+mn-ea"/>
          <a:cs typeface="+mn-cs"/>
          <a:sym typeface="Calibri"/>
        </a:defRPr>
      </a:lvl4pPr>
      <a:lvl5pPr indent="1828800" algn="r" defTabSz="457200">
        <a:spcBef>
          <a:spcPts val="600"/>
        </a:spcBef>
        <a:defRPr sz="1000">
          <a:solidFill>
            <a:schemeClr val="tx1"/>
          </a:solidFill>
          <a:latin typeface="+mn-lt"/>
          <a:ea typeface="+mn-ea"/>
          <a:cs typeface="+mn-cs"/>
          <a:sym typeface="Calibri"/>
        </a:defRPr>
      </a:lvl5pPr>
      <a:lvl6pPr indent="2286000" algn="r" defTabSz="457200">
        <a:spcBef>
          <a:spcPts val="600"/>
        </a:spcBef>
        <a:defRPr sz="1000">
          <a:solidFill>
            <a:schemeClr val="tx1"/>
          </a:solidFill>
          <a:latin typeface="+mn-lt"/>
          <a:ea typeface="+mn-ea"/>
          <a:cs typeface="+mn-cs"/>
          <a:sym typeface="Calibri"/>
        </a:defRPr>
      </a:lvl6pPr>
      <a:lvl7pPr indent="2743200" algn="r" defTabSz="457200">
        <a:spcBef>
          <a:spcPts val="600"/>
        </a:spcBef>
        <a:defRPr sz="1000">
          <a:solidFill>
            <a:schemeClr val="tx1"/>
          </a:solidFill>
          <a:latin typeface="+mn-lt"/>
          <a:ea typeface="+mn-ea"/>
          <a:cs typeface="+mn-cs"/>
          <a:sym typeface="Calibri"/>
        </a:defRPr>
      </a:lvl7pPr>
      <a:lvl8pPr indent="3200400" algn="r" defTabSz="457200">
        <a:spcBef>
          <a:spcPts val="600"/>
        </a:spcBef>
        <a:defRPr sz="1000">
          <a:solidFill>
            <a:schemeClr val="tx1"/>
          </a:solidFill>
          <a:latin typeface="+mn-lt"/>
          <a:ea typeface="+mn-ea"/>
          <a:cs typeface="+mn-cs"/>
          <a:sym typeface="Calibri"/>
        </a:defRPr>
      </a:lvl8pPr>
      <a:lvl9pPr indent="3657600" algn="r" defTabSz="457200">
        <a:spcBef>
          <a:spcPts val="600"/>
        </a:spcBef>
        <a:defRPr sz="1000">
          <a:solidFill>
            <a:schemeClr val="tx1"/>
          </a:solidFill>
          <a:latin typeface="+mn-lt"/>
          <a:ea typeface="+mn-ea"/>
          <a:cs typeface="+mn-cs"/>
          <a:sym typeface="Calibri"/>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1">
          <a:blip r:embed="rId5"/>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5374" y="1188720"/>
            <a:ext cx="9144000" cy="5669280"/>
          </a:xfrm>
          <a:prstGeom prst="rect">
            <a:avLst/>
          </a:prstGeom>
          <a:solidFill>
            <a:srgbClr val="FFFFFF"/>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dirty="0"/>
          </a:p>
        </p:txBody>
      </p:sp>
    </p:spTree>
    <p:extLst>
      <p:ext uri="{BB962C8B-B14F-4D97-AF65-F5344CB8AC3E}">
        <p14:creationId xmlns:p14="http://schemas.microsoft.com/office/powerpoint/2010/main" val="1532929773"/>
      </p:ext>
    </p:extLst>
  </p:cSld>
  <p:clrMap bg1="lt1" tx1="dk1" bg2="lt2" tx2="dk2" accent1="accent1" accent2="accent2" accent3="accent3" accent4="accent4" accent5="accent5" accent6="accent6" hlink="hlink" folHlink="folHlink"/>
  <p:sldLayoutIdLst>
    <p:sldLayoutId id="2147483720" r:id="rId1"/>
    <p:sldLayoutId id="2147483723" r:id="rId2"/>
    <p:sldLayoutId id="2147483724" r:id="rId3"/>
  </p:sldLayoutIdLst>
  <p:transition spd="med"/>
  <p:txStyles>
    <p:title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p:titleStyle>
    <p:body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p:bodyStyle>
    <p:otherStyle>
      <a:lvl1pPr algn="r" defTabSz="457200">
        <a:spcBef>
          <a:spcPts val="600"/>
        </a:spcBef>
        <a:defRPr sz="1000">
          <a:solidFill>
            <a:schemeClr val="tx1"/>
          </a:solidFill>
          <a:latin typeface="+mn-lt"/>
          <a:ea typeface="+mn-ea"/>
          <a:cs typeface="+mn-cs"/>
          <a:sym typeface="Calibri"/>
        </a:defRPr>
      </a:lvl1pPr>
      <a:lvl2pPr indent="457200" algn="r" defTabSz="457200">
        <a:spcBef>
          <a:spcPts val="600"/>
        </a:spcBef>
        <a:defRPr sz="1000">
          <a:solidFill>
            <a:schemeClr val="tx1"/>
          </a:solidFill>
          <a:latin typeface="+mn-lt"/>
          <a:ea typeface="+mn-ea"/>
          <a:cs typeface="+mn-cs"/>
          <a:sym typeface="Calibri"/>
        </a:defRPr>
      </a:lvl2pPr>
      <a:lvl3pPr indent="914400" algn="r" defTabSz="457200">
        <a:spcBef>
          <a:spcPts val="600"/>
        </a:spcBef>
        <a:defRPr sz="1000">
          <a:solidFill>
            <a:schemeClr val="tx1"/>
          </a:solidFill>
          <a:latin typeface="+mn-lt"/>
          <a:ea typeface="+mn-ea"/>
          <a:cs typeface="+mn-cs"/>
          <a:sym typeface="Calibri"/>
        </a:defRPr>
      </a:lvl3pPr>
      <a:lvl4pPr indent="1371600" algn="r" defTabSz="457200">
        <a:spcBef>
          <a:spcPts val="600"/>
        </a:spcBef>
        <a:defRPr sz="1000">
          <a:solidFill>
            <a:schemeClr val="tx1"/>
          </a:solidFill>
          <a:latin typeface="+mn-lt"/>
          <a:ea typeface="+mn-ea"/>
          <a:cs typeface="+mn-cs"/>
          <a:sym typeface="Calibri"/>
        </a:defRPr>
      </a:lvl4pPr>
      <a:lvl5pPr indent="1828800" algn="r" defTabSz="457200">
        <a:spcBef>
          <a:spcPts val="600"/>
        </a:spcBef>
        <a:defRPr sz="1000">
          <a:solidFill>
            <a:schemeClr val="tx1"/>
          </a:solidFill>
          <a:latin typeface="+mn-lt"/>
          <a:ea typeface="+mn-ea"/>
          <a:cs typeface="+mn-cs"/>
          <a:sym typeface="Calibri"/>
        </a:defRPr>
      </a:lvl5pPr>
      <a:lvl6pPr indent="2286000" algn="r" defTabSz="457200">
        <a:spcBef>
          <a:spcPts val="600"/>
        </a:spcBef>
        <a:defRPr sz="1000">
          <a:solidFill>
            <a:schemeClr val="tx1"/>
          </a:solidFill>
          <a:latin typeface="+mn-lt"/>
          <a:ea typeface="+mn-ea"/>
          <a:cs typeface="+mn-cs"/>
          <a:sym typeface="Calibri"/>
        </a:defRPr>
      </a:lvl6pPr>
      <a:lvl7pPr indent="2743200" algn="r" defTabSz="457200">
        <a:spcBef>
          <a:spcPts val="600"/>
        </a:spcBef>
        <a:defRPr sz="1000">
          <a:solidFill>
            <a:schemeClr val="tx1"/>
          </a:solidFill>
          <a:latin typeface="+mn-lt"/>
          <a:ea typeface="+mn-ea"/>
          <a:cs typeface="+mn-cs"/>
          <a:sym typeface="Calibri"/>
        </a:defRPr>
      </a:lvl7pPr>
      <a:lvl8pPr indent="3200400" algn="r" defTabSz="457200">
        <a:spcBef>
          <a:spcPts val="600"/>
        </a:spcBef>
        <a:defRPr sz="1000">
          <a:solidFill>
            <a:schemeClr val="tx1"/>
          </a:solidFill>
          <a:latin typeface="+mn-lt"/>
          <a:ea typeface="+mn-ea"/>
          <a:cs typeface="+mn-cs"/>
          <a:sym typeface="Calibri"/>
        </a:defRPr>
      </a:lvl8pPr>
      <a:lvl9pPr indent="3657600" algn="r" defTabSz="457200">
        <a:spcBef>
          <a:spcPts val="600"/>
        </a:spcBef>
        <a:defRPr sz="1000">
          <a:solidFill>
            <a:schemeClr val="tx1"/>
          </a:solid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xml"/><Relationship Id="rId3"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0.xml"/><Relationship Id="rId3"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hyperlink" Target="http://tinyurl.com/datacubeui" TargetMode="External"/><Relationship Id="rId4" Type="http://schemas.openxmlformats.org/officeDocument/2006/relationships/hyperlink" Target="mailto:info@ceos-cube.org" TargetMode="External"/><Relationship Id="rId5" Type="http://schemas.openxmlformats.org/officeDocument/2006/relationships/image" Target="../media/image16.png"/><Relationship Id="rId6" Type="http://schemas.openxmlformats.org/officeDocument/2006/relationships/image" Target="../media/image17.png"/><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xml"/><Relationship Id="rId3"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3.xml"/><Relationship Id="rId3"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18.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1" Type="http://schemas.openxmlformats.org/officeDocument/2006/relationships/slideLayout" Target="../slideLayouts/slideLayout18.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8.xml"/><Relationship Id="rId3" Type="http://schemas.openxmlformats.org/officeDocument/2006/relationships/image" Target="../media/image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2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42.png"/><Relationship Id="rId1" Type="http://schemas.openxmlformats.org/officeDocument/2006/relationships/slideLayout" Target="../slideLayouts/slideLayout4.xml"/><Relationship Id="rId2"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hyperlink" Target="https://github.com/opendatacube)" TargetMode="External"/><Relationship Id="rId4" Type="http://schemas.openxmlformats.org/officeDocument/2006/relationships/image" Target="../media/image12.png"/><Relationship Id="rId1" Type="http://schemas.openxmlformats.org/officeDocument/2006/relationships/slideLayout" Target="../slideLayouts/slideLayout18.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8.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10"/>
          <p:cNvSpPr>
            <a:spLocks noGrp="1"/>
          </p:cNvSpPr>
          <p:nvPr>
            <p:ph type="title" idx="4294967295"/>
          </p:nvPr>
        </p:nvSpPr>
        <p:spPr>
          <a:xfrm>
            <a:off x="533400" y="2057400"/>
            <a:ext cx="8305800" cy="8382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gn="l">
              <a:defRPr sz="4200" b="1">
                <a:latin typeface="Droid Serif"/>
                <a:ea typeface="Droid Serif"/>
                <a:cs typeface="Droid Serif"/>
                <a:sym typeface="Droid Serif"/>
              </a:defRPr>
            </a:lvl1pPr>
          </a:lstStyle>
          <a:p>
            <a:pPr lvl="0">
              <a:defRPr sz="1800" b="0">
                <a:solidFill>
                  <a:srgbClr val="000000"/>
                </a:solidFill>
              </a:defRPr>
            </a:pPr>
            <a:r>
              <a:rPr lang="en-US" sz="3600" b="1" dirty="0" smtClean="0">
                <a:solidFill>
                  <a:srgbClr val="FFFFFF"/>
                </a:solidFill>
              </a:rPr>
              <a:t>Open Data Cube Side Meeting</a:t>
            </a:r>
            <a:endParaRPr sz="2800" b="0" i="1" dirty="0">
              <a:solidFill>
                <a:srgbClr val="FFFFFF"/>
              </a:solidFill>
            </a:endParaRPr>
          </a:p>
        </p:txBody>
      </p:sp>
      <p:sp>
        <p:nvSpPr>
          <p:cNvPr id="11" name="Shape 11"/>
          <p:cNvSpPr/>
          <p:nvPr/>
        </p:nvSpPr>
        <p:spPr>
          <a:xfrm>
            <a:off x="533400" y="3048000"/>
            <a:ext cx="5867400" cy="2541589"/>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defTabSz="914400">
              <a:defRPr>
                <a:solidFill>
                  <a:srgbClr val="000000"/>
                </a:solidFill>
              </a:defRPr>
            </a:pPr>
            <a:r>
              <a:rPr lang="en-US" sz="2000" dirty="0" smtClean="0">
                <a:solidFill>
                  <a:srgbClr val="FFFFFF"/>
                </a:solidFill>
                <a:latin typeface="Arial Bold"/>
                <a:ea typeface="Arial Bold"/>
                <a:cs typeface="Arial Bold"/>
                <a:sym typeface="Arial Bold"/>
              </a:rPr>
              <a:t>April 25, </a:t>
            </a:r>
            <a:r>
              <a:rPr lang="en-US" sz="2000" dirty="0">
                <a:solidFill>
                  <a:srgbClr val="FFFFFF"/>
                </a:solidFill>
                <a:latin typeface="Arial Bold"/>
                <a:ea typeface="Arial Bold"/>
                <a:cs typeface="Arial Bold"/>
                <a:sym typeface="Arial Bold"/>
              </a:rPr>
              <a:t>2017</a:t>
            </a:r>
          </a:p>
          <a:p>
            <a:pPr lvl="0" defTabSz="914400">
              <a:defRPr>
                <a:solidFill>
                  <a:srgbClr val="000000"/>
                </a:solidFill>
              </a:defRPr>
            </a:pPr>
            <a:endParaRPr lang="en-US" sz="2000" dirty="0">
              <a:solidFill>
                <a:srgbClr val="FFFFFF"/>
              </a:solidFill>
              <a:latin typeface="Arial Bold"/>
              <a:ea typeface="Arial Bold"/>
              <a:cs typeface="Arial Bold"/>
              <a:sym typeface="Arial Bold"/>
            </a:endParaRPr>
          </a:p>
          <a:p>
            <a:pPr lvl="0" defTabSz="914400">
              <a:defRPr>
                <a:solidFill>
                  <a:srgbClr val="000000"/>
                </a:solidFill>
              </a:defRPr>
            </a:pPr>
            <a:r>
              <a:rPr lang="en-US" sz="2000" dirty="0">
                <a:solidFill>
                  <a:srgbClr val="FFFFFF"/>
                </a:solidFill>
                <a:latin typeface="Arial Bold"/>
                <a:ea typeface="Arial Bold"/>
                <a:cs typeface="Arial Bold"/>
                <a:sym typeface="Arial Bold"/>
              </a:rPr>
              <a:t>Brian Killough</a:t>
            </a:r>
          </a:p>
          <a:p>
            <a:pPr lvl="0" defTabSz="914400">
              <a:defRPr>
                <a:solidFill>
                  <a:srgbClr val="000000"/>
                </a:solidFill>
              </a:defRPr>
            </a:pPr>
            <a:r>
              <a:rPr lang="en-US" sz="2000" dirty="0">
                <a:solidFill>
                  <a:srgbClr val="FFFFFF"/>
                </a:solidFill>
                <a:latin typeface="Arial Bold"/>
                <a:ea typeface="Arial Bold"/>
                <a:cs typeface="Arial Bold"/>
                <a:sym typeface="Arial Bold"/>
              </a:rPr>
              <a:t>CEOS Systems Engineering Office</a:t>
            </a:r>
          </a:p>
          <a:p>
            <a:pPr lvl="0" defTabSz="914400">
              <a:defRPr>
                <a:solidFill>
                  <a:srgbClr val="000000"/>
                </a:solidFill>
              </a:defRPr>
            </a:pPr>
            <a:r>
              <a:rPr lang="en-US" sz="2000" dirty="0">
                <a:solidFill>
                  <a:srgbClr val="FFFFFF"/>
                </a:solidFill>
                <a:latin typeface="Arial Bold"/>
                <a:ea typeface="Arial Bold"/>
                <a:cs typeface="Arial Bold"/>
                <a:sym typeface="Arial Bold"/>
              </a:rPr>
              <a:t>NASA Langley Research Center</a:t>
            </a:r>
          </a:p>
        </p:txBody>
      </p:sp>
      <p:pic>
        <p:nvPicPr>
          <p:cNvPr id="12" name="ceos_logo.png"/>
          <p:cNvPicPr/>
          <p:nvPr/>
        </p:nvPicPr>
        <p:blipFill>
          <a:blip r:embed="rId2">
            <a:extLst/>
          </a:blip>
          <a:stretch>
            <a:fillRect/>
          </a:stretch>
        </p:blipFill>
        <p:spPr>
          <a:xfrm>
            <a:off x="533400" y="304800"/>
            <a:ext cx="2507906" cy="993132"/>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6168" y="76200"/>
            <a:ext cx="5606232" cy="1066800"/>
          </a:xfrm>
        </p:spPr>
        <p:txBody>
          <a:bodyPr/>
          <a:lstStyle/>
          <a:p>
            <a:pPr algn="l"/>
            <a:r>
              <a:rPr lang="en-US" sz="2800" dirty="0" smtClean="0"/>
              <a:t>Growing </a:t>
            </a:r>
            <a:r>
              <a:rPr lang="en-US" sz="2800" smtClean="0"/>
              <a:t>a Global Network </a:t>
            </a:r>
            <a:r>
              <a:rPr lang="en-US" sz="2800" dirty="0" smtClean="0"/>
              <a:t>of </a:t>
            </a:r>
            <a:br>
              <a:rPr lang="en-US" sz="2800" dirty="0" smtClean="0"/>
            </a:br>
            <a:r>
              <a:rPr lang="en-US" sz="2800" dirty="0" smtClean="0"/>
              <a:t>Open </a:t>
            </a:r>
            <a:r>
              <a:rPr lang="en-US" sz="2800" dirty="0" err="1" smtClean="0"/>
              <a:t>DataCubes</a:t>
            </a:r>
            <a:endParaRPr lang="en-US" sz="2800" dirty="0"/>
          </a:p>
        </p:txBody>
      </p:sp>
      <p:grpSp>
        <p:nvGrpSpPr>
          <p:cNvPr id="30" name="Group 29"/>
          <p:cNvGrpSpPr/>
          <p:nvPr/>
        </p:nvGrpSpPr>
        <p:grpSpPr>
          <a:xfrm>
            <a:off x="0" y="1371600"/>
            <a:ext cx="9144000" cy="5105400"/>
            <a:chOff x="0" y="1371600"/>
            <a:chExt cx="9144000" cy="5105400"/>
          </a:xfrm>
        </p:grpSpPr>
        <p:pic>
          <p:nvPicPr>
            <p:cNvPr id="3" name="Picture 2"/>
            <p:cNvPicPr>
              <a:picLocks noChangeAspect="1"/>
            </p:cNvPicPr>
            <p:nvPr/>
          </p:nvPicPr>
          <p:blipFill>
            <a:blip r:embed="rId2"/>
            <a:stretch>
              <a:fillRect/>
            </a:stretch>
          </p:blipFill>
          <p:spPr>
            <a:xfrm>
              <a:off x="0" y="1371600"/>
              <a:ext cx="9144000" cy="5105400"/>
            </a:xfrm>
            <a:prstGeom prst="rect">
              <a:avLst/>
            </a:prstGeom>
          </p:spPr>
        </p:pic>
        <p:sp>
          <p:nvSpPr>
            <p:cNvPr id="15" name="Cube 14"/>
            <p:cNvSpPr/>
            <p:nvPr/>
          </p:nvSpPr>
          <p:spPr>
            <a:xfrm>
              <a:off x="2743200" y="3733800"/>
              <a:ext cx="152400" cy="152400"/>
            </a:xfrm>
            <a:prstGeom prst="cube">
              <a:avLst/>
            </a:prstGeom>
            <a:solidFill>
              <a:srgbClr val="22FF0F"/>
            </a:solidFill>
            <a:ln w="25400" cap="flat">
              <a:solidFill>
                <a:schemeClr val="accent4">
                  <a:lumMod val="50000"/>
                  <a:lumOff val="50000"/>
                </a:schemeClr>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a:p>
          </p:txBody>
        </p:sp>
        <p:sp>
          <p:nvSpPr>
            <p:cNvPr id="16" name="Cube 15"/>
            <p:cNvSpPr/>
            <p:nvPr/>
          </p:nvSpPr>
          <p:spPr>
            <a:xfrm>
              <a:off x="8229600" y="4800600"/>
              <a:ext cx="152400" cy="152400"/>
            </a:xfrm>
            <a:prstGeom prst="cube">
              <a:avLst/>
            </a:prstGeom>
            <a:solidFill>
              <a:srgbClr val="22FF0F"/>
            </a:solidFill>
            <a:ln w="25400" cap="flat">
              <a:solidFill>
                <a:schemeClr val="accent4">
                  <a:lumMod val="50000"/>
                  <a:lumOff val="50000"/>
                </a:schemeClr>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a:p>
          </p:txBody>
        </p:sp>
        <p:sp>
          <p:nvSpPr>
            <p:cNvPr id="22" name="Cube 21"/>
            <p:cNvSpPr/>
            <p:nvPr/>
          </p:nvSpPr>
          <p:spPr>
            <a:xfrm>
              <a:off x="7772400" y="2514600"/>
              <a:ext cx="152400" cy="152400"/>
            </a:xfrm>
            <a:prstGeom prst="cube">
              <a:avLst/>
            </a:prstGeom>
            <a:solidFill>
              <a:schemeClr val="accent1">
                <a:lumMod val="60000"/>
                <a:lumOff val="40000"/>
              </a:schemeClr>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a:p>
          </p:txBody>
        </p:sp>
        <p:sp>
          <p:nvSpPr>
            <p:cNvPr id="23" name="Cube 22"/>
            <p:cNvSpPr/>
            <p:nvPr/>
          </p:nvSpPr>
          <p:spPr>
            <a:xfrm>
              <a:off x="7162800" y="3352800"/>
              <a:ext cx="152400" cy="152400"/>
            </a:xfrm>
            <a:prstGeom prst="cube">
              <a:avLst/>
            </a:prstGeom>
            <a:solidFill>
              <a:schemeClr val="accent1">
                <a:lumMod val="60000"/>
                <a:lumOff val="40000"/>
              </a:schemeClr>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a:p>
          </p:txBody>
        </p:sp>
        <p:sp>
          <p:nvSpPr>
            <p:cNvPr id="25" name="Cube 24"/>
            <p:cNvSpPr/>
            <p:nvPr/>
          </p:nvSpPr>
          <p:spPr>
            <a:xfrm>
              <a:off x="5257800" y="4038600"/>
              <a:ext cx="152400" cy="152400"/>
            </a:xfrm>
            <a:prstGeom prst="cube">
              <a:avLst/>
            </a:prstGeom>
            <a:solidFill>
              <a:schemeClr val="accent1">
                <a:lumMod val="60000"/>
                <a:lumOff val="40000"/>
              </a:schemeClr>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a:p>
          </p:txBody>
        </p:sp>
        <p:grpSp>
          <p:nvGrpSpPr>
            <p:cNvPr id="29" name="Group 28"/>
            <p:cNvGrpSpPr/>
            <p:nvPr/>
          </p:nvGrpSpPr>
          <p:grpSpPr>
            <a:xfrm>
              <a:off x="457200" y="4724400"/>
              <a:ext cx="1518468" cy="1329896"/>
              <a:chOff x="457200" y="4724400"/>
              <a:chExt cx="1518468" cy="1329896"/>
            </a:xfrm>
          </p:grpSpPr>
          <p:sp>
            <p:nvSpPr>
              <p:cNvPr id="8" name="Cube 7"/>
              <p:cNvSpPr/>
              <p:nvPr/>
            </p:nvSpPr>
            <p:spPr>
              <a:xfrm>
                <a:off x="457200" y="5410200"/>
                <a:ext cx="152400" cy="152400"/>
              </a:xfrm>
              <a:prstGeom prst="cube">
                <a:avLst/>
              </a:prstGeom>
              <a:solidFill>
                <a:srgbClr val="FFFFFF"/>
              </a:solidFill>
              <a:ln w="25400" cap="flat">
                <a:solidFill>
                  <a:srgbClr val="2C73FF"/>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a:p>
            </p:txBody>
          </p:sp>
          <p:sp>
            <p:nvSpPr>
              <p:cNvPr id="13" name="Cube 12"/>
              <p:cNvSpPr/>
              <p:nvPr/>
            </p:nvSpPr>
            <p:spPr>
              <a:xfrm>
                <a:off x="457200" y="5105400"/>
                <a:ext cx="152400" cy="152400"/>
              </a:xfrm>
              <a:prstGeom prst="cube">
                <a:avLst/>
              </a:prstGeom>
              <a:solidFill>
                <a:schemeClr val="accent1">
                  <a:lumMod val="60000"/>
                  <a:lumOff val="40000"/>
                </a:schemeClr>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a:p>
            </p:txBody>
          </p:sp>
          <p:sp>
            <p:nvSpPr>
              <p:cNvPr id="14" name="Cube 13"/>
              <p:cNvSpPr/>
              <p:nvPr/>
            </p:nvSpPr>
            <p:spPr>
              <a:xfrm>
                <a:off x="457200" y="4800600"/>
                <a:ext cx="152400" cy="152400"/>
              </a:xfrm>
              <a:prstGeom prst="cube">
                <a:avLst/>
              </a:prstGeom>
              <a:solidFill>
                <a:srgbClr val="22FF0F"/>
              </a:solidFill>
              <a:ln w="25400" cap="flat">
                <a:solidFill>
                  <a:schemeClr val="accent4">
                    <a:lumMod val="50000"/>
                    <a:lumOff val="50000"/>
                  </a:schemeClr>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a:p>
            </p:txBody>
          </p:sp>
          <p:sp>
            <p:nvSpPr>
              <p:cNvPr id="18" name="TextBox 17"/>
              <p:cNvSpPr txBox="1"/>
              <p:nvPr/>
            </p:nvSpPr>
            <p:spPr>
              <a:xfrm>
                <a:off x="685800" y="4724400"/>
                <a:ext cx="1110178" cy="25391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rtl="0" latinLnBrk="1" hangingPunct="0"/>
                <a:r>
                  <a:rPr lang="en-US" sz="1050" dirty="0" smtClean="0">
                    <a:solidFill>
                      <a:srgbClr val="FFFF00"/>
                    </a:solidFill>
                  </a:rPr>
                  <a:t>Fully Operational</a:t>
                </a:r>
                <a:endParaRPr lang="en-US" sz="1050" dirty="0">
                  <a:solidFill>
                    <a:srgbClr val="FFFF00"/>
                  </a:solidFill>
                </a:endParaRPr>
              </a:p>
            </p:txBody>
          </p:sp>
          <p:sp>
            <p:nvSpPr>
              <p:cNvPr id="19" name="TextBox 18"/>
              <p:cNvSpPr txBox="1"/>
              <p:nvPr/>
            </p:nvSpPr>
            <p:spPr>
              <a:xfrm>
                <a:off x="685800" y="5029200"/>
                <a:ext cx="1289868" cy="25391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rtl="0" latinLnBrk="1" hangingPunct="0"/>
                <a:r>
                  <a:rPr lang="en-US" sz="1050" dirty="0" smtClean="0">
                    <a:solidFill>
                      <a:srgbClr val="FFFF00"/>
                    </a:solidFill>
                  </a:rPr>
                  <a:t>Under Development</a:t>
                </a:r>
                <a:endParaRPr lang="en-US" sz="1050" dirty="0">
                  <a:solidFill>
                    <a:srgbClr val="FFFF00"/>
                  </a:solidFill>
                </a:endParaRPr>
              </a:p>
            </p:txBody>
          </p:sp>
          <p:sp>
            <p:nvSpPr>
              <p:cNvPr id="20" name="TextBox 19"/>
              <p:cNvSpPr txBox="1"/>
              <p:nvPr/>
            </p:nvSpPr>
            <p:spPr>
              <a:xfrm>
                <a:off x="685800" y="5334000"/>
                <a:ext cx="1035620" cy="25391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rtl="0" latinLnBrk="1" hangingPunct="0"/>
                <a:r>
                  <a:rPr lang="en-US" sz="1050" dirty="0" smtClean="0">
                    <a:solidFill>
                      <a:srgbClr val="FFFF00"/>
                    </a:solidFill>
                  </a:rPr>
                  <a:t>Planning Phase</a:t>
                </a:r>
                <a:endParaRPr lang="en-US" sz="1050" dirty="0">
                  <a:solidFill>
                    <a:srgbClr val="FFFF00"/>
                  </a:solidFill>
                </a:endParaRPr>
              </a:p>
            </p:txBody>
          </p:sp>
          <p:sp>
            <p:nvSpPr>
              <p:cNvPr id="27" name="Cube 26"/>
              <p:cNvSpPr/>
              <p:nvPr/>
            </p:nvSpPr>
            <p:spPr>
              <a:xfrm>
                <a:off x="457200" y="5715000"/>
                <a:ext cx="152400" cy="152400"/>
              </a:xfrm>
              <a:prstGeom prst="cube">
                <a:avLst/>
              </a:prstGeom>
              <a:solidFill>
                <a:srgbClr val="FFFFFF"/>
              </a:solidFill>
              <a:ln w="25400" cap="flat">
                <a:solidFill>
                  <a:srgbClr val="FF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a:p>
            </p:txBody>
          </p:sp>
          <p:sp>
            <p:nvSpPr>
              <p:cNvPr id="28" name="TextBox 27"/>
              <p:cNvSpPr txBox="1"/>
              <p:nvPr/>
            </p:nvSpPr>
            <p:spPr>
              <a:xfrm>
                <a:off x="560497" y="5638800"/>
                <a:ext cx="1214981" cy="41549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ctr" rtl="0" latinLnBrk="1" hangingPunct="0"/>
                <a:r>
                  <a:rPr lang="en-US" sz="1050" dirty="0" smtClean="0">
                    <a:solidFill>
                      <a:srgbClr val="FFFF00"/>
                    </a:solidFill>
                  </a:rPr>
                  <a:t>Under Review</a:t>
                </a:r>
              </a:p>
              <a:p>
                <a:pPr algn="ctr" rtl="0" latinLnBrk="1" hangingPunct="0"/>
                <a:r>
                  <a:rPr lang="en-US" sz="1050" dirty="0" smtClean="0">
                    <a:solidFill>
                      <a:srgbClr val="FFFF00"/>
                    </a:solidFill>
                  </a:rPr>
                  <a:t>Expressed Interest</a:t>
                </a:r>
                <a:endParaRPr lang="en-US" sz="1050" dirty="0">
                  <a:solidFill>
                    <a:srgbClr val="FFFF00"/>
                  </a:solidFill>
                </a:endParaRPr>
              </a:p>
            </p:txBody>
          </p:sp>
        </p:grpSp>
      </p:grpSp>
      <p:sp>
        <p:nvSpPr>
          <p:cNvPr id="31" name="Cube 30"/>
          <p:cNvSpPr/>
          <p:nvPr/>
        </p:nvSpPr>
        <p:spPr>
          <a:xfrm>
            <a:off x="2743200" y="4876800"/>
            <a:ext cx="152400" cy="152400"/>
          </a:xfrm>
          <a:prstGeom prst="cube">
            <a:avLst/>
          </a:prstGeom>
          <a:solidFill>
            <a:srgbClr val="FFFFFF"/>
          </a:solidFill>
          <a:ln w="25400" cap="flat">
            <a:solidFill>
              <a:srgbClr val="FF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a:p>
        </p:txBody>
      </p:sp>
      <p:sp>
        <p:nvSpPr>
          <p:cNvPr id="32" name="Cube 31"/>
          <p:cNvSpPr/>
          <p:nvPr/>
        </p:nvSpPr>
        <p:spPr>
          <a:xfrm>
            <a:off x="1905000" y="3200400"/>
            <a:ext cx="152400" cy="152400"/>
          </a:xfrm>
          <a:prstGeom prst="cube">
            <a:avLst/>
          </a:prstGeom>
          <a:solidFill>
            <a:srgbClr val="FFFFFF"/>
          </a:solidFill>
          <a:ln w="25400" cap="flat">
            <a:solidFill>
              <a:srgbClr val="FF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a:p>
        </p:txBody>
      </p:sp>
      <p:sp>
        <p:nvSpPr>
          <p:cNvPr id="33" name="Cube 32"/>
          <p:cNvSpPr/>
          <p:nvPr/>
        </p:nvSpPr>
        <p:spPr>
          <a:xfrm>
            <a:off x="5715000" y="3276600"/>
            <a:ext cx="152400" cy="152400"/>
          </a:xfrm>
          <a:prstGeom prst="cube">
            <a:avLst/>
          </a:prstGeom>
          <a:solidFill>
            <a:srgbClr val="FFFFFF"/>
          </a:solidFill>
          <a:ln w="25400" cap="flat">
            <a:solidFill>
              <a:srgbClr val="FF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a:p>
        </p:txBody>
      </p:sp>
      <p:sp>
        <p:nvSpPr>
          <p:cNvPr id="34" name="Cube 33"/>
          <p:cNvSpPr/>
          <p:nvPr/>
        </p:nvSpPr>
        <p:spPr>
          <a:xfrm>
            <a:off x="6477000" y="3276600"/>
            <a:ext cx="152400" cy="152400"/>
          </a:xfrm>
          <a:prstGeom prst="cube">
            <a:avLst/>
          </a:prstGeom>
          <a:solidFill>
            <a:srgbClr val="FFFFFF"/>
          </a:solidFill>
          <a:ln w="25400" cap="flat">
            <a:solidFill>
              <a:srgbClr val="FF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a:p>
        </p:txBody>
      </p:sp>
      <p:sp>
        <p:nvSpPr>
          <p:cNvPr id="35" name="Cube 34"/>
          <p:cNvSpPr/>
          <p:nvPr/>
        </p:nvSpPr>
        <p:spPr>
          <a:xfrm>
            <a:off x="7315200" y="4038600"/>
            <a:ext cx="152400" cy="152400"/>
          </a:xfrm>
          <a:prstGeom prst="cube">
            <a:avLst/>
          </a:prstGeom>
          <a:solidFill>
            <a:srgbClr val="FFFFFF"/>
          </a:solidFill>
          <a:ln w="25400" cap="flat">
            <a:solidFill>
              <a:srgbClr val="FF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a:p>
        </p:txBody>
      </p:sp>
      <p:sp>
        <p:nvSpPr>
          <p:cNvPr id="36" name="Cube 35"/>
          <p:cNvSpPr/>
          <p:nvPr/>
        </p:nvSpPr>
        <p:spPr>
          <a:xfrm>
            <a:off x="8001000" y="2590800"/>
            <a:ext cx="152400" cy="152400"/>
          </a:xfrm>
          <a:prstGeom prst="cube">
            <a:avLst/>
          </a:prstGeom>
          <a:solidFill>
            <a:srgbClr val="FFFFFF"/>
          </a:solidFill>
          <a:ln w="25400" cap="flat">
            <a:solidFill>
              <a:srgbClr val="FF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a:p>
        </p:txBody>
      </p:sp>
      <p:sp>
        <p:nvSpPr>
          <p:cNvPr id="37" name="Cube 36"/>
          <p:cNvSpPr/>
          <p:nvPr/>
        </p:nvSpPr>
        <p:spPr>
          <a:xfrm>
            <a:off x="5105400" y="2590800"/>
            <a:ext cx="152400" cy="152400"/>
          </a:xfrm>
          <a:prstGeom prst="cube">
            <a:avLst/>
          </a:prstGeom>
          <a:solidFill>
            <a:srgbClr val="FFFFFF"/>
          </a:solidFill>
          <a:ln w="25400" cap="flat">
            <a:solidFill>
              <a:srgbClr val="FF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a:p>
        </p:txBody>
      </p:sp>
      <p:sp>
        <p:nvSpPr>
          <p:cNvPr id="38" name="Cube 37"/>
          <p:cNvSpPr/>
          <p:nvPr/>
        </p:nvSpPr>
        <p:spPr>
          <a:xfrm>
            <a:off x="4495800" y="2362200"/>
            <a:ext cx="152400" cy="152400"/>
          </a:xfrm>
          <a:prstGeom prst="cube">
            <a:avLst/>
          </a:prstGeom>
          <a:solidFill>
            <a:schemeClr val="accent1">
              <a:lumMod val="60000"/>
              <a:lumOff val="40000"/>
            </a:schemeClr>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a:p>
        </p:txBody>
      </p:sp>
      <p:sp>
        <p:nvSpPr>
          <p:cNvPr id="39" name="Cube 38"/>
          <p:cNvSpPr/>
          <p:nvPr/>
        </p:nvSpPr>
        <p:spPr>
          <a:xfrm>
            <a:off x="4572000" y="2514600"/>
            <a:ext cx="152400" cy="152400"/>
          </a:xfrm>
          <a:prstGeom prst="cube">
            <a:avLst/>
          </a:prstGeom>
          <a:solidFill>
            <a:schemeClr val="accent1">
              <a:lumMod val="60000"/>
              <a:lumOff val="40000"/>
            </a:schemeClr>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a:p>
        </p:txBody>
      </p:sp>
      <p:sp>
        <p:nvSpPr>
          <p:cNvPr id="40" name="Cube 39"/>
          <p:cNvSpPr/>
          <p:nvPr/>
        </p:nvSpPr>
        <p:spPr>
          <a:xfrm>
            <a:off x="2514600" y="2438400"/>
            <a:ext cx="152400" cy="152400"/>
          </a:xfrm>
          <a:prstGeom prst="cube">
            <a:avLst/>
          </a:prstGeom>
          <a:solidFill>
            <a:srgbClr val="FFFFFF"/>
          </a:solidFill>
          <a:ln w="25400" cap="flat">
            <a:solidFill>
              <a:srgbClr val="2C73FF"/>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a:p>
        </p:txBody>
      </p:sp>
      <p:sp>
        <p:nvSpPr>
          <p:cNvPr id="42" name="Cube 41"/>
          <p:cNvSpPr/>
          <p:nvPr/>
        </p:nvSpPr>
        <p:spPr>
          <a:xfrm>
            <a:off x="457200" y="4495800"/>
            <a:ext cx="152400" cy="152400"/>
          </a:xfrm>
          <a:prstGeom prst="cube">
            <a:avLst/>
          </a:prstGeom>
          <a:solidFill>
            <a:srgbClr val="FFFF00"/>
          </a:solidFill>
          <a:ln w="25400" cap="flat">
            <a:solidFill>
              <a:srgbClr val="80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a:p>
        </p:txBody>
      </p:sp>
      <p:sp>
        <p:nvSpPr>
          <p:cNvPr id="43" name="TextBox 42"/>
          <p:cNvSpPr txBox="1"/>
          <p:nvPr/>
        </p:nvSpPr>
        <p:spPr>
          <a:xfrm>
            <a:off x="762000" y="4419600"/>
            <a:ext cx="808463" cy="25391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rtl="0" latinLnBrk="1" hangingPunct="0"/>
            <a:r>
              <a:rPr lang="en-US" sz="1050" dirty="0" smtClean="0">
                <a:solidFill>
                  <a:srgbClr val="FFFF00"/>
                </a:solidFill>
              </a:rPr>
              <a:t>AWS Demo</a:t>
            </a:r>
            <a:endParaRPr lang="en-US" sz="1050" dirty="0">
              <a:solidFill>
                <a:srgbClr val="FFFF00"/>
              </a:solidFill>
            </a:endParaRPr>
          </a:p>
        </p:txBody>
      </p:sp>
      <p:sp>
        <p:nvSpPr>
          <p:cNvPr id="44" name="Cube 43"/>
          <p:cNvSpPr/>
          <p:nvPr/>
        </p:nvSpPr>
        <p:spPr>
          <a:xfrm>
            <a:off x="8915400" y="4419600"/>
            <a:ext cx="152400" cy="152400"/>
          </a:xfrm>
          <a:prstGeom prst="cube">
            <a:avLst/>
          </a:prstGeom>
          <a:solidFill>
            <a:srgbClr val="FFFF00"/>
          </a:solidFill>
          <a:ln w="25400" cap="flat">
            <a:solidFill>
              <a:srgbClr val="80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a:p>
        </p:txBody>
      </p:sp>
      <p:sp>
        <p:nvSpPr>
          <p:cNvPr id="45" name="Cube 44"/>
          <p:cNvSpPr/>
          <p:nvPr/>
        </p:nvSpPr>
        <p:spPr>
          <a:xfrm>
            <a:off x="8915400" y="5029200"/>
            <a:ext cx="152400" cy="152400"/>
          </a:xfrm>
          <a:prstGeom prst="cube">
            <a:avLst/>
          </a:prstGeom>
          <a:solidFill>
            <a:srgbClr val="FFFFFF"/>
          </a:solidFill>
          <a:ln w="25400" cap="flat">
            <a:solidFill>
              <a:srgbClr val="FF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a:p>
        </p:txBody>
      </p:sp>
      <p:sp>
        <p:nvSpPr>
          <p:cNvPr id="47" name="Cube 46"/>
          <p:cNvSpPr/>
          <p:nvPr/>
        </p:nvSpPr>
        <p:spPr>
          <a:xfrm>
            <a:off x="4648200" y="2438400"/>
            <a:ext cx="152400" cy="152400"/>
          </a:xfrm>
          <a:prstGeom prst="cube">
            <a:avLst/>
          </a:prstGeom>
          <a:solidFill>
            <a:srgbClr val="22FF0F"/>
          </a:solidFill>
          <a:ln w="25400" cap="flat">
            <a:solidFill>
              <a:schemeClr val="accent4">
                <a:lumMod val="50000"/>
                <a:lumOff val="50000"/>
              </a:schemeClr>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a:p>
        </p:txBody>
      </p:sp>
      <p:sp>
        <p:nvSpPr>
          <p:cNvPr id="48" name="Cube 47"/>
          <p:cNvSpPr/>
          <p:nvPr/>
        </p:nvSpPr>
        <p:spPr>
          <a:xfrm>
            <a:off x="1981200" y="2667000"/>
            <a:ext cx="152400" cy="152400"/>
          </a:xfrm>
          <a:prstGeom prst="cube">
            <a:avLst/>
          </a:prstGeom>
          <a:solidFill>
            <a:schemeClr val="accent1">
              <a:lumMod val="60000"/>
              <a:lumOff val="40000"/>
            </a:schemeClr>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a:p>
        </p:txBody>
      </p:sp>
      <p:sp>
        <p:nvSpPr>
          <p:cNvPr id="49" name="Cube 48"/>
          <p:cNvSpPr/>
          <p:nvPr/>
        </p:nvSpPr>
        <p:spPr>
          <a:xfrm>
            <a:off x="4953000" y="2514600"/>
            <a:ext cx="152400" cy="152400"/>
          </a:xfrm>
          <a:prstGeom prst="cube">
            <a:avLst/>
          </a:prstGeom>
          <a:solidFill>
            <a:srgbClr val="FFFFFF"/>
          </a:solidFill>
          <a:ln w="25400" cap="flat">
            <a:solidFill>
              <a:srgbClr val="FF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a:p>
        </p:txBody>
      </p:sp>
      <p:sp>
        <p:nvSpPr>
          <p:cNvPr id="50" name="Cube 49"/>
          <p:cNvSpPr/>
          <p:nvPr/>
        </p:nvSpPr>
        <p:spPr>
          <a:xfrm>
            <a:off x="7162800" y="3200400"/>
            <a:ext cx="152400" cy="152400"/>
          </a:xfrm>
          <a:prstGeom prst="cube">
            <a:avLst/>
          </a:prstGeom>
          <a:solidFill>
            <a:srgbClr val="FFFFFF"/>
          </a:solidFill>
          <a:ln w="25400" cap="flat">
            <a:solidFill>
              <a:srgbClr val="FF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a:p>
        </p:txBody>
      </p:sp>
      <p:sp>
        <p:nvSpPr>
          <p:cNvPr id="51" name="Cube 50"/>
          <p:cNvSpPr/>
          <p:nvPr/>
        </p:nvSpPr>
        <p:spPr>
          <a:xfrm>
            <a:off x="2743200" y="4267200"/>
            <a:ext cx="152400" cy="152400"/>
          </a:xfrm>
          <a:prstGeom prst="cube">
            <a:avLst/>
          </a:prstGeom>
          <a:solidFill>
            <a:srgbClr val="FFFFFF"/>
          </a:solidFill>
          <a:ln w="25400" cap="flat">
            <a:solidFill>
              <a:srgbClr val="FF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a:p>
        </p:txBody>
      </p:sp>
      <p:sp>
        <p:nvSpPr>
          <p:cNvPr id="52" name="Cube 51"/>
          <p:cNvSpPr/>
          <p:nvPr/>
        </p:nvSpPr>
        <p:spPr>
          <a:xfrm>
            <a:off x="5257800" y="4343400"/>
            <a:ext cx="152400" cy="152400"/>
          </a:xfrm>
          <a:prstGeom prst="cube">
            <a:avLst/>
          </a:prstGeom>
          <a:solidFill>
            <a:srgbClr val="FFFFFF"/>
          </a:solidFill>
          <a:ln w="25400" cap="flat">
            <a:solidFill>
              <a:srgbClr val="FF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a:p>
        </p:txBody>
      </p:sp>
    </p:spTree>
    <p:extLst>
      <p:ext uri="{BB962C8B-B14F-4D97-AF65-F5344CB8AC3E}">
        <p14:creationId xmlns:p14="http://schemas.microsoft.com/office/powerpoint/2010/main" val="20770646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a:xfrm>
            <a:off x="1995055" y="304800"/>
            <a:ext cx="5624945" cy="523220"/>
          </a:xfrm>
        </p:spPr>
        <p:txBody>
          <a:bodyPr wrap="square">
            <a:spAutoFit/>
          </a:bodyPr>
          <a:lstStyle/>
          <a:p>
            <a:pPr algn="l" eaLnBrk="1" hangingPunct="1"/>
            <a:r>
              <a:rPr lang="en-US" sz="2800" b="1" smtClean="0">
                <a:latin typeface="Tahoma" charset="0"/>
                <a:ea typeface="ＭＳ Ｐゴシック" charset="0"/>
                <a:cs typeface="ＭＳ Ｐゴシック" charset="0"/>
              </a:rPr>
              <a:t>The “Road to 20” </a:t>
            </a:r>
            <a:r>
              <a:rPr lang="en-US" sz="2800" b="1" dirty="0" smtClean="0">
                <a:latin typeface="Tahoma" charset="0"/>
                <a:ea typeface="ＭＳ Ｐゴシック" charset="0"/>
                <a:cs typeface="ＭＳ Ｐゴシック" charset="0"/>
              </a:rPr>
              <a:t>Data Cubes</a:t>
            </a:r>
            <a:endParaRPr lang="en-US" dirty="0">
              <a:solidFill>
                <a:srgbClr val="FFD799"/>
              </a:solidFill>
              <a:latin typeface="Tahoma" charset="0"/>
              <a:ea typeface="ＭＳ Ｐゴシック" charset="0"/>
              <a:cs typeface="ＭＳ Ｐゴシック" charset="0"/>
            </a:endParaRPr>
          </a:p>
        </p:txBody>
      </p:sp>
      <p:cxnSp>
        <p:nvCxnSpPr>
          <p:cNvPr id="80905" name="Straight Arrow Connector 2"/>
          <p:cNvCxnSpPr>
            <a:cxnSpLocks noChangeShapeType="1"/>
          </p:cNvCxnSpPr>
          <p:nvPr/>
        </p:nvCxnSpPr>
        <p:spPr bwMode="auto">
          <a:xfrm flipH="1">
            <a:off x="1816100" y="6284913"/>
            <a:ext cx="949325" cy="344487"/>
          </a:xfrm>
          <a:prstGeom prst="straightConnector1">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type="arrow" w="med" len="med"/>
              </a14:hiddenLine>
            </a:ext>
          </a:extLst>
        </p:spPr>
      </p:cxnSp>
      <p:pic>
        <p:nvPicPr>
          <p:cNvPr id="3" name="Picture 2"/>
          <p:cNvPicPr>
            <a:picLocks noChangeAspect="1"/>
          </p:cNvPicPr>
          <p:nvPr/>
        </p:nvPicPr>
        <p:blipFill>
          <a:blip r:embed="rId3"/>
          <a:stretch>
            <a:fillRect/>
          </a:stretch>
        </p:blipFill>
        <p:spPr>
          <a:xfrm>
            <a:off x="213609" y="1371600"/>
            <a:ext cx="8854191" cy="4411598"/>
          </a:xfrm>
          <a:prstGeom prst="rect">
            <a:avLst/>
          </a:prstGeom>
        </p:spPr>
      </p:pic>
    </p:spTree>
    <p:extLst>
      <p:ext uri="{BB962C8B-B14F-4D97-AF65-F5344CB8AC3E}">
        <p14:creationId xmlns:p14="http://schemas.microsoft.com/office/powerpoint/2010/main" val="1162565758"/>
      </p:ext>
    </p:extLst>
  </p:cSld>
  <p:clrMapOvr>
    <a:masterClrMapping/>
  </p:clrMapOvr>
  <p:transition spd="slow">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a:xfrm>
            <a:off x="2057400" y="304800"/>
            <a:ext cx="5624945" cy="523220"/>
          </a:xfrm>
        </p:spPr>
        <p:txBody>
          <a:bodyPr wrap="square">
            <a:spAutoFit/>
          </a:bodyPr>
          <a:lstStyle/>
          <a:p>
            <a:pPr algn="l" eaLnBrk="1" hangingPunct="1"/>
            <a:r>
              <a:rPr lang="en-US" sz="2800" b="1" smtClean="0">
                <a:latin typeface="Tahoma" charset="0"/>
                <a:ea typeface="ＭＳ Ｐゴシック" charset="0"/>
                <a:cs typeface="ＭＳ Ｐゴシック" charset="0"/>
              </a:rPr>
              <a:t>The “Road to 20” </a:t>
            </a:r>
            <a:r>
              <a:rPr lang="en-US" sz="2800" b="1" dirty="0" smtClean="0">
                <a:latin typeface="Tahoma" charset="0"/>
                <a:ea typeface="ＭＳ Ｐゴシック" charset="0"/>
                <a:cs typeface="ＭＳ Ｐゴシック" charset="0"/>
              </a:rPr>
              <a:t>Data Cubes</a:t>
            </a:r>
            <a:endParaRPr lang="en-US" dirty="0">
              <a:solidFill>
                <a:srgbClr val="FFD799"/>
              </a:solidFill>
              <a:latin typeface="Tahoma" charset="0"/>
              <a:ea typeface="ＭＳ Ｐゴシック" charset="0"/>
              <a:cs typeface="ＭＳ Ｐゴシック" charset="0"/>
            </a:endParaRPr>
          </a:p>
        </p:txBody>
      </p:sp>
      <p:cxnSp>
        <p:nvCxnSpPr>
          <p:cNvPr id="80905" name="Straight Arrow Connector 2"/>
          <p:cNvCxnSpPr>
            <a:cxnSpLocks noChangeShapeType="1"/>
          </p:cNvCxnSpPr>
          <p:nvPr/>
        </p:nvCxnSpPr>
        <p:spPr bwMode="auto">
          <a:xfrm flipH="1">
            <a:off x="1816100" y="6284913"/>
            <a:ext cx="949325" cy="344487"/>
          </a:xfrm>
          <a:prstGeom prst="straightConnector1">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type="arrow" w="med" len="med"/>
              </a14:hiddenLine>
            </a:ext>
          </a:extLst>
        </p:spPr>
      </p:cxnSp>
      <p:pic>
        <p:nvPicPr>
          <p:cNvPr id="3" name="Picture 2"/>
          <p:cNvPicPr>
            <a:picLocks noChangeAspect="1"/>
          </p:cNvPicPr>
          <p:nvPr/>
        </p:nvPicPr>
        <p:blipFill>
          <a:blip r:embed="rId3"/>
          <a:stretch>
            <a:fillRect/>
          </a:stretch>
        </p:blipFill>
        <p:spPr>
          <a:xfrm>
            <a:off x="152400" y="1295400"/>
            <a:ext cx="8844117" cy="4572000"/>
          </a:xfrm>
          <a:prstGeom prst="rect">
            <a:avLst/>
          </a:prstGeom>
        </p:spPr>
      </p:pic>
    </p:spTree>
    <p:extLst>
      <p:ext uri="{BB962C8B-B14F-4D97-AF65-F5344CB8AC3E}">
        <p14:creationId xmlns:p14="http://schemas.microsoft.com/office/powerpoint/2010/main" val="984840636"/>
      </p:ext>
    </p:extLst>
  </p:cSld>
  <p:clrMapOvr>
    <a:masterClrMapping/>
  </p:clrMapOvr>
  <p:transition spd="slow">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0905" name="Straight Arrow Connector 2"/>
          <p:cNvCxnSpPr>
            <a:cxnSpLocks noChangeShapeType="1"/>
          </p:cNvCxnSpPr>
          <p:nvPr/>
        </p:nvCxnSpPr>
        <p:spPr bwMode="auto">
          <a:xfrm flipH="1">
            <a:off x="1816100" y="6284913"/>
            <a:ext cx="949325" cy="344487"/>
          </a:xfrm>
          <a:prstGeom prst="straightConnector1">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type="arrow" w="med" len="med"/>
              </a14:hiddenLine>
            </a:ext>
          </a:extLst>
        </p:spPr>
      </p:cxnSp>
      <p:sp>
        <p:nvSpPr>
          <p:cNvPr id="5" name="Content Placeholder 2"/>
          <p:cNvSpPr txBox="1">
            <a:spLocks/>
          </p:cNvSpPr>
          <p:nvPr/>
        </p:nvSpPr>
        <p:spPr>
          <a:xfrm>
            <a:off x="152400" y="1295400"/>
            <a:ext cx="4432300" cy="5486400"/>
          </a:xfrm>
          <a:prstGeom prst="rect">
            <a:avLst/>
          </a:prstGeom>
          <a:solidFill>
            <a:srgbClr val="FFFFFF"/>
          </a:solidFill>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Font typeface="Arial"/>
              <a:buNone/>
            </a:pPr>
            <a:r>
              <a:rPr lang="en-US" sz="1800" b="1" dirty="0">
                <a:latin typeface="Calibri" charset="0"/>
                <a:ea typeface="ＭＳ Ｐゴシック" charset="0"/>
                <a:cs typeface="Calibri" charset="0"/>
              </a:rPr>
              <a:t>Data Cubes</a:t>
            </a:r>
            <a:endParaRPr lang="en-US" sz="1800" dirty="0">
              <a:latin typeface="Calibri" charset="0"/>
              <a:ea typeface="ＭＳ Ｐゴシック" charset="0"/>
              <a:cs typeface="Calibri" charset="0"/>
            </a:endParaRPr>
          </a:p>
          <a:p>
            <a:pPr marL="171450" indent="-171450">
              <a:buFont typeface="Wingdings" charset="2"/>
              <a:buChar char="§"/>
            </a:pPr>
            <a:r>
              <a:rPr lang="en-US" sz="1800" dirty="0" smtClean="0">
                <a:solidFill>
                  <a:srgbClr val="FF0000"/>
                </a:solidFill>
                <a:latin typeface="Calibri" charset="0"/>
                <a:ea typeface="ＭＳ Ｐゴシック" charset="0"/>
                <a:cs typeface="Calibri" charset="0"/>
              </a:rPr>
              <a:t>14 cubes </a:t>
            </a:r>
            <a:r>
              <a:rPr lang="en-US" sz="1800" dirty="0">
                <a:latin typeface="Calibri" charset="0"/>
                <a:ea typeface="ＭＳ Ｐゴシック" charset="0"/>
                <a:cs typeface="Calibri" charset="0"/>
              </a:rPr>
              <a:t>with 10+ years </a:t>
            </a:r>
            <a:r>
              <a:rPr lang="en-US" sz="1800" dirty="0" smtClean="0">
                <a:latin typeface="Calibri" charset="0"/>
                <a:ea typeface="ＭＳ Ｐゴシック" charset="0"/>
                <a:cs typeface="Calibri" charset="0"/>
              </a:rPr>
              <a:t>each. </a:t>
            </a:r>
          </a:p>
          <a:p>
            <a:pPr marL="171450" indent="-171450">
              <a:buFont typeface="Wingdings" charset="2"/>
              <a:buChar char="§"/>
            </a:pPr>
            <a:r>
              <a:rPr lang="en-US" sz="1800" dirty="0" smtClean="0">
                <a:latin typeface="Calibri" charset="0"/>
                <a:ea typeface="ＭＳ Ｐゴシック" charset="0"/>
                <a:cs typeface="Calibri" charset="0"/>
              </a:rPr>
              <a:t>Kenya</a:t>
            </a:r>
            <a:r>
              <a:rPr lang="en-US" sz="1800" dirty="0">
                <a:latin typeface="Calibri" charset="0"/>
                <a:ea typeface="ＭＳ Ｐゴシック" charset="0"/>
                <a:cs typeface="Calibri" charset="0"/>
              </a:rPr>
              <a:t>, </a:t>
            </a:r>
            <a:r>
              <a:rPr lang="en-US" sz="1800" dirty="0" smtClean="0">
                <a:latin typeface="Calibri" charset="0"/>
                <a:ea typeface="ＭＳ Ｐゴシック" charset="0"/>
                <a:cs typeface="Calibri" charset="0"/>
              </a:rPr>
              <a:t>Cameroon (Lake Chad), </a:t>
            </a:r>
            <a:r>
              <a:rPr lang="en-US" sz="1800" dirty="0">
                <a:latin typeface="Calibri" charset="0"/>
                <a:ea typeface="ＭＳ Ｐゴシック" charset="0"/>
                <a:cs typeface="Calibri" charset="0"/>
              </a:rPr>
              <a:t>Togo (coastal Africa), Colombia, Tonga (Pacific </a:t>
            </a:r>
            <a:r>
              <a:rPr lang="en-US" sz="1800" dirty="0" smtClean="0">
                <a:latin typeface="Calibri" charset="0"/>
                <a:ea typeface="ＭＳ Ｐゴシック" charset="0"/>
                <a:cs typeface="Calibri" charset="0"/>
              </a:rPr>
              <a:t>Islands), Vietnam, Australia (Menindee Lakes), Bangladesh.</a:t>
            </a:r>
            <a:endParaRPr lang="en-US" sz="1800" dirty="0">
              <a:latin typeface="Calibri" charset="0"/>
              <a:ea typeface="ＭＳ Ｐゴシック" charset="0"/>
              <a:cs typeface="Calibri" charset="0"/>
            </a:endParaRPr>
          </a:p>
          <a:p>
            <a:pPr marL="0" indent="0">
              <a:buFont typeface="Arial"/>
              <a:buNone/>
            </a:pPr>
            <a:r>
              <a:rPr lang="en-US" sz="1800" b="1" dirty="0">
                <a:latin typeface="Calibri" charset="0"/>
                <a:ea typeface="ＭＳ Ｐゴシック" charset="0"/>
                <a:cs typeface="Calibri" charset="0"/>
              </a:rPr>
              <a:t>User Interface Features</a:t>
            </a:r>
          </a:p>
          <a:p>
            <a:pPr marL="171450" indent="-171450">
              <a:buFont typeface="Wingdings" charset="2"/>
              <a:buChar char="§"/>
            </a:pPr>
            <a:r>
              <a:rPr lang="en-US" sz="1800" dirty="0">
                <a:latin typeface="Calibri" charset="0"/>
                <a:ea typeface="ＭＳ Ｐゴシック" charset="0"/>
                <a:cs typeface="Calibri" charset="0"/>
              </a:rPr>
              <a:t>User-selected spatial region and time</a:t>
            </a:r>
          </a:p>
          <a:p>
            <a:pPr marL="171450" indent="-171450">
              <a:buFont typeface="Wingdings" charset="2"/>
              <a:buChar char="§"/>
            </a:pPr>
            <a:r>
              <a:rPr lang="en-US" sz="1800" dirty="0">
                <a:solidFill>
                  <a:srgbClr val="FF0000"/>
                </a:solidFill>
                <a:latin typeface="Calibri" charset="0"/>
                <a:ea typeface="ＭＳ Ｐゴシック" charset="0"/>
                <a:cs typeface="Calibri" charset="0"/>
              </a:rPr>
              <a:t>7</a:t>
            </a:r>
            <a:r>
              <a:rPr lang="en-US" sz="1800" dirty="0" smtClean="0">
                <a:solidFill>
                  <a:srgbClr val="FF0000"/>
                </a:solidFill>
                <a:latin typeface="Calibri" charset="0"/>
                <a:ea typeface="ＭＳ Ｐゴシック" charset="0"/>
                <a:cs typeface="Calibri" charset="0"/>
              </a:rPr>
              <a:t> applications</a:t>
            </a:r>
            <a:r>
              <a:rPr lang="en-US" sz="1800" dirty="0" smtClean="0">
                <a:latin typeface="Calibri" charset="0"/>
                <a:ea typeface="ＭＳ Ｐゴシック" charset="0"/>
                <a:cs typeface="Calibri" charset="0"/>
              </a:rPr>
              <a:t>: </a:t>
            </a:r>
            <a:r>
              <a:rPr lang="en-US" sz="1800" dirty="0">
                <a:latin typeface="Calibri" charset="0"/>
                <a:ea typeface="ＭＳ Ｐゴシック" charset="0"/>
                <a:cs typeface="Calibri" charset="0"/>
              </a:rPr>
              <a:t>custom cloud-free mosaics, </a:t>
            </a:r>
            <a:r>
              <a:rPr lang="en-US" sz="1800" dirty="0" smtClean="0">
                <a:latin typeface="Calibri" charset="0"/>
                <a:ea typeface="ＭＳ Ｐゴシック" charset="0"/>
                <a:cs typeface="Calibri" charset="0"/>
              </a:rPr>
              <a:t>NDVI </a:t>
            </a:r>
            <a:r>
              <a:rPr lang="en-US" sz="1800" dirty="0">
                <a:latin typeface="Calibri" charset="0"/>
                <a:ea typeface="ＭＳ Ｐゴシック" charset="0"/>
                <a:cs typeface="Calibri" charset="0"/>
              </a:rPr>
              <a:t>anomaly, water </a:t>
            </a:r>
            <a:r>
              <a:rPr lang="en-US" sz="1800" dirty="0" smtClean="0">
                <a:latin typeface="Calibri" charset="0"/>
                <a:ea typeface="ＭＳ Ｐゴシック" charset="0"/>
                <a:cs typeface="Calibri" charset="0"/>
              </a:rPr>
              <a:t>detection, water </a:t>
            </a:r>
            <a:r>
              <a:rPr lang="en-US" sz="1800" dirty="0">
                <a:latin typeface="Calibri" charset="0"/>
                <a:ea typeface="ＭＳ Ｐゴシック" charset="0"/>
                <a:cs typeface="Calibri" charset="0"/>
              </a:rPr>
              <a:t>quality (Total Suspended Matter), </a:t>
            </a:r>
            <a:r>
              <a:rPr lang="en-US" sz="1800" dirty="0" smtClean="0">
                <a:latin typeface="Calibri" charset="0"/>
                <a:ea typeface="ＭＳ Ｐゴシック" charset="0"/>
                <a:cs typeface="Calibri" charset="0"/>
              </a:rPr>
              <a:t>landslides (SLIP) and coastal change.</a:t>
            </a:r>
            <a:endParaRPr lang="en-US" sz="1800" dirty="0">
              <a:latin typeface="Calibri" charset="0"/>
              <a:ea typeface="ＭＳ Ｐゴシック" charset="0"/>
              <a:cs typeface="Calibri" charset="0"/>
            </a:endParaRPr>
          </a:p>
          <a:p>
            <a:pPr marL="171450" indent="-171450">
              <a:buFont typeface="Wingdings" charset="2"/>
              <a:buChar char="§"/>
            </a:pPr>
            <a:r>
              <a:rPr lang="en-US" sz="1800" dirty="0">
                <a:latin typeface="Calibri" charset="0"/>
                <a:ea typeface="ＭＳ Ｐゴシック" charset="0"/>
                <a:cs typeface="Calibri" charset="0"/>
              </a:rPr>
              <a:t>Outputs in GeoTIFF </a:t>
            </a:r>
            <a:r>
              <a:rPr lang="en-US" sz="1800" dirty="0" smtClean="0">
                <a:latin typeface="Calibri" charset="0"/>
                <a:ea typeface="ＭＳ Ｐゴシック" charset="0"/>
                <a:cs typeface="Calibri" charset="0"/>
              </a:rPr>
              <a:t>and GIF animation.</a:t>
            </a:r>
          </a:p>
          <a:p>
            <a:pPr marL="171450" indent="-171450">
              <a:buFont typeface="Wingdings" charset="2"/>
              <a:buChar char="§"/>
            </a:pPr>
            <a:r>
              <a:rPr lang="en-US" sz="1800" dirty="0" smtClean="0">
                <a:latin typeface="Calibri" charset="0"/>
                <a:ea typeface="ＭＳ Ｐゴシック" charset="0"/>
                <a:cs typeface="Calibri" charset="0"/>
              </a:rPr>
              <a:t>Free and open!</a:t>
            </a:r>
            <a:endParaRPr lang="en-US" sz="1800" dirty="0">
              <a:latin typeface="Calibri" charset="0"/>
              <a:ea typeface="ＭＳ Ｐゴシック" charset="0"/>
              <a:cs typeface="Calibri" charset="0"/>
            </a:endParaRPr>
          </a:p>
        </p:txBody>
      </p:sp>
      <p:sp>
        <p:nvSpPr>
          <p:cNvPr id="6" name="TextBox 5"/>
          <p:cNvSpPr txBox="1"/>
          <p:nvPr/>
        </p:nvSpPr>
        <p:spPr>
          <a:xfrm>
            <a:off x="245335" y="5791200"/>
            <a:ext cx="4939812" cy="92332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rtl="0" latinLnBrk="1" hangingPunct="0"/>
            <a:r>
              <a:rPr lang="en-US" b="1" dirty="0" smtClean="0">
                <a:solidFill>
                  <a:srgbClr val="002060"/>
                </a:solidFill>
                <a:hlinkClick r:id="rId3"/>
              </a:rPr>
              <a:t>User Interface: http://tinyurl.com/datacubeui</a:t>
            </a:r>
            <a:endParaRPr lang="en-US" b="1" dirty="0" smtClean="0">
              <a:solidFill>
                <a:srgbClr val="002060"/>
              </a:solidFill>
            </a:endParaRPr>
          </a:p>
          <a:p>
            <a:pPr algn="l" rtl="0" latinLnBrk="1" hangingPunct="0"/>
            <a:r>
              <a:rPr lang="en-US" b="1" dirty="0" smtClean="0">
                <a:solidFill>
                  <a:srgbClr val="002060"/>
                </a:solidFill>
              </a:rPr>
              <a:t>Email: </a:t>
            </a:r>
            <a:r>
              <a:rPr lang="en-US" b="1" dirty="0" smtClean="0">
                <a:solidFill>
                  <a:srgbClr val="002060"/>
                </a:solidFill>
                <a:hlinkClick r:id="rId4"/>
              </a:rPr>
              <a:t>info@ceos-cube.org</a:t>
            </a:r>
            <a:endParaRPr lang="en-US" b="1" dirty="0" smtClean="0">
              <a:solidFill>
                <a:srgbClr val="002060"/>
              </a:solidFill>
            </a:endParaRPr>
          </a:p>
          <a:p>
            <a:pPr algn="l" rtl="0" latinLnBrk="1" hangingPunct="0"/>
            <a:r>
              <a:rPr lang="en-US" b="1" dirty="0" smtClean="0">
                <a:solidFill>
                  <a:srgbClr val="002060"/>
                </a:solidFill>
              </a:rPr>
              <a:t>Web: </a:t>
            </a:r>
            <a:r>
              <a:rPr lang="en-US" b="1" dirty="0" err="1" smtClean="0">
                <a:solidFill>
                  <a:srgbClr val="002060"/>
                </a:solidFill>
              </a:rPr>
              <a:t>www.ceos-cube.org</a:t>
            </a:r>
            <a:endParaRPr lang="en-US" b="1" dirty="0">
              <a:solidFill>
                <a:srgbClr val="002060"/>
              </a:solidFill>
            </a:endParaRPr>
          </a:p>
        </p:txBody>
      </p:sp>
      <p:pic>
        <p:nvPicPr>
          <p:cNvPr id="9" name="Picture 8"/>
          <p:cNvPicPr>
            <a:picLocks noChangeAspect="1"/>
          </p:cNvPicPr>
          <p:nvPr/>
        </p:nvPicPr>
        <p:blipFill>
          <a:blip r:embed="rId5"/>
          <a:stretch>
            <a:fillRect/>
          </a:stretch>
        </p:blipFill>
        <p:spPr>
          <a:xfrm>
            <a:off x="6781800" y="5676464"/>
            <a:ext cx="2070100" cy="1029136"/>
          </a:xfrm>
          <a:prstGeom prst="rect">
            <a:avLst/>
          </a:prstGeom>
        </p:spPr>
      </p:pic>
      <p:sp>
        <p:nvSpPr>
          <p:cNvPr id="10" name="Content Placeholder 2"/>
          <p:cNvSpPr txBox="1">
            <a:spLocks/>
          </p:cNvSpPr>
          <p:nvPr/>
        </p:nvSpPr>
        <p:spPr bwMode="auto">
          <a:xfrm>
            <a:off x="4876800" y="4152464"/>
            <a:ext cx="3962400" cy="1325892"/>
          </a:xfrm>
          <a:prstGeom prst="rect">
            <a:avLst/>
          </a:prstGeom>
          <a:solidFill>
            <a:schemeClr val="accent1">
              <a:lumMod val="20000"/>
              <a:lumOff val="80000"/>
            </a:schemeClr>
          </a:solidFill>
          <a:ln w="9525">
            <a:solidFill>
              <a:schemeClr val="tx1"/>
            </a:solidFill>
            <a:miter lim="800000"/>
            <a:headEnd/>
            <a:tailEnd/>
          </a:ln>
        </p:spPr>
        <p:txBody>
          <a:bodyPr/>
          <a:lstStyle>
            <a:lvl1pPr marL="169863" indent="-169863">
              <a:defRPr sz="1000">
                <a:solidFill>
                  <a:schemeClr val="tx1"/>
                </a:solidFill>
                <a:latin typeface="Arial Unicode MS" charset="0"/>
                <a:ea typeface="ＭＳ Ｐゴシック" charset="0"/>
                <a:cs typeface="ＭＳ Ｐゴシック" charset="0"/>
              </a:defRPr>
            </a:lvl1pPr>
            <a:lvl2pPr marL="914400" indent="-457200">
              <a:defRPr sz="1000">
                <a:solidFill>
                  <a:schemeClr val="tx1"/>
                </a:solidFill>
                <a:latin typeface="Arial Unicode MS" charset="0"/>
                <a:ea typeface="ＭＳ Ｐゴシック" charset="0"/>
              </a:defRPr>
            </a:lvl2pPr>
            <a:lvl3pPr>
              <a:defRPr sz="1000">
                <a:solidFill>
                  <a:schemeClr val="tx1"/>
                </a:solidFill>
                <a:latin typeface="Arial Unicode MS" charset="0"/>
                <a:ea typeface="ＭＳ Ｐゴシック" charset="0"/>
              </a:defRPr>
            </a:lvl3pPr>
            <a:lvl4pPr>
              <a:defRPr sz="1000">
                <a:solidFill>
                  <a:schemeClr val="tx1"/>
                </a:solidFill>
                <a:latin typeface="Arial Unicode MS" charset="0"/>
                <a:ea typeface="ＭＳ Ｐゴシック" charset="0"/>
              </a:defRPr>
            </a:lvl4pPr>
            <a:lvl5pPr>
              <a:defRPr sz="1000">
                <a:solidFill>
                  <a:schemeClr val="tx1"/>
                </a:solidFill>
                <a:latin typeface="Arial Unicode MS" charset="0"/>
                <a:ea typeface="ＭＳ Ｐゴシック" charset="0"/>
              </a:defRPr>
            </a:lvl5pPr>
            <a:lvl6pPr marL="457200" eaLnBrk="0" fontAlgn="base" hangingPunct="0">
              <a:spcBef>
                <a:spcPct val="50000"/>
              </a:spcBef>
              <a:spcAft>
                <a:spcPct val="0"/>
              </a:spcAft>
              <a:defRPr sz="1000">
                <a:solidFill>
                  <a:schemeClr val="tx1"/>
                </a:solidFill>
                <a:latin typeface="Arial Unicode MS" charset="0"/>
                <a:ea typeface="ＭＳ Ｐゴシック" charset="0"/>
              </a:defRPr>
            </a:lvl6pPr>
            <a:lvl7pPr marL="914400" eaLnBrk="0" fontAlgn="base" hangingPunct="0">
              <a:spcBef>
                <a:spcPct val="50000"/>
              </a:spcBef>
              <a:spcAft>
                <a:spcPct val="0"/>
              </a:spcAft>
              <a:defRPr sz="1000">
                <a:solidFill>
                  <a:schemeClr val="tx1"/>
                </a:solidFill>
                <a:latin typeface="Arial Unicode MS" charset="0"/>
                <a:ea typeface="ＭＳ Ｐゴシック" charset="0"/>
              </a:defRPr>
            </a:lvl7pPr>
            <a:lvl8pPr marL="1371600" eaLnBrk="0" fontAlgn="base" hangingPunct="0">
              <a:spcBef>
                <a:spcPct val="50000"/>
              </a:spcBef>
              <a:spcAft>
                <a:spcPct val="0"/>
              </a:spcAft>
              <a:defRPr sz="1000">
                <a:solidFill>
                  <a:schemeClr val="tx1"/>
                </a:solidFill>
                <a:latin typeface="Arial Unicode MS" charset="0"/>
                <a:ea typeface="ＭＳ Ｐゴシック" charset="0"/>
              </a:defRPr>
            </a:lvl8pPr>
            <a:lvl9pPr marL="1828800" eaLnBrk="0" fontAlgn="base" hangingPunct="0">
              <a:spcBef>
                <a:spcPct val="50000"/>
              </a:spcBef>
              <a:spcAft>
                <a:spcPct val="0"/>
              </a:spcAft>
              <a:defRPr sz="1000">
                <a:solidFill>
                  <a:schemeClr val="tx1"/>
                </a:solidFill>
                <a:latin typeface="Arial Unicode MS" charset="0"/>
                <a:ea typeface="ＭＳ Ｐゴシック" charset="0"/>
              </a:defRPr>
            </a:lvl9pPr>
          </a:lstStyle>
          <a:p>
            <a:pPr marL="0" indent="0" defTabSz="914400">
              <a:spcBef>
                <a:spcPct val="20000"/>
              </a:spcBef>
            </a:pPr>
            <a:r>
              <a:rPr lang="en-US" sz="2000" b="1" dirty="0">
                <a:solidFill>
                  <a:srgbClr val="002569"/>
                </a:solidFill>
                <a:latin typeface="Calibri" charset="0"/>
                <a:cs typeface="Calibri" charset="0"/>
              </a:rPr>
              <a:t>This is the first “hands-on” global demo of the Data Cube to show its potential for rapid time series analysis and diverse applications</a:t>
            </a:r>
            <a:endParaRPr lang="en-US" sz="2000" dirty="0">
              <a:solidFill>
                <a:srgbClr val="002569"/>
              </a:solidFill>
              <a:latin typeface="Calibri" charset="0"/>
              <a:cs typeface="Calibri" charset="0"/>
            </a:endParaRPr>
          </a:p>
        </p:txBody>
      </p:sp>
      <p:sp>
        <p:nvSpPr>
          <p:cNvPr id="11" name="Title 1"/>
          <p:cNvSpPr txBox="1">
            <a:spLocks/>
          </p:cNvSpPr>
          <p:nvPr/>
        </p:nvSpPr>
        <p:spPr>
          <a:xfrm>
            <a:off x="1981200" y="128826"/>
            <a:ext cx="5562600" cy="861774"/>
          </a:xfrm>
          <a:prstGeom prst="rect">
            <a:avLst/>
          </a:prstGeom>
          <a:ln w="12700">
            <a:miter lim="400000"/>
          </a:ln>
        </p:spPr>
        <p:txBody>
          <a:bodyPr wrap="square" lIns="0" tIns="0" rIns="0" bIns="0">
            <a:spAutoFit/>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lgn="l" defTabSz="914400"/>
            <a:r>
              <a:rPr lang="en-US" sz="2800" b="1" dirty="0" smtClean="0">
                <a:latin typeface="Proxima Nova Regular"/>
                <a:ea typeface="Proxima Nova Regular"/>
                <a:cs typeface="Proxima Nova Regular"/>
              </a:rPr>
              <a:t>Amazon Cloud (AWS) </a:t>
            </a:r>
            <a:br>
              <a:rPr lang="en-US" sz="2800" b="1" dirty="0" smtClean="0">
                <a:latin typeface="Proxima Nova Regular"/>
                <a:ea typeface="Proxima Nova Regular"/>
                <a:cs typeface="Proxima Nova Regular"/>
              </a:rPr>
            </a:br>
            <a:r>
              <a:rPr lang="en-US" sz="2800" b="1" dirty="0" smtClean="0">
                <a:latin typeface="Proxima Nova Regular"/>
                <a:ea typeface="Proxima Nova Regular"/>
                <a:cs typeface="Proxima Nova Regular"/>
              </a:rPr>
              <a:t>Data Cube Demonstration Portal</a:t>
            </a:r>
            <a:endParaRPr lang="pt-BR" sz="2800" b="1" dirty="0">
              <a:latin typeface="Proxima Nova Regular"/>
              <a:ea typeface="Proxima Nova Regular"/>
              <a:cs typeface="Proxima Nova Regular"/>
            </a:endParaRPr>
          </a:p>
        </p:txBody>
      </p:sp>
      <p:pic>
        <p:nvPicPr>
          <p:cNvPr id="2" name="Picture 1"/>
          <p:cNvPicPr>
            <a:picLocks noChangeAspect="1"/>
          </p:cNvPicPr>
          <p:nvPr/>
        </p:nvPicPr>
        <p:blipFill>
          <a:blip r:embed="rId6"/>
          <a:stretch>
            <a:fillRect/>
          </a:stretch>
        </p:blipFill>
        <p:spPr>
          <a:xfrm>
            <a:off x="4584700" y="1313966"/>
            <a:ext cx="4267200" cy="2680584"/>
          </a:xfrm>
          <a:prstGeom prst="rect">
            <a:avLst/>
          </a:prstGeom>
        </p:spPr>
      </p:pic>
    </p:spTree>
    <p:extLst>
      <p:ext uri="{BB962C8B-B14F-4D97-AF65-F5344CB8AC3E}">
        <p14:creationId xmlns:p14="http://schemas.microsoft.com/office/powerpoint/2010/main" val="1731644373"/>
      </p:ext>
    </p:extLst>
  </p:cSld>
  <p:clrMapOvr>
    <a:masterClrMapping/>
  </p:clrMapOvr>
  <p:transition spd="slow">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a:xfrm>
            <a:off x="2376055" y="228600"/>
            <a:ext cx="5624945" cy="646331"/>
          </a:xfrm>
        </p:spPr>
        <p:txBody>
          <a:bodyPr wrap="square">
            <a:spAutoFit/>
          </a:bodyPr>
          <a:lstStyle/>
          <a:p>
            <a:pPr algn="l" eaLnBrk="1" hangingPunct="1"/>
            <a:r>
              <a:rPr lang="en-US" sz="3600" b="1" dirty="0" smtClean="0">
                <a:latin typeface="Tahoma" charset="0"/>
                <a:ea typeface="ＭＳ Ｐゴシック" charset="0"/>
                <a:cs typeface="ＭＳ Ｐゴシック" charset="0"/>
              </a:rPr>
              <a:t>ARD Status</a:t>
            </a:r>
            <a:endParaRPr lang="en-US" sz="4000" dirty="0">
              <a:solidFill>
                <a:srgbClr val="FFD799"/>
              </a:solidFill>
              <a:latin typeface="Tahoma" charset="0"/>
              <a:ea typeface="ＭＳ Ｐゴシック" charset="0"/>
              <a:cs typeface="ＭＳ Ｐゴシック" charset="0"/>
            </a:endParaRPr>
          </a:p>
        </p:txBody>
      </p:sp>
      <p:cxnSp>
        <p:nvCxnSpPr>
          <p:cNvPr id="80905" name="Straight Arrow Connector 2"/>
          <p:cNvCxnSpPr>
            <a:cxnSpLocks noChangeShapeType="1"/>
          </p:cNvCxnSpPr>
          <p:nvPr/>
        </p:nvCxnSpPr>
        <p:spPr bwMode="auto">
          <a:xfrm flipH="1">
            <a:off x="1816100" y="6284913"/>
            <a:ext cx="949325" cy="344487"/>
          </a:xfrm>
          <a:prstGeom prst="straightConnector1">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type="arrow" w="med" len="med"/>
              </a14:hiddenLine>
            </a:ext>
          </a:extLst>
        </p:spPr>
      </p:cxnSp>
      <p:pic>
        <p:nvPicPr>
          <p:cNvPr id="3" name="Picture 2"/>
          <p:cNvPicPr>
            <a:picLocks noChangeAspect="1"/>
          </p:cNvPicPr>
          <p:nvPr/>
        </p:nvPicPr>
        <p:blipFill>
          <a:blip r:embed="rId3"/>
          <a:stretch>
            <a:fillRect/>
          </a:stretch>
        </p:blipFill>
        <p:spPr>
          <a:xfrm>
            <a:off x="228600" y="1380111"/>
            <a:ext cx="8760968" cy="5228694"/>
          </a:xfrm>
          <a:prstGeom prst="rect">
            <a:avLst/>
          </a:prstGeom>
        </p:spPr>
      </p:pic>
    </p:spTree>
    <p:extLst>
      <p:ext uri="{BB962C8B-B14F-4D97-AF65-F5344CB8AC3E}">
        <p14:creationId xmlns:p14="http://schemas.microsoft.com/office/powerpoint/2010/main" val="765885540"/>
      </p:ext>
    </p:extLst>
  </p:cSld>
  <p:clrMapOvr>
    <a:masterClrMapping/>
  </p:clrMapOvr>
  <p:transition spd="slow">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09800" y="228600"/>
            <a:ext cx="3276600" cy="615553"/>
          </a:xfrm>
          <a:prstGeom prst="rect">
            <a:avLst/>
          </a:prstGeom>
          <a:ln w="12700">
            <a:miter lim="400000"/>
          </a:ln>
        </p:spPr>
        <p:txBody>
          <a:bodyPr wrap="square" lIns="0" tIns="0" rIns="0" bIns="0">
            <a:spAutoFit/>
          </a:bodyPr>
          <a:lstStyle/>
          <a:p>
            <a:pPr algn="l"/>
            <a:r>
              <a:rPr lang="en-US" sz="4000" b="1" smtClean="0">
                <a:latin typeface="Proxima Nova Regular"/>
                <a:ea typeface="Proxima Nova Regular"/>
                <a:cs typeface="Proxima Nova Regular"/>
              </a:rPr>
              <a:t>Agenda</a:t>
            </a:r>
            <a:endParaRPr lang="en-US" sz="4000" b="1" dirty="0">
              <a:latin typeface="Proxima Nova Regular"/>
              <a:ea typeface="Proxima Nova Regular"/>
              <a:cs typeface="Proxima Nova Regular"/>
            </a:endParaRPr>
          </a:p>
        </p:txBody>
      </p:sp>
      <p:sp>
        <p:nvSpPr>
          <p:cNvPr id="5" name="Content Placeholder 2"/>
          <p:cNvSpPr txBox="1">
            <a:spLocks/>
          </p:cNvSpPr>
          <p:nvPr/>
        </p:nvSpPr>
        <p:spPr bwMode="auto">
          <a:xfrm>
            <a:off x="533400" y="1524000"/>
            <a:ext cx="8153400" cy="4114800"/>
          </a:xfrm>
          <a:prstGeom prst="rect">
            <a:avLst/>
          </a:prstGeom>
          <a:noFill/>
          <a:ln w="9525">
            <a:noFill/>
            <a:miter lim="800000"/>
            <a:headEnd/>
            <a:tailEnd/>
          </a:ln>
        </p:spPr>
        <p:txBody>
          <a:bodyPr/>
          <a:lstStyle>
            <a:lvl1pPr marL="169863" indent="-169863">
              <a:defRPr sz="1000">
                <a:solidFill>
                  <a:schemeClr val="tx1"/>
                </a:solidFill>
                <a:latin typeface="Arial Unicode MS" charset="0"/>
                <a:ea typeface="ＭＳ Ｐゴシック" charset="0"/>
                <a:cs typeface="ＭＳ Ｐゴシック" charset="0"/>
              </a:defRPr>
            </a:lvl1pPr>
            <a:lvl2pPr marL="914400" indent="-457200">
              <a:defRPr sz="1000">
                <a:solidFill>
                  <a:schemeClr val="tx1"/>
                </a:solidFill>
                <a:latin typeface="Arial Unicode MS" charset="0"/>
                <a:ea typeface="ＭＳ Ｐゴシック" charset="0"/>
              </a:defRPr>
            </a:lvl2pPr>
            <a:lvl3pPr>
              <a:defRPr sz="1000">
                <a:solidFill>
                  <a:schemeClr val="tx1"/>
                </a:solidFill>
                <a:latin typeface="Arial Unicode MS" charset="0"/>
                <a:ea typeface="ＭＳ Ｐゴシック" charset="0"/>
              </a:defRPr>
            </a:lvl3pPr>
            <a:lvl4pPr>
              <a:defRPr sz="1000">
                <a:solidFill>
                  <a:schemeClr val="tx1"/>
                </a:solidFill>
                <a:latin typeface="Arial Unicode MS" charset="0"/>
                <a:ea typeface="ＭＳ Ｐゴシック" charset="0"/>
              </a:defRPr>
            </a:lvl4pPr>
            <a:lvl5pPr>
              <a:defRPr sz="1000">
                <a:solidFill>
                  <a:schemeClr val="tx1"/>
                </a:solidFill>
                <a:latin typeface="Arial Unicode MS" charset="0"/>
                <a:ea typeface="ＭＳ Ｐゴシック" charset="0"/>
              </a:defRPr>
            </a:lvl5pPr>
            <a:lvl6pPr marL="457200" eaLnBrk="0" fontAlgn="base" hangingPunct="0">
              <a:spcBef>
                <a:spcPct val="50000"/>
              </a:spcBef>
              <a:spcAft>
                <a:spcPct val="0"/>
              </a:spcAft>
              <a:defRPr sz="1000">
                <a:solidFill>
                  <a:schemeClr val="tx1"/>
                </a:solidFill>
                <a:latin typeface="Arial Unicode MS" charset="0"/>
                <a:ea typeface="ＭＳ Ｐゴシック" charset="0"/>
              </a:defRPr>
            </a:lvl6pPr>
            <a:lvl7pPr marL="914400" eaLnBrk="0" fontAlgn="base" hangingPunct="0">
              <a:spcBef>
                <a:spcPct val="50000"/>
              </a:spcBef>
              <a:spcAft>
                <a:spcPct val="0"/>
              </a:spcAft>
              <a:defRPr sz="1000">
                <a:solidFill>
                  <a:schemeClr val="tx1"/>
                </a:solidFill>
                <a:latin typeface="Arial Unicode MS" charset="0"/>
                <a:ea typeface="ＭＳ Ｐゴシック" charset="0"/>
              </a:defRPr>
            </a:lvl7pPr>
            <a:lvl8pPr marL="1371600" eaLnBrk="0" fontAlgn="base" hangingPunct="0">
              <a:spcBef>
                <a:spcPct val="50000"/>
              </a:spcBef>
              <a:spcAft>
                <a:spcPct val="0"/>
              </a:spcAft>
              <a:defRPr sz="1000">
                <a:solidFill>
                  <a:schemeClr val="tx1"/>
                </a:solidFill>
                <a:latin typeface="Arial Unicode MS" charset="0"/>
                <a:ea typeface="ＭＳ Ｐゴシック" charset="0"/>
              </a:defRPr>
            </a:lvl8pPr>
            <a:lvl9pPr marL="1828800" eaLnBrk="0" fontAlgn="base" hangingPunct="0">
              <a:spcBef>
                <a:spcPct val="50000"/>
              </a:spcBef>
              <a:spcAft>
                <a:spcPct val="0"/>
              </a:spcAft>
              <a:defRPr sz="1000">
                <a:solidFill>
                  <a:schemeClr val="tx1"/>
                </a:solidFill>
                <a:latin typeface="Arial Unicode MS" charset="0"/>
                <a:ea typeface="ＭＳ Ｐゴシック" charset="0"/>
              </a:defRPr>
            </a:lvl9pPr>
          </a:lstStyle>
          <a:p>
            <a:pPr marL="231775" indent="-231775" defTabSz="914400">
              <a:spcBef>
                <a:spcPct val="20000"/>
              </a:spcBef>
              <a:buFont typeface="Arial"/>
              <a:buChar char="•"/>
            </a:pPr>
            <a:r>
              <a:rPr lang="en-US" sz="2800" dirty="0">
                <a:solidFill>
                  <a:srgbClr val="002569"/>
                </a:solidFill>
                <a:latin typeface="Calibri" charset="0"/>
                <a:cs typeface="Calibri" charset="0"/>
              </a:rPr>
              <a:t>ODC White Paper draft - 20 minutes</a:t>
            </a:r>
          </a:p>
          <a:p>
            <a:pPr marL="231775" indent="-231775" defTabSz="914400">
              <a:spcBef>
                <a:spcPct val="20000"/>
              </a:spcBef>
              <a:buFont typeface="Arial"/>
              <a:buChar char="•"/>
            </a:pPr>
            <a:r>
              <a:rPr lang="en-US" sz="2800" dirty="0" smtClean="0">
                <a:solidFill>
                  <a:srgbClr val="002569"/>
                </a:solidFill>
                <a:latin typeface="Calibri" charset="0"/>
                <a:cs typeface="Calibri" charset="0"/>
              </a:rPr>
              <a:t>Data </a:t>
            </a:r>
            <a:r>
              <a:rPr lang="en-US" sz="2800" dirty="0">
                <a:solidFill>
                  <a:srgbClr val="002569"/>
                </a:solidFill>
                <a:latin typeface="Calibri" charset="0"/>
                <a:cs typeface="Calibri" charset="0"/>
              </a:rPr>
              <a:t>Cube pilot projects - 20 </a:t>
            </a:r>
            <a:r>
              <a:rPr lang="en-US" sz="2800" dirty="0" smtClean="0">
                <a:solidFill>
                  <a:srgbClr val="002569"/>
                </a:solidFill>
                <a:latin typeface="Calibri" charset="0"/>
                <a:cs typeface="Calibri" charset="0"/>
              </a:rPr>
              <a:t>minutes</a:t>
            </a:r>
            <a:endParaRPr lang="en-US" sz="2800" dirty="0">
              <a:solidFill>
                <a:srgbClr val="002569"/>
              </a:solidFill>
              <a:latin typeface="Calibri" charset="0"/>
              <a:cs typeface="Calibri" charset="0"/>
            </a:endParaRPr>
          </a:p>
          <a:p>
            <a:pPr marL="231775" indent="-231775" defTabSz="914400">
              <a:spcBef>
                <a:spcPct val="20000"/>
              </a:spcBef>
              <a:buFont typeface="Arial"/>
              <a:buChar char="•"/>
            </a:pPr>
            <a:r>
              <a:rPr lang="en-US" sz="2800" b="1" dirty="0" smtClean="0">
                <a:solidFill>
                  <a:srgbClr val="FF0000"/>
                </a:solidFill>
                <a:latin typeface="Calibri" charset="0"/>
                <a:cs typeface="Calibri" charset="0"/>
              </a:rPr>
              <a:t>Sentinel-1 </a:t>
            </a:r>
            <a:r>
              <a:rPr lang="en-US" sz="2800" b="1" dirty="0">
                <a:solidFill>
                  <a:srgbClr val="FF0000"/>
                </a:solidFill>
                <a:latin typeface="Calibri" charset="0"/>
                <a:cs typeface="Calibri" charset="0"/>
              </a:rPr>
              <a:t>ARD progress - 10 minutes</a:t>
            </a:r>
          </a:p>
          <a:p>
            <a:pPr marL="231775" indent="-231775" defTabSz="914400">
              <a:spcBef>
                <a:spcPct val="20000"/>
              </a:spcBef>
              <a:buFont typeface="Arial"/>
              <a:buChar char="•"/>
            </a:pPr>
            <a:r>
              <a:rPr lang="en-US" sz="2800" dirty="0" smtClean="0">
                <a:solidFill>
                  <a:srgbClr val="002569"/>
                </a:solidFill>
                <a:latin typeface="Calibri" charset="0"/>
                <a:cs typeface="Calibri" charset="0"/>
              </a:rPr>
              <a:t>Vietnam </a:t>
            </a:r>
            <a:r>
              <a:rPr lang="en-US" sz="2800" dirty="0">
                <a:solidFill>
                  <a:srgbClr val="002569"/>
                </a:solidFill>
                <a:latin typeface="Calibri" charset="0"/>
                <a:cs typeface="Calibri" charset="0"/>
              </a:rPr>
              <a:t>Pilot Project Test Results </a:t>
            </a:r>
            <a:r>
              <a:rPr lang="en-US" sz="2800" dirty="0" smtClean="0">
                <a:solidFill>
                  <a:srgbClr val="002569"/>
                </a:solidFill>
                <a:latin typeface="Calibri" charset="0"/>
                <a:cs typeface="Calibri" charset="0"/>
              </a:rPr>
              <a:t>– 20 minutes</a:t>
            </a:r>
            <a:endParaRPr lang="en-US" sz="2800" dirty="0">
              <a:solidFill>
                <a:srgbClr val="002569"/>
              </a:solidFill>
              <a:latin typeface="Calibri" charset="0"/>
              <a:cs typeface="Calibri" charset="0"/>
            </a:endParaRPr>
          </a:p>
          <a:p>
            <a:pPr marL="231775" indent="-231775" defTabSz="914400">
              <a:spcBef>
                <a:spcPct val="20000"/>
              </a:spcBef>
              <a:buFont typeface="Arial"/>
              <a:buChar char="•"/>
            </a:pPr>
            <a:r>
              <a:rPr lang="en-US" sz="2800" dirty="0">
                <a:solidFill>
                  <a:srgbClr val="002569"/>
                </a:solidFill>
                <a:latin typeface="Calibri" charset="0"/>
                <a:cs typeface="Calibri" charset="0"/>
              </a:rPr>
              <a:t>EXTRA - 20 minutes open for extended discussions from above, or new </a:t>
            </a:r>
            <a:r>
              <a:rPr lang="en-US" sz="2800" dirty="0" smtClean="0">
                <a:solidFill>
                  <a:srgbClr val="002569"/>
                </a:solidFill>
                <a:latin typeface="Calibri" charset="0"/>
                <a:cs typeface="Calibri" charset="0"/>
              </a:rPr>
              <a:t>topics</a:t>
            </a:r>
            <a:endParaRPr lang="en-US" sz="2800" dirty="0">
              <a:solidFill>
                <a:srgbClr val="002569"/>
              </a:solidFill>
              <a:latin typeface="Calibri" charset="0"/>
              <a:cs typeface="Calibri" charset="0"/>
            </a:endParaRPr>
          </a:p>
        </p:txBody>
      </p:sp>
      <p:pic>
        <p:nvPicPr>
          <p:cNvPr id="4" name="Picture 3"/>
          <p:cNvPicPr>
            <a:picLocks noChangeAspect="1"/>
          </p:cNvPicPr>
          <p:nvPr/>
        </p:nvPicPr>
        <p:blipFill>
          <a:blip r:embed="rId3"/>
          <a:stretch>
            <a:fillRect/>
          </a:stretch>
        </p:blipFill>
        <p:spPr>
          <a:xfrm>
            <a:off x="4952999" y="4191000"/>
            <a:ext cx="3753963" cy="2438400"/>
          </a:xfrm>
          <a:prstGeom prst="rect">
            <a:avLst/>
          </a:prstGeom>
        </p:spPr>
      </p:pic>
    </p:spTree>
    <p:extLst>
      <p:ext uri="{BB962C8B-B14F-4D97-AF65-F5344CB8AC3E}">
        <p14:creationId xmlns:p14="http://schemas.microsoft.com/office/powerpoint/2010/main" val="11508581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a:xfrm>
            <a:off x="2126308" y="265447"/>
            <a:ext cx="5624945" cy="584775"/>
          </a:xfrm>
        </p:spPr>
        <p:txBody>
          <a:bodyPr wrap="square">
            <a:spAutoFit/>
          </a:bodyPr>
          <a:lstStyle/>
          <a:p>
            <a:pPr algn="l" eaLnBrk="1" hangingPunct="1"/>
            <a:r>
              <a:rPr lang="en-US" b="1" smtClean="0">
                <a:latin typeface="Tahoma" charset="0"/>
                <a:ea typeface="ＭＳ Ｐゴシック" charset="0"/>
                <a:cs typeface="ＭＳ Ｐゴシック" charset="0"/>
              </a:rPr>
              <a:t>S1 ARD Background</a:t>
            </a:r>
            <a:endParaRPr lang="en-US" sz="3600" b="1" dirty="0">
              <a:solidFill>
                <a:srgbClr val="FFD799"/>
              </a:solidFill>
              <a:latin typeface="Tahoma" charset="0"/>
              <a:ea typeface="ＭＳ Ｐゴシック" charset="0"/>
              <a:cs typeface="ＭＳ Ｐゴシック" charset="0"/>
            </a:endParaRPr>
          </a:p>
        </p:txBody>
      </p:sp>
      <p:cxnSp>
        <p:nvCxnSpPr>
          <p:cNvPr id="80905" name="Straight Arrow Connector 2"/>
          <p:cNvCxnSpPr>
            <a:cxnSpLocks noChangeShapeType="1"/>
          </p:cNvCxnSpPr>
          <p:nvPr/>
        </p:nvCxnSpPr>
        <p:spPr bwMode="auto">
          <a:xfrm flipH="1">
            <a:off x="1816100" y="6284913"/>
            <a:ext cx="949325" cy="344487"/>
          </a:xfrm>
          <a:prstGeom prst="straightConnector1">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type="arrow" w="med" len="med"/>
              </a14:hiddenLine>
            </a:ext>
          </a:extLst>
        </p:spPr>
      </p:cxnSp>
      <p:sp>
        <p:nvSpPr>
          <p:cNvPr id="7" name="Content Placeholder 2"/>
          <p:cNvSpPr txBox="1">
            <a:spLocks/>
          </p:cNvSpPr>
          <p:nvPr/>
        </p:nvSpPr>
        <p:spPr>
          <a:xfrm>
            <a:off x="228600" y="1386840"/>
            <a:ext cx="6172200" cy="5380383"/>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287338" indent="-287338" algn="l" defTabSz="914400" rtl="0">
              <a:buSzPct val="120000"/>
              <a:buFont typeface="Wingdings" charset="2"/>
              <a:buChar char="§"/>
            </a:pPr>
            <a:r>
              <a:rPr lang="en-US" sz="1900" kern="1200" dirty="0" smtClean="0">
                <a:latin typeface="Calibri" charset="0"/>
                <a:ea typeface="ＭＳ Ｐゴシック" charset="0"/>
                <a:cs typeface="Calibri" charset="0"/>
              </a:rPr>
              <a:t>The SEO has been working on Sentinel-1 processing toward ARD. This ARD is focused on land classification studies and time series analyses of land change. This ARD does NOT address In-SAR or the need for phase information.</a:t>
            </a:r>
          </a:p>
          <a:p>
            <a:pPr marL="287338" indent="-287338" algn="l" defTabSz="914400" rtl="0">
              <a:buSzPct val="120000"/>
              <a:buFont typeface="Wingdings" charset="2"/>
              <a:buChar char="§"/>
            </a:pPr>
            <a:r>
              <a:rPr lang="en-US" sz="1900" kern="1200" dirty="0" smtClean="0">
                <a:latin typeface="Calibri" charset="0"/>
                <a:ea typeface="ＭＳ Ｐゴシック" charset="0"/>
                <a:cs typeface="Calibri" charset="0"/>
              </a:rPr>
              <a:t>The SEO has downloaded several S1 scenes over Vietnam (on right). These scenes were Interferometric Wide Swath (IW), GRD format. There are two methods for processing. Use the ESA SNAP tool, or use a Python script. </a:t>
            </a:r>
          </a:p>
          <a:p>
            <a:pPr marL="287338" indent="-287338" algn="l" defTabSz="914400" rtl="0">
              <a:buSzPct val="120000"/>
              <a:buFont typeface="Wingdings" charset="2"/>
              <a:buChar char="§"/>
            </a:pPr>
            <a:r>
              <a:rPr lang="en-US" sz="1900" kern="1200" dirty="0" smtClean="0">
                <a:latin typeface="Calibri" charset="0"/>
                <a:ea typeface="ＭＳ Ｐゴシック" charset="0"/>
                <a:cs typeface="Calibri" charset="0"/>
              </a:rPr>
              <a:t>The SEO installed the ESA SNAP tool and consulted several other sources for processing support </a:t>
            </a:r>
            <a:r>
              <a:rPr lang="is-IS" sz="1900" kern="1200" dirty="0" smtClean="0">
                <a:latin typeface="Calibri" charset="0"/>
                <a:ea typeface="ＭＳ Ｐゴシック" charset="0"/>
                <a:cs typeface="Calibri" charset="0"/>
              </a:rPr>
              <a:t>… </a:t>
            </a:r>
            <a:r>
              <a:rPr lang="en-US" sz="1900" kern="1200" dirty="0" smtClean="0">
                <a:latin typeface="Calibri" charset="0"/>
                <a:ea typeface="ＭＳ Ｐゴシック" charset="0"/>
                <a:cs typeface="Calibri" charset="0"/>
              </a:rPr>
              <a:t>SNAP Sentinel-1 User Forum, Ben Lewis (GA), Zheng-Shu Zhou (CSIRO), and Ake Rosenqvist (JAXA support).</a:t>
            </a:r>
          </a:p>
          <a:p>
            <a:pPr marL="287338" indent="-287338" algn="l" defTabSz="914400" rtl="0">
              <a:buSzPct val="120000"/>
              <a:buFont typeface="Wingdings" charset="2"/>
              <a:buChar char="§"/>
            </a:pPr>
            <a:r>
              <a:rPr lang="en-US" sz="1900" kern="1200" dirty="0" smtClean="0">
                <a:latin typeface="Calibri" charset="0"/>
                <a:ea typeface="ＭＳ Ｐゴシック" charset="0"/>
                <a:cs typeface="Calibri" charset="0"/>
              </a:rPr>
              <a:t>The SEO has created a Python script that successfully processes GRD scenes into ARD. </a:t>
            </a:r>
            <a:r>
              <a:rPr lang="en-US" sz="1900" kern="1200" dirty="0" smtClean="0">
                <a:solidFill>
                  <a:srgbClr val="FF0000"/>
                </a:solidFill>
                <a:latin typeface="Calibri" charset="0"/>
                <a:ea typeface="ＭＳ Ｐゴシック" charset="0"/>
                <a:cs typeface="Calibri" charset="0"/>
              </a:rPr>
              <a:t>The key question is which steps should we use to get the ARD product?</a:t>
            </a:r>
          </a:p>
        </p:txBody>
      </p:sp>
      <p:pic>
        <p:nvPicPr>
          <p:cNvPr id="3" name="Picture 2"/>
          <p:cNvPicPr>
            <a:picLocks noChangeAspect="1"/>
          </p:cNvPicPr>
          <p:nvPr/>
        </p:nvPicPr>
        <p:blipFill>
          <a:blip r:embed="rId3"/>
          <a:stretch>
            <a:fillRect/>
          </a:stretch>
        </p:blipFill>
        <p:spPr>
          <a:xfrm>
            <a:off x="6625186" y="1371600"/>
            <a:ext cx="2252134" cy="2120431"/>
          </a:xfrm>
          <a:prstGeom prst="rect">
            <a:avLst/>
          </a:prstGeom>
        </p:spPr>
      </p:pic>
      <p:pic>
        <p:nvPicPr>
          <p:cNvPr id="4" name="Picture 3"/>
          <p:cNvPicPr>
            <a:picLocks noChangeAspect="1"/>
          </p:cNvPicPr>
          <p:nvPr/>
        </p:nvPicPr>
        <p:blipFill>
          <a:blip r:embed="rId4"/>
          <a:stretch>
            <a:fillRect/>
          </a:stretch>
        </p:blipFill>
        <p:spPr>
          <a:xfrm>
            <a:off x="6625186" y="3733800"/>
            <a:ext cx="2252134" cy="2133601"/>
          </a:xfrm>
          <a:prstGeom prst="rect">
            <a:avLst/>
          </a:prstGeom>
        </p:spPr>
      </p:pic>
    </p:spTree>
    <p:extLst>
      <p:ext uri="{BB962C8B-B14F-4D97-AF65-F5344CB8AC3E}">
        <p14:creationId xmlns:p14="http://schemas.microsoft.com/office/powerpoint/2010/main" val="431894871"/>
      </p:ext>
    </p:extLst>
  </p:cSld>
  <p:clrMapOvr>
    <a:masterClrMapping/>
  </p:clrMapOvr>
  <p:transition spd="slow">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a:xfrm>
            <a:off x="2126308" y="265447"/>
            <a:ext cx="5624945" cy="523220"/>
          </a:xfrm>
        </p:spPr>
        <p:txBody>
          <a:bodyPr wrap="square">
            <a:spAutoFit/>
          </a:bodyPr>
          <a:lstStyle/>
          <a:p>
            <a:pPr algn="l" eaLnBrk="1" hangingPunct="1"/>
            <a:r>
              <a:rPr lang="en-US" sz="2800" b="1" dirty="0" smtClean="0">
                <a:latin typeface="Tahoma" charset="0"/>
                <a:ea typeface="ＭＳ Ｐゴシック" charset="0"/>
                <a:cs typeface="ＭＳ Ｐゴシック" charset="0"/>
              </a:rPr>
              <a:t>Sentinel-1 Processing Steps</a:t>
            </a:r>
            <a:endParaRPr lang="en-US" b="1" dirty="0">
              <a:solidFill>
                <a:srgbClr val="FFD799"/>
              </a:solidFill>
              <a:latin typeface="Tahoma" charset="0"/>
              <a:ea typeface="ＭＳ Ｐゴシック" charset="0"/>
              <a:cs typeface="ＭＳ Ｐゴシック" charset="0"/>
            </a:endParaRPr>
          </a:p>
        </p:txBody>
      </p:sp>
      <p:cxnSp>
        <p:nvCxnSpPr>
          <p:cNvPr id="80905" name="Straight Arrow Connector 2"/>
          <p:cNvCxnSpPr>
            <a:cxnSpLocks noChangeShapeType="1"/>
          </p:cNvCxnSpPr>
          <p:nvPr/>
        </p:nvCxnSpPr>
        <p:spPr bwMode="auto">
          <a:xfrm flipH="1">
            <a:off x="1816100" y="6284913"/>
            <a:ext cx="949325" cy="344487"/>
          </a:xfrm>
          <a:prstGeom prst="straightConnector1">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type="arrow" w="med" len="med"/>
              </a14:hiddenLine>
            </a:ext>
          </a:extLst>
        </p:spPr>
      </p:cxnSp>
      <p:sp>
        <p:nvSpPr>
          <p:cNvPr id="7" name="Content Placeholder 2"/>
          <p:cNvSpPr txBox="1">
            <a:spLocks/>
          </p:cNvSpPr>
          <p:nvPr/>
        </p:nvSpPr>
        <p:spPr>
          <a:xfrm>
            <a:off x="381000" y="1517303"/>
            <a:ext cx="8382000" cy="5035897"/>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lgn="l" defTabSz="914400" rtl="0">
              <a:buSzPct val="120000"/>
              <a:buNone/>
            </a:pPr>
            <a:r>
              <a:rPr lang="en-US" sz="1800" kern="1200" dirty="0" smtClean="0">
                <a:latin typeface="Calibri" charset="0"/>
                <a:ea typeface="ＭＳ Ｐゴシック" charset="0"/>
                <a:cs typeface="Calibri" charset="0"/>
              </a:rPr>
              <a:t>(1) </a:t>
            </a:r>
            <a:r>
              <a:rPr lang="en-US" sz="1800" b="1" kern="1200" dirty="0" smtClean="0">
                <a:latin typeface="Calibri" charset="0"/>
                <a:ea typeface="ＭＳ Ｐゴシック" charset="0"/>
                <a:cs typeface="Calibri" charset="0"/>
              </a:rPr>
              <a:t>Orbit </a:t>
            </a:r>
            <a:r>
              <a:rPr lang="en-US" sz="1800" b="1" kern="1200" dirty="0">
                <a:latin typeface="Calibri" charset="0"/>
                <a:ea typeface="ＭＳ Ｐゴシック" charset="0"/>
                <a:cs typeface="Calibri" charset="0"/>
              </a:rPr>
              <a:t>Updates </a:t>
            </a:r>
            <a:r>
              <a:rPr lang="en-US" sz="1800" kern="1200" dirty="0" smtClean="0">
                <a:latin typeface="Calibri" charset="0"/>
                <a:ea typeface="ＭＳ Ｐゴシック" charset="0"/>
                <a:cs typeface="Calibri" charset="0"/>
              </a:rPr>
              <a:t>- Updates </a:t>
            </a:r>
            <a:r>
              <a:rPr lang="en-US" sz="1800" kern="1200" dirty="0">
                <a:latin typeface="Calibri" charset="0"/>
                <a:ea typeface="ＭＳ Ｐゴシック" charset="0"/>
                <a:cs typeface="Calibri" charset="0"/>
              </a:rPr>
              <a:t>satellite ephemeris for improved </a:t>
            </a:r>
            <a:r>
              <a:rPr lang="en-US" sz="1800" kern="1200" dirty="0" smtClean="0">
                <a:latin typeface="Calibri" charset="0"/>
                <a:ea typeface="ＭＳ Ｐゴシック" charset="0"/>
                <a:cs typeface="Calibri" charset="0"/>
              </a:rPr>
              <a:t>geolocation</a:t>
            </a:r>
            <a:br>
              <a:rPr lang="en-US" sz="1800" kern="1200" dirty="0" smtClean="0">
                <a:latin typeface="Calibri" charset="0"/>
                <a:ea typeface="ＭＳ Ｐゴシック" charset="0"/>
                <a:cs typeface="Calibri" charset="0"/>
              </a:rPr>
            </a:br>
            <a:r>
              <a:rPr lang="en-US" sz="1800" kern="1200" dirty="0" smtClean="0">
                <a:latin typeface="Calibri" charset="0"/>
                <a:ea typeface="ＭＳ Ｐゴシック" charset="0"/>
                <a:cs typeface="Calibri" charset="0"/>
              </a:rPr>
              <a:t>(</a:t>
            </a:r>
            <a:r>
              <a:rPr lang="en-US" sz="1800" kern="1200" dirty="0">
                <a:latin typeface="Calibri" charset="0"/>
                <a:ea typeface="ＭＳ Ｐゴシック" charset="0"/>
                <a:cs typeface="Calibri" charset="0"/>
              </a:rPr>
              <a:t>2) </a:t>
            </a:r>
            <a:r>
              <a:rPr lang="en-US" sz="1800" b="1" kern="1200" dirty="0">
                <a:latin typeface="Calibri" charset="0"/>
                <a:ea typeface="ＭＳ Ｐゴシック" charset="0"/>
                <a:cs typeface="Calibri" charset="0"/>
              </a:rPr>
              <a:t>Remove </a:t>
            </a:r>
            <a:r>
              <a:rPr lang="en-US" sz="1800" b="1" kern="1200" dirty="0" smtClean="0">
                <a:latin typeface="Calibri" charset="0"/>
                <a:ea typeface="ＭＳ Ｐゴシック" charset="0"/>
                <a:cs typeface="Calibri" charset="0"/>
              </a:rPr>
              <a:t>GRD Border </a:t>
            </a:r>
            <a:r>
              <a:rPr lang="en-US" sz="1800" b="1" kern="1200" dirty="0">
                <a:latin typeface="Calibri" charset="0"/>
                <a:ea typeface="ＭＳ Ｐゴシック" charset="0"/>
                <a:cs typeface="Calibri" charset="0"/>
              </a:rPr>
              <a:t>Noise</a:t>
            </a:r>
            <a:r>
              <a:rPr lang="en-US" sz="1800" kern="1200" dirty="0">
                <a:latin typeface="Calibri" charset="0"/>
                <a:ea typeface="ＭＳ Ｐゴシック" charset="0"/>
                <a:cs typeface="Calibri" charset="0"/>
              </a:rPr>
              <a:t> </a:t>
            </a:r>
            <a:r>
              <a:rPr lang="en-US" sz="1800" kern="1200" dirty="0" smtClean="0">
                <a:latin typeface="Calibri" charset="0"/>
                <a:ea typeface="ＭＳ Ｐゴシック" charset="0"/>
                <a:cs typeface="Calibri" charset="0"/>
              </a:rPr>
              <a:t>- Removes processed artifacts </a:t>
            </a:r>
            <a:r>
              <a:rPr lang="en-US" sz="1800" kern="1200" dirty="0">
                <a:latin typeface="Calibri" charset="0"/>
                <a:ea typeface="ＭＳ Ｐゴシック" charset="0"/>
                <a:cs typeface="Calibri" charset="0"/>
              </a:rPr>
              <a:t>at </a:t>
            </a:r>
            <a:r>
              <a:rPr lang="en-US" sz="1800" kern="1200" dirty="0" smtClean="0">
                <a:latin typeface="Calibri" charset="0"/>
                <a:ea typeface="ＭＳ Ｐゴシック" charset="0"/>
                <a:cs typeface="Calibri" charset="0"/>
              </a:rPr>
              <a:t>scene edges where non-zero noise values exist.</a:t>
            </a:r>
            <a:br>
              <a:rPr lang="en-US" sz="1800" kern="1200" dirty="0" smtClean="0">
                <a:latin typeface="Calibri" charset="0"/>
                <a:ea typeface="ＭＳ Ｐゴシック" charset="0"/>
                <a:cs typeface="Calibri" charset="0"/>
              </a:rPr>
            </a:br>
            <a:r>
              <a:rPr lang="en-US" sz="1800" kern="1200" dirty="0" smtClean="0">
                <a:latin typeface="Calibri" charset="0"/>
                <a:ea typeface="ＭＳ Ｐゴシック" charset="0"/>
                <a:cs typeface="Calibri" charset="0"/>
              </a:rPr>
              <a:t>(3) </a:t>
            </a:r>
            <a:r>
              <a:rPr lang="en-US" sz="1800" b="1" kern="1200" dirty="0" smtClean="0">
                <a:latin typeface="Calibri" charset="0"/>
                <a:ea typeface="ＭＳ Ｐゴシック" charset="0"/>
                <a:cs typeface="Calibri" charset="0"/>
              </a:rPr>
              <a:t>Remove Thermal Noise </a:t>
            </a:r>
            <a:r>
              <a:rPr lang="en-US" sz="1800" kern="1200" dirty="0" smtClean="0">
                <a:latin typeface="Calibri" charset="0"/>
                <a:ea typeface="ＭＳ Ｐゴシック" charset="0"/>
                <a:cs typeface="Calibri" charset="0"/>
              </a:rPr>
              <a:t>– Removes thermal noise using thresholds. Not a significant correction, but commonly used by most users.</a:t>
            </a:r>
            <a:br>
              <a:rPr lang="en-US" sz="1800" kern="1200" dirty="0" smtClean="0">
                <a:latin typeface="Calibri" charset="0"/>
                <a:ea typeface="ＭＳ Ｐゴシック" charset="0"/>
                <a:cs typeface="Calibri" charset="0"/>
              </a:rPr>
            </a:br>
            <a:r>
              <a:rPr lang="en-US" sz="1800" kern="1200" dirty="0" smtClean="0">
                <a:latin typeface="Calibri" charset="0"/>
                <a:ea typeface="ＭＳ Ｐゴシック" charset="0"/>
                <a:cs typeface="Calibri" charset="0"/>
              </a:rPr>
              <a:t>(4) </a:t>
            </a:r>
            <a:r>
              <a:rPr lang="en-US" sz="1800" b="1" kern="1200" dirty="0">
                <a:latin typeface="Calibri" charset="0"/>
                <a:ea typeface="ＭＳ Ｐゴシック" charset="0"/>
                <a:cs typeface="Calibri" charset="0"/>
              </a:rPr>
              <a:t>Radiometric Calibration </a:t>
            </a:r>
            <a:r>
              <a:rPr lang="en-US" sz="1800" kern="1200" dirty="0" smtClean="0">
                <a:latin typeface="Calibri" charset="0"/>
                <a:ea typeface="ＭＳ Ｐゴシック" charset="0"/>
                <a:cs typeface="Calibri" charset="0"/>
              </a:rPr>
              <a:t>- Converts </a:t>
            </a:r>
            <a:r>
              <a:rPr lang="en-US" sz="1800" kern="1200" dirty="0">
                <a:latin typeface="Calibri" charset="0"/>
                <a:ea typeface="ＭＳ Ｐゴシック" charset="0"/>
                <a:cs typeface="Calibri" charset="0"/>
              </a:rPr>
              <a:t>raw data to backscatter </a:t>
            </a:r>
            <a:r>
              <a:rPr lang="en-US" sz="1800" kern="1200" dirty="0" smtClean="0">
                <a:latin typeface="Calibri" charset="0"/>
                <a:ea typeface="ＭＳ Ｐゴシック" charset="0"/>
                <a:cs typeface="Calibri" charset="0"/>
              </a:rPr>
              <a:t>intensity (beta-0 output)</a:t>
            </a:r>
            <a:br>
              <a:rPr lang="en-US" sz="1800" kern="1200" dirty="0" smtClean="0">
                <a:latin typeface="Calibri" charset="0"/>
                <a:ea typeface="ＭＳ Ｐゴシック" charset="0"/>
                <a:cs typeface="Calibri" charset="0"/>
              </a:rPr>
            </a:br>
            <a:r>
              <a:rPr lang="en-US" sz="1800" kern="1200" dirty="0" smtClean="0">
                <a:latin typeface="Calibri" charset="0"/>
                <a:ea typeface="ＭＳ Ｐゴシック" charset="0"/>
                <a:cs typeface="Calibri" charset="0"/>
              </a:rPr>
              <a:t>(</a:t>
            </a:r>
            <a:r>
              <a:rPr lang="en-US" sz="1800" kern="1200" dirty="0">
                <a:latin typeface="Calibri" charset="0"/>
                <a:ea typeface="ＭＳ Ｐゴシック" charset="0"/>
                <a:cs typeface="Calibri" charset="0"/>
              </a:rPr>
              <a:t>5</a:t>
            </a:r>
            <a:r>
              <a:rPr lang="en-US" sz="1800" kern="1200" dirty="0" smtClean="0">
                <a:latin typeface="Calibri" charset="0"/>
                <a:ea typeface="ＭＳ Ｐゴシック" charset="0"/>
                <a:cs typeface="Calibri" charset="0"/>
              </a:rPr>
              <a:t>) </a:t>
            </a:r>
            <a:r>
              <a:rPr lang="en-US" sz="1800" b="1" kern="1200" dirty="0">
                <a:latin typeface="Calibri" charset="0"/>
                <a:ea typeface="ＭＳ Ｐゴシック" charset="0"/>
                <a:cs typeface="Calibri" charset="0"/>
              </a:rPr>
              <a:t>Radiometric Terrain Correction </a:t>
            </a:r>
            <a:r>
              <a:rPr lang="en-US" sz="1800" kern="1200" dirty="0">
                <a:latin typeface="Calibri" charset="0"/>
                <a:ea typeface="ＭＳ Ｐゴシック" charset="0"/>
                <a:cs typeface="Calibri" charset="0"/>
              </a:rPr>
              <a:t>-</a:t>
            </a:r>
            <a:r>
              <a:rPr lang="en-US" sz="1800" kern="1200" dirty="0" smtClean="0">
                <a:latin typeface="Calibri" charset="0"/>
                <a:ea typeface="ＭＳ Ｐゴシック" charset="0"/>
                <a:cs typeface="Calibri" charset="0"/>
              </a:rPr>
              <a:t> </a:t>
            </a:r>
            <a:r>
              <a:rPr lang="en-US" sz="1800" kern="1200" dirty="0">
                <a:latin typeface="Calibri" charset="0"/>
                <a:ea typeface="ＭＳ Ｐゴシック" charset="0"/>
                <a:cs typeface="Calibri" charset="0"/>
              </a:rPr>
              <a:t>R</a:t>
            </a:r>
            <a:r>
              <a:rPr lang="en-US" sz="1800" kern="1200" dirty="0" smtClean="0">
                <a:latin typeface="Calibri" charset="0"/>
                <a:ea typeface="ＭＳ Ｐゴシック" charset="0"/>
                <a:cs typeface="Calibri" charset="0"/>
              </a:rPr>
              <a:t>adiometric </a:t>
            </a:r>
            <a:r>
              <a:rPr lang="en-US" sz="1800" kern="1200" dirty="0">
                <a:latin typeface="Calibri" charset="0"/>
                <a:ea typeface="ＭＳ Ｐゴシック" charset="0"/>
                <a:cs typeface="Calibri" charset="0"/>
              </a:rPr>
              <a:t>normalization (</a:t>
            </a:r>
            <a:r>
              <a:rPr lang="en-US" sz="1800" u="sng" kern="1200" dirty="0">
                <a:latin typeface="Calibri" charset="0"/>
                <a:ea typeface="ＭＳ Ｐゴシック" charset="0"/>
                <a:cs typeface="Calibri" charset="0"/>
              </a:rPr>
              <a:t>terrain flattening</a:t>
            </a:r>
            <a:r>
              <a:rPr lang="en-US" sz="1800" kern="1200" dirty="0">
                <a:latin typeface="Calibri" charset="0"/>
                <a:ea typeface="ＭＳ Ｐゴシック" charset="0"/>
                <a:cs typeface="Calibri" charset="0"/>
              </a:rPr>
              <a:t>) using DEM data (</a:t>
            </a:r>
            <a:r>
              <a:rPr lang="en-US" sz="1800" kern="1200" dirty="0" smtClean="0">
                <a:latin typeface="Calibri" charset="0"/>
                <a:ea typeface="ＭＳ Ｐゴシック" charset="0"/>
                <a:cs typeface="Calibri" charset="0"/>
              </a:rPr>
              <a:t>gamma-0 output)</a:t>
            </a:r>
            <a:br>
              <a:rPr lang="en-US" sz="1800" kern="1200" dirty="0" smtClean="0">
                <a:latin typeface="Calibri" charset="0"/>
                <a:ea typeface="ＭＳ Ｐゴシック" charset="0"/>
                <a:cs typeface="Calibri" charset="0"/>
              </a:rPr>
            </a:br>
            <a:r>
              <a:rPr lang="en-US" sz="1800" kern="1200" dirty="0" smtClean="0">
                <a:latin typeface="Calibri" charset="0"/>
                <a:ea typeface="ＭＳ Ｐゴシック" charset="0"/>
                <a:cs typeface="Calibri" charset="0"/>
              </a:rPr>
              <a:t>(6) </a:t>
            </a:r>
            <a:r>
              <a:rPr lang="en-US" sz="1800" b="1" kern="1200" dirty="0" smtClean="0">
                <a:latin typeface="Calibri" charset="0"/>
                <a:ea typeface="ＭＳ Ｐゴシック" charset="0"/>
                <a:cs typeface="Calibri" charset="0"/>
              </a:rPr>
              <a:t>Speckle Filter </a:t>
            </a:r>
            <a:r>
              <a:rPr lang="en-US" sz="1800" kern="1200" dirty="0" smtClean="0">
                <a:latin typeface="Calibri" charset="0"/>
                <a:ea typeface="ＭＳ Ｐゴシック" charset="0"/>
                <a:cs typeface="Calibri" charset="0"/>
              </a:rPr>
              <a:t>– Removes noise but adds blurring to features and reduces resolution. This may be applied as an “advanced ARD” product for select users.</a:t>
            </a:r>
            <a:br>
              <a:rPr lang="en-US" sz="1800" kern="1200" dirty="0" smtClean="0">
                <a:latin typeface="Calibri" charset="0"/>
                <a:ea typeface="ＭＳ Ｐゴシック" charset="0"/>
                <a:cs typeface="Calibri" charset="0"/>
              </a:rPr>
            </a:br>
            <a:r>
              <a:rPr lang="en-US" sz="1800" kern="1200" dirty="0" smtClean="0">
                <a:latin typeface="Calibri" charset="0"/>
                <a:ea typeface="ＭＳ Ｐゴシック" charset="0"/>
                <a:cs typeface="Calibri" charset="0"/>
              </a:rPr>
              <a:t>(7) </a:t>
            </a:r>
            <a:r>
              <a:rPr lang="en-US" sz="1800" b="1" kern="1200" dirty="0">
                <a:latin typeface="Calibri" charset="0"/>
                <a:ea typeface="ＭＳ Ｐゴシック" charset="0"/>
                <a:cs typeface="Calibri" charset="0"/>
              </a:rPr>
              <a:t>Geometric Terrain Correction </a:t>
            </a:r>
            <a:r>
              <a:rPr lang="en-US" sz="1800" kern="1200" dirty="0">
                <a:latin typeface="Calibri" charset="0"/>
                <a:ea typeface="ＭＳ Ｐゴシック" charset="0"/>
                <a:cs typeface="Calibri" charset="0"/>
              </a:rPr>
              <a:t>-</a:t>
            </a:r>
            <a:r>
              <a:rPr lang="en-US" sz="1800" kern="1200" dirty="0" smtClean="0">
                <a:latin typeface="Calibri" charset="0"/>
                <a:ea typeface="ＭＳ Ｐゴシック" charset="0"/>
                <a:cs typeface="Calibri" charset="0"/>
              </a:rPr>
              <a:t> </a:t>
            </a:r>
            <a:r>
              <a:rPr lang="en-US" sz="1800" u="sng" kern="1200" dirty="0">
                <a:latin typeface="Calibri" charset="0"/>
                <a:ea typeface="ＭＳ Ｐゴシック" charset="0"/>
                <a:cs typeface="Calibri" charset="0"/>
              </a:rPr>
              <a:t>O</a:t>
            </a:r>
            <a:r>
              <a:rPr lang="en-US" sz="1800" u="sng" kern="1200" dirty="0" smtClean="0">
                <a:latin typeface="Calibri" charset="0"/>
                <a:ea typeface="ＭＳ Ｐゴシック" charset="0"/>
                <a:cs typeface="Calibri" charset="0"/>
              </a:rPr>
              <a:t>rthorectification</a:t>
            </a:r>
            <a:r>
              <a:rPr lang="en-US" sz="1800" kern="1200" dirty="0" smtClean="0">
                <a:latin typeface="Calibri" charset="0"/>
                <a:ea typeface="ＭＳ Ｐゴシック" charset="0"/>
                <a:cs typeface="Calibri" charset="0"/>
              </a:rPr>
              <a:t> </a:t>
            </a:r>
            <a:r>
              <a:rPr lang="en-US" sz="1800" kern="1200" dirty="0">
                <a:latin typeface="Calibri" charset="0"/>
                <a:ea typeface="ＭＳ Ｐゴシック" charset="0"/>
                <a:cs typeface="Calibri" charset="0"/>
              </a:rPr>
              <a:t>using DEM topography data (</a:t>
            </a:r>
            <a:r>
              <a:rPr lang="en-US" sz="1800" kern="1200" dirty="0" smtClean="0">
                <a:latin typeface="Calibri" charset="0"/>
                <a:ea typeface="ＭＳ Ｐゴシック" charset="0"/>
                <a:cs typeface="Calibri" charset="0"/>
              </a:rPr>
              <a:t>gamma-0 </a:t>
            </a:r>
            <a:r>
              <a:rPr lang="en-US" sz="1800" kern="1200" dirty="0">
                <a:latin typeface="Calibri" charset="0"/>
                <a:ea typeface="ＭＳ Ｐゴシック" charset="0"/>
                <a:cs typeface="Calibri" charset="0"/>
              </a:rPr>
              <a:t>output in preferred grid </a:t>
            </a:r>
            <a:r>
              <a:rPr lang="en-US" sz="1800" kern="1200" dirty="0" smtClean="0">
                <a:latin typeface="Calibri" charset="0"/>
                <a:ea typeface="ＭＳ Ｐゴシック" charset="0"/>
                <a:cs typeface="Calibri" charset="0"/>
              </a:rPr>
              <a:t>projection)</a:t>
            </a:r>
            <a:br>
              <a:rPr lang="en-US" sz="1800" kern="1200" dirty="0" smtClean="0">
                <a:latin typeface="Calibri" charset="0"/>
                <a:ea typeface="ＭＳ Ｐゴシック" charset="0"/>
                <a:cs typeface="Calibri" charset="0"/>
              </a:rPr>
            </a:br>
            <a:r>
              <a:rPr lang="en-US" sz="1800" kern="1200" dirty="0" smtClean="0">
                <a:latin typeface="Calibri" charset="0"/>
                <a:ea typeface="ＭＳ Ｐゴシック" charset="0"/>
                <a:cs typeface="Calibri" charset="0"/>
              </a:rPr>
              <a:t/>
            </a:r>
            <a:br>
              <a:rPr lang="en-US" sz="1800" kern="1200" dirty="0" smtClean="0">
                <a:latin typeface="Calibri" charset="0"/>
                <a:ea typeface="ＭＳ Ｐゴシック" charset="0"/>
                <a:cs typeface="Calibri" charset="0"/>
              </a:rPr>
            </a:br>
            <a:r>
              <a:rPr lang="en-US" sz="1800" i="1" kern="1200" dirty="0" smtClean="0">
                <a:latin typeface="Calibri" charset="0"/>
                <a:ea typeface="ＭＳ Ｐゴシック" charset="0"/>
                <a:cs typeface="Calibri" charset="0"/>
              </a:rPr>
              <a:t>* Unit conversion from DN to decibels (dB) was not considered. Most applications apply algorithms to DN values and then use dB units for visual image products.</a:t>
            </a:r>
            <a:br>
              <a:rPr lang="en-US" sz="1800" i="1" kern="1200" dirty="0" smtClean="0">
                <a:latin typeface="Calibri" charset="0"/>
                <a:ea typeface="ＭＳ Ｐゴシック" charset="0"/>
                <a:cs typeface="Calibri" charset="0"/>
              </a:rPr>
            </a:br>
            <a:r>
              <a:rPr lang="en-US" sz="1800" i="1" kern="1200" dirty="0">
                <a:latin typeface="Calibri" charset="0"/>
                <a:ea typeface="ＭＳ Ｐゴシック" charset="0"/>
                <a:cs typeface="Calibri" charset="0"/>
              </a:rPr>
              <a:t>* </a:t>
            </a:r>
            <a:r>
              <a:rPr lang="en-US" sz="1800" i="1" kern="1200" dirty="0" smtClean="0">
                <a:latin typeface="Calibri" charset="0"/>
                <a:ea typeface="ＭＳ Ｐゴシック" charset="0"/>
                <a:cs typeface="Calibri" charset="0"/>
              </a:rPr>
              <a:t>Assumes </a:t>
            </a:r>
            <a:r>
              <a:rPr lang="en-US" sz="1800" i="1" kern="1200" dirty="0">
                <a:latin typeface="Calibri" charset="0"/>
                <a:ea typeface="ＭＳ Ｐゴシック" charset="0"/>
                <a:cs typeface="Calibri" charset="0"/>
              </a:rPr>
              <a:t>Interferometric Wide Swath (IW) mode and GRD data format</a:t>
            </a:r>
          </a:p>
          <a:p>
            <a:pPr marL="0" indent="0" algn="l" defTabSz="914400" rtl="0">
              <a:buSzPct val="120000"/>
              <a:buNone/>
            </a:pPr>
            <a:endParaRPr lang="en-US" sz="1800" i="1" kern="1200" dirty="0" smtClean="0">
              <a:latin typeface="Calibri" charset="0"/>
              <a:ea typeface="ＭＳ Ｐゴシック" charset="0"/>
              <a:cs typeface="Calibri" charset="0"/>
            </a:endParaRPr>
          </a:p>
        </p:txBody>
      </p:sp>
    </p:spTree>
    <p:extLst>
      <p:ext uri="{BB962C8B-B14F-4D97-AF65-F5344CB8AC3E}">
        <p14:creationId xmlns:p14="http://schemas.microsoft.com/office/powerpoint/2010/main" val="89588967"/>
      </p:ext>
    </p:extLst>
  </p:cSld>
  <p:clrMapOvr>
    <a:masterClrMapping/>
  </p:clrMapOvr>
  <p:transition spd="slow">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a:xfrm>
            <a:off x="2215858" y="299746"/>
            <a:ext cx="5937542" cy="584775"/>
          </a:xfrm>
        </p:spPr>
        <p:txBody>
          <a:bodyPr wrap="square">
            <a:spAutoFit/>
          </a:bodyPr>
          <a:lstStyle/>
          <a:p>
            <a:pPr algn="l" eaLnBrk="1" hangingPunct="1"/>
            <a:r>
              <a:rPr lang="en-US" sz="3200" b="1" dirty="0" smtClean="0">
                <a:latin typeface="Tahoma" charset="0"/>
                <a:ea typeface="ＭＳ Ｐゴシック" charset="0"/>
                <a:cs typeface="ＭＳ Ｐゴシック" charset="0"/>
              </a:rPr>
              <a:t>S1 CEOS </a:t>
            </a:r>
            <a:r>
              <a:rPr lang="en-US" sz="3200" b="1" smtClean="0">
                <a:latin typeface="Tahoma" charset="0"/>
                <a:ea typeface="ＭＳ Ｐゴシック" charset="0"/>
                <a:cs typeface="ＭＳ Ｐゴシック" charset="0"/>
              </a:rPr>
              <a:t>ARD Summary</a:t>
            </a:r>
            <a:endParaRPr lang="en-US" sz="4000" b="1" dirty="0">
              <a:solidFill>
                <a:srgbClr val="FFD799"/>
              </a:solidFill>
              <a:latin typeface="Tahoma" charset="0"/>
              <a:ea typeface="ＭＳ Ｐゴシック" charset="0"/>
              <a:cs typeface="ＭＳ Ｐゴシック" charset="0"/>
            </a:endParaRPr>
          </a:p>
        </p:txBody>
      </p:sp>
      <p:cxnSp>
        <p:nvCxnSpPr>
          <p:cNvPr id="80905" name="Straight Arrow Connector 2"/>
          <p:cNvCxnSpPr>
            <a:cxnSpLocks noChangeShapeType="1"/>
          </p:cNvCxnSpPr>
          <p:nvPr/>
        </p:nvCxnSpPr>
        <p:spPr bwMode="auto">
          <a:xfrm flipH="1">
            <a:off x="1968500" y="6284913"/>
            <a:ext cx="949325" cy="344487"/>
          </a:xfrm>
          <a:prstGeom prst="straightConnector1">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type="arrow" w="med" len="med"/>
              </a14:hiddenLine>
            </a:ext>
          </a:extLst>
        </p:spPr>
      </p:cxnSp>
      <p:pic>
        <p:nvPicPr>
          <p:cNvPr id="6" name="Picture 5"/>
          <p:cNvPicPr>
            <a:picLocks noChangeAspect="1"/>
          </p:cNvPicPr>
          <p:nvPr/>
        </p:nvPicPr>
        <p:blipFill>
          <a:blip r:embed="rId3"/>
          <a:stretch>
            <a:fillRect/>
          </a:stretch>
        </p:blipFill>
        <p:spPr>
          <a:xfrm>
            <a:off x="381000" y="3722499"/>
            <a:ext cx="2415155" cy="2236341"/>
          </a:xfrm>
          <a:prstGeom prst="rect">
            <a:avLst/>
          </a:prstGeom>
        </p:spPr>
      </p:pic>
      <p:sp>
        <p:nvSpPr>
          <p:cNvPr id="7" name="Content Placeholder 2"/>
          <p:cNvSpPr txBox="1">
            <a:spLocks/>
          </p:cNvSpPr>
          <p:nvPr/>
        </p:nvSpPr>
        <p:spPr>
          <a:xfrm>
            <a:off x="304800" y="6019800"/>
            <a:ext cx="3048000" cy="742156"/>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lgn="l" defTabSz="914400" rtl="0">
              <a:buSzPct val="120000"/>
              <a:buNone/>
            </a:pPr>
            <a:r>
              <a:rPr lang="en-US" sz="1600" b="1" kern="1200" dirty="0" smtClean="0">
                <a:latin typeface="Calibri" charset="0"/>
                <a:ea typeface="ＭＳ Ｐゴシック" charset="0"/>
                <a:cs typeface="Calibri" charset="0"/>
              </a:rPr>
              <a:t>Unprocessed</a:t>
            </a:r>
            <a:r>
              <a:rPr lang="en-US" sz="1600" kern="1200" dirty="0" smtClean="0">
                <a:latin typeface="Calibri" charset="0"/>
                <a:ea typeface="ＭＳ Ｐゴシック" charset="0"/>
                <a:cs typeface="Calibri" charset="0"/>
              </a:rPr>
              <a:t> - </a:t>
            </a:r>
            <a:r>
              <a:rPr lang="en-US" sz="1600" kern="1200" smtClean="0">
                <a:latin typeface="Calibri" charset="0"/>
                <a:ea typeface="ＭＳ Ｐゴシック" charset="0"/>
                <a:cs typeface="Calibri" charset="0"/>
              </a:rPr>
              <a:t>VH Intensity</a:t>
            </a:r>
            <a:br>
              <a:rPr lang="en-US" sz="1600" kern="1200" smtClean="0">
                <a:latin typeface="Calibri" charset="0"/>
                <a:ea typeface="ＭＳ Ｐゴシック" charset="0"/>
                <a:cs typeface="Calibri" charset="0"/>
              </a:rPr>
            </a:br>
            <a:r>
              <a:rPr lang="en-US" sz="1600" kern="1200" smtClean="0">
                <a:latin typeface="Calibri" charset="0"/>
                <a:ea typeface="ＭＳ Ｐゴシック" charset="0"/>
                <a:cs typeface="Calibri" charset="0"/>
              </a:rPr>
              <a:t>Lake</a:t>
            </a:r>
            <a:r>
              <a:rPr lang="en-US" sz="1600" kern="1200" dirty="0" smtClean="0">
                <a:latin typeface="Calibri" charset="0"/>
                <a:ea typeface="ＭＳ Ｐゴシック" charset="0"/>
                <a:cs typeface="Calibri" charset="0"/>
              </a:rPr>
              <a:t>: Laguna de </a:t>
            </a:r>
            <a:r>
              <a:rPr lang="en-US" sz="1600" kern="1200" smtClean="0">
                <a:latin typeface="Calibri" charset="0"/>
                <a:ea typeface="ＭＳ Ｐゴシック" charset="0"/>
                <a:cs typeface="Calibri" charset="0"/>
              </a:rPr>
              <a:t>Tota </a:t>
            </a:r>
            <a:br>
              <a:rPr lang="en-US" sz="1600" kern="1200" smtClean="0">
                <a:latin typeface="Calibri" charset="0"/>
                <a:ea typeface="ＭＳ Ｐゴシック" charset="0"/>
                <a:cs typeface="Calibri" charset="0"/>
              </a:rPr>
            </a:br>
            <a:r>
              <a:rPr lang="en-US" sz="1600" kern="1200" smtClean="0">
                <a:latin typeface="Calibri" charset="0"/>
                <a:ea typeface="ＭＳ Ｐゴシック" charset="0"/>
                <a:cs typeface="Calibri" charset="0"/>
              </a:rPr>
              <a:t>Location</a:t>
            </a:r>
            <a:r>
              <a:rPr lang="en-US" sz="1600" kern="1200" dirty="0" smtClean="0">
                <a:latin typeface="Calibri" charset="0"/>
                <a:ea typeface="ＭＳ Ｐゴシック" charset="0"/>
                <a:cs typeface="Calibri" charset="0"/>
              </a:rPr>
              <a:t>: Sogamoso, Colombia</a:t>
            </a:r>
          </a:p>
        </p:txBody>
      </p:sp>
      <p:pic>
        <p:nvPicPr>
          <p:cNvPr id="8" name="Picture 7"/>
          <p:cNvPicPr>
            <a:picLocks noChangeAspect="1"/>
          </p:cNvPicPr>
          <p:nvPr/>
        </p:nvPicPr>
        <p:blipFill>
          <a:blip r:embed="rId4"/>
          <a:stretch>
            <a:fillRect/>
          </a:stretch>
        </p:blipFill>
        <p:spPr>
          <a:xfrm>
            <a:off x="3349771" y="3729520"/>
            <a:ext cx="2215877" cy="2249731"/>
          </a:xfrm>
          <a:prstGeom prst="rect">
            <a:avLst/>
          </a:prstGeom>
        </p:spPr>
      </p:pic>
      <p:sp>
        <p:nvSpPr>
          <p:cNvPr id="9" name="Content Placeholder 2"/>
          <p:cNvSpPr txBox="1">
            <a:spLocks/>
          </p:cNvSpPr>
          <p:nvPr/>
        </p:nvSpPr>
        <p:spPr>
          <a:xfrm>
            <a:off x="3324225" y="6135560"/>
            <a:ext cx="2514600" cy="609600"/>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lgn="l" defTabSz="914400" rtl="0">
              <a:buSzPct val="120000"/>
              <a:buNone/>
            </a:pPr>
            <a:r>
              <a:rPr lang="en-US" sz="1800" b="1" kern="1200" dirty="0" smtClean="0">
                <a:latin typeface="Calibri" charset="0"/>
                <a:ea typeface="ＭＳ Ｐゴシック" charset="0"/>
                <a:cs typeface="Calibri" charset="0"/>
              </a:rPr>
              <a:t>Steps 1 </a:t>
            </a:r>
            <a:r>
              <a:rPr lang="en-US" sz="1800" b="1" kern="1200" smtClean="0">
                <a:latin typeface="Calibri" charset="0"/>
                <a:ea typeface="ＭＳ Ｐゴシック" charset="0"/>
                <a:cs typeface="Calibri" charset="0"/>
              </a:rPr>
              <a:t>to 6</a:t>
            </a:r>
            <a:r>
              <a:rPr lang="en-US" sz="1800" kern="1200" smtClean="0">
                <a:latin typeface="Calibri" charset="0"/>
                <a:ea typeface="ＭＳ Ｐゴシック" charset="0"/>
                <a:cs typeface="Calibri" charset="0"/>
              </a:rPr>
              <a:t> </a:t>
            </a:r>
            <a:br>
              <a:rPr lang="en-US" sz="1800" kern="1200" smtClean="0">
                <a:latin typeface="Calibri" charset="0"/>
                <a:ea typeface="ＭＳ Ｐゴシック" charset="0"/>
                <a:cs typeface="Calibri" charset="0"/>
              </a:rPr>
            </a:br>
            <a:r>
              <a:rPr lang="en-US" sz="1800" kern="1200" smtClean="0">
                <a:latin typeface="Calibri" charset="0"/>
                <a:ea typeface="ＭＳ Ｐゴシック" charset="0"/>
                <a:cs typeface="Calibri" charset="0"/>
              </a:rPr>
              <a:t>Gamma-0, VH Intensity</a:t>
            </a:r>
            <a:endParaRPr lang="en-US" sz="1800" kern="1200" dirty="0" smtClean="0">
              <a:latin typeface="Calibri" charset="0"/>
              <a:ea typeface="ＭＳ Ｐゴシック" charset="0"/>
              <a:cs typeface="Calibri" charset="0"/>
            </a:endParaRPr>
          </a:p>
        </p:txBody>
      </p:sp>
      <p:pic>
        <p:nvPicPr>
          <p:cNvPr id="10" name="Picture 9"/>
          <p:cNvPicPr>
            <a:picLocks noChangeAspect="1"/>
          </p:cNvPicPr>
          <p:nvPr/>
        </p:nvPicPr>
        <p:blipFill>
          <a:blip r:embed="rId5"/>
          <a:stretch>
            <a:fillRect/>
          </a:stretch>
        </p:blipFill>
        <p:spPr>
          <a:xfrm>
            <a:off x="6281966" y="3714731"/>
            <a:ext cx="1965922" cy="2251875"/>
          </a:xfrm>
          <a:prstGeom prst="rect">
            <a:avLst/>
          </a:prstGeom>
        </p:spPr>
      </p:pic>
      <p:sp>
        <p:nvSpPr>
          <p:cNvPr id="11" name="Content Placeholder 2"/>
          <p:cNvSpPr txBox="1">
            <a:spLocks/>
          </p:cNvSpPr>
          <p:nvPr/>
        </p:nvSpPr>
        <p:spPr>
          <a:xfrm>
            <a:off x="6172200" y="6172200"/>
            <a:ext cx="2819400" cy="609600"/>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lgn="l" defTabSz="914400" rtl="0">
              <a:buSzPct val="120000"/>
              <a:buNone/>
            </a:pPr>
            <a:r>
              <a:rPr lang="en-US" sz="1600" b="1" kern="1200" dirty="0" smtClean="0">
                <a:latin typeface="Calibri" charset="0"/>
                <a:ea typeface="ＭＳ Ｐゴシック" charset="0"/>
                <a:cs typeface="Calibri" charset="0"/>
              </a:rPr>
              <a:t>Step 7 - </a:t>
            </a:r>
            <a:r>
              <a:rPr lang="en-US" sz="1600" kern="1200" dirty="0" smtClean="0">
                <a:latin typeface="Calibri" charset="0"/>
                <a:ea typeface="ＭＳ Ｐゴシック" charset="0"/>
                <a:cs typeface="Calibri" charset="0"/>
              </a:rPr>
              <a:t>Orthorectification </a:t>
            </a:r>
            <a:br>
              <a:rPr lang="en-US" sz="1600" kern="1200" dirty="0" smtClean="0">
                <a:latin typeface="Calibri" charset="0"/>
                <a:ea typeface="ＭＳ Ｐゴシック" charset="0"/>
                <a:cs typeface="Calibri" charset="0"/>
              </a:rPr>
            </a:br>
            <a:r>
              <a:rPr lang="en-US" sz="1600" kern="1200" dirty="0" smtClean="0">
                <a:latin typeface="Calibri" charset="0"/>
                <a:ea typeface="ＭＳ Ｐゴシック" charset="0"/>
                <a:cs typeface="Calibri" charset="0"/>
              </a:rPr>
              <a:t>Gamma-0, VH, UTM-WRS84</a:t>
            </a:r>
          </a:p>
        </p:txBody>
      </p:sp>
      <p:pic>
        <p:nvPicPr>
          <p:cNvPr id="3" name="Picture 2"/>
          <p:cNvPicPr>
            <a:picLocks noChangeAspect="1"/>
          </p:cNvPicPr>
          <p:nvPr/>
        </p:nvPicPr>
        <p:blipFill>
          <a:blip r:embed="rId6"/>
          <a:stretch>
            <a:fillRect/>
          </a:stretch>
        </p:blipFill>
        <p:spPr>
          <a:xfrm>
            <a:off x="1219200" y="1172748"/>
            <a:ext cx="6400800" cy="2409427"/>
          </a:xfrm>
          <a:prstGeom prst="rect">
            <a:avLst/>
          </a:prstGeom>
        </p:spPr>
      </p:pic>
    </p:spTree>
    <p:extLst>
      <p:ext uri="{BB962C8B-B14F-4D97-AF65-F5344CB8AC3E}">
        <p14:creationId xmlns:p14="http://schemas.microsoft.com/office/powerpoint/2010/main" val="1205191685"/>
      </p:ext>
    </p:extLst>
  </p:cSld>
  <p:clrMapOvr>
    <a:masterClrMapping/>
  </p:clrMapOvr>
  <p:transition spd="slow">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a:xfrm>
            <a:off x="2126308" y="265447"/>
            <a:ext cx="5624945" cy="584775"/>
          </a:xfrm>
        </p:spPr>
        <p:txBody>
          <a:bodyPr wrap="square">
            <a:spAutoFit/>
          </a:bodyPr>
          <a:lstStyle/>
          <a:p>
            <a:pPr algn="l" eaLnBrk="1" hangingPunct="1"/>
            <a:r>
              <a:rPr lang="en-US" b="1" dirty="0" smtClean="0">
                <a:latin typeface="Tahoma" charset="0"/>
                <a:ea typeface="ＭＳ Ｐゴシック" charset="0"/>
                <a:cs typeface="ＭＳ Ｐゴシック" charset="0"/>
              </a:rPr>
              <a:t>S1 ARD Status</a:t>
            </a:r>
            <a:endParaRPr lang="en-US" sz="3600" b="1" dirty="0">
              <a:solidFill>
                <a:srgbClr val="FFD799"/>
              </a:solidFill>
              <a:latin typeface="Tahoma" charset="0"/>
              <a:ea typeface="ＭＳ Ｐゴシック" charset="0"/>
              <a:cs typeface="ＭＳ Ｐゴシック" charset="0"/>
            </a:endParaRPr>
          </a:p>
        </p:txBody>
      </p:sp>
      <p:cxnSp>
        <p:nvCxnSpPr>
          <p:cNvPr id="80905" name="Straight Arrow Connector 2"/>
          <p:cNvCxnSpPr>
            <a:cxnSpLocks noChangeShapeType="1"/>
          </p:cNvCxnSpPr>
          <p:nvPr/>
        </p:nvCxnSpPr>
        <p:spPr bwMode="auto">
          <a:xfrm flipH="1">
            <a:off x="1816100" y="6284913"/>
            <a:ext cx="949325" cy="344487"/>
          </a:xfrm>
          <a:prstGeom prst="straightConnector1">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type="arrow" w="med" len="med"/>
              </a14:hiddenLine>
            </a:ext>
          </a:extLst>
        </p:spPr>
      </p:cxnSp>
      <p:sp>
        <p:nvSpPr>
          <p:cNvPr id="7" name="Content Placeholder 2"/>
          <p:cNvSpPr txBox="1">
            <a:spLocks/>
          </p:cNvSpPr>
          <p:nvPr/>
        </p:nvSpPr>
        <p:spPr>
          <a:xfrm>
            <a:off x="228600" y="1371600"/>
            <a:ext cx="8686800" cy="5257799"/>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287338" indent="-287338" algn="l" defTabSz="914400" rtl="0">
              <a:buSzPct val="120000"/>
              <a:buFont typeface="Wingdings" charset="2"/>
              <a:buChar char="§"/>
            </a:pPr>
            <a:r>
              <a:rPr lang="en-US" sz="2000" kern="1200" dirty="0" smtClean="0">
                <a:latin typeface="Calibri" charset="0"/>
                <a:ea typeface="ＭＳ Ｐゴシック" charset="0"/>
                <a:cs typeface="Calibri" charset="0"/>
              </a:rPr>
              <a:t>The goal is to reach a Sentinel-1 (S1) ARD definition that applies to the “</a:t>
            </a:r>
            <a:r>
              <a:rPr lang="en-US" sz="2000" b="1" kern="1200" dirty="0" smtClean="0">
                <a:latin typeface="Calibri" charset="0"/>
                <a:ea typeface="ＭＳ Ｐゴシック" charset="0"/>
                <a:cs typeface="Calibri" charset="0"/>
              </a:rPr>
              <a:t>majority</a:t>
            </a:r>
            <a:r>
              <a:rPr lang="en-US" sz="2000" kern="1200" dirty="0" smtClean="0">
                <a:latin typeface="Calibri" charset="0"/>
                <a:ea typeface="ＭＳ Ｐゴシック" charset="0"/>
                <a:cs typeface="Calibri" charset="0"/>
              </a:rPr>
              <a:t>” of global users focused on land classification and land change applications.</a:t>
            </a:r>
          </a:p>
          <a:p>
            <a:pPr marL="287338" indent="-287338" algn="l" defTabSz="914400" rtl="0">
              <a:buSzPct val="120000"/>
              <a:buFont typeface="Wingdings" charset="2"/>
              <a:buChar char="§"/>
            </a:pPr>
            <a:r>
              <a:rPr lang="en-US" sz="2000" kern="1200" dirty="0" smtClean="0">
                <a:latin typeface="Calibri" charset="0"/>
                <a:ea typeface="ＭＳ Ｐゴシック" charset="0"/>
                <a:cs typeface="Calibri" charset="0"/>
              </a:rPr>
              <a:t>Phase information, or In-SAR data, is not needed by these user types.</a:t>
            </a:r>
          </a:p>
          <a:p>
            <a:pPr marL="287338" indent="-287338" algn="l" defTabSz="914400" rtl="0">
              <a:buSzPct val="120000"/>
              <a:buFont typeface="Wingdings" charset="2"/>
              <a:buChar char="§"/>
            </a:pPr>
            <a:r>
              <a:rPr lang="en-US" sz="2000" kern="1200" dirty="0" smtClean="0">
                <a:latin typeface="Calibri" charset="0"/>
                <a:ea typeface="ＭＳ Ｐゴシック" charset="0"/>
                <a:cs typeface="Calibri" charset="0"/>
              </a:rPr>
              <a:t>It is proposed that the CEOS ARD for Land (CARD4L) definition for S1 include the 6 steps from the prior table, where speckle filtering is not included.</a:t>
            </a:r>
          </a:p>
          <a:p>
            <a:pPr marL="287338" indent="-287338" algn="l" defTabSz="914400" rtl="0">
              <a:buSzPct val="120000"/>
              <a:buFont typeface="Wingdings" charset="2"/>
              <a:buChar char="§"/>
            </a:pPr>
            <a:r>
              <a:rPr lang="en-US" sz="2000" kern="1200" dirty="0" smtClean="0">
                <a:latin typeface="Calibri" charset="0"/>
                <a:ea typeface="ＭＳ Ｐゴシック" charset="0"/>
                <a:cs typeface="Calibri" charset="0"/>
              </a:rPr>
              <a:t>The SEO has developed a Python script that easily produces this CARD4L. Production of ARD could be done by the main data provider (Sentinel Toolbox on ESA Hub), mirror sites (e.g. ASF) or by the local users.</a:t>
            </a:r>
          </a:p>
          <a:p>
            <a:pPr marL="287338" indent="-287338" algn="l" defTabSz="914400" rtl="0">
              <a:buSzPct val="120000"/>
              <a:buFont typeface="Wingdings" charset="2"/>
              <a:buChar char="§"/>
            </a:pPr>
            <a:r>
              <a:rPr lang="en-US" sz="2000" kern="1200" dirty="0" smtClean="0">
                <a:latin typeface="Calibri" charset="0"/>
                <a:ea typeface="ＭＳ Ｐゴシック" charset="0"/>
                <a:cs typeface="Calibri" charset="0"/>
              </a:rPr>
              <a:t>All of our Data Cube pilot countries want Sentinel-1 data. They are looking to us (CEOS) to define the ARD and help them produce that ARD and get the data into a cube format.</a:t>
            </a:r>
          </a:p>
          <a:p>
            <a:pPr marL="287338" indent="-287338" algn="l" defTabSz="914400" rtl="0">
              <a:buSzPct val="120000"/>
              <a:buFont typeface="Wingdings" charset="2"/>
              <a:buChar char="§"/>
            </a:pPr>
            <a:r>
              <a:rPr lang="en-US" sz="2000" kern="1200" dirty="0" smtClean="0">
                <a:latin typeface="Calibri" charset="0"/>
                <a:ea typeface="ＭＳ Ｐゴシック" charset="0"/>
                <a:cs typeface="Calibri" charset="0"/>
              </a:rPr>
              <a:t>There is a strong desire to use this data independently and interoperably with optical data (e.g. Landsat, Sentinel-2) and other radar data (e.g. ALOS).</a:t>
            </a:r>
          </a:p>
          <a:p>
            <a:pPr marL="287338" indent="-287338" algn="l" defTabSz="914400" rtl="0">
              <a:buSzPct val="120000"/>
              <a:buFont typeface="Wingdings" charset="2"/>
              <a:buChar char="§"/>
            </a:pPr>
            <a:r>
              <a:rPr lang="en-US" sz="2000" kern="1200" dirty="0" smtClean="0">
                <a:solidFill>
                  <a:srgbClr val="FF0000"/>
                </a:solidFill>
                <a:latin typeface="Calibri" charset="0"/>
                <a:ea typeface="ＭＳ Ｐゴシック" charset="0"/>
                <a:cs typeface="Calibri" charset="0"/>
              </a:rPr>
              <a:t>LSI-VC just released the first draft of S1 ARD.</a:t>
            </a:r>
          </a:p>
          <a:p>
            <a:pPr marL="287338" indent="-287338" algn="l" defTabSz="914400" rtl="0">
              <a:buSzPct val="120000"/>
              <a:buFont typeface="Wingdings" charset="2"/>
              <a:buChar char="§"/>
            </a:pPr>
            <a:endParaRPr lang="en-US" sz="2000" kern="1200" dirty="0" smtClean="0">
              <a:latin typeface="Calibri" charset="0"/>
              <a:ea typeface="ＭＳ Ｐゴシック" charset="0"/>
              <a:cs typeface="Calibri" charset="0"/>
            </a:endParaRPr>
          </a:p>
        </p:txBody>
      </p:sp>
    </p:spTree>
    <p:extLst>
      <p:ext uri="{BB962C8B-B14F-4D97-AF65-F5344CB8AC3E}">
        <p14:creationId xmlns:p14="http://schemas.microsoft.com/office/powerpoint/2010/main" val="1145544109"/>
      </p:ext>
    </p:extLst>
  </p:cSld>
  <p:clrMapOvr>
    <a:masterClrMapping/>
  </p:clrMapOvr>
  <p:transition spd="slow">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09800" y="228600"/>
            <a:ext cx="3276600" cy="615553"/>
          </a:xfrm>
          <a:prstGeom prst="rect">
            <a:avLst/>
          </a:prstGeom>
          <a:ln w="12700">
            <a:miter lim="400000"/>
          </a:ln>
        </p:spPr>
        <p:txBody>
          <a:bodyPr wrap="square" lIns="0" tIns="0" rIns="0" bIns="0">
            <a:spAutoFit/>
          </a:bodyPr>
          <a:lstStyle/>
          <a:p>
            <a:pPr algn="l"/>
            <a:r>
              <a:rPr lang="en-US" sz="4000" b="1" smtClean="0">
                <a:latin typeface="Proxima Nova Regular"/>
                <a:ea typeface="Proxima Nova Regular"/>
                <a:cs typeface="Proxima Nova Regular"/>
              </a:rPr>
              <a:t>Agenda</a:t>
            </a:r>
            <a:endParaRPr lang="en-US" sz="4000" b="1" dirty="0">
              <a:latin typeface="Proxima Nova Regular"/>
              <a:ea typeface="Proxima Nova Regular"/>
              <a:cs typeface="Proxima Nova Regular"/>
            </a:endParaRPr>
          </a:p>
        </p:txBody>
      </p:sp>
      <p:sp>
        <p:nvSpPr>
          <p:cNvPr id="5" name="Content Placeholder 2"/>
          <p:cNvSpPr txBox="1">
            <a:spLocks/>
          </p:cNvSpPr>
          <p:nvPr/>
        </p:nvSpPr>
        <p:spPr bwMode="auto">
          <a:xfrm>
            <a:off x="533400" y="1524000"/>
            <a:ext cx="8153400" cy="4114800"/>
          </a:xfrm>
          <a:prstGeom prst="rect">
            <a:avLst/>
          </a:prstGeom>
          <a:noFill/>
          <a:ln w="9525">
            <a:noFill/>
            <a:miter lim="800000"/>
            <a:headEnd/>
            <a:tailEnd/>
          </a:ln>
        </p:spPr>
        <p:txBody>
          <a:bodyPr/>
          <a:lstStyle>
            <a:lvl1pPr marL="169863" indent="-169863">
              <a:defRPr sz="1000">
                <a:solidFill>
                  <a:schemeClr val="tx1"/>
                </a:solidFill>
                <a:latin typeface="Arial Unicode MS" charset="0"/>
                <a:ea typeface="ＭＳ Ｐゴシック" charset="0"/>
                <a:cs typeface="ＭＳ Ｐゴシック" charset="0"/>
              </a:defRPr>
            </a:lvl1pPr>
            <a:lvl2pPr marL="914400" indent="-457200">
              <a:defRPr sz="1000">
                <a:solidFill>
                  <a:schemeClr val="tx1"/>
                </a:solidFill>
                <a:latin typeface="Arial Unicode MS" charset="0"/>
                <a:ea typeface="ＭＳ Ｐゴシック" charset="0"/>
              </a:defRPr>
            </a:lvl2pPr>
            <a:lvl3pPr>
              <a:defRPr sz="1000">
                <a:solidFill>
                  <a:schemeClr val="tx1"/>
                </a:solidFill>
                <a:latin typeface="Arial Unicode MS" charset="0"/>
                <a:ea typeface="ＭＳ Ｐゴシック" charset="0"/>
              </a:defRPr>
            </a:lvl3pPr>
            <a:lvl4pPr>
              <a:defRPr sz="1000">
                <a:solidFill>
                  <a:schemeClr val="tx1"/>
                </a:solidFill>
                <a:latin typeface="Arial Unicode MS" charset="0"/>
                <a:ea typeface="ＭＳ Ｐゴシック" charset="0"/>
              </a:defRPr>
            </a:lvl4pPr>
            <a:lvl5pPr>
              <a:defRPr sz="1000">
                <a:solidFill>
                  <a:schemeClr val="tx1"/>
                </a:solidFill>
                <a:latin typeface="Arial Unicode MS" charset="0"/>
                <a:ea typeface="ＭＳ Ｐゴシック" charset="0"/>
              </a:defRPr>
            </a:lvl5pPr>
            <a:lvl6pPr marL="457200" eaLnBrk="0" fontAlgn="base" hangingPunct="0">
              <a:spcBef>
                <a:spcPct val="50000"/>
              </a:spcBef>
              <a:spcAft>
                <a:spcPct val="0"/>
              </a:spcAft>
              <a:defRPr sz="1000">
                <a:solidFill>
                  <a:schemeClr val="tx1"/>
                </a:solidFill>
                <a:latin typeface="Arial Unicode MS" charset="0"/>
                <a:ea typeface="ＭＳ Ｐゴシック" charset="0"/>
              </a:defRPr>
            </a:lvl6pPr>
            <a:lvl7pPr marL="914400" eaLnBrk="0" fontAlgn="base" hangingPunct="0">
              <a:spcBef>
                <a:spcPct val="50000"/>
              </a:spcBef>
              <a:spcAft>
                <a:spcPct val="0"/>
              </a:spcAft>
              <a:defRPr sz="1000">
                <a:solidFill>
                  <a:schemeClr val="tx1"/>
                </a:solidFill>
                <a:latin typeface="Arial Unicode MS" charset="0"/>
                <a:ea typeface="ＭＳ Ｐゴシック" charset="0"/>
              </a:defRPr>
            </a:lvl7pPr>
            <a:lvl8pPr marL="1371600" eaLnBrk="0" fontAlgn="base" hangingPunct="0">
              <a:spcBef>
                <a:spcPct val="50000"/>
              </a:spcBef>
              <a:spcAft>
                <a:spcPct val="0"/>
              </a:spcAft>
              <a:defRPr sz="1000">
                <a:solidFill>
                  <a:schemeClr val="tx1"/>
                </a:solidFill>
                <a:latin typeface="Arial Unicode MS" charset="0"/>
                <a:ea typeface="ＭＳ Ｐゴシック" charset="0"/>
              </a:defRPr>
            </a:lvl8pPr>
            <a:lvl9pPr marL="1828800" eaLnBrk="0" fontAlgn="base" hangingPunct="0">
              <a:spcBef>
                <a:spcPct val="50000"/>
              </a:spcBef>
              <a:spcAft>
                <a:spcPct val="0"/>
              </a:spcAft>
              <a:defRPr sz="1000">
                <a:solidFill>
                  <a:schemeClr val="tx1"/>
                </a:solidFill>
                <a:latin typeface="Arial Unicode MS" charset="0"/>
                <a:ea typeface="ＭＳ Ｐゴシック" charset="0"/>
              </a:defRPr>
            </a:lvl9pPr>
          </a:lstStyle>
          <a:p>
            <a:pPr marL="231775" indent="-231775" defTabSz="914400">
              <a:spcBef>
                <a:spcPct val="20000"/>
              </a:spcBef>
              <a:buFont typeface="Arial"/>
              <a:buChar char="•"/>
            </a:pPr>
            <a:r>
              <a:rPr lang="en-US" sz="2800" b="1" dirty="0" smtClean="0">
                <a:solidFill>
                  <a:srgbClr val="FF0000"/>
                </a:solidFill>
                <a:latin typeface="Calibri" charset="0"/>
                <a:cs typeface="Calibri" charset="0"/>
              </a:rPr>
              <a:t>ODC </a:t>
            </a:r>
            <a:r>
              <a:rPr lang="en-US" sz="2800" b="1" dirty="0">
                <a:solidFill>
                  <a:srgbClr val="FF0000"/>
                </a:solidFill>
                <a:latin typeface="Calibri" charset="0"/>
                <a:cs typeface="Calibri" charset="0"/>
              </a:rPr>
              <a:t>White Paper draft - 20 </a:t>
            </a:r>
            <a:r>
              <a:rPr lang="en-US" sz="2800" b="1" dirty="0" smtClean="0">
                <a:solidFill>
                  <a:srgbClr val="FF0000"/>
                </a:solidFill>
                <a:latin typeface="Calibri" charset="0"/>
                <a:cs typeface="Calibri" charset="0"/>
              </a:rPr>
              <a:t>minutes</a:t>
            </a:r>
            <a:endParaRPr lang="en-US" sz="2800" b="1" dirty="0">
              <a:solidFill>
                <a:srgbClr val="FF0000"/>
              </a:solidFill>
              <a:latin typeface="Calibri" charset="0"/>
              <a:cs typeface="Calibri" charset="0"/>
            </a:endParaRPr>
          </a:p>
          <a:p>
            <a:pPr marL="231775" indent="-231775" defTabSz="914400">
              <a:spcBef>
                <a:spcPct val="20000"/>
              </a:spcBef>
              <a:buFont typeface="Arial"/>
              <a:buChar char="•"/>
            </a:pPr>
            <a:r>
              <a:rPr lang="en-US" sz="2800" dirty="0" smtClean="0">
                <a:solidFill>
                  <a:srgbClr val="002569"/>
                </a:solidFill>
                <a:latin typeface="Calibri" charset="0"/>
                <a:cs typeface="Calibri" charset="0"/>
              </a:rPr>
              <a:t>Data </a:t>
            </a:r>
            <a:r>
              <a:rPr lang="en-US" sz="2800" dirty="0">
                <a:solidFill>
                  <a:srgbClr val="002569"/>
                </a:solidFill>
                <a:latin typeface="Calibri" charset="0"/>
                <a:cs typeface="Calibri" charset="0"/>
              </a:rPr>
              <a:t>Cube pilot projects - 20 </a:t>
            </a:r>
            <a:r>
              <a:rPr lang="en-US" sz="2800" dirty="0" smtClean="0">
                <a:solidFill>
                  <a:srgbClr val="002569"/>
                </a:solidFill>
                <a:latin typeface="Calibri" charset="0"/>
                <a:cs typeface="Calibri" charset="0"/>
              </a:rPr>
              <a:t>minutes</a:t>
            </a:r>
            <a:endParaRPr lang="en-US" sz="2800" dirty="0">
              <a:solidFill>
                <a:srgbClr val="002569"/>
              </a:solidFill>
              <a:latin typeface="Calibri" charset="0"/>
              <a:cs typeface="Calibri" charset="0"/>
            </a:endParaRPr>
          </a:p>
          <a:p>
            <a:pPr marL="231775" indent="-231775" defTabSz="914400">
              <a:spcBef>
                <a:spcPct val="20000"/>
              </a:spcBef>
              <a:buFont typeface="Arial"/>
              <a:buChar char="•"/>
            </a:pPr>
            <a:r>
              <a:rPr lang="en-US" sz="2800" dirty="0" smtClean="0">
                <a:solidFill>
                  <a:srgbClr val="002569"/>
                </a:solidFill>
                <a:latin typeface="Calibri" charset="0"/>
                <a:cs typeface="Calibri" charset="0"/>
              </a:rPr>
              <a:t>Sentinel-1 </a:t>
            </a:r>
            <a:r>
              <a:rPr lang="en-US" sz="2800" dirty="0">
                <a:solidFill>
                  <a:srgbClr val="002569"/>
                </a:solidFill>
                <a:latin typeface="Calibri" charset="0"/>
                <a:cs typeface="Calibri" charset="0"/>
              </a:rPr>
              <a:t>ARD progress - 10 minutes</a:t>
            </a:r>
          </a:p>
          <a:p>
            <a:pPr marL="231775" indent="-231775" defTabSz="914400">
              <a:spcBef>
                <a:spcPct val="20000"/>
              </a:spcBef>
              <a:buFont typeface="Arial"/>
              <a:buChar char="•"/>
            </a:pPr>
            <a:r>
              <a:rPr lang="en-US" sz="2800" dirty="0" smtClean="0">
                <a:solidFill>
                  <a:srgbClr val="002569"/>
                </a:solidFill>
                <a:latin typeface="Calibri" charset="0"/>
                <a:cs typeface="Calibri" charset="0"/>
              </a:rPr>
              <a:t>Vietnam </a:t>
            </a:r>
            <a:r>
              <a:rPr lang="en-US" sz="2800" dirty="0">
                <a:solidFill>
                  <a:srgbClr val="002569"/>
                </a:solidFill>
                <a:latin typeface="Calibri" charset="0"/>
                <a:cs typeface="Calibri" charset="0"/>
              </a:rPr>
              <a:t>Pilot Project Test Results </a:t>
            </a:r>
            <a:r>
              <a:rPr lang="en-US" sz="2800" dirty="0" smtClean="0">
                <a:solidFill>
                  <a:srgbClr val="002569"/>
                </a:solidFill>
                <a:latin typeface="Calibri" charset="0"/>
                <a:cs typeface="Calibri" charset="0"/>
              </a:rPr>
              <a:t>– 20 minutes</a:t>
            </a:r>
            <a:endParaRPr lang="en-US" sz="2800" dirty="0">
              <a:solidFill>
                <a:srgbClr val="002569"/>
              </a:solidFill>
              <a:latin typeface="Calibri" charset="0"/>
              <a:cs typeface="Calibri" charset="0"/>
            </a:endParaRPr>
          </a:p>
          <a:p>
            <a:pPr marL="231775" indent="-231775" defTabSz="914400">
              <a:spcBef>
                <a:spcPct val="20000"/>
              </a:spcBef>
              <a:buFont typeface="Arial"/>
              <a:buChar char="•"/>
            </a:pPr>
            <a:r>
              <a:rPr lang="en-US" sz="2800" dirty="0">
                <a:solidFill>
                  <a:srgbClr val="002569"/>
                </a:solidFill>
                <a:latin typeface="Calibri" charset="0"/>
                <a:cs typeface="Calibri" charset="0"/>
              </a:rPr>
              <a:t>EXTRA - 20 minutes open for extended discussions from above, or new </a:t>
            </a:r>
            <a:r>
              <a:rPr lang="en-US" sz="2800" dirty="0" smtClean="0">
                <a:solidFill>
                  <a:srgbClr val="002569"/>
                </a:solidFill>
                <a:latin typeface="Calibri" charset="0"/>
                <a:cs typeface="Calibri" charset="0"/>
              </a:rPr>
              <a:t>topics</a:t>
            </a:r>
            <a:endParaRPr lang="en-US" sz="2800" dirty="0">
              <a:solidFill>
                <a:srgbClr val="002569"/>
              </a:solidFill>
              <a:latin typeface="Calibri" charset="0"/>
              <a:cs typeface="Calibri" charset="0"/>
            </a:endParaRPr>
          </a:p>
        </p:txBody>
      </p:sp>
      <p:pic>
        <p:nvPicPr>
          <p:cNvPr id="4" name="Picture 3"/>
          <p:cNvPicPr>
            <a:picLocks noChangeAspect="1"/>
          </p:cNvPicPr>
          <p:nvPr/>
        </p:nvPicPr>
        <p:blipFill>
          <a:blip r:embed="rId3"/>
          <a:stretch>
            <a:fillRect/>
          </a:stretch>
        </p:blipFill>
        <p:spPr>
          <a:xfrm>
            <a:off x="4952999" y="4191000"/>
            <a:ext cx="3753963" cy="2438400"/>
          </a:xfrm>
          <a:prstGeom prst="rect">
            <a:avLst/>
          </a:prstGeom>
        </p:spPr>
      </p:pic>
    </p:spTree>
    <p:extLst>
      <p:ext uri="{BB962C8B-B14F-4D97-AF65-F5344CB8AC3E}">
        <p14:creationId xmlns:p14="http://schemas.microsoft.com/office/powerpoint/2010/main" val="7917155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09800" y="228600"/>
            <a:ext cx="3276600" cy="615553"/>
          </a:xfrm>
          <a:prstGeom prst="rect">
            <a:avLst/>
          </a:prstGeom>
          <a:ln w="12700">
            <a:miter lim="400000"/>
          </a:ln>
        </p:spPr>
        <p:txBody>
          <a:bodyPr wrap="square" lIns="0" tIns="0" rIns="0" bIns="0">
            <a:spAutoFit/>
          </a:bodyPr>
          <a:lstStyle/>
          <a:p>
            <a:pPr algn="l"/>
            <a:r>
              <a:rPr lang="en-US" sz="4000" b="1" smtClean="0">
                <a:latin typeface="Proxima Nova Regular"/>
                <a:ea typeface="Proxima Nova Regular"/>
                <a:cs typeface="Proxima Nova Regular"/>
              </a:rPr>
              <a:t>Agenda</a:t>
            </a:r>
            <a:endParaRPr lang="en-US" sz="4000" b="1" dirty="0">
              <a:latin typeface="Proxima Nova Regular"/>
              <a:ea typeface="Proxima Nova Regular"/>
              <a:cs typeface="Proxima Nova Regular"/>
            </a:endParaRPr>
          </a:p>
        </p:txBody>
      </p:sp>
      <p:sp>
        <p:nvSpPr>
          <p:cNvPr id="5" name="Content Placeholder 2"/>
          <p:cNvSpPr txBox="1">
            <a:spLocks/>
          </p:cNvSpPr>
          <p:nvPr/>
        </p:nvSpPr>
        <p:spPr bwMode="auto">
          <a:xfrm>
            <a:off x="533400" y="1524000"/>
            <a:ext cx="8153400" cy="4114800"/>
          </a:xfrm>
          <a:prstGeom prst="rect">
            <a:avLst/>
          </a:prstGeom>
          <a:noFill/>
          <a:ln w="9525">
            <a:noFill/>
            <a:miter lim="800000"/>
            <a:headEnd/>
            <a:tailEnd/>
          </a:ln>
        </p:spPr>
        <p:txBody>
          <a:bodyPr/>
          <a:lstStyle>
            <a:lvl1pPr marL="169863" indent="-169863">
              <a:defRPr sz="1000">
                <a:solidFill>
                  <a:schemeClr val="tx1"/>
                </a:solidFill>
                <a:latin typeface="Arial Unicode MS" charset="0"/>
                <a:ea typeface="ＭＳ Ｐゴシック" charset="0"/>
                <a:cs typeface="ＭＳ Ｐゴシック" charset="0"/>
              </a:defRPr>
            </a:lvl1pPr>
            <a:lvl2pPr marL="914400" indent="-457200">
              <a:defRPr sz="1000">
                <a:solidFill>
                  <a:schemeClr val="tx1"/>
                </a:solidFill>
                <a:latin typeface="Arial Unicode MS" charset="0"/>
                <a:ea typeface="ＭＳ Ｐゴシック" charset="0"/>
              </a:defRPr>
            </a:lvl2pPr>
            <a:lvl3pPr>
              <a:defRPr sz="1000">
                <a:solidFill>
                  <a:schemeClr val="tx1"/>
                </a:solidFill>
                <a:latin typeface="Arial Unicode MS" charset="0"/>
                <a:ea typeface="ＭＳ Ｐゴシック" charset="0"/>
              </a:defRPr>
            </a:lvl3pPr>
            <a:lvl4pPr>
              <a:defRPr sz="1000">
                <a:solidFill>
                  <a:schemeClr val="tx1"/>
                </a:solidFill>
                <a:latin typeface="Arial Unicode MS" charset="0"/>
                <a:ea typeface="ＭＳ Ｐゴシック" charset="0"/>
              </a:defRPr>
            </a:lvl4pPr>
            <a:lvl5pPr>
              <a:defRPr sz="1000">
                <a:solidFill>
                  <a:schemeClr val="tx1"/>
                </a:solidFill>
                <a:latin typeface="Arial Unicode MS" charset="0"/>
                <a:ea typeface="ＭＳ Ｐゴシック" charset="0"/>
              </a:defRPr>
            </a:lvl5pPr>
            <a:lvl6pPr marL="457200" eaLnBrk="0" fontAlgn="base" hangingPunct="0">
              <a:spcBef>
                <a:spcPct val="50000"/>
              </a:spcBef>
              <a:spcAft>
                <a:spcPct val="0"/>
              </a:spcAft>
              <a:defRPr sz="1000">
                <a:solidFill>
                  <a:schemeClr val="tx1"/>
                </a:solidFill>
                <a:latin typeface="Arial Unicode MS" charset="0"/>
                <a:ea typeface="ＭＳ Ｐゴシック" charset="0"/>
              </a:defRPr>
            </a:lvl6pPr>
            <a:lvl7pPr marL="914400" eaLnBrk="0" fontAlgn="base" hangingPunct="0">
              <a:spcBef>
                <a:spcPct val="50000"/>
              </a:spcBef>
              <a:spcAft>
                <a:spcPct val="0"/>
              </a:spcAft>
              <a:defRPr sz="1000">
                <a:solidFill>
                  <a:schemeClr val="tx1"/>
                </a:solidFill>
                <a:latin typeface="Arial Unicode MS" charset="0"/>
                <a:ea typeface="ＭＳ Ｐゴシック" charset="0"/>
              </a:defRPr>
            </a:lvl7pPr>
            <a:lvl8pPr marL="1371600" eaLnBrk="0" fontAlgn="base" hangingPunct="0">
              <a:spcBef>
                <a:spcPct val="50000"/>
              </a:spcBef>
              <a:spcAft>
                <a:spcPct val="0"/>
              </a:spcAft>
              <a:defRPr sz="1000">
                <a:solidFill>
                  <a:schemeClr val="tx1"/>
                </a:solidFill>
                <a:latin typeface="Arial Unicode MS" charset="0"/>
                <a:ea typeface="ＭＳ Ｐゴシック" charset="0"/>
              </a:defRPr>
            </a:lvl8pPr>
            <a:lvl9pPr marL="1828800" eaLnBrk="0" fontAlgn="base" hangingPunct="0">
              <a:spcBef>
                <a:spcPct val="50000"/>
              </a:spcBef>
              <a:spcAft>
                <a:spcPct val="0"/>
              </a:spcAft>
              <a:defRPr sz="1000">
                <a:solidFill>
                  <a:schemeClr val="tx1"/>
                </a:solidFill>
                <a:latin typeface="Arial Unicode MS" charset="0"/>
                <a:ea typeface="ＭＳ Ｐゴシック" charset="0"/>
              </a:defRPr>
            </a:lvl9pPr>
          </a:lstStyle>
          <a:p>
            <a:pPr marL="231775" indent="-231775" defTabSz="914400">
              <a:spcBef>
                <a:spcPct val="20000"/>
              </a:spcBef>
              <a:buFont typeface="Arial"/>
              <a:buChar char="•"/>
            </a:pPr>
            <a:r>
              <a:rPr lang="en-US" sz="2800" dirty="0">
                <a:solidFill>
                  <a:srgbClr val="002569"/>
                </a:solidFill>
                <a:latin typeface="Calibri" charset="0"/>
                <a:cs typeface="Calibri" charset="0"/>
              </a:rPr>
              <a:t>ODC White Paper draft - 20 minutes</a:t>
            </a:r>
          </a:p>
          <a:p>
            <a:pPr marL="231775" indent="-231775" defTabSz="914400">
              <a:spcBef>
                <a:spcPct val="20000"/>
              </a:spcBef>
              <a:buFont typeface="Arial"/>
              <a:buChar char="•"/>
            </a:pPr>
            <a:r>
              <a:rPr lang="en-US" sz="2800" dirty="0" smtClean="0">
                <a:solidFill>
                  <a:srgbClr val="002569"/>
                </a:solidFill>
                <a:latin typeface="Calibri" charset="0"/>
                <a:cs typeface="Calibri" charset="0"/>
              </a:rPr>
              <a:t>Data </a:t>
            </a:r>
            <a:r>
              <a:rPr lang="en-US" sz="2800" dirty="0">
                <a:solidFill>
                  <a:srgbClr val="002569"/>
                </a:solidFill>
                <a:latin typeface="Calibri" charset="0"/>
                <a:cs typeface="Calibri" charset="0"/>
              </a:rPr>
              <a:t>Cube pilot projects - 20 </a:t>
            </a:r>
            <a:r>
              <a:rPr lang="en-US" sz="2800" dirty="0" smtClean="0">
                <a:solidFill>
                  <a:srgbClr val="002569"/>
                </a:solidFill>
                <a:latin typeface="Calibri" charset="0"/>
                <a:cs typeface="Calibri" charset="0"/>
              </a:rPr>
              <a:t>minutes</a:t>
            </a:r>
            <a:endParaRPr lang="en-US" sz="2800" dirty="0">
              <a:solidFill>
                <a:srgbClr val="002569"/>
              </a:solidFill>
              <a:latin typeface="Calibri" charset="0"/>
              <a:cs typeface="Calibri" charset="0"/>
            </a:endParaRPr>
          </a:p>
          <a:p>
            <a:pPr marL="231775" indent="-231775" defTabSz="914400">
              <a:spcBef>
                <a:spcPct val="20000"/>
              </a:spcBef>
              <a:buFont typeface="Arial"/>
              <a:buChar char="•"/>
            </a:pPr>
            <a:r>
              <a:rPr lang="en-US" sz="2800" dirty="0" smtClean="0">
                <a:solidFill>
                  <a:srgbClr val="002569"/>
                </a:solidFill>
                <a:latin typeface="Calibri" charset="0"/>
                <a:cs typeface="Calibri" charset="0"/>
              </a:rPr>
              <a:t>Sentinel-1 </a:t>
            </a:r>
            <a:r>
              <a:rPr lang="en-US" sz="2800" dirty="0">
                <a:solidFill>
                  <a:srgbClr val="002569"/>
                </a:solidFill>
                <a:latin typeface="Calibri" charset="0"/>
                <a:cs typeface="Calibri" charset="0"/>
              </a:rPr>
              <a:t>ARD progress - 10 minutes</a:t>
            </a:r>
          </a:p>
          <a:p>
            <a:pPr marL="231775" indent="-231775" defTabSz="914400">
              <a:spcBef>
                <a:spcPct val="20000"/>
              </a:spcBef>
              <a:buFont typeface="Arial"/>
              <a:buChar char="•"/>
            </a:pPr>
            <a:r>
              <a:rPr lang="en-US" sz="2800" b="1" dirty="0" smtClean="0">
                <a:solidFill>
                  <a:srgbClr val="FF0000"/>
                </a:solidFill>
                <a:latin typeface="Calibri" charset="0"/>
                <a:cs typeface="Calibri" charset="0"/>
              </a:rPr>
              <a:t>Vietnam </a:t>
            </a:r>
            <a:r>
              <a:rPr lang="en-US" sz="2800" b="1" dirty="0">
                <a:solidFill>
                  <a:srgbClr val="FF0000"/>
                </a:solidFill>
                <a:latin typeface="Calibri" charset="0"/>
                <a:cs typeface="Calibri" charset="0"/>
              </a:rPr>
              <a:t>Pilot Project Test Results </a:t>
            </a:r>
            <a:r>
              <a:rPr lang="en-US" sz="2800" b="1" dirty="0" smtClean="0">
                <a:solidFill>
                  <a:srgbClr val="FF0000"/>
                </a:solidFill>
                <a:latin typeface="Calibri" charset="0"/>
                <a:cs typeface="Calibri" charset="0"/>
              </a:rPr>
              <a:t>– 20 minutes</a:t>
            </a:r>
            <a:endParaRPr lang="en-US" sz="2800" b="1" dirty="0">
              <a:solidFill>
                <a:srgbClr val="FF0000"/>
              </a:solidFill>
              <a:latin typeface="Calibri" charset="0"/>
              <a:cs typeface="Calibri" charset="0"/>
            </a:endParaRPr>
          </a:p>
          <a:p>
            <a:pPr marL="231775" indent="-231775" defTabSz="914400">
              <a:spcBef>
                <a:spcPct val="20000"/>
              </a:spcBef>
              <a:buFont typeface="Arial"/>
              <a:buChar char="•"/>
            </a:pPr>
            <a:r>
              <a:rPr lang="en-US" sz="2800" dirty="0">
                <a:solidFill>
                  <a:srgbClr val="002569"/>
                </a:solidFill>
                <a:latin typeface="Calibri" charset="0"/>
                <a:cs typeface="Calibri" charset="0"/>
              </a:rPr>
              <a:t>EXTRA - 20 minutes open for extended discussions from above, or new </a:t>
            </a:r>
            <a:r>
              <a:rPr lang="en-US" sz="2800" dirty="0" smtClean="0">
                <a:solidFill>
                  <a:srgbClr val="002569"/>
                </a:solidFill>
                <a:latin typeface="Calibri" charset="0"/>
                <a:cs typeface="Calibri" charset="0"/>
              </a:rPr>
              <a:t>topics</a:t>
            </a:r>
            <a:endParaRPr lang="en-US" sz="2800" dirty="0">
              <a:solidFill>
                <a:srgbClr val="002569"/>
              </a:solidFill>
              <a:latin typeface="Calibri" charset="0"/>
              <a:cs typeface="Calibri" charset="0"/>
            </a:endParaRPr>
          </a:p>
        </p:txBody>
      </p:sp>
      <p:pic>
        <p:nvPicPr>
          <p:cNvPr id="4" name="Picture 3"/>
          <p:cNvPicPr>
            <a:picLocks noChangeAspect="1"/>
          </p:cNvPicPr>
          <p:nvPr/>
        </p:nvPicPr>
        <p:blipFill>
          <a:blip r:embed="rId3"/>
          <a:stretch>
            <a:fillRect/>
          </a:stretch>
        </p:blipFill>
        <p:spPr>
          <a:xfrm>
            <a:off x="4952999" y="4191000"/>
            <a:ext cx="3753963" cy="2438400"/>
          </a:xfrm>
          <a:prstGeom prst="rect">
            <a:avLst/>
          </a:prstGeom>
        </p:spPr>
      </p:pic>
    </p:spTree>
    <p:extLst>
      <p:ext uri="{BB962C8B-B14F-4D97-AF65-F5344CB8AC3E}">
        <p14:creationId xmlns:p14="http://schemas.microsoft.com/office/powerpoint/2010/main" val="6845017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a:xfrm>
            <a:off x="1981200" y="304800"/>
            <a:ext cx="5798492" cy="523220"/>
          </a:xfrm>
        </p:spPr>
        <p:txBody>
          <a:bodyPr wrap="square">
            <a:spAutoFit/>
          </a:bodyPr>
          <a:lstStyle/>
          <a:p>
            <a:pPr algn="l" eaLnBrk="1" hangingPunct="1"/>
            <a:r>
              <a:rPr lang="en-US" sz="2800" b="1" smtClean="0">
                <a:latin typeface="Tahoma" charset="0"/>
                <a:ea typeface="ＭＳ Ｐゴシック" charset="0"/>
                <a:cs typeface="ＭＳ Ｐゴシック" charset="0"/>
              </a:rPr>
              <a:t>Vietnam Interoperability </a:t>
            </a:r>
            <a:r>
              <a:rPr lang="en-US" sz="2800" b="1" dirty="0" smtClean="0">
                <a:latin typeface="Tahoma" charset="0"/>
                <a:ea typeface="ＭＳ Ｐゴシック" charset="0"/>
                <a:cs typeface="ＭＳ Ｐゴシック" charset="0"/>
              </a:rPr>
              <a:t>Test</a:t>
            </a:r>
            <a:endParaRPr lang="en-US" b="1" dirty="0">
              <a:solidFill>
                <a:srgbClr val="FFD799"/>
              </a:solidFill>
              <a:latin typeface="Tahoma" charset="0"/>
              <a:ea typeface="ＭＳ Ｐゴシック" charset="0"/>
              <a:cs typeface="ＭＳ Ｐゴシック" charset="0"/>
            </a:endParaRPr>
          </a:p>
        </p:txBody>
      </p:sp>
      <p:cxnSp>
        <p:nvCxnSpPr>
          <p:cNvPr id="80905" name="Straight Arrow Connector 2"/>
          <p:cNvCxnSpPr>
            <a:cxnSpLocks noChangeShapeType="1"/>
          </p:cNvCxnSpPr>
          <p:nvPr/>
        </p:nvCxnSpPr>
        <p:spPr bwMode="auto">
          <a:xfrm flipH="1">
            <a:off x="1816100" y="6284913"/>
            <a:ext cx="949325" cy="344487"/>
          </a:xfrm>
          <a:prstGeom prst="straightConnector1">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type="arrow" w="med" len="med"/>
              </a14:hiddenLine>
            </a:ext>
          </a:extLst>
        </p:spPr>
      </p:cxnSp>
      <p:sp>
        <p:nvSpPr>
          <p:cNvPr id="7" name="Content Placeholder 2"/>
          <p:cNvSpPr txBox="1">
            <a:spLocks/>
          </p:cNvSpPr>
          <p:nvPr/>
        </p:nvSpPr>
        <p:spPr>
          <a:xfrm>
            <a:off x="304800" y="1447800"/>
            <a:ext cx="8458199" cy="5275434"/>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287338" indent="-287338" algn="l" defTabSz="914400" rtl="0">
              <a:buSzPct val="120000"/>
              <a:buFont typeface="Wingdings" charset="2"/>
              <a:buChar char="§"/>
            </a:pPr>
            <a:r>
              <a:rPr lang="en-US" kern="1200" dirty="0">
                <a:latin typeface="Helvetica"/>
                <a:ea typeface="ＭＳ Ｐゴシック" charset="0"/>
                <a:cs typeface="Calibri" charset="0"/>
              </a:rPr>
              <a:t>D</a:t>
            </a:r>
            <a:r>
              <a:rPr lang="en-US" kern="1200" dirty="0" smtClean="0">
                <a:latin typeface="Helvetica"/>
                <a:ea typeface="ＭＳ Ｐゴシック" charset="0"/>
                <a:cs typeface="Calibri" charset="0"/>
              </a:rPr>
              <a:t>emonstrate Landsat </a:t>
            </a:r>
            <a:r>
              <a:rPr lang="en-US" kern="1200" dirty="0">
                <a:latin typeface="Helvetica"/>
                <a:ea typeface="ＭＳ Ｐゴシック" charset="0"/>
                <a:cs typeface="Calibri" charset="0"/>
              </a:rPr>
              <a:t>7</a:t>
            </a:r>
            <a:r>
              <a:rPr lang="en-US" kern="1200" dirty="0" smtClean="0">
                <a:latin typeface="Helvetica"/>
                <a:ea typeface="ＭＳ Ｐゴシック" charset="0"/>
                <a:cs typeface="Calibri" charset="0"/>
              </a:rPr>
              <a:t>, Landsat 8, Sentinel-1 and ALOS-PALSAR data interoperability in a </a:t>
            </a:r>
            <a:r>
              <a:rPr lang="en-US" b="1" kern="1200" dirty="0" smtClean="0">
                <a:solidFill>
                  <a:srgbClr val="00B050"/>
                </a:solidFill>
                <a:latin typeface="Helvetica"/>
                <a:ea typeface="ＭＳ Ｐゴシック" charset="0"/>
                <a:cs typeface="Calibri" charset="0"/>
              </a:rPr>
              <a:t>Vietnam Data Cube</a:t>
            </a:r>
            <a:r>
              <a:rPr lang="en-US" kern="1200" dirty="0" smtClean="0">
                <a:latin typeface="Helvetica"/>
                <a:ea typeface="ＭＳ Ｐゴシック" charset="0"/>
                <a:cs typeface="Calibri" charset="0"/>
              </a:rPr>
              <a:t>. </a:t>
            </a:r>
          </a:p>
          <a:p>
            <a:pPr marL="287338" indent="-287338" algn="l" defTabSz="914400" rtl="0">
              <a:buSzPct val="120000"/>
              <a:buFont typeface="Wingdings" charset="2"/>
              <a:buChar char="§"/>
            </a:pPr>
            <a:r>
              <a:rPr lang="en-US" b="1" kern="1200" dirty="0" smtClean="0">
                <a:latin typeface="Helvetica"/>
                <a:ea typeface="ＭＳ Ｐゴシック" charset="0"/>
                <a:cs typeface="Calibri" charset="0"/>
              </a:rPr>
              <a:t>Sentinel-1 </a:t>
            </a:r>
            <a:r>
              <a:rPr lang="en-US" kern="1200" dirty="0" smtClean="0">
                <a:latin typeface="Helvetica"/>
                <a:ea typeface="ＭＳ Ｐゴシック" charset="0"/>
                <a:cs typeface="Calibri" charset="0"/>
              </a:rPr>
              <a:t>data (10m) will remain in its native EPSG:4326 (WGS 84) projection.</a:t>
            </a:r>
          </a:p>
          <a:p>
            <a:pPr marL="287338" indent="-287338" algn="l" defTabSz="914400" rtl="0">
              <a:buSzPct val="120000"/>
              <a:buFont typeface="Wingdings" charset="2"/>
              <a:buChar char="§"/>
            </a:pPr>
            <a:r>
              <a:rPr lang="en-US" b="1" kern="1200" dirty="0" smtClean="0">
                <a:latin typeface="Helvetica"/>
                <a:ea typeface="ＭＳ Ｐゴシック" charset="0"/>
                <a:cs typeface="Calibri" charset="0"/>
              </a:rPr>
              <a:t>Landsat 7/8 </a:t>
            </a:r>
            <a:r>
              <a:rPr lang="en-US" kern="1200" dirty="0" smtClean="0">
                <a:latin typeface="Helvetica"/>
                <a:ea typeface="ＭＳ Ｐゴシック" charset="0"/>
                <a:cs typeface="Calibri" charset="0"/>
              </a:rPr>
              <a:t>SR data (30m) will be resampled from UTM to EPSG:4326. </a:t>
            </a:r>
          </a:p>
          <a:p>
            <a:pPr marL="287338" indent="-287338" algn="l" defTabSz="914400" rtl="0">
              <a:buSzPct val="120000"/>
              <a:buFont typeface="Wingdings" charset="2"/>
              <a:buChar char="§"/>
            </a:pPr>
            <a:r>
              <a:rPr lang="en-US" b="1" kern="1200" dirty="0" smtClean="0">
                <a:latin typeface="Helvetica"/>
                <a:ea typeface="ＭＳ Ｐゴシック" charset="0"/>
                <a:cs typeface="Calibri" charset="0"/>
              </a:rPr>
              <a:t>ALOS-PALSAR</a:t>
            </a:r>
            <a:r>
              <a:rPr lang="en-US" kern="1200" dirty="0" smtClean="0">
                <a:latin typeface="Helvetica"/>
                <a:ea typeface="ＭＳ Ｐゴシック" charset="0"/>
                <a:cs typeface="Calibri" charset="0"/>
              </a:rPr>
              <a:t> data (25m) will be resampled from 25m to 30m resolution and </a:t>
            </a:r>
            <a:r>
              <a:rPr lang="en-US" kern="1200" dirty="0" err="1" smtClean="0">
                <a:latin typeface="Helvetica"/>
                <a:ea typeface="ＭＳ Ｐゴシック" charset="0"/>
                <a:cs typeface="Calibri" charset="0"/>
              </a:rPr>
              <a:t>reprojected</a:t>
            </a:r>
            <a:r>
              <a:rPr lang="en-US" kern="1200" dirty="0" smtClean="0">
                <a:latin typeface="Helvetica"/>
                <a:ea typeface="ＭＳ Ｐゴシック" charset="0"/>
                <a:cs typeface="Calibri" charset="0"/>
              </a:rPr>
              <a:t> from </a:t>
            </a:r>
            <a:r>
              <a:rPr lang="en-US" kern="1200" dirty="0" err="1" smtClean="0">
                <a:latin typeface="Helvetica"/>
                <a:ea typeface="ＭＳ Ｐゴシック" charset="0"/>
                <a:cs typeface="Calibri" charset="0"/>
              </a:rPr>
              <a:t>Lat</a:t>
            </a:r>
            <a:r>
              <a:rPr lang="en-US" kern="1200" dirty="0" smtClean="0">
                <a:latin typeface="Helvetica"/>
                <a:ea typeface="ＭＳ Ｐゴシック" charset="0"/>
                <a:cs typeface="Calibri" charset="0"/>
              </a:rPr>
              <a:t>-Lon (GRS 80) to EPSG:4326 (WGS 84) projection.</a:t>
            </a:r>
          </a:p>
        </p:txBody>
      </p:sp>
    </p:spTree>
    <p:extLst>
      <p:ext uri="{BB962C8B-B14F-4D97-AF65-F5344CB8AC3E}">
        <p14:creationId xmlns:p14="http://schemas.microsoft.com/office/powerpoint/2010/main" val="348221779"/>
      </p:ext>
    </p:extLst>
  </p:cSld>
  <p:clrMapOvr>
    <a:masterClrMapping/>
  </p:clrMapOvr>
  <p:transition spd="slow">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a:xfrm>
            <a:off x="2065020" y="314980"/>
            <a:ext cx="5402580" cy="523220"/>
          </a:xfrm>
        </p:spPr>
        <p:txBody>
          <a:bodyPr wrap="square">
            <a:spAutoFit/>
          </a:bodyPr>
          <a:lstStyle/>
          <a:p>
            <a:pPr algn="l" eaLnBrk="1" hangingPunct="1"/>
            <a:r>
              <a:rPr lang="en-US" sz="2800" b="1" smtClean="0">
                <a:latin typeface="Tahoma" charset="0"/>
                <a:ea typeface="ＭＳ Ｐゴシック" charset="0"/>
                <a:cs typeface="ＭＳ Ｐゴシック" charset="0"/>
              </a:rPr>
              <a:t>Vietnam Example - Optical</a:t>
            </a:r>
            <a:endParaRPr lang="en-US" b="1" dirty="0">
              <a:solidFill>
                <a:srgbClr val="FFD799"/>
              </a:solidFill>
              <a:latin typeface="Tahoma" charset="0"/>
              <a:ea typeface="ＭＳ Ｐゴシック" charset="0"/>
              <a:cs typeface="ＭＳ Ｐゴシック" charset="0"/>
            </a:endParaRPr>
          </a:p>
        </p:txBody>
      </p:sp>
      <p:cxnSp>
        <p:nvCxnSpPr>
          <p:cNvPr id="80905" name="Straight Arrow Connector 2"/>
          <p:cNvCxnSpPr>
            <a:cxnSpLocks noChangeShapeType="1"/>
          </p:cNvCxnSpPr>
          <p:nvPr/>
        </p:nvCxnSpPr>
        <p:spPr bwMode="auto">
          <a:xfrm flipH="1">
            <a:off x="1816100" y="6284913"/>
            <a:ext cx="949325" cy="344487"/>
          </a:xfrm>
          <a:prstGeom prst="straightConnector1">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type="arrow" w="med" len="med"/>
              </a14:hiddenLine>
            </a:ext>
          </a:extLst>
        </p:spPr>
      </p:cxnSp>
      <p:sp>
        <p:nvSpPr>
          <p:cNvPr id="5" name="Content Placeholder 2"/>
          <p:cNvSpPr txBox="1">
            <a:spLocks/>
          </p:cNvSpPr>
          <p:nvPr/>
        </p:nvSpPr>
        <p:spPr>
          <a:xfrm>
            <a:off x="76200" y="5867400"/>
            <a:ext cx="4343400" cy="838200"/>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None/>
            </a:pPr>
            <a:r>
              <a:rPr lang="en-US" sz="2000" dirty="0" smtClean="0">
                <a:solidFill>
                  <a:schemeClr val="tx1"/>
                </a:solidFill>
                <a:latin typeface="Calibri" charset="0"/>
                <a:ea typeface="ＭＳ Ｐゴシック" charset="0"/>
                <a:cs typeface="Calibri" charset="0"/>
              </a:rPr>
              <a:t>Landsat </a:t>
            </a:r>
            <a:r>
              <a:rPr lang="en-US" sz="2000">
                <a:solidFill>
                  <a:schemeClr val="tx1"/>
                </a:solidFill>
                <a:latin typeface="Calibri" charset="0"/>
                <a:ea typeface="ＭＳ Ｐゴシック" charset="0"/>
                <a:cs typeface="Calibri" charset="0"/>
              </a:rPr>
              <a:t>7</a:t>
            </a:r>
            <a:r>
              <a:rPr lang="en-US" sz="2000" smtClean="0">
                <a:solidFill>
                  <a:schemeClr val="tx1"/>
                </a:solidFill>
                <a:latin typeface="Calibri" charset="0"/>
                <a:ea typeface="ＭＳ Ｐゴシック" charset="0"/>
                <a:cs typeface="Calibri" charset="0"/>
              </a:rPr>
              <a:t> Median Mosaic </a:t>
            </a:r>
            <a:r>
              <a:rPr lang="en-US" sz="2000" dirty="0" smtClean="0">
                <a:solidFill>
                  <a:schemeClr val="tx1"/>
                </a:solidFill>
                <a:latin typeface="Calibri" charset="0"/>
                <a:ea typeface="ＭＳ Ｐゴシック" charset="0"/>
                <a:cs typeface="Calibri" charset="0"/>
              </a:rPr>
              <a:t>– Year 2015</a:t>
            </a:r>
            <a:br>
              <a:rPr lang="en-US" sz="2000" dirty="0" smtClean="0">
                <a:solidFill>
                  <a:schemeClr val="tx1"/>
                </a:solidFill>
                <a:latin typeface="Calibri" charset="0"/>
                <a:ea typeface="ＭＳ Ｐゴシック" charset="0"/>
                <a:cs typeface="Calibri" charset="0"/>
              </a:rPr>
            </a:br>
            <a:r>
              <a:rPr lang="en-US" sz="2000" dirty="0" smtClean="0">
                <a:solidFill>
                  <a:schemeClr val="tx1"/>
                </a:solidFill>
                <a:latin typeface="Calibri" charset="0"/>
                <a:ea typeface="ＭＳ Ｐゴシック" charset="0"/>
                <a:cs typeface="Calibri" charset="0"/>
              </a:rPr>
              <a:t>RGB: Bands 5,4,3</a:t>
            </a:r>
          </a:p>
          <a:p>
            <a:pPr marL="0" indent="0">
              <a:buNone/>
            </a:pPr>
            <a:endParaRPr lang="en-US" sz="2000" dirty="0">
              <a:solidFill>
                <a:schemeClr val="tx1"/>
              </a:solidFill>
              <a:latin typeface="Calibri" charset="0"/>
              <a:ea typeface="ＭＳ Ｐゴシック" charset="0"/>
              <a:cs typeface="Calibri" charset="0"/>
            </a:endParaRPr>
          </a:p>
          <a:p>
            <a:pPr marL="223838" indent="-223838">
              <a:buFont typeface="Wingdings" charset="2"/>
              <a:buChar char="§"/>
            </a:pPr>
            <a:endParaRPr lang="en-US" sz="2000" dirty="0">
              <a:solidFill>
                <a:schemeClr val="tx1"/>
              </a:solidFill>
              <a:latin typeface="Calibri" charset="0"/>
              <a:ea typeface="ＭＳ Ｐゴシック" charset="0"/>
              <a:cs typeface="Calibri" charset="0"/>
            </a:endParaRPr>
          </a:p>
        </p:txBody>
      </p:sp>
      <p:pic>
        <p:nvPicPr>
          <p:cNvPr id="2" name="Picture 1"/>
          <p:cNvPicPr>
            <a:picLocks noChangeAspect="1"/>
          </p:cNvPicPr>
          <p:nvPr/>
        </p:nvPicPr>
        <p:blipFill>
          <a:blip r:embed="rId3"/>
          <a:stretch>
            <a:fillRect/>
          </a:stretch>
        </p:blipFill>
        <p:spPr>
          <a:xfrm>
            <a:off x="152400" y="1415365"/>
            <a:ext cx="4389120" cy="4389120"/>
          </a:xfrm>
          <a:prstGeom prst="rect">
            <a:avLst/>
          </a:prstGeom>
        </p:spPr>
      </p:pic>
      <p:sp>
        <p:nvSpPr>
          <p:cNvPr id="7" name="Content Placeholder 2"/>
          <p:cNvSpPr txBox="1">
            <a:spLocks/>
          </p:cNvSpPr>
          <p:nvPr/>
        </p:nvSpPr>
        <p:spPr>
          <a:xfrm>
            <a:off x="4572000" y="5943600"/>
            <a:ext cx="4343400" cy="838200"/>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None/>
            </a:pPr>
            <a:r>
              <a:rPr lang="en-US" sz="2000" dirty="0" smtClean="0">
                <a:solidFill>
                  <a:schemeClr val="tx1"/>
                </a:solidFill>
                <a:latin typeface="Calibri" charset="0"/>
                <a:ea typeface="ＭＳ Ｐゴシック" charset="0"/>
                <a:cs typeface="Calibri" charset="0"/>
              </a:rPr>
              <a:t>Landsat </a:t>
            </a:r>
            <a:r>
              <a:rPr lang="en-US" sz="2000" smtClean="0">
                <a:solidFill>
                  <a:schemeClr val="tx1"/>
                </a:solidFill>
                <a:latin typeface="Calibri" charset="0"/>
                <a:ea typeface="ＭＳ Ｐゴシック" charset="0"/>
                <a:cs typeface="Calibri" charset="0"/>
              </a:rPr>
              <a:t>8 Median Mosaic </a:t>
            </a:r>
            <a:r>
              <a:rPr lang="en-US" sz="2000" dirty="0" smtClean="0">
                <a:solidFill>
                  <a:schemeClr val="tx1"/>
                </a:solidFill>
                <a:latin typeface="Calibri" charset="0"/>
                <a:ea typeface="ＭＳ Ｐゴシック" charset="0"/>
                <a:cs typeface="Calibri" charset="0"/>
              </a:rPr>
              <a:t>– Year 2015</a:t>
            </a:r>
            <a:br>
              <a:rPr lang="en-US" sz="2000" dirty="0" smtClean="0">
                <a:solidFill>
                  <a:schemeClr val="tx1"/>
                </a:solidFill>
                <a:latin typeface="Calibri" charset="0"/>
                <a:ea typeface="ＭＳ Ｐゴシック" charset="0"/>
                <a:cs typeface="Calibri" charset="0"/>
              </a:rPr>
            </a:br>
            <a:r>
              <a:rPr lang="en-US" sz="2000" dirty="0" smtClean="0">
                <a:solidFill>
                  <a:schemeClr val="tx1"/>
                </a:solidFill>
                <a:latin typeface="Calibri" charset="0"/>
                <a:ea typeface="ＭＳ Ｐゴシック" charset="0"/>
                <a:cs typeface="Calibri" charset="0"/>
              </a:rPr>
              <a:t>RGB: Bands 6,5,4</a:t>
            </a:r>
          </a:p>
          <a:p>
            <a:pPr marL="0" indent="0">
              <a:buNone/>
            </a:pPr>
            <a:endParaRPr lang="en-US" sz="2000" dirty="0">
              <a:solidFill>
                <a:schemeClr val="tx1"/>
              </a:solidFill>
              <a:latin typeface="Calibri" charset="0"/>
              <a:ea typeface="ＭＳ Ｐゴシック" charset="0"/>
              <a:cs typeface="Calibri" charset="0"/>
            </a:endParaRPr>
          </a:p>
          <a:p>
            <a:pPr marL="223838" indent="-223838">
              <a:buFont typeface="Wingdings" charset="2"/>
              <a:buChar char="§"/>
            </a:pPr>
            <a:endParaRPr lang="en-US" sz="2000" dirty="0">
              <a:solidFill>
                <a:schemeClr val="tx1"/>
              </a:solidFill>
              <a:latin typeface="Calibri" charset="0"/>
              <a:ea typeface="ＭＳ Ｐゴシック" charset="0"/>
              <a:cs typeface="Calibri" charset="0"/>
            </a:endParaRPr>
          </a:p>
        </p:txBody>
      </p:sp>
      <p:pic>
        <p:nvPicPr>
          <p:cNvPr id="3" name="Picture 2"/>
          <p:cNvPicPr>
            <a:picLocks noChangeAspect="1"/>
          </p:cNvPicPr>
          <p:nvPr/>
        </p:nvPicPr>
        <p:blipFill>
          <a:blip r:embed="rId4"/>
          <a:stretch>
            <a:fillRect/>
          </a:stretch>
        </p:blipFill>
        <p:spPr>
          <a:xfrm>
            <a:off x="4669564" y="1415365"/>
            <a:ext cx="4379301" cy="4389120"/>
          </a:xfrm>
          <a:prstGeom prst="rect">
            <a:avLst/>
          </a:prstGeom>
        </p:spPr>
      </p:pic>
    </p:spTree>
    <p:extLst>
      <p:ext uri="{BB962C8B-B14F-4D97-AF65-F5344CB8AC3E}">
        <p14:creationId xmlns:p14="http://schemas.microsoft.com/office/powerpoint/2010/main" val="12733256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a:xfrm>
            <a:off x="2151061" y="314980"/>
            <a:ext cx="5468939" cy="523220"/>
          </a:xfrm>
        </p:spPr>
        <p:txBody>
          <a:bodyPr wrap="square">
            <a:spAutoFit/>
          </a:bodyPr>
          <a:lstStyle/>
          <a:p>
            <a:pPr algn="l" eaLnBrk="1" hangingPunct="1"/>
            <a:r>
              <a:rPr lang="en-US" sz="2800" b="1" smtClean="0">
                <a:latin typeface="Tahoma" charset="0"/>
                <a:ea typeface="ＭＳ Ｐゴシック" charset="0"/>
                <a:cs typeface="ＭＳ Ｐゴシック" charset="0"/>
              </a:rPr>
              <a:t>Vietnam Example - Radar</a:t>
            </a:r>
            <a:endParaRPr lang="en-US" b="1" dirty="0">
              <a:solidFill>
                <a:srgbClr val="FFD799"/>
              </a:solidFill>
              <a:latin typeface="Tahoma" charset="0"/>
              <a:ea typeface="ＭＳ Ｐゴシック" charset="0"/>
              <a:cs typeface="ＭＳ Ｐゴシック" charset="0"/>
            </a:endParaRPr>
          </a:p>
        </p:txBody>
      </p:sp>
      <p:cxnSp>
        <p:nvCxnSpPr>
          <p:cNvPr id="80905" name="Straight Arrow Connector 2"/>
          <p:cNvCxnSpPr>
            <a:cxnSpLocks noChangeShapeType="1"/>
          </p:cNvCxnSpPr>
          <p:nvPr/>
        </p:nvCxnSpPr>
        <p:spPr bwMode="auto">
          <a:xfrm flipH="1">
            <a:off x="1816100" y="6284913"/>
            <a:ext cx="949325" cy="344487"/>
          </a:xfrm>
          <a:prstGeom prst="straightConnector1">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type="arrow" w="med" len="med"/>
              </a14:hiddenLine>
            </a:ext>
          </a:extLst>
        </p:spPr>
      </p:cxnSp>
      <p:sp>
        <p:nvSpPr>
          <p:cNvPr id="5" name="Content Placeholder 2"/>
          <p:cNvSpPr txBox="1">
            <a:spLocks/>
          </p:cNvSpPr>
          <p:nvPr/>
        </p:nvSpPr>
        <p:spPr>
          <a:xfrm>
            <a:off x="76200" y="5867400"/>
            <a:ext cx="4267200" cy="838200"/>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None/>
            </a:pPr>
            <a:r>
              <a:rPr lang="en-US" sz="2000" dirty="0" smtClean="0">
                <a:solidFill>
                  <a:schemeClr val="tx1"/>
                </a:solidFill>
                <a:latin typeface="Calibri" charset="0"/>
                <a:ea typeface="ＭＳ Ｐゴシック" charset="0"/>
                <a:cs typeface="Calibri" charset="0"/>
              </a:rPr>
              <a:t>Sentinel-1 Median Mosaic - Year 2015</a:t>
            </a:r>
            <a:br>
              <a:rPr lang="en-US" sz="2000" dirty="0" smtClean="0">
                <a:solidFill>
                  <a:schemeClr val="tx1"/>
                </a:solidFill>
                <a:latin typeface="Calibri" charset="0"/>
                <a:ea typeface="ＭＳ Ｐゴシック" charset="0"/>
                <a:cs typeface="Calibri" charset="0"/>
              </a:rPr>
            </a:br>
            <a:r>
              <a:rPr lang="en-US" sz="2000" dirty="0" smtClean="0">
                <a:solidFill>
                  <a:schemeClr val="tx1"/>
                </a:solidFill>
                <a:latin typeface="Calibri" charset="0"/>
                <a:ea typeface="ＭＳ Ｐゴシック" charset="0"/>
                <a:cs typeface="Calibri" charset="0"/>
              </a:rPr>
              <a:t>RGB: VV, VH, VV/VH</a:t>
            </a:r>
          </a:p>
          <a:p>
            <a:pPr marL="0" indent="0">
              <a:buNone/>
            </a:pPr>
            <a:endParaRPr lang="en-US" sz="2000" dirty="0">
              <a:solidFill>
                <a:schemeClr val="tx1"/>
              </a:solidFill>
              <a:latin typeface="Calibri" charset="0"/>
              <a:ea typeface="ＭＳ Ｐゴシック" charset="0"/>
              <a:cs typeface="Calibri" charset="0"/>
            </a:endParaRPr>
          </a:p>
          <a:p>
            <a:pPr marL="223838" indent="-223838">
              <a:buFont typeface="Wingdings" charset="2"/>
              <a:buChar char="§"/>
            </a:pPr>
            <a:endParaRPr lang="en-US" sz="2000" dirty="0">
              <a:solidFill>
                <a:schemeClr val="tx1"/>
              </a:solidFill>
              <a:latin typeface="Calibri" charset="0"/>
              <a:ea typeface="ＭＳ Ｐゴシック" charset="0"/>
              <a:cs typeface="Calibri" charset="0"/>
            </a:endParaRPr>
          </a:p>
        </p:txBody>
      </p:sp>
      <p:sp>
        <p:nvSpPr>
          <p:cNvPr id="7" name="Content Placeholder 2"/>
          <p:cNvSpPr txBox="1">
            <a:spLocks/>
          </p:cNvSpPr>
          <p:nvPr/>
        </p:nvSpPr>
        <p:spPr>
          <a:xfrm>
            <a:off x="4572000" y="5943600"/>
            <a:ext cx="4267200" cy="838200"/>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None/>
            </a:pPr>
            <a:r>
              <a:rPr lang="en-US" sz="2000" dirty="0" smtClean="0">
                <a:solidFill>
                  <a:schemeClr val="tx1"/>
                </a:solidFill>
                <a:latin typeface="Calibri" charset="0"/>
                <a:ea typeface="ＭＳ Ｐゴシック" charset="0"/>
                <a:cs typeface="Calibri" charset="0"/>
              </a:rPr>
              <a:t>ALOS-PALSAR Median Mosaic – 2015</a:t>
            </a:r>
            <a:br>
              <a:rPr lang="en-US" sz="2000" dirty="0" smtClean="0">
                <a:solidFill>
                  <a:schemeClr val="tx1"/>
                </a:solidFill>
                <a:latin typeface="Calibri" charset="0"/>
                <a:ea typeface="ＭＳ Ｐゴシック" charset="0"/>
                <a:cs typeface="Calibri" charset="0"/>
              </a:rPr>
            </a:br>
            <a:r>
              <a:rPr lang="en-US" sz="2000" dirty="0" smtClean="0">
                <a:solidFill>
                  <a:schemeClr val="tx1"/>
                </a:solidFill>
                <a:latin typeface="Calibri" charset="0"/>
                <a:ea typeface="ＭＳ Ｐゴシック" charset="0"/>
                <a:cs typeface="Calibri" charset="0"/>
              </a:rPr>
              <a:t>RGB: HH, HV, HH/HV</a:t>
            </a:r>
          </a:p>
          <a:p>
            <a:pPr marL="0" indent="0">
              <a:buNone/>
            </a:pPr>
            <a:endParaRPr lang="en-US" sz="2000" dirty="0">
              <a:solidFill>
                <a:schemeClr val="tx1"/>
              </a:solidFill>
              <a:latin typeface="Calibri" charset="0"/>
              <a:ea typeface="ＭＳ Ｐゴシック" charset="0"/>
              <a:cs typeface="Calibri" charset="0"/>
            </a:endParaRPr>
          </a:p>
          <a:p>
            <a:pPr marL="223838" indent="-223838">
              <a:buFont typeface="Wingdings" charset="2"/>
              <a:buChar char="§"/>
            </a:pPr>
            <a:endParaRPr lang="en-US" sz="2000" dirty="0">
              <a:solidFill>
                <a:schemeClr val="tx1"/>
              </a:solidFill>
              <a:latin typeface="Calibri" charset="0"/>
              <a:ea typeface="ＭＳ Ｐゴシック" charset="0"/>
              <a:cs typeface="Calibri" charset="0"/>
            </a:endParaRPr>
          </a:p>
        </p:txBody>
      </p:sp>
      <p:pic>
        <p:nvPicPr>
          <p:cNvPr id="4" name="Picture 3"/>
          <p:cNvPicPr>
            <a:picLocks noChangeAspect="1"/>
          </p:cNvPicPr>
          <p:nvPr/>
        </p:nvPicPr>
        <p:blipFill>
          <a:blip r:embed="rId3"/>
          <a:stretch>
            <a:fillRect/>
          </a:stretch>
        </p:blipFill>
        <p:spPr>
          <a:xfrm>
            <a:off x="152400" y="1478280"/>
            <a:ext cx="4398961" cy="4389120"/>
          </a:xfrm>
          <a:prstGeom prst="rect">
            <a:avLst/>
          </a:prstGeom>
        </p:spPr>
      </p:pic>
      <p:pic>
        <p:nvPicPr>
          <p:cNvPr id="6" name="Picture 5"/>
          <p:cNvPicPr>
            <a:picLocks noChangeAspect="1"/>
          </p:cNvPicPr>
          <p:nvPr/>
        </p:nvPicPr>
        <p:blipFill>
          <a:blip r:embed="rId4"/>
          <a:stretch>
            <a:fillRect/>
          </a:stretch>
        </p:blipFill>
        <p:spPr>
          <a:xfrm>
            <a:off x="4627561" y="1478280"/>
            <a:ext cx="4389120" cy="4389120"/>
          </a:xfrm>
          <a:prstGeom prst="rect">
            <a:avLst/>
          </a:prstGeom>
        </p:spPr>
      </p:pic>
    </p:spTree>
    <p:extLst>
      <p:ext uri="{BB962C8B-B14F-4D97-AF65-F5344CB8AC3E}">
        <p14:creationId xmlns:p14="http://schemas.microsoft.com/office/powerpoint/2010/main" val="18832748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0905" name="Straight Arrow Connector 2"/>
          <p:cNvCxnSpPr>
            <a:cxnSpLocks noChangeShapeType="1"/>
          </p:cNvCxnSpPr>
          <p:nvPr/>
        </p:nvCxnSpPr>
        <p:spPr bwMode="auto">
          <a:xfrm flipH="1">
            <a:off x="1816100" y="6284913"/>
            <a:ext cx="949325" cy="344487"/>
          </a:xfrm>
          <a:prstGeom prst="straightConnector1">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type="arrow" w="med" len="med"/>
              </a14:hiddenLine>
            </a:ext>
          </a:extLst>
        </p:spPr>
      </p:cxnSp>
      <p:sp>
        <p:nvSpPr>
          <p:cNvPr id="5" name="Content Placeholder 2"/>
          <p:cNvSpPr txBox="1">
            <a:spLocks/>
          </p:cNvSpPr>
          <p:nvPr/>
        </p:nvSpPr>
        <p:spPr>
          <a:xfrm>
            <a:off x="128016" y="1371600"/>
            <a:ext cx="3826765" cy="3200401"/>
          </a:xfrm>
          <a:prstGeom prst="rect">
            <a:avLst/>
          </a:prstGeom>
          <a:solidFill>
            <a:srgbClr val="FFFFFF"/>
          </a:solidFill>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288925" indent="-288925">
              <a:buFont typeface="Wingdings" charset="2"/>
              <a:buChar char="§"/>
            </a:pPr>
            <a:r>
              <a:rPr lang="en-US" sz="2000" dirty="0" smtClean="0">
                <a:latin typeface="Calibri" charset="0"/>
                <a:ea typeface="ＭＳ Ｐゴシック" charset="0"/>
                <a:cs typeface="Calibri" charset="0"/>
              </a:rPr>
              <a:t>The SEO is investigating two approaches for change detection with Data Cubes </a:t>
            </a:r>
            <a:r>
              <a:rPr lang="is-IS" sz="2000" dirty="0" smtClean="0">
                <a:latin typeface="Calibri" charset="0"/>
                <a:ea typeface="ＭＳ Ｐゴシック" charset="0"/>
                <a:cs typeface="Calibri" charset="0"/>
              </a:rPr>
              <a:t>… </a:t>
            </a:r>
            <a:r>
              <a:rPr lang="is-IS" sz="2000" b="1" dirty="0" smtClean="0">
                <a:solidFill>
                  <a:srgbClr val="FF0000"/>
                </a:solidFill>
                <a:latin typeface="Calibri" charset="0"/>
                <a:ea typeface="ＭＳ Ｐゴシック" charset="0"/>
                <a:cs typeface="Calibri" charset="0"/>
              </a:rPr>
              <a:t>CCDC and BFAST</a:t>
            </a:r>
            <a:endParaRPr lang="en-US" sz="2000" b="1" dirty="0" smtClean="0">
              <a:solidFill>
                <a:srgbClr val="FF0000"/>
              </a:solidFill>
              <a:latin typeface="Calibri" charset="0"/>
              <a:ea typeface="ＭＳ Ｐゴシック" charset="0"/>
              <a:cs typeface="Calibri" charset="0"/>
            </a:endParaRPr>
          </a:p>
          <a:p>
            <a:pPr marL="288925" indent="-288925">
              <a:buFont typeface="Wingdings" charset="2"/>
              <a:buChar char="§"/>
            </a:pPr>
            <a:r>
              <a:rPr lang="en-US" sz="2000" b="1" dirty="0" smtClean="0">
                <a:latin typeface="Calibri" charset="0"/>
                <a:ea typeface="ＭＳ Ｐゴシック" charset="0"/>
                <a:cs typeface="Calibri" charset="0"/>
              </a:rPr>
              <a:t>CCDC</a:t>
            </a:r>
            <a:r>
              <a:rPr lang="en-US" sz="2000" dirty="0" smtClean="0">
                <a:latin typeface="Calibri" charset="0"/>
                <a:ea typeface="ＭＳ Ｐゴシック" charset="0"/>
                <a:cs typeface="Calibri" charset="0"/>
              </a:rPr>
              <a:t> (Zhu and Woodcock, 2012) was converted to Python by USGS and recently tested by the SEO on the Vietnam Data Cube. We now call </a:t>
            </a:r>
            <a:r>
              <a:rPr lang="en-US" sz="2000" dirty="0" err="1" smtClean="0">
                <a:latin typeface="Calibri" charset="0"/>
                <a:ea typeface="ＭＳ Ｐゴシック" charset="0"/>
                <a:cs typeface="Calibri" charset="0"/>
              </a:rPr>
              <a:t>this“</a:t>
            </a:r>
            <a:r>
              <a:rPr lang="en-US" sz="2000" b="1" dirty="0" err="1" smtClean="0">
                <a:latin typeface="Calibri" charset="0"/>
                <a:ea typeface="ＭＳ Ｐゴシック" charset="0"/>
                <a:cs typeface="Calibri" charset="0"/>
              </a:rPr>
              <a:t>PyCCD</a:t>
            </a:r>
            <a:r>
              <a:rPr lang="en-US" sz="2000" dirty="0" smtClean="0">
                <a:latin typeface="Calibri" charset="0"/>
                <a:ea typeface="ＭＳ Ｐゴシック" charset="0"/>
                <a:cs typeface="Calibri" charset="0"/>
              </a:rPr>
              <a:t>”.</a:t>
            </a:r>
          </a:p>
        </p:txBody>
      </p:sp>
      <p:sp>
        <p:nvSpPr>
          <p:cNvPr id="11" name="Title 1"/>
          <p:cNvSpPr txBox="1">
            <a:spLocks/>
          </p:cNvSpPr>
          <p:nvPr/>
        </p:nvSpPr>
        <p:spPr>
          <a:xfrm>
            <a:off x="2209800" y="304800"/>
            <a:ext cx="5524500" cy="492443"/>
          </a:xfrm>
          <a:prstGeom prst="rect">
            <a:avLst/>
          </a:prstGeom>
          <a:ln w="12700">
            <a:miter lim="400000"/>
          </a:ln>
        </p:spPr>
        <p:txBody>
          <a:bodyPr wrap="square" lIns="0" tIns="0" rIns="0" bIns="0">
            <a:spAutoFit/>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lgn="l" defTabSz="914400"/>
            <a:r>
              <a:rPr lang="en-US" b="1" dirty="0" smtClean="0">
                <a:latin typeface="Proxima Nova Regular"/>
                <a:ea typeface="Proxima Nova Regular"/>
                <a:cs typeface="Proxima Nova Regular"/>
              </a:rPr>
              <a:t>Land Change Detection</a:t>
            </a:r>
          </a:p>
        </p:txBody>
      </p:sp>
      <p:pic>
        <p:nvPicPr>
          <p:cNvPr id="3" name="Picture 2"/>
          <p:cNvPicPr>
            <a:picLocks noChangeAspect="1"/>
          </p:cNvPicPr>
          <p:nvPr/>
        </p:nvPicPr>
        <p:blipFill>
          <a:blip r:embed="rId3"/>
          <a:stretch>
            <a:fillRect/>
          </a:stretch>
        </p:blipFill>
        <p:spPr>
          <a:xfrm>
            <a:off x="4114800" y="3551964"/>
            <a:ext cx="4440978" cy="2387623"/>
          </a:xfrm>
          <a:prstGeom prst="rect">
            <a:avLst/>
          </a:prstGeom>
        </p:spPr>
      </p:pic>
      <p:sp>
        <p:nvSpPr>
          <p:cNvPr id="8" name="Content Placeholder 2"/>
          <p:cNvSpPr txBox="1">
            <a:spLocks/>
          </p:cNvSpPr>
          <p:nvPr/>
        </p:nvSpPr>
        <p:spPr>
          <a:xfrm>
            <a:off x="128016" y="4384955"/>
            <a:ext cx="3730752" cy="1787245"/>
          </a:xfrm>
          <a:prstGeom prst="rect">
            <a:avLst/>
          </a:prstGeom>
          <a:solidFill>
            <a:srgbClr val="FFFFFF"/>
          </a:solidFill>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288925" indent="-288925">
              <a:buFont typeface="Wingdings" charset="2"/>
              <a:buChar char="§"/>
            </a:pPr>
            <a:r>
              <a:rPr lang="en-US" sz="2000" dirty="0" smtClean="0">
                <a:latin typeface="Calibri" charset="0"/>
                <a:ea typeface="ＭＳ Ｐゴシック" charset="0"/>
                <a:cs typeface="Calibri" charset="0"/>
              </a:rPr>
              <a:t>The SEO is also starting a task with Jan </a:t>
            </a:r>
            <a:r>
              <a:rPr lang="en-US" sz="2000" dirty="0" err="1" smtClean="0">
                <a:latin typeface="Calibri" charset="0"/>
                <a:ea typeface="ＭＳ Ｐゴシック" charset="0"/>
                <a:cs typeface="Calibri" charset="0"/>
              </a:rPr>
              <a:t>Verbesselt</a:t>
            </a:r>
            <a:r>
              <a:rPr lang="en-US" sz="2000" dirty="0" smtClean="0">
                <a:latin typeface="Calibri" charset="0"/>
                <a:ea typeface="ＭＳ Ｐゴシック" charset="0"/>
                <a:cs typeface="Calibri" charset="0"/>
              </a:rPr>
              <a:t> in June 2017 to convert </a:t>
            </a:r>
            <a:r>
              <a:rPr lang="en-US" sz="2000" b="1" dirty="0" smtClean="0">
                <a:latin typeface="Calibri" charset="0"/>
                <a:ea typeface="ＭＳ Ｐゴシック" charset="0"/>
                <a:cs typeface="Calibri" charset="0"/>
              </a:rPr>
              <a:t>BFAST</a:t>
            </a:r>
            <a:r>
              <a:rPr lang="en-US" sz="2000" dirty="0" smtClean="0">
                <a:latin typeface="Calibri" charset="0"/>
                <a:ea typeface="ＭＳ Ｐゴシック" charset="0"/>
                <a:cs typeface="Calibri" charset="0"/>
              </a:rPr>
              <a:t> from </a:t>
            </a:r>
            <a:br>
              <a:rPr lang="en-US" sz="2000" dirty="0" smtClean="0">
                <a:latin typeface="Calibri" charset="0"/>
                <a:ea typeface="ＭＳ Ｐゴシック" charset="0"/>
                <a:cs typeface="Calibri" charset="0"/>
              </a:rPr>
            </a:br>
            <a:r>
              <a:rPr lang="en-US" sz="2000" dirty="0" smtClean="0">
                <a:latin typeface="Calibri" charset="0"/>
                <a:ea typeface="ＭＳ Ｐゴシック" charset="0"/>
                <a:cs typeface="Calibri" charset="0"/>
              </a:rPr>
              <a:t>R-code to Python and to test on the Data Cube.</a:t>
            </a:r>
          </a:p>
        </p:txBody>
      </p:sp>
      <p:pic>
        <p:nvPicPr>
          <p:cNvPr id="7" name="Picture 6"/>
          <p:cNvPicPr>
            <a:picLocks noChangeAspect="1"/>
          </p:cNvPicPr>
          <p:nvPr/>
        </p:nvPicPr>
        <p:blipFill>
          <a:blip r:embed="rId4"/>
          <a:stretch>
            <a:fillRect/>
          </a:stretch>
        </p:blipFill>
        <p:spPr>
          <a:xfrm>
            <a:off x="3923467" y="1524000"/>
            <a:ext cx="5220533" cy="1993879"/>
          </a:xfrm>
          <a:prstGeom prst="rect">
            <a:avLst/>
          </a:prstGeom>
        </p:spPr>
      </p:pic>
      <p:sp>
        <p:nvSpPr>
          <p:cNvPr id="12" name="Content Placeholder 2"/>
          <p:cNvSpPr txBox="1">
            <a:spLocks/>
          </p:cNvSpPr>
          <p:nvPr/>
        </p:nvSpPr>
        <p:spPr>
          <a:xfrm>
            <a:off x="3657600" y="6111301"/>
            <a:ext cx="5410200" cy="518099"/>
          </a:xfrm>
          <a:prstGeom prst="rect">
            <a:avLst/>
          </a:prstGeom>
          <a:solidFill>
            <a:srgbClr val="FFFFFF"/>
          </a:solidFill>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None/>
            </a:pPr>
            <a:r>
              <a:rPr lang="en-US" sz="1400" dirty="0" err="1" smtClean="0">
                <a:latin typeface="Calibri" charset="0"/>
                <a:ea typeface="ＭＳ Ｐゴシック" charset="0"/>
                <a:cs typeface="Calibri" charset="0"/>
              </a:rPr>
              <a:t>PyCCD</a:t>
            </a:r>
            <a:r>
              <a:rPr lang="en-US" sz="1400" dirty="0" smtClean="0">
                <a:latin typeface="Calibri" charset="0"/>
                <a:ea typeface="ＭＳ Ｐゴシック" charset="0"/>
                <a:cs typeface="Calibri" charset="0"/>
              </a:rPr>
              <a:t> time series model fits 7 bands to 6 weighted SIN and COS functions in order to find “breaks” that equate to potential land change.</a:t>
            </a:r>
          </a:p>
        </p:txBody>
      </p:sp>
    </p:spTree>
    <p:extLst>
      <p:ext uri="{BB962C8B-B14F-4D97-AF65-F5344CB8AC3E}">
        <p14:creationId xmlns:p14="http://schemas.microsoft.com/office/powerpoint/2010/main" val="1645304237"/>
      </p:ext>
    </p:extLst>
  </p:cSld>
  <p:clrMapOvr>
    <a:masterClrMapping/>
  </p:clrMapOvr>
  <p:transition spd="slow">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0905" name="Straight Arrow Connector 2"/>
          <p:cNvCxnSpPr>
            <a:cxnSpLocks noChangeShapeType="1"/>
          </p:cNvCxnSpPr>
          <p:nvPr/>
        </p:nvCxnSpPr>
        <p:spPr bwMode="auto">
          <a:xfrm flipH="1">
            <a:off x="1816100" y="6284913"/>
            <a:ext cx="949325" cy="344487"/>
          </a:xfrm>
          <a:prstGeom prst="straightConnector1">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type="arrow" w="med" len="med"/>
              </a14:hiddenLine>
            </a:ext>
          </a:extLst>
        </p:spPr>
      </p:cxnSp>
      <p:sp>
        <p:nvSpPr>
          <p:cNvPr id="5" name="Content Placeholder 2"/>
          <p:cNvSpPr txBox="1">
            <a:spLocks/>
          </p:cNvSpPr>
          <p:nvPr/>
        </p:nvSpPr>
        <p:spPr>
          <a:xfrm>
            <a:off x="228600" y="5630260"/>
            <a:ext cx="8686800" cy="654653"/>
          </a:xfrm>
          <a:prstGeom prst="rect">
            <a:avLst/>
          </a:prstGeom>
          <a:solidFill>
            <a:srgbClr val="FFFFFF"/>
          </a:solidFill>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None/>
            </a:pPr>
            <a:r>
              <a:rPr lang="en-US" sz="1800" b="1" dirty="0" err="1" smtClean="0">
                <a:latin typeface="Calibri" charset="0"/>
                <a:ea typeface="ＭＳ Ｐゴシック" charset="0"/>
                <a:cs typeface="Calibri" charset="0"/>
              </a:rPr>
              <a:t>Bediaye</a:t>
            </a:r>
            <a:r>
              <a:rPr lang="en-US" sz="1800" b="1" dirty="0">
                <a:latin typeface="Calibri" charset="0"/>
                <a:ea typeface="ＭＳ Ｐゴシック" charset="0"/>
                <a:cs typeface="Calibri" charset="0"/>
              </a:rPr>
              <a:t>, </a:t>
            </a:r>
            <a:r>
              <a:rPr lang="en-US" sz="1800" b="1" dirty="0" smtClean="0">
                <a:latin typeface="Calibri" charset="0"/>
                <a:ea typeface="ＭＳ Ｐゴシック" charset="0"/>
                <a:cs typeface="Calibri" charset="0"/>
              </a:rPr>
              <a:t>Vietnam</a:t>
            </a:r>
            <a:r>
              <a:rPr lang="en-US" sz="1800" dirty="0">
                <a:latin typeface="Calibri" charset="0"/>
                <a:ea typeface="ＭＳ Ｐゴシック" charset="0"/>
                <a:cs typeface="Calibri" charset="0"/>
              </a:rPr>
              <a:t> </a:t>
            </a:r>
            <a:r>
              <a:rPr lang="en-US" sz="1800" dirty="0" smtClean="0">
                <a:latin typeface="Calibri" charset="0"/>
                <a:ea typeface="ＭＳ Ｐゴシック" charset="0"/>
                <a:cs typeface="Calibri" charset="0"/>
              </a:rPr>
              <a:t>– Data Cube Median Mosaic (left), </a:t>
            </a:r>
            <a:r>
              <a:rPr lang="en-US" sz="1800" dirty="0" err="1" smtClean="0">
                <a:latin typeface="Calibri" charset="0"/>
                <a:ea typeface="ＭＳ Ｐゴシック" charset="0"/>
                <a:cs typeface="Calibri" charset="0"/>
              </a:rPr>
              <a:t>PyCCD</a:t>
            </a:r>
            <a:r>
              <a:rPr lang="en-US" sz="1800" dirty="0" smtClean="0">
                <a:latin typeface="Calibri" charset="0"/>
                <a:ea typeface="ＭＳ Ｐゴシック" charset="0"/>
                <a:cs typeface="Calibri" charset="0"/>
              </a:rPr>
              <a:t> Results using QGIS (right)</a:t>
            </a:r>
          </a:p>
          <a:p>
            <a:pPr marL="0" indent="0">
              <a:buNone/>
            </a:pPr>
            <a:r>
              <a:rPr lang="en-US" sz="1800" dirty="0" smtClean="0">
                <a:latin typeface="Calibri" charset="0"/>
                <a:ea typeface="ＭＳ Ｐゴシック" charset="0"/>
                <a:cs typeface="Calibri" charset="0"/>
              </a:rPr>
              <a:t>2000 </a:t>
            </a:r>
            <a:r>
              <a:rPr lang="en-US" sz="1800" dirty="0">
                <a:latin typeface="Calibri" charset="0"/>
                <a:ea typeface="ＭＳ Ｐゴシック" charset="0"/>
                <a:cs typeface="Calibri" charset="0"/>
              </a:rPr>
              <a:t>to 2016, </a:t>
            </a:r>
            <a:r>
              <a:rPr lang="en-US" sz="1800" dirty="0" smtClean="0">
                <a:latin typeface="Calibri" charset="0"/>
                <a:ea typeface="ＭＳ Ｐゴシック" charset="0"/>
                <a:cs typeface="Calibri" charset="0"/>
              </a:rPr>
              <a:t>192 </a:t>
            </a:r>
            <a:r>
              <a:rPr lang="en-US" sz="1800" dirty="0">
                <a:latin typeface="Calibri" charset="0"/>
                <a:ea typeface="ＭＳ Ｐゴシック" charset="0"/>
                <a:cs typeface="Calibri" charset="0"/>
              </a:rPr>
              <a:t>Landsat scenes, </a:t>
            </a:r>
            <a:r>
              <a:rPr lang="en-US" sz="1800" dirty="0" err="1">
                <a:latin typeface="Calibri" charset="0"/>
                <a:ea typeface="ＭＳ Ｐゴシック" charset="0"/>
                <a:cs typeface="Calibri" charset="0"/>
              </a:rPr>
              <a:t>Lat</a:t>
            </a:r>
            <a:r>
              <a:rPr lang="en-US" sz="1800" dirty="0">
                <a:latin typeface="Calibri" charset="0"/>
                <a:ea typeface="ＭＳ Ｐゴシック" charset="0"/>
                <a:cs typeface="Calibri" charset="0"/>
              </a:rPr>
              <a:t> = 11.19 to 11.29, Long = 107.81 to 107.91.</a:t>
            </a:r>
          </a:p>
          <a:p>
            <a:pPr marL="0" indent="0">
              <a:buNone/>
            </a:pPr>
            <a:endParaRPr lang="en-US" sz="1800" dirty="0" smtClean="0">
              <a:latin typeface="Calibri" charset="0"/>
              <a:ea typeface="ＭＳ Ｐゴシック" charset="0"/>
              <a:cs typeface="Calibri" charset="0"/>
            </a:endParaRPr>
          </a:p>
        </p:txBody>
      </p:sp>
      <p:sp>
        <p:nvSpPr>
          <p:cNvPr id="8" name="Title 1"/>
          <p:cNvSpPr txBox="1">
            <a:spLocks/>
          </p:cNvSpPr>
          <p:nvPr/>
        </p:nvSpPr>
        <p:spPr>
          <a:xfrm>
            <a:off x="2182368" y="304800"/>
            <a:ext cx="5524500" cy="492443"/>
          </a:xfrm>
          <a:prstGeom prst="rect">
            <a:avLst/>
          </a:prstGeom>
          <a:ln w="12700">
            <a:miter lim="400000"/>
          </a:ln>
        </p:spPr>
        <p:txBody>
          <a:bodyPr wrap="square" lIns="0" tIns="0" rIns="0" bIns="0">
            <a:spAutoFit/>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lgn="l" defTabSz="914400"/>
            <a:r>
              <a:rPr lang="en-US" b="1" dirty="0" smtClean="0">
                <a:latin typeface="Proxima Nova Regular"/>
                <a:ea typeface="Proxima Nova Regular"/>
                <a:cs typeface="Proxima Nova Regular"/>
              </a:rPr>
              <a:t>Vietnam Land Change</a:t>
            </a:r>
          </a:p>
        </p:txBody>
      </p:sp>
      <p:pic>
        <p:nvPicPr>
          <p:cNvPr id="3" name="Picture 2"/>
          <p:cNvPicPr>
            <a:picLocks noChangeAspect="1"/>
          </p:cNvPicPr>
          <p:nvPr/>
        </p:nvPicPr>
        <p:blipFill>
          <a:blip r:embed="rId3"/>
          <a:stretch>
            <a:fillRect/>
          </a:stretch>
        </p:blipFill>
        <p:spPr>
          <a:xfrm>
            <a:off x="214312" y="1295400"/>
            <a:ext cx="4152900" cy="4152900"/>
          </a:xfrm>
          <a:prstGeom prst="rect">
            <a:avLst/>
          </a:prstGeom>
        </p:spPr>
      </p:pic>
      <p:pic>
        <p:nvPicPr>
          <p:cNvPr id="4" name="Picture 3"/>
          <p:cNvPicPr>
            <a:picLocks noChangeAspect="1"/>
          </p:cNvPicPr>
          <p:nvPr/>
        </p:nvPicPr>
        <p:blipFill>
          <a:blip r:embed="rId4"/>
          <a:stretch>
            <a:fillRect/>
          </a:stretch>
        </p:blipFill>
        <p:spPr>
          <a:xfrm>
            <a:off x="4581143" y="1223026"/>
            <a:ext cx="4420979" cy="4315968"/>
          </a:xfrm>
          <a:prstGeom prst="rect">
            <a:avLst/>
          </a:prstGeom>
        </p:spPr>
      </p:pic>
    </p:spTree>
    <p:extLst>
      <p:ext uri="{BB962C8B-B14F-4D97-AF65-F5344CB8AC3E}">
        <p14:creationId xmlns:p14="http://schemas.microsoft.com/office/powerpoint/2010/main" val="466089518"/>
      </p:ext>
    </p:extLst>
  </p:cSld>
  <p:clrMapOvr>
    <a:masterClrMapping/>
  </p:clrMapOvr>
  <p:transition spd="slow">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0905" name="Straight Arrow Connector 2"/>
          <p:cNvCxnSpPr>
            <a:cxnSpLocks noChangeShapeType="1"/>
          </p:cNvCxnSpPr>
          <p:nvPr/>
        </p:nvCxnSpPr>
        <p:spPr bwMode="auto">
          <a:xfrm flipH="1">
            <a:off x="1816100" y="6284913"/>
            <a:ext cx="949325" cy="344487"/>
          </a:xfrm>
          <a:prstGeom prst="straightConnector1">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type="arrow" w="med" len="med"/>
              </a14:hiddenLine>
            </a:ext>
          </a:extLst>
        </p:spPr>
      </p:cxnSp>
      <p:sp>
        <p:nvSpPr>
          <p:cNvPr id="5" name="Content Placeholder 2"/>
          <p:cNvSpPr txBox="1">
            <a:spLocks/>
          </p:cNvSpPr>
          <p:nvPr/>
        </p:nvSpPr>
        <p:spPr>
          <a:xfrm>
            <a:off x="436536" y="5302933"/>
            <a:ext cx="3962400" cy="654653"/>
          </a:xfrm>
          <a:prstGeom prst="rect">
            <a:avLst/>
          </a:prstGeom>
          <a:solidFill>
            <a:srgbClr val="FFFFFF"/>
          </a:solidFill>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None/>
            </a:pPr>
            <a:r>
              <a:rPr lang="en-US" sz="2000" dirty="0" smtClean="0">
                <a:latin typeface="Calibri" charset="0"/>
                <a:ea typeface="ＭＳ Ｐゴシック" charset="0"/>
                <a:cs typeface="Calibri" charset="0"/>
              </a:rPr>
              <a:t>Global Forest Watch – </a:t>
            </a:r>
            <a:r>
              <a:rPr lang="en-US" sz="2000" b="1" dirty="0" smtClean="0">
                <a:latin typeface="Calibri" charset="0"/>
                <a:ea typeface="ＭＳ Ｐゴシック" charset="0"/>
                <a:cs typeface="Calibri" charset="0"/>
              </a:rPr>
              <a:t>Forest Loss </a:t>
            </a:r>
            <a:r>
              <a:rPr lang="en-US" sz="2000" dirty="0" smtClean="0">
                <a:latin typeface="Calibri" charset="0"/>
                <a:ea typeface="ＭＳ Ｐゴシック" charset="0"/>
                <a:cs typeface="Calibri" charset="0"/>
              </a:rPr>
              <a:t/>
            </a:r>
            <a:br>
              <a:rPr lang="en-US" sz="2000" dirty="0" smtClean="0">
                <a:latin typeface="Calibri" charset="0"/>
                <a:ea typeface="ＭＳ Ｐゴシック" charset="0"/>
                <a:cs typeface="Calibri" charset="0"/>
              </a:rPr>
            </a:br>
            <a:r>
              <a:rPr lang="en-US" sz="2000" dirty="0" smtClean="0">
                <a:latin typeface="Calibri" charset="0"/>
                <a:ea typeface="ＭＳ Ｐゴシック" charset="0"/>
                <a:cs typeface="Calibri" charset="0"/>
              </a:rPr>
              <a:t>2000 to 2015</a:t>
            </a:r>
          </a:p>
        </p:txBody>
      </p:sp>
      <p:sp>
        <p:nvSpPr>
          <p:cNvPr id="11" name="Title 1"/>
          <p:cNvSpPr txBox="1">
            <a:spLocks/>
          </p:cNvSpPr>
          <p:nvPr/>
        </p:nvSpPr>
        <p:spPr>
          <a:xfrm>
            <a:off x="2019300" y="331113"/>
            <a:ext cx="5524500" cy="430887"/>
          </a:xfrm>
          <a:prstGeom prst="rect">
            <a:avLst/>
          </a:prstGeom>
          <a:ln w="12700">
            <a:miter lim="400000"/>
          </a:ln>
        </p:spPr>
        <p:txBody>
          <a:bodyPr wrap="square" lIns="0" tIns="0" rIns="0" bIns="0">
            <a:spAutoFit/>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lgn="l" defTabSz="914400"/>
            <a:r>
              <a:rPr lang="en-US" sz="2800" b="1" dirty="0" smtClean="0">
                <a:latin typeface="Proxima Nova Regular"/>
                <a:ea typeface="Proxima Nova Regular"/>
                <a:cs typeface="Proxima Nova Regular"/>
              </a:rPr>
              <a:t>Global </a:t>
            </a:r>
            <a:r>
              <a:rPr lang="en-US" sz="2800" b="1" smtClean="0">
                <a:latin typeface="Proxima Nova Regular"/>
                <a:ea typeface="Proxima Nova Regular"/>
                <a:cs typeface="Proxima Nova Regular"/>
              </a:rPr>
              <a:t>Forest Watch vs</a:t>
            </a:r>
            <a:r>
              <a:rPr lang="en-US" sz="2800" b="1" dirty="0" smtClean="0">
                <a:latin typeface="Proxima Nova Regular"/>
                <a:ea typeface="Proxima Nova Regular"/>
                <a:cs typeface="Proxima Nova Regular"/>
              </a:rPr>
              <a:t>. </a:t>
            </a:r>
            <a:r>
              <a:rPr lang="en-US" sz="2800" b="1" dirty="0" err="1" smtClean="0">
                <a:latin typeface="Proxima Nova Regular"/>
                <a:ea typeface="Proxima Nova Regular"/>
                <a:cs typeface="Proxima Nova Regular"/>
              </a:rPr>
              <a:t>PyCCD</a:t>
            </a:r>
            <a:endParaRPr lang="en-US" sz="2800" b="1" dirty="0" smtClean="0">
              <a:latin typeface="Proxima Nova Regular"/>
              <a:ea typeface="Proxima Nova Regular"/>
              <a:cs typeface="Proxima Nova Regular"/>
            </a:endParaRPr>
          </a:p>
        </p:txBody>
      </p:sp>
      <p:pic>
        <p:nvPicPr>
          <p:cNvPr id="2" name="Picture 1"/>
          <p:cNvPicPr>
            <a:picLocks noChangeAspect="1"/>
          </p:cNvPicPr>
          <p:nvPr/>
        </p:nvPicPr>
        <p:blipFill>
          <a:blip r:embed="rId3"/>
          <a:stretch>
            <a:fillRect/>
          </a:stretch>
        </p:blipFill>
        <p:spPr>
          <a:xfrm>
            <a:off x="457200" y="1436630"/>
            <a:ext cx="3767328" cy="3744970"/>
          </a:xfrm>
          <a:prstGeom prst="rect">
            <a:avLst/>
          </a:prstGeom>
          <a:ln w="25400">
            <a:solidFill>
              <a:schemeClr val="accent4">
                <a:shade val="50000"/>
              </a:schemeClr>
            </a:solidFill>
          </a:ln>
        </p:spPr>
      </p:pic>
      <p:pic>
        <p:nvPicPr>
          <p:cNvPr id="6" name="Picture 5"/>
          <p:cNvPicPr>
            <a:picLocks noChangeAspect="1"/>
          </p:cNvPicPr>
          <p:nvPr/>
        </p:nvPicPr>
        <p:blipFill>
          <a:blip r:embed="rId4"/>
          <a:stretch>
            <a:fillRect/>
          </a:stretch>
        </p:blipFill>
        <p:spPr>
          <a:xfrm>
            <a:off x="4876800" y="1436630"/>
            <a:ext cx="3767328" cy="3745069"/>
          </a:xfrm>
          <a:prstGeom prst="rect">
            <a:avLst/>
          </a:prstGeom>
          <a:ln w="25400">
            <a:solidFill>
              <a:schemeClr val="accent4">
                <a:shade val="50000"/>
              </a:schemeClr>
            </a:solidFill>
          </a:ln>
        </p:spPr>
      </p:pic>
      <p:sp>
        <p:nvSpPr>
          <p:cNvPr id="9" name="Content Placeholder 2"/>
          <p:cNvSpPr txBox="1">
            <a:spLocks/>
          </p:cNvSpPr>
          <p:nvPr/>
        </p:nvSpPr>
        <p:spPr>
          <a:xfrm>
            <a:off x="4776216" y="5302933"/>
            <a:ext cx="4367784" cy="654653"/>
          </a:xfrm>
          <a:prstGeom prst="rect">
            <a:avLst/>
          </a:prstGeom>
          <a:solidFill>
            <a:srgbClr val="FFFFFF"/>
          </a:solidFill>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None/>
            </a:pPr>
            <a:r>
              <a:rPr lang="en-US" sz="2000" dirty="0" err="1" smtClean="0">
                <a:latin typeface="Calibri" charset="0"/>
                <a:ea typeface="ＭＳ Ｐゴシック" charset="0"/>
                <a:cs typeface="Calibri" charset="0"/>
              </a:rPr>
              <a:t>PyCCD</a:t>
            </a:r>
            <a:r>
              <a:rPr lang="en-US" sz="2000" dirty="0" smtClean="0">
                <a:latin typeface="Calibri" charset="0"/>
                <a:ea typeface="ＭＳ Ｐゴシック" charset="0"/>
                <a:cs typeface="Calibri" charset="0"/>
              </a:rPr>
              <a:t> with a Data Cube – </a:t>
            </a:r>
            <a:r>
              <a:rPr lang="en-US" sz="2000" b="1" dirty="0" smtClean="0">
                <a:latin typeface="Calibri" charset="0"/>
                <a:ea typeface="ＭＳ Ｐゴシック" charset="0"/>
                <a:cs typeface="Calibri" charset="0"/>
              </a:rPr>
              <a:t>Land Change</a:t>
            </a:r>
            <a:r>
              <a:rPr lang="en-US" sz="2000" dirty="0" smtClean="0">
                <a:latin typeface="Calibri" charset="0"/>
                <a:ea typeface="ＭＳ Ｐゴシック" charset="0"/>
                <a:cs typeface="Calibri" charset="0"/>
              </a:rPr>
              <a:t/>
            </a:r>
            <a:br>
              <a:rPr lang="en-US" sz="2000" dirty="0" smtClean="0">
                <a:latin typeface="Calibri" charset="0"/>
                <a:ea typeface="ＭＳ Ｐゴシック" charset="0"/>
                <a:cs typeface="Calibri" charset="0"/>
              </a:rPr>
            </a:br>
            <a:r>
              <a:rPr lang="en-US" sz="2000" dirty="0" smtClean="0">
                <a:latin typeface="Calibri" charset="0"/>
                <a:ea typeface="ＭＳ Ｐゴシック" charset="0"/>
                <a:cs typeface="Calibri" charset="0"/>
              </a:rPr>
              <a:t>2000 to 2016</a:t>
            </a:r>
          </a:p>
        </p:txBody>
      </p:sp>
      <p:sp>
        <p:nvSpPr>
          <p:cNvPr id="10" name="Content Placeholder 2"/>
          <p:cNvSpPr txBox="1">
            <a:spLocks/>
          </p:cNvSpPr>
          <p:nvPr/>
        </p:nvSpPr>
        <p:spPr>
          <a:xfrm>
            <a:off x="533400" y="6155020"/>
            <a:ext cx="8458200" cy="321980"/>
          </a:xfrm>
          <a:prstGeom prst="rect">
            <a:avLst/>
          </a:prstGeom>
          <a:solidFill>
            <a:srgbClr val="FFFFFF"/>
          </a:solidFill>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None/>
            </a:pPr>
            <a:r>
              <a:rPr lang="en-US" sz="1800" b="1" i="1" dirty="0" err="1" smtClean="0">
                <a:latin typeface="Calibri" charset="0"/>
                <a:ea typeface="ＭＳ Ｐゴシック" charset="0"/>
                <a:cs typeface="Calibri" charset="0"/>
              </a:rPr>
              <a:t>PyCCD</a:t>
            </a:r>
            <a:r>
              <a:rPr lang="en-US" sz="1800" b="1" i="1" dirty="0" smtClean="0">
                <a:latin typeface="Calibri" charset="0"/>
                <a:ea typeface="ＭＳ Ｐゴシック" charset="0"/>
                <a:cs typeface="Calibri" charset="0"/>
              </a:rPr>
              <a:t> Execution</a:t>
            </a:r>
            <a:r>
              <a:rPr lang="en-US" sz="1800" i="1" dirty="0" smtClean="0">
                <a:latin typeface="Calibri" charset="0"/>
                <a:ea typeface="ＭＳ Ｐゴシック" charset="0"/>
                <a:cs typeface="Calibri" charset="0"/>
              </a:rPr>
              <a:t>: 372 x 372 pixels, 8 parallel cores, 2.3 hours (</a:t>
            </a:r>
            <a:r>
              <a:rPr lang="en-US" sz="1800" i="1" dirty="0">
                <a:latin typeface="Calibri" charset="0"/>
                <a:ea typeface="ＭＳ Ｐゴシック" charset="0"/>
                <a:cs typeface="Calibri" charset="0"/>
              </a:rPr>
              <a:t>~</a:t>
            </a:r>
            <a:r>
              <a:rPr lang="en-US" sz="1800" i="1" dirty="0" smtClean="0">
                <a:latin typeface="Calibri" charset="0"/>
                <a:ea typeface="ＭＳ Ｐゴシック" charset="0"/>
                <a:cs typeface="Calibri" charset="0"/>
              </a:rPr>
              <a:t>1 </a:t>
            </a:r>
            <a:r>
              <a:rPr lang="en-US" sz="1800" i="1" dirty="0" err="1" smtClean="0">
                <a:latin typeface="Calibri" charset="0"/>
                <a:ea typeface="ＭＳ Ｐゴシック" charset="0"/>
                <a:cs typeface="Calibri" charset="0"/>
              </a:rPr>
              <a:t>msec</a:t>
            </a:r>
            <a:r>
              <a:rPr lang="en-US" sz="1800" i="1" dirty="0" smtClean="0">
                <a:latin typeface="Calibri" charset="0"/>
                <a:ea typeface="ＭＳ Ｐゴシック" charset="0"/>
                <a:cs typeface="Calibri" charset="0"/>
              </a:rPr>
              <a:t> / clear pixel) which equates to about 10 hours per clear Landsat scene.</a:t>
            </a:r>
          </a:p>
        </p:txBody>
      </p:sp>
    </p:spTree>
    <p:extLst>
      <p:ext uri="{BB962C8B-B14F-4D97-AF65-F5344CB8AC3E}">
        <p14:creationId xmlns:p14="http://schemas.microsoft.com/office/powerpoint/2010/main" val="774948750"/>
      </p:ext>
    </p:extLst>
  </p:cSld>
  <p:clrMapOvr>
    <a:masterClrMapping/>
  </p:clrMapOvr>
  <p:transition spd="slow">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0905" name="Straight Arrow Connector 2"/>
          <p:cNvCxnSpPr>
            <a:cxnSpLocks noChangeShapeType="1"/>
          </p:cNvCxnSpPr>
          <p:nvPr/>
        </p:nvCxnSpPr>
        <p:spPr bwMode="auto">
          <a:xfrm flipH="1">
            <a:off x="1816100" y="6284913"/>
            <a:ext cx="949325" cy="344487"/>
          </a:xfrm>
          <a:prstGeom prst="straightConnector1">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type="arrow" w="med" len="med"/>
              </a14:hiddenLine>
            </a:ext>
          </a:extLst>
        </p:spPr>
      </p:cxnSp>
      <p:sp>
        <p:nvSpPr>
          <p:cNvPr id="11" name="Title 1"/>
          <p:cNvSpPr txBox="1">
            <a:spLocks/>
          </p:cNvSpPr>
          <p:nvPr/>
        </p:nvSpPr>
        <p:spPr>
          <a:xfrm>
            <a:off x="2209800" y="304800"/>
            <a:ext cx="5524500" cy="492443"/>
          </a:xfrm>
          <a:prstGeom prst="rect">
            <a:avLst/>
          </a:prstGeom>
          <a:ln w="12700">
            <a:miter lim="400000"/>
          </a:ln>
        </p:spPr>
        <p:txBody>
          <a:bodyPr wrap="square" lIns="0" tIns="0" rIns="0" bIns="0">
            <a:spAutoFit/>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lgn="l" defTabSz="914400"/>
            <a:r>
              <a:rPr lang="en-US" b="1" dirty="0" smtClean="0">
                <a:latin typeface="Proxima Nova Regular"/>
                <a:ea typeface="Proxima Nova Regular"/>
                <a:cs typeface="Proxima Nova Regular"/>
              </a:rPr>
              <a:t>More </a:t>
            </a:r>
            <a:r>
              <a:rPr lang="en-US" b="1" dirty="0" err="1" smtClean="0">
                <a:latin typeface="Proxima Nova Regular"/>
                <a:ea typeface="Proxima Nova Regular"/>
                <a:cs typeface="Proxima Nova Regular"/>
              </a:rPr>
              <a:t>PyCCD</a:t>
            </a:r>
            <a:r>
              <a:rPr lang="en-US" b="1" dirty="0" smtClean="0">
                <a:latin typeface="Proxima Nova Regular"/>
                <a:ea typeface="Proxima Nova Regular"/>
                <a:cs typeface="Proxima Nova Regular"/>
              </a:rPr>
              <a:t> Examples</a:t>
            </a:r>
          </a:p>
        </p:txBody>
      </p:sp>
      <p:pic>
        <p:nvPicPr>
          <p:cNvPr id="8" name="Picture 7"/>
          <p:cNvPicPr>
            <a:picLocks noChangeAspect="1"/>
          </p:cNvPicPr>
          <p:nvPr/>
        </p:nvPicPr>
        <p:blipFill>
          <a:blip r:embed="rId3"/>
          <a:stretch>
            <a:fillRect/>
          </a:stretch>
        </p:blipFill>
        <p:spPr>
          <a:xfrm>
            <a:off x="152400" y="1295400"/>
            <a:ext cx="6223000" cy="2654300"/>
          </a:xfrm>
          <a:prstGeom prst="rect">
            <a:avLst/>
          </a:prstGeom>
        </p:spPr>
      </p:pic>
      <p:pic>
        <p:nvPicPr>
          <p:cNvPr id="10" name="Picture 9"/>
          <p:cNvPicPr>
            <a:picLocks noChangeAspect="1"/>
          </p:cNvPicPr>
          <p:nvPr/>
        </p:nvPicPr>
        <p:blipFill>
          <a:blip r:embed="rId4"/>
          <a:stretch>
            <a:fillRect/>
          </a:stretch>
        </p:blipFill>
        <p:spPr>
          <a:xfrm>
            <a:off x="190500" y="4016693"/>
            <a:ext cx="6184900" cy="2628900"/>
          </a:xfrm>
          <a:prstGeom prst="rect">
            <a:avLst/>
          </a:prstGeom>
        </p:spPr>
      </p:pic>
      <p:sp>
        <p:nvSpPr>
          <p:cNvPr id="13" name="Content Placeholder 2"/>
          <p:cNvSpPr txBox="1">
            <a:spLocks/>
          </p:cNvSpPr>
          <p:nvPr/>
        </p:nvSpPr>
        <p:spPr>
          <a:xfrm>
            <a:off x="6553200" y="2295223"/>
            <a:ext cx="2286000" cy="654653"/>
          </a:xfrm>
          <a:prstGeom prst="rect">
            <a:avLst/>
          </a:prstGeom>
          <a:solidFill>
            <a:srgbClr val="FFFFFF"/>
          </a:solidFill>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None/>
            </a:pPr>
            <a:r>
              <a:rPr lang="en-US" sz="2800" smtClean="0">
                <a:latin typeface="Calibri" charset="0"/>
                <a:ea typeface="ＭＳ Ｐゴシック" charset="0"/>
                <a:cs typeface="Calibri" charset="0"/>
              </a:rPr>
              <a:t>Deforestation</a:t>
            </a:r>
            <a:endParaRPr lang="en-US" sz="2800" dirty="0" smtClean="0">
              <a:latin typeface="Calibri" charset="0"/>
              <a:ea typeface="ＭＳ Ｐゴシック" charset="0"/>
              <a:cs typeface="Calibri" charset="0"/>
            </a:endParaRPr>
          </a:p>
        </p:txBody>
      </p:sp>
      <p:sp>
        <p:nvSpPr>
          <p:cNvPr id="14" name="Content Placeholder 2"/>
          <p:cNvSpPr txBox="1">
            <a:spLocks/>
          </p:cNvSpPr>
          <p:nvPr/>
        </p:nvSpPr>
        <p:spPr>
          <a:xfrm>
            <a:off x="6629400" y="4800600"/>
            <a:ext cx="2133600" cy="654653"/>
          </a:xfrm>
          <a:prstGeom prst="rect">
            <a:avLst/>
          </a:prstGeom>
          <a:solidFill>
            <a:srgbClr val="FFFFFF"/>
          </a:solidFill>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None/>
            </a:pPr>
            <a:r>
              <a:rPr lang="en-US" sz="2800" smtClean="0">
                <a:latin typeface="Calibri" charset="0"/>
                <a:ea typeface="ＭＳ Ｐゴシック" charset="0"/>
                <a:cs typeface="Calibri" charset="0"/>
              </a:rPr>
              <a:t>Roadside Clearing</a:t>
            </a:r>
            <a:endParaRPr lang="en-US" sz="2800" dirty="0" smtClean="0">
              <a:latin typeface="Calibri" charset="0"/>
              <a:ea typeface="ＭＳ Ｐゴシック" charset="0"/>
              <a:cs typeface="Calibri" charset="0"/>
            </a:endParaRPr>
          </a:p>
        </p:txBody>
      </p:sp>
    </p:spTree>
    <p:extLst>
      <p:ext uri="{BB962C8B-B14F-4D97-AF65-F5344CB8AC3E}">
        <p14:creationId xmlns:p14="http://schemas.microsoft.com/office/powerpoint/2010/main" val="589343534"/>
      </p:ext>
    </p:extLst>
  </p:cSld>
  <p:clrMapOvr>
    <a:masterClrMapping/>
  </p:clrMapOvr>
  <p:transition spd="slow">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0905" name="Straight Arrow Connector 2"/>
          <p:cNvCxnSpPr>
            <a:cxnSpLocks noChangeShapeType="1"/>
          </p:cNvCxnSpPr>
          <p:nvPr/>
        </p:nvCxnSpPr>
        <p:spPr bwMode="auto">
          <a:xfrm flipH="1">
            <a:off x="1816100" y="6284913"/>
            <a:ext cx="949325" cy="344487"/>
          </a:xfrm>
          <a:prstGeom prst="straightConnector1">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type="arrow" w="med" len="med"/>
              </a14:hiddenLine>
            </a:ext>
          </a:extLst>
        </p:spPr>
      </p:cxnSp>
      <p:sp>
        <p:nvSpPr>
          <p:cNvPr id="11" name="Title 1"/>
          <p:cNvSpPr txBox="1">
            <a:spLocks/>
          </p:cNvSpPr>
          <p:nvPr/>
        </p:nvSpPr>
        <p:spPr>
          <a:xfrm>
            <a:off x="2209800" y="304800"/>
            <a:ext cx="5524500" cy="492443"/>
          </a:xfrm>
          <a:prstGeom prst="rect">
            <a:avLst/>
          </a:prstGeom>
          <a:ln w="12700">
            <a:miter lim="400000"/>
          </a:ln>
        </p:spPr>
        <p:txBody>
          <a:bodyPr wrap="square" lIns="0" tIns="0" rIns="0" bIns="0">
            <a:spAutoFit/>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lgn="l" defTabSz="914400"/>
            <a:r>
              <a:rPr lang="en-US" b="1" dirty="0" smtClean="0">
                <a:latin typeface="Proxima Nova Regular"/>
                <a:ea typeface="Proxima Nova Regular"/>
                <a:cs typeface="Proxima Nova Regular"/>
              </a:rPr>
              <a:t>More </a:t>
            </a:r>
            <a:r>
              <a:rPr lang="en-US" b="1" dirty="0" err="1" smtClean="0">
                <a:latin typeface="Proxima Nova Regular"/>
                <a:ea typeface="Proxima Nova Regular"/>
                <a:cs typeface="Proxima Nova Regular"/>
              </a:rPr>
              <a:t>PyCCD</a:t>
            </a:r>
            <a:r>
              <a:rPr lang="en-US" b="1" dirty="0" smtClean="0">
                <a:latin typeface="Proxima Nova Regular"/>
                <a:ea typeface="Proxima Nova Regular"/>
                <a:cs typeface="Proxima Nova Regular"/>
              </a:rPr>
              <a:t> Examples</a:t>
            </a:r>
          </a:p>
        </p:txBody>
      </p:sp>
      <p:sp>
        <p:nvSpPr>
          <p:cNvPr id="13" name="Content Placeholder 2"/>
          <p:cNvSpPr txBox="1">
            <a:spLocks/>
          </p:cNvSpPr>
          <p:nvPr/>
        </p:nvSpPr>
        <p:spPr>
          <a:xfrm>
            <a:off x="6705600" y="2164747"/>
            <a:ext cx="2286000" cy="654653"/>
          </a:xfrm>
          <a:prstGeom prst="rect">
            <a:avLst/>
          </a:prstGeom>
          <a:solidFill>
            <a:srgbClr val="FFFFFF"/>
          </a:solidFill>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None/>
            </a:pPr>
            <a:r>
              <a:rPr lang="en-US" sz="2800" smtClean="0">
                <a:latin typeface="Calibri" charset="0"/>
                <a:ea typeface="ＭＳ Ｐゴシック" charset="0"/>
                <a:cs typeface="Calibri" charset="0"/>
              </a:rPr>
              <a:t>Possible</a:t>
            </a:r>
            <a:br>
              <a:rPr lang="en-US" sz="2800" smtClean="0">
                <a:latin typeface="Calibri" charset="0"/>
                <a:ea typeface="ＭＳ Ｐゴシック" charset="0"/>
                <a:cs typeface="Calibri" charset="0"/>
              </a:rPr>
            </a:br>
            <a:r>
              <a:rPr lang="en-US" sz="2800" smtClean="0">
                <a:latin typeface="Calibri" charset="0"/>
                <a:ea typeface="ＭＳ Ｐゴシック" charset="0"/>
                <a:cs typeface="Calibri" charset="0"/>
              </a:rPr>
              <a:t>Deforestation</a:t>
            </a:r>
            <a:endParaRPr lang="en-US" sz="2800" dirty="0" smtClean="0">
              <a:latin typeface="Calibri" charset="0"/>
              <a:ea typeface="ＭＳ Ｐゴシック" charset="0"/>
              <a:cs typeface="Calibri" charset="0"/>
            </a:endParaRPr>
          </a:p>
        </p:txBody>
      </p:sp>
      <p:sp>
        <p:nvSpPr>
          <p:cNvPr id="14" name="Content Placeholder 2"/>
          <p:cNvSpPr txBox="1">
            <a:spLocks/>
          </p:cNvSpPr>
          <p:nvPr/>
        </p:nvSpPr>
        <p:spPr>
          <a:xfrm>
            <a:off x="6781800" y="4732687"/>
            <a:ext cx="2133600" cy="1058513"/>
          </a:xfrm>
          <a:prstGeom prst="rect">
            <a:avLst/>
          </a:prstGeom>
          <a:solidFill>
            <a:srgbClr val="FFFFFF"/>
          </a:solidFill>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None/>
            </a:pPr>
            <a:r>
              <a:rPr lang="en-US" sz="2800" dirty="0" smtClean="0">
                <a:latin typeface="Calibri" charset="0"/>
                <a:ea typeface="ＭＳ Ｐゴシック" charset="0"/>
                <a:cs typeface="Calibri" charset="0"/>
              </a:rPr>
              <a:t>Reservoir</a:t>
            </a:r>
          </a:p>
        </p:txBody>
      </p:sp>
      <p:pic>
        <p:nvPicPr>
          <p:cNvPr id="2" name="Picture 1"/>
          <p:cNvPicPr>
            <a:picLocks noChangeAspect="1"/>
          </p:cNvPicPr>
          <p:nvPr/>
        </p:nvPicPr>
        <p:blipFill>
          <a:blip r:embed="rId3"/>
          <a:stretch>
            <a:fillRect/>
          </a:stretch>
        </p:blipFill>
        <p:spPr>
          <a:xfrm>
            <a:off x="118249" y="1255650"/>
            <a:ext cx="6544679" cy="2754947"/>
          </a:xfrm>
          <a:prstGeom prst="rect">
            <a:avLst/>
          </a:prstGeom>
        </p:spPr>
      </p:pic>
      <p:pic>
        <p:nvPicPr>
          <p:cNvPr id="3" name="Picture 2"/>
          <p:cNvPicPr>
            <a:picLocks noChangeAspect="1"/>
          </p:cNvPicPr>
          <p:nvPr/>
        </p:nvPicPr>
        <p:blipFill>
          <a:blip r:embed="rId4"/>
          <a:stretch>
            <a:fillRect/>
          </a:stretch>
        </p:blipFill>
        <p:spPr>
          <a:xfrm>
            <a:off x="152400" y="3992880"/>
            <a:ext cx="6427797" cy="2788920"/>
          </a:xfrm>
          <a:prstGeom prst="rect">
            <a:avLst/>
          </a:prstGeom>
        </p:spPr>
      </p:pic>
    </p:spTree>
    <p:extLst>
      <p:ext uri="{BB962C8B-B14F-4D97-AF65-F5344CB8AC3E}">
        <p14:creationId xmlns:p14="http://schemas.microsoft.com/office/powerpoint/2010/main" val="2049415624"/>
      </p:ext>
    </p:extLst>
  </p:cSld>
  <p:clrMapOvr>
    <a:masterClrMapping/>
  </p:clrMapOvr>
  <p:transition spd="slow">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0905" name="Straight Arrow Connector 2"/>
          <p:cNvCxnSpPr>
            <a:cxnSpLocks noChangeShapeType="1"/>
          </p:cNvCxnSpPr>
          <p:nvPr/>
        </p:nvCxnSpPr>
        <p:spPr bwMode="auto">
          <a:xfrm flipH="1">
            <a:off x="1816100" y="6284913"/>
            <a:ext cx="949325" cy="344487"/>
          </a:xfrm>
          <a:prstGeom prst="straightConnector1">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type="arrow" w="med" len="med"/>
              </a14:hiddenLine>
            </a:ext>
          </a:extLst>
        </p:spPr>
      </p:cxnSp>
      <p:sp>
        <p:nvSpPr>
          <p:cNvPr id="11" name="Title 1"/>
          <p:cNvSpPr txBox="1">
            <a:spLocks/>
          </p:cNvSpPr>
          <p:nvPr/>
        </p:nvSpPr>
        <p:spPr>
          <a:xfrm>
            <a:off x="2263330" y="165815"/>
            <a:ext cx="5524500" cy="861774"/>
          </a:xfrm>
          <a:prstGeom prst="rect">
            <a:avLst/>
          </a:prstGeom>
          <a:ln w="12700">
            <a:miter lim="400000"/>
          </a:ln>
        </p:spPr>
        <p:txBody>
          <a:bodyPr wrap="square" lIns="0" tIns="0" rIns="0" bIns="0">
            <a:spAutoFit/>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lgn="l" defTabSz="914400"/>
            <a:r>
              <a:rPr lang="en-US" sz="2800" b="1" dirty="0" smtClean="0">
                <a:latin typeface="Proxima Nova Regular"/>
                <a:ea typeface="Proxima Nova Regular"/>
                <a:cs typeface="Proxima Nova Regular"/>
              </a:rPr>
              <a:t>Time Series Models for Deforestation in Vietnam</a:t>
            </a:r>
          </a:p>
        </p:txBody>
      </p:sp>
      <p:pic>
        <p:nvPicPr>
          <p:cNvPr id="4" name="Picture 3"/>
          <p:cNvPicPr>
            <a:picLocks noChangeAspect="1"/>
          </p:cNvPicPr>
          <p:nvPr/>
        </p:nvPicPr>
        <p:blipFill>
          <a:blip r:embed="rId3"/>
          <a:stretch>
            <a:fillRect/>
          </a:stretch>
        </p:blipFill>
        <p:spPr>
          <a:xfrm>
            <a:off x="152400" y="1295400"/>
            <a:ext cx="4627822" cy="2803827"/>
          </a:xfrm>
          <a:prstGeom prst="rect">
            <a:avLst/>
          </a:prstGeom>
        </p:spPr>
      </p:pic>
      <p:sp>
        <p:nvSpPr>
          <p:cNvPr id="9" name="Content Placeholder 2"/>
          <p:cNvSpPr txBox="1">
            <a:spLocks/>
          </p:cNvSpPr>
          <p:nvPr/>
        </p:nvSpPr>
        <p:spPr>
          <a:xfrm>
            <a:off x="152400" y="4191000"/>
            <a:ext cx="2110930" cy="1288367"/>
          </a:xfrm>
          <a:prstGeom prst="rect">
            <a:avLst/>
          </a:prstGeom>
          <a:solidFill>
            <a:srgbClr val="FFFFFF"/>
          </a:solidFill>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None/>
            </a:pPr>
            <a:r>
              <a:rPr lang="en-US" sz="2000" b="1" dirty="0" smtClean="0">
                <a:latin typeface="Calibri" charset="0"/>
                <a:ea typeface="ＭＳ Ｐゴシック" charset="0"/>
                <a:cs typeface="Calibri" charset="0"/>
              </a:rPr>
              <a:t>Deforestation </a:t>
            </a:r>
            <a:r>
              <a:rPr lang="en-US" sz="2000" dirty="0" smtClean="0">
                <a:latin typeface="Calibri" charset="0"/>
                <a:ea typeface="ＭＳ Ｐゴシック" charset="0"/>
                <a:cs typeface="Calibri" charset="0"/>
              </a:rPr>
              <a:t/>
            </a:r>
            <a:br>
              <a:rPr lang="en-US" sz="2000" dirty="0" smtClean="0">
                <a:latin typeface="Calibri" charset="0"/>
                <a:ea typeface="ＭＳ Ｐゴシック" charset="0"/>
                <a:cs typeface="Calibri" charset="0"/>
              </a:rPr>
            </a:br>
            <a:r>
              <a:rPr lang="en-US" sz="2000" dirty="0" smtClean="0">
                <a:latin typeface="Calibri" charset="0"/>
                <a:ea typeface="ＭＳ Ｐゴシック" charset="0"/>
                <a:cs typeface="Calibri" charset="0"/>
              </a:rPr>
              <a:t>(single break)</a:t>
            </a:r>
          </a:p>
          <a:p>
            <a:pPr marL="0" indent="0">
              <a:buNone/>
            </a:pPr>
            <a:r>
              <a:rPr lang="en-US" sz="2000" dirty="0" smtClean="0">
                <a:latin typeface="Calibri" charset="0"/>
                <a:ea typeface="ＭＳ Ｐゴシック" charset="0"/>
                <a:cs typeface="Calibri" charset="0"/>
              </a:rPr>
              <a:t>Latitude: 11.208</a:t>
            </a:r>
            <a:br>
              <a:rPr lang="en-US" sz="2000" dirty="0" smtClean="0">
                <a:latin typeface="Calibri" charset="0"/>
                <a:ea typeface="ＭＳ Ｐゴシック" charset="0"/>
                <a:cs typeface="Calibri" charset="0"/>
              </a:rPr>
            </a:br>
            <a:r>
              <a:rPr lang="en-US" sz="2000" dirty="0" smtClean="0">
                <a:latin typeface="Calibri" charset="0"/>
                <a:ea typeface="ＭＳ Ｐゴシック" charset="0"/>
                <a:cs typeface="Calibri" charset="0"/>
              </a:rPr>
              <a:t>Longitude: 107.89</a:t>
            </a:r>
          </a:p>
          <a:p>
            <a:pPr marL="0" indent="0">
              <a:buNone/>
            </a:pPr>
            <a:r>
              <a:rPr lang="en-US" sz="1800" i="1" dirty="0">
                <a:latin typeface="Calibri" charset="0"/>
                <a:ea typeface="ＭＳ Ｐゴシック" charset="0"/>
                <a:cs typeface="Calibri" charset="0"/>
              </a:rPr>
              <a:t/>
            </a:r>
            <a:br>
              <a:rPr lang="en-US" sz="1800" i="1" dirty="0">
                <a:latin typeface="Calibri" charset="0"/>
                <a:ea typeface="ＭＳ Ｐゴシック" charset="0"/>
                <a:cs typeface="Calibri" charset="0"/>
              </a:rPr>
            </a:br>
            <a:r>
              <a:rPr lang="en-US" sz="1800" i="1" dirty="0" smtClean="0">
                <a:solidFill>
                  <a:srgbClr val="FF0000"/>
                </a:solidFill>
                <a:latin typeface="Calibri" charset="0"/>
                <a:ea typeface="ＭＳ Ｐゴシック" charset="0"/>
                <a:cs typeface="Calibri" charset="0"/>
              </a:rPr>
              <a:t>Change is most evident in the </a:t>
            </a:r>
            <a:br>
              <a:rPr lang="en-US" sz="1800" i="1" dirty="0" smtClean="0">
                <a:solidFill>
                  <a:srgbClr val="FF0000"/>
                </a:solidFill>
                <a:latin typeface="Calibri" charset="0"/>
                <a:ea typeface="ＭＳ Ｐゴシック" charset="0"/>
                <a:cs typeface="Calibri" charset="0"/>
              </a:rPr>
            </a:br>
            <a:r>
              <a:rPr lang="en-US" sz="1800" i="1" dirty="0" smtClean="0">
                <a:solidFill>
                  <a:srgbClr val="FF0000"/>
                </a:solidFill>
                <a:latin typeface="Calibri" charset="0"/>
                <a:ea typeface="ＭＳ Ｐゴシック" charset="0"/>
                <a:cs typeface="Calibri" charset="0"/>
              </a:rPr>
              <a:t>SWIR bands</a:t>
            </a:r>
            <a:br>
              <a:rPr lang="en-US" sz="1800" i="1" dirty="0" smtClean="0">
                <a:solidFill>
                  <a:srgbClr val="FF0000"/>
                </a:solidFill>
                <a:latin typeface="Calibri" charset="0"/>
                <a:ea typeface="ＭＳ Ｐゴシック" charset="0"/>
                <a:cs typeface="Calibri" charset="0"/>
              </a:rPr>
            </a:br>
            <a:endParaRPr lang="en-US" sz="1800" i="1" dirty="0" smtClean="0">
              <a:solidFill>
                <a:srgbClr val="FF0000"/>
              </a:solidFill>
              <a:latin typeface="Calibri" charset="0"/>
              <a:ea typeface="ＭＳ Ｐゴシック" charset="0"/>
              <a:cs typeface="Calibri" charset="0"/>
            </a:endParaRPr>
          </a:p>
        </p:txBody>
      </p:sp>
      <p:sp>
        <p:nvSpPr>
          <p:cNvPr id="5" name="Rectangle 4"/>
          <p:cNvSpPr/>
          <p:nvPr/>
        </p:nvSpPr>
        <p:spPr>
          <a:xfrm>
            <a:off x="2514600" y="2590800"/>
            <a:ext cx="228600" cy="228600"/>
          </a:xfrm>
          <a:prstGeom prst="rect">
            <a:avLst/>
          </a:prstGeom>
          <a:solidFill>
            <a:srgbClr val="FFFFFF">
              <a:alpha val="48000"/>
            </a:srgbClr>
          </a:solidFill>
          <a:ln w="38100" cap="flat">
            <a:solidFill>
              <a:srgbClr val="FFFF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2569"/>
              </a:solidFill>
              <a:effectLst/>
              <a:uFillTx/>
            </a:endParaRPr>
          </a:p>
        </p:txBody>
      </p:sp>
      <p:pic>
        <p:nvPicPr>
          <p:cNvPr id="6" name="Picture 5"/>
          <p:cNvPicPr>
            <a:picLocks noChangeAspect="1"/>
          </p:cNvPicPr>
          <p:nvPr/>
        </p:nvPicPr>
        <p:blipFill>
          <a:blip r:embed="rId4"/>
          <a:stretch>
            <a:fillRect/>
          </a:stretch>
        </p:blipFill>
        <p:spPr>
          <a:xfrm>
            <a:off x="5715000" y="1219200"/>
            <a:ext cx="3311732" cy="5510792"/>
          </a:xfrm>
          <a:prstGeom prst="rect">
            <a:avLst/>
          </a:prstGeom>
        </p:spPr>
      </p:pic>
      <p:pic>
        <p:nvPicPr>
          <p:cNvPr id="7" name="Picture 6"/>
          <p:cNvPicPr>
            <a:picLocks noChangeAspect="1"/>
          </p:cNvPicPr>
          <p:nvPr/>
        </p:nvPicPr>
        <p:blipFill>
          <a:blip r:embed="rId5"/>
          <a:stretch>
            <a:fillRect/>
          </a:stretch>
        </p:blipFill>
        <p:spPr>
          <a:xfrm>
            <a:off x="2466311" y="3197995"/>
            <a:ext cx="3274172" cy="3581400"/>
          </a:xfrm>
          <a:prstGeom prst="rect">
            <a:avLst/>
          </a:prstGeom>
        </p:spPr>
      </p:pic>
    </p:spTree>
    <p:extLst>
      <p:ext uri="{BB962C8B-B14F-4D97-AF65-F5344CB8AC3E}">
        <p14:creationId xmlns:p14="http://schemas.microsoft.com/office/powerpoint/2010/main" val="2096391384"/>
      </p:ext>
    </p:extLst>
  </p:cSld>
  <p:clrMapOvr>
    <a:masterClrMapping/>
  </p:clrMapOvr>
  <p:transition spd="slow">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57400" y="228600"/>
            <a:ext cx="5486400" cy="615553"/>
          </a:xfrm>
          <a:prstGeom prst="rect">
            <a:avLst/>
          </a:prstGeom>
          <a:ln w="12700">
            <a:miter lim="400000"/>
          </a:ln>
        </p:spPr>
        <p:txBody>
          <a:bodyPr wrap="square" lIns="0" tIns="0" rIns="0" bIns="0">
            <a:spAutoFit/>
          </a:bodyPr>
          <a:lstStyle/>
          <a:p>
            <a:pPr algn="l"/>
            <a:r>
              <a:rPr lang="en-US" sz="4000" b="1" dirty="0">
                <a:latin typeface="Proxima Nova Regular"/>
                <a:ea typeface="Proxima Nova Regular"/>
                <a:cs typeface="Proxima Nova Regular"/>
              </a:rPr>
              <a:t>What are Data Cubes?</a:t>
            </a:r>
          </a:p>
        </p:txBody>
      </p:sp>
      <p:sp>
        <p:nvSpPr>
          <p:cNvPr id="5" name="Content Placeholder 2"/>
          <p:cNvSpPr txBox="1">
            <a:spLocks/>
          </p:cNvSpPr>
          <p:nvPr/>
        </p:nvSpPr>
        <p:spPr bwMode="auto">
          <a:xfrm>
            <a:off x="228600" y="1524000"/>
            <a:ext cx="4800600" cy="5105400"/>
          </a:xfrm>
          <a:prstGeom prst="rect">
            <a:avLst/>
          </a:prstGeom>
          <a:noFill/>
          <a:ln w="9525">
            <a:noFill/>
            <a:miter lim="800000"/>
            <a:headEnd/>
            <a:tailEnd/>
          </a:ln>
        </p:spPr>
        <p:txBody>
          <a:bodyPr/>
          <a:lstStyle>
            <a:lvl1pPr marL="169863" indent="-169863">
              <a:defRPr sz="1000">
                <a:solidFill>
                  <a:schemeClr val="tx1"/>
                </a:solidFill>
                <a:latin typeface="Arial Unicode MS" charset="0"/>
                <a:ea typeface="ＭＳ Ｐゴシック" charset="0"/>
                <a:cs typeface="ＭＳ Ｐゴシック" charset="0"/>
              </a:defRPr>
            </a:lvl1pPr>
            <a:lvl2pPr marL="914400" indent="-457200">
              <a:defRPr sz="1000">
                <a:solidFill>
                  <a:schemeClr val="tx1"/>
                </a:solidFill>
                <a:latin typeface="Arial Unicode MS" charset="0"/>
                <a:ea typeface="ＭＳ Ｐゴシック" charset="0"/>
              </a:defRPr>
            </a:lvl2pPr>
            <a:lvl3pPr>
              <a:defRPr sz="1000">
                <a:solidFill>
                  <a:schemeClr val="tx1"/>
                </a:solidFill>
                <a:latin typeface="Arial Unicode MS" charset="0"/>
                <a:ea typeface="ＭＳ Ｐゴシック" charset="0"/>
              </a:defRPr>
            </a:lvl3pPr>
            <a:lvl4pPr>
              <a:defRPr sz="1000">
                <a:solidFill>
                  <a:schemeClr val="tx1"/>
                </a:solidFill>
                <a:latin typeface="Arial Unicode MS" charset="0"/>
                <a:ea typeface="ＭＳ Ｐゴシック" charset="0"/>
              </a:defRPr>
            </a:lvl4pPr>
            <a:lvl5pPr>
              <a:defRPr sz="1000">
                <a:solidFill>
                  <a:schemeClr val="tx1"/>
                </a:solidFill>
                <a:latin typeface="Arial Unicode MS" charset="0"/>
                <a:ea typeface="ＭＳ Ｐゴシック" charset="0"/>
              </a:defRPr>
            </a:lvl5pPr>
            <a:lvl6pPr marL="457200" eaLnBrk="0" fontAlgn="base" hangingPunct="0">
              <a:spcBef>
                <a:spcPct val="50000"/>
              </a:spcBef>
              <a:spcAft>
                <a:spcPct val="0"/>
              </a:spcAft>
              <a:defRPr sz="1000">
                <a:solidFill>
                  <a:schemeClr val="tx1"/>
                </a:solidFill>
                <a:latin typeface="Arial Unicode MS" charset="0"/>
                <a:ea typeface="ＭＳ Ｐゴシック" charset="0"/>
              </a:defRPr>
            </a:lvl6pPr>
            <a:lvl7pPr marL="914400" eaLnBrk="0" fontAlgn="base" hangingPunct="0">
              <a:spcBef>
                <a:spcPct val="50000"/>
              </a:spcBef>
              <a:spcAft>
                <a:spcPct val="0"/>
              </a:spcAft>
              <a:defRPr sz="1000">
                <a:solidFill>
                  <a:schemeClr val="tx1"/>
                </a:solidFill>
                <a:latin typeface="Arial Unicode MS" charset="0"/>
                <a:ea typeface="ＭＳ Ｐゴシック" charset="0"/>
              </a:defRPr>
            </a:lvl7pPr>
            <a:lvl8pPr marL="1371600" eaLnBrk="0" fontAlgn="base" hangingPunct="0">
              <a:spcBef>
                <a:spcPct val="50000"/>
              </a:spcBef>
              <a:spcAft>
                <a:spcPct val="0"/>
              </a:spcAft>
              <a:defRPr sz="1000">
                <a:solidFill>
                  <a:schemeClr val="tx1"/>
                </a:solidFill>
                <a:latin typeface="Arial Unicode MS" charset="0"/>
                <a:ea typeface="ＭＳ Ｐゴシック" charset="0"/>
              </a:defRPr>
            </a:lvl8pPr>
            <a:lvl9pPr marL="1828800" eaLnBrk="0" fontAlgn="base" hangingPunct="0">
              <a:spcBef>
                <a:spcPct val="50000"/>
              </a:spcBef>
              <a:spcAft>
                <a:spcPct val="0"/>
              </a:spcAft>
              <a:defRPr sz="1000">
                <a:solidFill>
                  <a:schemeClr val="tx1"/>
                </a:solidFill>
                <a:latin typeface="Arial Unicode MS" charset="0"/>
                <a:ea typeface="ＭＳ Ｐゴシック" charset="0"/>
              </a:defRPr>
            </a:lvl9pPr>
          </a:lstStyle>
          <a:p>
            <a:pPr marL="166688" indent="-166688" defTabSz="914400">
              <a:spcBef>
                <a:spcPct val="20000"/>
              </a:spcBef>
              <a:buFont typeface="Arial"/>
              <a:buChar char="•"/>
            </a:pPr>
            <a:r>
              <a:rPr lang="en-US" sz="1900" b="1" dirty="0">
                <a:solidFill>
                  <a:srgbClr val="002569"/>
                </a:solidFill>
                <a:latin typeface="Calibri" charset="0"/>
                <a:cs typeface="Calibri" charset="0"/>
              </a:rPr>
              <a:t>Data Cube </a:t>
            </a:r>
            <a:r>
              <a:rPr lang="en-US" sz="1900" dirty="0">
                <a:solidFill>
                  <a:srgbClr val="002569"/>
                </a:solidFill>
                <a:latin typeface="Calibri" charset="0"/>
                <a:cs typeface="Calibri" charset="0"/>
              </a:rPr>
              <a:t>= Time-series multi-dimensional (space, time, data type) stack of spatially aligned pixels ready for analysis</a:t>
            </a:r>
          </a:p>
          <a:p>
            <a:pPr marL="166688" indent="-166688" defTabSz="914400">
              <a:spcBef>
                <a:spcPct val="20000"/>
              </a:spcBef>
              <a:buFont typeface="Arial"/>
              <a:buChar char="•"/>
            </a:pPr>
            <a:r>
              <a:rPr lang="en-US" sz="1900" b="1" dirty="0">
                <a:solidFill>
                  <a:srgbClr val="002569"/>
                </a:solidFill>
                <a:latin typeface="Calibri" charset="0"/>
                <a:cs typeface="Calibri" charset="0"/>
              </a:rPr>
              <a:t>Proven concept </a:t>
            </a:r>
            <a:r>
              <a:rPr lang="en-US" sz="1900" dirty="0">
                <a:solidFill>
                  <a:srgbClr val="002569"/>
                </a:solidFill>
                <a:latin typeface="Calibri" charset="0"/>
                <a:cs typeface="Calibri" charset="0"/>
              </a:rPr>
              <a:t>by Geoscience Australia (GA) and the Australian Space Agency (CSIRO) and planned for the future USGS Landsat archive.</a:t>
            </a:r>
          </a:p>
          <a:p>
            <a:pPr marL="166688" indent="-166688" defTabSz="914400">
              <a:spcBef>
                <a:spcPct val="20000"/>
              </a:spcBef>
              <a:buFont typeface="Arial"/>
              <a:buChar char="•"/>
            </a:pPr>
            <a:r>
              <a:rPr lang="en-US" sz="1900" b="1" dirty="0" smtClean="0">
                <a:solidFill>
                  <a:srgbClr val="002569"/>
                </a:solidFill>
                <a:latin typeface="Calibri" charset="0"/>
                <a:cs typeface="Calibri" charset="0"/>
              </a:rPr>
              <a:t>Analysis </a:t>
            </a:r>
            <a:r>
              <a:rPr lang="en-US" sz="1900" b="1" dirty="0">
                <a:solidFill>
                  <a:srgbClr val="002569"/>
                </a:solidFill>
                <a:latin typeface="Calibri" charset="0"/>
                <a:cs typeface="Calibri" charset="0"/>
              </a:rPr>
              <a:t>Ready Data (ARD) .</a:t>
            </a:r>
            <a:r>
              <a:rPr lang="en-US" sz="1900" dirty="0">
                <a:solidFill>
                  <a:srgbClr val="002569"/>
                </a:solidFill>
                <a:latin typeface="Calibri" charset="0"/>
                <a:cs typeface="Calibri" charset="0"/>
              </a:rPr>
              <a:t>.. Dependent on processed products to reduce processing burden on users</a:t>
            </a:r>
          </a:p>
          <a:p>
            <a:pPr marL="166688" indent="-166688" defTabSz="914400">
              <a:spcBef>
                <a:spcPct val="20000"/>
              </a:spcBef>
              <a:buFont typeface="Arial"/>
              <a:buChar char="•"/>
            </a:pPr>
            <a:r>
              <a:rPr lang="en-US" sz="1900" b="1" dirty="0">
                <a:solidFill>
                  <a:srgbClr val="002569"/>
                </a:solidFill>
                <a:latin typeface="Calibri" charset="0"/>
                <a:cs typeface="Calibri" charset="0"/>
              </a:rPr>
              <a:t>Open source </a:t>
            </a:r>
            <a:r>
              <a:rPr lang="en-US" sz="1900" dirty="0">
                <a:solidFill>
                  <a:srgbClr val="002569"/>
                </a:solidFill>
                <a:latin typeface="Calibri" charset="0"/>
                <a:cs typeface="Calibri" charset="0"/>
              </a:rPr>
              <a:t>software approach allows free access, promotes expanded capabilities, and increases data usage. </a:t>
            </a:r>
          </a:p>
          <a:p>
            <a:pPr marL="166688" indent="-166688" defTabSz="914400">
              <a:spcBef>
                <a:spcPct val="20000"/>
              </a:spcBef>
              <a:buFont typeface="Arial"/>
              <a:buChar char="•"/>
            </a:pPr>
            <a:r>
              <a:rPr lang="en-US" sz="1900" b="1" dirty="0">
                <a:solidFill>
                  <a:srgbClr val="002569"/>
                </a:solidFill>
                <a:latin typeface="Calibri" charset="0"/>
                <a:cs typeface="Calibri" charset="0"/>
              </a:rPr>
              <a:t>Unique features: </a:t>
            </a:r>
            <a:r>
              <a:rPr lang="en-US" sz="1900" dirty="0">
                <a:solidFill>
                  <a:srgbClr val="002569"/>
                </a:solidFill>
                <a:latin typeface="Calibri" charset="0"/>
                <a:cs typeface="Calibri" charset="0"/>
              </a:rPr>
              <a:t>exploits time series, increases data interoperability, and supports many new</a:t>
            </a:r>
            <a:r>
              <a:rPr lang="en-US" sz="1900" b="1" dirty="0">
                <a:solidFill>
                  <a:srgbClr val="002569"/>
                </a:solidFill>
                <a:latin typeface="Calibri" charset="0"/>
                <a:cs typeface="Calibri" charset="0"/>
              </a:rPr>
              <a:t> </a:t>
            </a:r>
            <a:r>
              <a:rPr lang="en-US" sz="1900" dirty="0">
                <a:solidFill>
                  <a:srgbClr val="002569"/>
                </a:solidFill>
                <a:latin typeface="Calibri" charset="0"/>
                <a:cs typeface="Calibri" charset="0"/>
              </a:rPr>
              <a:t>applications.</a:t>
            </a:r>
          </a:p>
        </p:txBody>
      </p:sp>
      <p:pic>
        <p:nvPicPr>
          <p:cNvPr id="8" name="Picture 7"/>
          <p:cNvPicPr>
            <a:picLocks noChangeAspect="1"/>
          </p:cNvPicPr>
          <p:nvPr/>
        </p:nvPicPr>
        <p:blipFill>
          <a:blip r:embed="rId3"/>
          <a:stretch>
            <a:fillRect/>
          </a:stretch>
        </p:blipFill>
        <p:spPr>
          <a:xfrm>
            <a:off x="6934200" y="3886200"/>
            <a:ext cx="2133600" cy="2133600"/>
          </a:xfrm>
          <a:prstGeom prst="rect">
            <a:avLst/>
          </a:prstGeom>
        </p:spPr>
      </p:pic>
      <p:pic>
        <p:nvPicPr>
          <p:cNvPr id="3" name="Picture 2" descr="Cube_Layer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5400" y="1371600"/>
            <a:ext cx="2280693" cy="3204051"/>
          </a:xfrm>
          <a:prstGeom prst="rect">
            <a:avLst/>
          </a:prstGeom>
        </p:spPr>
      </p:pic>
      <p:cxnSp>
        <p:nvCxnSpPr>
          <p:cNvPr id="9" name="Straight Arrow Connector 8"/>
          <p:cNvCxnSpPr/>
          <p:nvPr/>
        </p:nvCxnSpPr>
        <p:spPr bwMode="auto">
          <a:xfrm>
            <a:off x="6172200" y="2514600"/>
            <a:ext cx="0" cy="2667000"/>
          </a:xfrm>
          <a:prstGeom prst="straightConnector1">
            <a:avLst/>
          </a:prstGeom>
          <a:ln w="76200">
            <a:solidFill>
              <a:srgbClr val="FF0000"/>
            </a:solidFill>
            <a:headEnd type="none" w="med" len="med"/>
            <a:tailEnd type="triangle" w="med" len="lg"/>
          </a:ln>
        </p:spPr>
        <p:style>
          <a:lnRef idx="3">
            <a:schemeClr val="accent6"/>
          </a:lnRef>
          <a:fillRef idx="0">
            <a:schemeClr val="accent6"/>
          </a:fillRef>
          <a:effectRef idx="2">
            <a:schemeClr val="accent6"/>
          </a:effectRef>
          <a:fontRef idx="minor">
            <a:schemeClr val="tx1"/>
          </a:fontRef>
        </p:style>
      </p:cxnSp>
      <p:sp>
        <p:nvSpPr>
          <p:cNvPr id="11" name="TextBox 10"/>
          <p:cNvSpPr txBox="1"/>
          <p:nvPr/>
        </p:nvSpPr>
        <p:spPr>
          <a:xfrm>
            <a:off x="5867400" y="5257800"/>
            <a:ext cx="643714"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rtl="0" latinLnBrk="1" hangingPunct="0"/>
            <a:r>
              <a:rPr lang="en-US" b="1" dirty="0"/>
              <a:t>TIME</a:t>
            </a:r>
          </a:p>
        </p:txBody>
      </p:sp>
    </p:spTree>
    <p:extLst>
      <p:ext uri="{BB962C8B-B14F-4D97-AF65-F5344CB8AC3E}">
        <p14:creationId xmlns:p14="http://schemas.microsoft.com/office/powerpoint/2010/main" val="66158317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a:xfrm>
            <a:off x="2126308" y="265447"/>
            <a:ext cx="5624945" cy="584775"/>
          </a:xfrm>
        </p:spPr>
        <p:txBody>
          <a:bodyPr wrap="square">
            <a:spAutoFit/>
          </a:bodyPr>
          <a:lstStyle/>
          <a:p>
            <a:pPr algn="l" eaLnBrk="1" hangingPunct="1"/>
            <a:r>
              <a:rPr lang="en-US" b="1" dirty="0" smtClean="0">
                <a:latin typeface="Tahoma" charset="0"/>
                <a:ea typeface="ＭＳ Ｐゴシック" charset="0"/>
                <a:cs typeface="ＭＳ Ｐゴシック" charset="0"/>
              </a:rPr>
              <a:t>Vietnam Task Status</a:t>
            </a:r>
            <a:endParaRPr lang="en-US" sz="3600" b="1" dirty="0">
              <a:solidFill>
                <a:srgbClr val="FFD799"/>
              </a:solidFill>
              <a:latin typeface="Tahoma" charset="0"/>
              <a:ea typeface="ＭＳ Ｐゴシック" charset="0"/>
              <a:cs typeface="ＭＳ Ｐゴシック" charset="0"/>
            </a:endParaRPr>
          </a:p>
        </p:txBody>
      </p:sp>
      <p:cxnSp>
        <p:nvCxnSpPr>
          <p:cNvPr id="80905" name="Straight Arrow Connector 2"/>
          <p:cNvCxnSpPr>
            <a:cxnSpLocks noChangeShapeType="1"/>
          </p:cNvCxnSpPr>
          <p:nvPr/>
        </p:nvCxnSpPr>
        <p:spPr bwMode="auto">
          <a:xfrm flipH="1">
            <a:off x="1816100" y="6284913"/>
            <a:ext cx="949325" cy="344487"/>
          </a:xfrm>
          <a:prstGeom prst="straightConnector1">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type="arrow" w="med" len="med"/>
              </a14:hiddenLine>
            </a:ext>
          </a:extLst>
        </p:spPr>
      </p:cxnSp>
      <p:sp>
        <p:nvSpPr>
          <p:cNvPr id="7" name="Content Placeholder 2"/>
          <p:cNvSpPr txBox="1">
            <a:spLocks/>
          </p:cNvSpPr>
          <p:nvPr/>
        </p:nvSpPr>
        <p:spPr>
          <a:xfrm>
            <a:off x="304799" y="1449843"/>
            <a:ext cx="8534401" cy="4906096"/>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287338" indent="-287338" algn="l" defTabSz="914400" rtl="0">
              <a:buSzPct val="120000"/>
              <a:buFont typeface="Wingdings" charset="2"/>
              <a:buChar char="§"/>
            </a:pPr>
            <a:r>
              <a:rPr lang="en-US" sz="2000" kern="1200" dirty="0" smtClean="0">
                <a:latin typeface="Calibri" charset="0"/>
                <a:ea typeface="ＭＳ Ｐゴシック" charset="0"/>
                <a:cs typeface="Calibri" charset="0"/>
              </a:rPr>
              <a:t>Data Cube team to provide face-to-face </a:t>
            </a:r>
            <a:r>
              <a:rPr lang="en-US" sz="2000" kern="1200" dirty="0">
                <a:latin typeface="Calibri" charset="0"/>
                <a:ea typeface="ＭＳ Ｐゴシック" charset="0"/>
                <a:cs typeface="Calibri" charset="0"/>
              </a:rPr>
              <a:t>training in </a:t>
            </a:r>
            <a:r>
              <a:rPr lang="en-US" sz="2000" kern="1200" dirty="0" smtClean="0">
                <a:latin typeface="Calibri" charset="0"/>
                <a:ea typeface="ＭＳ Ｐゴシック" charset="0"/>
                <a:cs typeface="Calibri" charset="0"/>
              </a:rPr>
              <a:t>Hanoi and to deliver all scene data and sample data cubes – </a:t>
            </a:r>
            <a:r>
              <a:rPr lang="en-US" sz="2000" b="1" kern="1200" dirty="0" smtClean="0">
                <a:solidFill>
                  <a:srgbClr val="FF0000"/>
                </a:solidFill>
                <a:latin typeface="Calibri" charset="0"/>
                <a:ea typeface="ＭＳ Ｐゴシック" charset="0"/>
                <a:cs typeface="Calibri" charset="0"/>
              </a:rPr>
              <a:t>COMPLETE</a:t>
            </a:r>
          </a:p>
          <a:p>
            <a:pPr marL="287338" indent="-287338" algn="l" defTabSz="914400" rtl="0">
              <a:buSzPct val="120000"/>
              <a:buFont typeface="Wingdings" charset="2"/>
              <a:buChar char="§"/>
            </a:pPr>
            <a:r>
              <a:rPr lang="en-US" sz="2000" kern="1200" dirty="0" smtClean="0">
                <a:latin typeface="Calibri" charset="0"/>
                <a:ea typeface="ＭＳ Ｐゴシック" charset="0"/>
                <a:cs typeface="Calibri" charset="0"/>
              </a:rPr>
              <a:t>SEO to put Vietnam sample cube on AWS - </a:t>
            </a:r>
            <a:r>
              <a:rPr lang="en-US" sz="2000" b="1" kern="1200" dirty="0" smtClean="0">
                <a:solidFill>
                  <a:srgbClr val="FF0000"/>
                </a:solidFill>
                <a:latin typeface="Calibri" charset="0"/>
                <a:ea typeface="ＭＳ Ｐゴシック" charset="0"/>
                <a:cs typeface="Calibri" charset="0"/>
              </a:rPr>
              <a:t>COMPLETE</a:t>
            </a:r>
            <a:endParaRPr lang="en-US" sz="2000" b="1" kern="1200" dirty="0">
              <a:solidFill>
                <a:srgbClr val="FF0000"/>
              </a:solidFill>
              <a:latin typeface="Calibri" charset="0"/>
              <a:ea typeface="ＭＳ Ｐゴシック" charset="0"/>
              <a:cs typeface="Calibri" charset="0"/>
            </a:endParaRPr>
          </a:p>
          <a:p>
            <a:pPr marL="287338" indent="-287338" algn="l" defTabSz="914400" rtl="0">
              <a:buSzPct val="120000"/>
              <a:buFont typeface="Wingdings" charset="2"/>
              <a:buChar char="§"/>
            </a:pPr>
            <a:r>
              <a:rPr lang="en-US" sz="2000" kern="1200" dirty="0" smtClean="0">
                <a:latin typeface="Calibri" charset="0"/>
                <a:ea typeface="ＭＳ Ｐゴシック" charset="0"/>
                <a:cs typeface="Calibri" charset="0"/>
              </a:rPr>
              <a:t>SEO to develop the Mekong Basin data cube and work with the SERVIR team to investigate hosting</a:t>
            </a:r>
          </a:p>
          <a:p>
            <a:pPr marL="287338" indent="-287338" algn="l" defTabSz="914400" rtl="0">
              <a:buSzPct val="120000"/>
              <a:buFont typeface="Wingdings" charset="2"/>
              <a:buChar char="§"/>
            </a:pPr>
            <a:r>
              <a:rPr lang="en-US" sz="2000" kern="1200" dirty="0">
                <a:latin typeface="Calibri" charset="0"/>
                <a:ea typeface="ＭＳ Ｐゴシック" charset="0"/>
                <a:cs typeface="Calibri" charset="0"/>
              </a:rPr>
              <a:t>SEO will investigate the VN-2000 projection </a:t>
            </a:r>
            <a:r>
              <a:rPr lang="en-US" sz="2000" kern="1200" dirty="0" smtClean="0">
                <a:latin typeface="Calibri" charset="0"/>
                <a:ea typeface="ＭＳ Ｐゴシック" charset="0"/>
                <a:cs typeface="Calibri" charset="0"/>
              </a:rPr>
              <a:t>for data cube </a:t>
            </a:r>
            <a:r>
              <a:rPr lang="en-US" sz="2000" kern="1200" dirty="0">
                <a:latin typeface="Calibri" charset="0"/>
                <a:ea typeface="ＭＳ Ｐゴシック" charset="0"/>
                <a:cs typeface="Calibri" charset="0"/>
              </a:rPr>
              <a:t>ingestion</a:t>
            </a:r>
            <a:r>
              <a:rPr lang="en-US" sz="2000" kern="1200" dirty="0" smtClean="0">
                <a:latin typeface="Calibri" charset="0"/>
                <a:ea typeface="ＭＳ Ｐゴシック" charset="0"/>
                <a:cs typeface="Calibri" charset="0"/>
              </a:rPr>
              <a:t>.</a:t>
            </a:r>
          </a:p>
          <a:p>
            <a:pPr marL="287338" indent="-287338" algn="l" defTabSz="914400" rtl="0">
              <a:buSzPct val="120000"/>
              <a:buFont typeface="Wingdings" charset="2"/>
              <a:buChar char="§"/>
            </a:pPr>
            <a:r>
              <a:rPr lang="en-US" sz="2000" kern="1200" dirty="0" smtClean="0">
                <a:latin typeface="Calibri" charset="0"/>
                <a:ea typeface="ＭＳ Ｐゴシック" charset="0"/>
                <a:cs typeface="Calibri" charset="0"/>
              </a:rPr>
              <a:t>SEO to follow up with CSA on the potential for historic </a:t>
            </a:r>
            <a:r>
              <a:rPr lang="en-US" sz="2000" kern="1200" dirty="0" err="1">
                <a:latin typeface="Calibri" charset="0"/>
                <a:ea typeface="ＭＳ Ｐゴシック" charset="0"/>
                <a:cs typeface="Calibri" charset="0"/>
              </a:rPr>
              <a:t>R</a:t>
            </a:r>
            <a:r>
              <a:rPr lang="en-US" sz="2000" kern="1200" dirty="0" err="1" smtClean="0">
                <a:latin typeface="Calibri" charset="0"/>
                <a:ea typeface="ＭＳ Ｐゴシック" charset="0"/>
                <a:cs typeface="Calibri" charset="0"/>
              </a:rPr>
              <a:t>adarsat</a:t>
            </a:r>
            <a:r>
              <a:rPr lang="en-US" sz="2000" kern="1200" dirty="0" smtClean="0">
                <a:latin typeface="Calibri" charset="0"/>
                <a:ea typeface="ＭＳ Ｐゴシック" charset="0"/>
                <a:cs typeface="Calibri" charset="0"/>
              </a:rPr>
              <a:t> data for the Vietnam data cube.</a:t>
            </a:r>
          </a:p>
          <a:p>
            <a:pPr marL="287338" indent="-287338" algn="l" defTabSz="914400" rtl="0">
              <a:buSzPct val="120000"/>
              <a:buFont typeface="Wingdings" charset="2"/>
              <a:buChar char="§"/>
            </a:pPr>
            <a:r>
              <a:rPr lang="en-US" sz="2000" kern="1200" dirty="0" smtClean="0">
                <a:latin typeface="Calibri" charset="0"/>
                <a:ea typeface="ＭＳ Ｐゴシック" charset="0"/>
                <a:cs typeface="Calibri" charset="0"/>
              </a:rPr>
              <a:t>Vietnam will obtain a new computing system and install the data cube.</a:t>
            </a:r>
            <a:endParaRPr lang="en-US" sz="2000" kern="1200" dirty="0">
              <a:latin typeface="Calibri" charset="0"/>
              <a:ea typeface="ＭＳ Ｐゴシック" charset="0"/>
              <a:cs typeface="Calibri" charset="0"/>
            </a:endParaRPr>
          </a:p>
          <a:p>
            <a:pPr marL="287338" indent="-287338" algn="l" defTabSz="914400" rtl="0">
              <a:buSzPct val="120000"/>
              <a:buFont typeface="Wingdings" charset="2"/>
              <a:buChar char="§"/>
            </a:pPr>
            <a:r>
              <a:rPr lang="en-US" sz="2000" kern="1200" dirty="0" smtClean="0">
                <a:latin typeface="Calibri" charset="0"/>
                <a:ea typeface="ＭＳ Ｐゴシック" charset="0"/>
                <a:cs typeface="Calibri" charset="0"/>
              </a:rPr>
              <a:t>Vietnam will investigate putting their Sentinel-1 rice monitoring code into Python and release to the Data Cube open source community.</a:t>
            </a:r>
          </a:p>
          <a:p>
            <a:pPr marL="287338" indent="-287338" algn="l" defTabSz="914400" rtl="0">
              <a:buSzPct val="120000"/>
              <a:buFont typeface="Wingdings" charset="2"/>
              <a:buChar char="§"/>
            </a:pPr>
            <a:r>
              <a:rPr lang="en-US" sz="2000" kern="1200" dirty="0" smtClean="0">
                <a:latin typeface="Calibri" charset="0"/>
                <a:ea typeface="ＭＳ Ｐゴシック" charset="0"/>
                <a:cs typeface="Calibri" charset="0"/>
              </a:rPr>
              <a:t>Vietnam (Dr. </a:t>
            </a:r>
            <a:r>
              <a:rPr lang="en-US" sz="2000" kern="1200" dirty="0">
                <a:latin typeface="Calibri" charset="0"/>
                <a:ea typeface="ＭＳ Ｐゴシック" charset="0"/>
                <a:cs typeface="Calibri" charset="0"/>
              </a:rPr>
              <a:t>Nguyen) will visit SEO Data Cube team on May </a:t>
            </a:r>
            <a:r>
              <a:rPr lang="en-US" sz="2000" kern="1200" dirty="0" smtClean="0">
                <a:latin typeface="Calibri" charset="0"/>
                <a:ea typeface="ＭＳ Ｐゴシック" charset="0"/>
                <a:cs typeface="Calibri" charset="0"/>
              </a:rPr>
              <a:t>11</a:t>
            </a:r>
            <a:r>
              <a:rPr lang="en-US" sz="2000" kern="1200" dirty="0">
                <a:latin typeface="Calibri" charset="0"/>
                <a:ea typeface="ＭＳ Ｐゴシック" charset="0"/>
                <a:cs typeface="Calibri" charset="0"/>
              </a:rPr>
              <a:t>.</a:t>
            </a:r>
          </a:p>
        </p:txBody>
      </p:sp>
    </p:spTree>
    <p:extLst>
      <p:ext uri="{BB962C8B-B14F-4D97-AF65-F5344CB8AC3E}">
        <p14:creationId xmlns:p14="http://schemas.microsoft.com/office/powerpoint/2010/main" val="1120558794"/>
      </p:ext>
    </p:extLst>
  </p:cSld>
  <p:clrMapOvr>
    <a:masterClrMapping/>
  </p:clrMapOvr>
  <p:transition spd="slow">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533400" y="3124200"/>
            <a:ext cx="8153400" cy="914400"/>
          </a:xfrm>
          <a:prstGeom prst="rect">
            <a:avLst/>
          </a:prstGeom>
          <a:noFill/>
          <a:ln w="9525">
            <a:noFill/>
            <a:miter lim="800000"/>
            <a:headEnd/>
            <a:tailEnd/>
          </a:ln>
        </p:spPr>
        <p:txBody>
          <a:bodyPr/>
          <a:lstStyle>
            <a:lvl1pPr marL="169863" indent="-169863">
              <a:defRPr sz="1000">
                <a:solidFill>
                  <a:schemeClr val="tx1"/>
                </a:solidFill>
                <a:latin typeface="Arial Unicode MS" charset="0"/>
                <a:ea typeface="ＭＳ Ｐゴシック" charset="0"/>
                <a:cs typeface="ＭＳ Ｐゴシック" charset="0"/>
              </a:defRPr>
            </a:lvl1pPr>
            <a:lvl2pPr marL="914400" indent="-457200">
              <a:defRPr sz="1000">
                <a:solidFill>
                  <a:schemeClr val="tx1"/>
                </a:solidFill>
                <a:latin typeface="Arial Unicode MS" charset="0"/>
                <a:ea typeface="ＭＳ Ｐゴシック" charset="0"/>
              </a:defRPr>
            </a:lvl2pPr>
            <a:lvl3pPr>
              <a:defRPr sz="1000">
                <a:solidFill>
                  <a:schemeClr val="tx1"/>
                </a:solidFill>
                <a:latin typeface="Arial Unicode MS" charset="0"/>
                <a:ea typeface="ＭＳ Ｐゴシック" charset="0"/>
              </a:defRPr>
            </a:lvl3pPr>
            <a:lvl4pPr>
              <a:defRPr sz="1000">
                <a:solidFill>
                  <a:schemeClr val="tx1"/>
                </a:solidFill>
                <a:latin typeface="Arial Unicode MS" charset="0"/>
                <a:ea typeface="ＭＳ Ｐゴシック" charset="0"/>
              </a:defRPr>
            </a:lvl4pPr>
            <a:lvl5pPr>
              <a:defRPr sz="1000">
                <a:solidFill>
                  <a:schemeClr val="tx1"/>
                </a:solidFill>
                <a:latin typeface="Arial Unicode MS" charset="0"/>
                <a:ea typeface="ＭＳ Ｐゴシック" charset="0"/>
              </a:defRPr>
            </a:lvl5pPr>
            <a:lvl6pPr marL="457200" eaLnBrk="0" fontAlgn="base" hangingPunct="0">
              <a:spcBef>
                <a:spcPct val="50000"/>
              </a:spcBef>
              <a:spcAft>
                <a:spcPct val="0"/>
              </a:spcAft>
              <a:defRPr sz="1000">
                <a:solidFill>
                  <a:schemeClr val="tx1"/>
                </a:solidFill>
                <a:latin typeface="Arial Unicode MS" charset="0"/>
                <a:ea typeface="ＭＳ Ｐゴシック" charset="0"/>
              </a:defRPr>
            </a:lvl6pPr>
            <a:lvl7pPr marL="914400" eaLnBrk="0" fontAlgn="base" hangingPunct="0">
              <a:spcBef>
                <a:spcPct val="50000"/>
              </a:spcBef>
              <a:spcAft>
                <a:spcPct val="0"/>
              </a:spcAft>
              <a:defRPr sz="1000">
                <a:solidFill>
                  <a:schemeClr val="tx1"/>
                </a:solidFill>
                <a:latin typeface="Arial Unicode MS" charset="0"/>
                <a:ea typeface="ＭＳ Ｐゴシック" charset="0"/>
              </a:defRPr>
            </a:lvl7pPr>
            <a:lvl8pPr marL="1371600" eaLnBrk="0" fontAlgn="base" hangingPunct="0">
              <a:spcBef>
                <a:spcPct val="50000"/>
              </a:spcBef>
              <a:spcAft>
                <a:spcPct val="0"/>
              </a:spcAft>
              <a:defRPr sz="1000">
                <a:solidFill>
                  <a:schemeClr val="tx1"/>
                </a:solidFill>
                <a:latin typeface="Arial Unicode MS" charset="0"/>
                <a:ea typeface="ＭＳ Ｐゴシック" charset="0"/>
              </a:defRPr>
            </a:lvl8pPr>
            <a:lvl9pPr marL="1828800" eaLnBrk="0" fontAlgn="base" hangingPunct="0">
              <a:spcBef>
                <a:spcPct val="50000"/>
              </a:spcBef>
              <a:spcAft>
                <a:spcPct val="0"/>
              </a:spcAft>
              <a:defRPr sz="1000">
                <a:solidFill>
                  <a:schemeClr val="tx1"/>
                </a:solidFill>
                <a:latin typeface="Arial Unicode MS" charset="0"/>
                <a:ea typeface="ＭＳ Ｐゴシック" charset="0"/>
              </a:defRPr>
            </a:lvl9pPr>
          </a:lstStyle>
          <a:p>
            <a:pPr marL="0" indent="0" algn="ctr" defTabSz="914400">
              <a:spcBef>
                <a:spcPct val="20000"/>
              </a:spcBef>
            </a:pPr>
            <a:r>
              <a:rPr lang="en-US" sz="5400" b="1" smtClean="0">
                <a:solidFill>
                  <a:srgbClr val="002569"/>
                </a:solidFill>
                <a:latin typeface="Calibri" charset="0"/>
                <a:cs typeface="Calibri" charset="0"/>
              </a:rPr>
              <a:t>Miscellaneous Material</a:t>
            </a:r>
          </a:p>
        </p:txBody>
      </p:sp>
    </p:spTree>
    <p:extLst>
      <p:ext uri="{BB962C8B-B14F-4D97-AF65-F5344CB8AC3E}">
        <p14:creationId xmlns:p14="http://schemas.microsoft.com/office/powerpoint/2010/main" val="110478040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86000" y="259596"/>
            <a:ext cx="5486400" cy="615553"/>
          </a:xfrm>
          <a:prstGeom prst="rect">
            <a:avLst/>
          </a:prstGeom>
          <a:ln w="12700">
            <a:miter lim="400000"/>
          </a:ln>
        </p:spPr>
        <p:txBody>
          <a:bodyPr wrap="square" lIns="0" tIns="0" rIns="0" bIns="0">
            <a:spAutoFit/>
          </a:bodyPr>
          <a:lstStyle/>
          <a:p>
            <a:pPr algn="l"/>
            <a:r>
              <a:rPr lang="en-US" sz="4000" b="1" smtClean="0">
                <a:latin typeface="Proxima Nova Regular"/>
                <a:ea typeface="Proxima Nova Regular"/>
                <a:cs typeface="Proxima Nova Regular"/>
              </a:rPr>
              <a:t>IGARSS 2017</a:t>
            </a:r>
            <a:endParaRPr lang="en-US" sz="4000" b="1" dirty="0">
              <a:latin typeface="Proxima Nova Regular"/>
              <a:ea typeface="Proxima Nova Regular"/>
              <a:cs typeface="Proxima Nova Regular"/>
            </a:endParaRPr>
          </a:p>
        </p:txBody>
      </p:sp>
      <p:sp>
        <p:nvSpPr>
          <p:cNvPr id="5" name="Content Placeholder 2"/>
          <p:cNvSpPr txBox="1">
            <a:spLocks/>
          </p:cNvSpPr>
          <p:nvPr/>
        </p:nvSpPr>
        <p:spPr bwMode="auto">
          <a:xfrm>
            <a:off x="228600" y="1600200"/>
            <a:ext cx="8610600" cy="2743200"/>
          </a:xfrm>
          <a:prstGeom prst="rect">
            <a:avLst/>
          </a:prstGeom>
          <a:noFill/>
          <a:ln w="9525">
            <a:noFill/>
            <a:miter lim="800000"/>
            <a:headEnd/>
            <a:tailEnd/>
          </a:ln>
        </p:spPr>
        <p:txBody>
          <a:bodyPr/>
          <a:lstStyle>
            <a:lvl1pPr marL="169863" indent="-169863">
              <a:defRPr sz="1000">
                <a:solidFill>
                  <a:schemeClr val="tx1"/>
                </a:solidFill>
                <a:latin typeface="Arial Unicode MS" charset="0"/>
                <a:ea typeface="ＭＳ Ｐゴシック" charset="0"/>
                <a:cs typeface="ＭＳ Ｐゴシック" charset="0"/>
              </a:defRPr>
            </a:lvl1pPr>
            <a:lvl2pPr marL="914400" indent="-457200">
              <a:defRPr sz="1000">
                <a:solidFill>
                  <a:schemeClr val="tx1"/>
                </a:solidFill>
                <a:latin typeface="Arial Unicode MS" charset="0"/>
                <a:ea typeface="ＭＳ Ｐゴシック" charset="0"/>
              </a:defRPr>
            </a:lvl2pPr>
            <a:lvl3pPr>
              <a:defRPr sz="1000">
                <a:solidFill>
                  <a:schemeClr val="tx1"/>
                </a:solidFill>
                <a:latin typeface="Arial Unicode MS" charset="0"/>
                <a:ea typeface="ＭＳ Ｐゴシック" charset="0"/>
              </a:defRPr>
            </a:lvl3pPr>
            <a:lvl4pPr>
              <a:defRPr sz="1000">
                <a:solidFill>
                  <a:schemeClr val="tx1"/>
                </a:solidFill>
                <a:latin typeface="Arial Unicode MS" charset="0"/>
                <a:ea typeface="ＭＳ Ｐゴシック" charset="0"/>
              </a:defRPr>
            </a:lvl4pPr>
            <a:lvl5pPr>
              <a:defRPr sz="1000">
                <a:solidFill>
                  <a:schemeClr val="tx1"/>
                </a:solidFill>
                <a:latin typeface="Arial Unicode MS" charset="0"/>
                <a:ea typeface="ＭＳ Ｐゴシック" charset="0"/>
              </a:defRPr>
            </a:lvl5pPr>
            <a:lvl6pPr marL="457200" eaLnBrk="0" fontAlgn="base" hangingPunct="0">
              <a:spcBef>
                <a:spcPct val="50000"/>
              </a:spcBef>
              <a:spcAft>
                <a:spcPct val="0"/>
              </a:spcAft>
              <a:defRPr sz="1000">
                <a:solidFill>
                  <a:schemeClr val="tx1"/>
                </a:solidFill>
                <a:latin typeface="Arial Unicode MS" charset="0"/>
                <a:ea typeface="ＭＳ Ｐゴシック" charset="0"/>
              </a:defRPr>
            </a:lvl6pPr>
            <a:lvl7pPr marL="914400" eaLnBrk="0" fontAlgn="base" hangingPunct="0">
              <a:spcBef>
                <a:spcPct val="50000"/>
              </a:spcBef>
              <a:spcAft>
                <a:spcPct val="0"/>
              </a:spcAft>
              <a:defRPr sz="1000">
                <a:solidFill>
                  <a:schemeClr val="tx1"/>
                </a:solidFill>
                <a:latin typeface="Arial Unicode MS" charset="0"/>
                <a:ea typeface="ＭＳ Ｐゴシック" charset="0"/>
              </a:defRPr>
            </a:lvl7pPr>
            <a:lvl8pPr marL="1371600" eaLnBrk="0" fontAlgn="base" hangingPunct="0">
              <a:spcBef>
                <a:spcPct val="50000"/>
              </a:spcBef>
              <a:spcAft>
                <a:spcPct val="0"/>
              </a:spcAft>
              <a:defRPr sz="1000">
                <a:solidFill>
                  <a:schemeClr val="tx1"/>
                </a:solidFill>
                <a:latin typeface="Arial Unicode MS" charset="0"/>
                <a:ea typeface="ＭＳ Ｐゴシック" charset="0"/>
              </a:defRPr>
            </a:lvl8pPr>
            <a:lvl9pPr marL="1828800" eaLnBrk="0" fontAlgn="base" hangingPunct="0">
              <a:spcBef>
                <a:spcPct val="50000"/>
              </a:spcBef>
              <a:spcAft>
                <a:spcPct val="0"/>
              </a:spcAft>
              <a:defRPr sz="1000">
                <a:solidFill>
                  <a:schemeClr val="tx1"/>
                </a:solidFill>
                <a:latin typeface="Arial Unicode MS" charset="0"/>
                <a:ea typeface="ＭＳ Ｐゴシック" charset="0"/>
              </a:defRPr>
            </a:lvl9pPr>
          </a:lstStyle>
          <a:p>
            <a:pPr marL="166688" indent="-166688" defTabSz="914400">
              <a:spcBef>
                <a:spcPct val="20000"/>
              </a:spcBef>
              <a:buFont typeface="Arial"/>
              <a:buChar char="•"/>
            </a:pPr>
            <a:r>
              <a:rPr lang="en-US" sz="2400" dirty="0" smtClean="0">
                <a:solidFill>
                  <a:srgbClr val="002569"/>
                </a:solidFill>
                <a:latin typeface="Calibri" charset="0"/>
                <a:cs typeface="Calibri" charset="0"/>
              </a:rPr>
              <a:t>The CEOS Open Data Cube team will be offering a free training/tutorial course at the 2017 IGARSS Conference on </a:t>
            </a:r>
            <a:r>
              <a:rPr lang="en-US" sz="2400" b="1" dirty="0" smtClean="0">
                <a:solidFill>
                  <a:srgbClr val="002569"/>
                </a:solidFill>
                <a:latin typeface="Calibri" charset="0"/>
                <a:cs typeface="Calibri" charset="0"/>
              </a:rPr>
              <a:t>Sunday, July 23 from 8:30am to 12:30pm.</a:t>
            </a:r>
          </a:p>
          <a:p>
            <a:pPr marL="166688" indent="-166688" defTabSz="914400">
              <a:spcBef>
                <a:spcPct val="20000"/>
              </a:spcBef>
              <a:buFont typeface="Arial"/>
              <a:buChar char="•"/>
            </a:pPr>
            <a:r>
              <a:rPr lang="en-US" sz="2400" dirty="0" smtClean="0">
                <a:solidFill>
                  <a:srgbClr val="002569"/>
                </a:solidFill>
                <a:latin typeface="Calibri" charset="0"/>
                <a:cs typeface="Calibri" charset="0"/>
              </a:rPr>
              <a:t>This course is meant to give attendees an in-depth understanding of how to build data cubes and run application analyses.</a:t>
            </a:r>
          </a:p>
          <a:p>
            <a:pPr marL="166688" indent="-166688" defTabSz="914400">
              <a:spcBef>
                <a:spcPct val="20000"/>
              </a:spcBef>
              <a:buFont typeface="Arial"/>
              <a:buChar char="•"/>
            </a:pPr>
            <a:r>
              <a:rPr lang="en-US" sz="2400" dirty="0" smtClean="0">
                <a:solidFill>
                  <a:srgbClr val="002569"/>
                </a:solidFill>
                <a:latin typeface="Calibri" charset="0"/>
                <a:cs typeface="Calibri" charset="0"/>
              </a:rPr>
              <a:t>We welcome participation from new and current data cube users.</a:t>
            </a:r>
          </a:p>
        </p:txBody>
      </p:sp>
      <p:pic>
        <p:nvPicPr>
          <p:cNvPr id="8" name="Picture 7"/>
          <p:cNvPicPr>
            <a:picLocks noChangeAspect="1"/>
          </p:cNvPicPr>
          <p:nvPr/>
        </p:nvPicPr>
        <p:blipFill>
          <a:blip r:embed="rId3"/>
          <a:stretch>
            <a:fillRect/>
          </a:stretch>
        </p:blipFill>
        <p:spPr>
          <a:xfrm>
            <a:off x="7315200" y="4982570"/>
            <a:ext cx="1676400" cy="1676400"/>
          </a:xfrm>
          <a:prstGeom prst="rect">
            <a:avLst/>
          </a:prstGeom>
        </p:spPr>
      </p:pic>
      <p:pic>
        <p:nvPicPr>
          <p:cNvPr id="6" name="Picture 5"/>
          <p:cNvPicPr>
            <a:picLocks noChangeAspect="1"/>
          </p:cNvPicPr>
          <p:nvPr/>
        </p:nvPicPr>
        <p:blipFill>
          <a:blip r:embed="rId4"/>
          <a:stretch>
            <a:fillRect/>
          </a:stretch>
        </p:blipFill>
        <p:spPr>
          <a:xfrm>
            <a:off x="227463" y="4953000"/>
            <a:ext cx="6882980" cy="1633741"/>
          </a:xfrm>
          <a:prstGeom prst="rect">
            <a:avLst/>
          </a:prstGeom>
        </p:spPr>
      </p:pic>
    </p:spTree>
    <p:extLst>
      <p:ext uri="{BB962C8B-B14F-4D97-AF65-F5344CB8AC3E}">
        <p14:creationId xmlns:p14="http://schemas.microsoft.com/office/powerpoint/2010/main" val="14534672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86000" y="259596"/>
            <a:ext cx="5486400" cy="615553"/>
          </a:xfrm>
          <a:prstGeom prst="rect">
            <a:avLst/>
          </a:prstGeom>
          <a:ln w="12700">
            <a:miter lim="400000"/>
          </a:ln>
        </p:spPr>
        <p:txBody>
          <a:bodyPr wrap="square" lIns="0" tIns="0" rIns="0" bIns="0">
            <a:spAutoFit/>
          </a:bodyPr>
          <a:lstStyle/>
          <a:p>
            <a:pPr algn="l"/>
            <a:r>
              <a:rPr lang="en-US" sz="4000" b="1" dirty="0" smtClean="0">
                <a:latin typeface="Proxima Nova Regular"/>
                <a:ea typeface="Proxima Nova Regular"/>
                <a:cs typeface="Proxima Nova Regular"/>
              </a:rPr>
              <a:t>Contacts / Websites</a:t>
            </a:r>
            <a:endParaRPr lang="en-US" sz="4000" b="1" dirty="0">
              <a:latin typeface="Proxima Nova Regular"/>
              <a:ea typeface="Proxima Nova Regular"/>
              <a:cs typeface="Proxima Nova Regular"/>
            </a:endParaRPr>
          </a:p>
        </p:txBody>
      </p:sp>
      <p:sp>
        <p:nvSpPr>
          <p:cNvPr id="5" name="Content Placeholder 2"/>
          <p:cNvSpPr txBox="1">
            <a:spLocks/>
          </p:cNvSpPr>
          <p:nvPr/>
        </p:nvSpPr>
        <p:spPr bwMode="auto">
          <a:xfrm>
            <a:off x="228600" y="1447800"/>
            <a:ext cx="8610600" cy="2743200"/>
          </a:xfrm>
          <a:prstGeom prst="rect">
            <a:avLst/>
          </a:prstGeom>
          <a:noFill/>
          <a:ln w="9525">
            <a:noFill/>
            <a:miter lim="800000"/>
            <a:headEnd/>
            <a:tailEnd/>
          </a:ln>
        </p:spPr>
        <p:txBody>
          <a:bodyPr/>
          <a:lstStyle>
            <a:lvl1pPr marL="169863" indent="-169863">
              <a:defRPr sz="1000">
                <a:solidFill>
                  <a:schemeClr val="tx1"/>
                </a:solidFill>
                <a:latin typeface="Arial Unicode MS" charset="0"/>
                <a:ea typeface="ＭＳ Ｐゴシック" charset="0"/>
                <a:cs typeface="ＭＳ Ｐゴシック" charset="0"/>
              </a:defRPr>
            </a:lvl1pPr>
            <a:lvl2pPr marL="914400" indent="-457200">
              <a:defRPr sz="1000">
                <a:solidFill>
                  <a:schemeClr val="tx1"/>
                </a:solidFill>
                <a:latin typeface="Arial Unicode MS" charset="0"/>
                <a:ea typeface="ＭＳ Ｐゴシック" charset="0"/>
              </a:defRPr>
            </a:lvl2pPr>
            <a:lvl3pPr>
              <a:defRPr sz="1000">
                <a:solidFill>
                  <a:schemeClr val="tx1"/>
                </a:solidFill>
                <a:latin typeface="Arial Unicode MS" charset="0"/>
                <a:ea typeface="ＭＳ Ｐゴシック" charset="0"/>
              </a:defRPr>
            </a:lvl3pPr>
            <a:lvl4pPr>
              <a:defRPr sz="1000">
                <a:solidFill>
                  <a:schemeClr val="tx1"/>
                </a:solidFill>
                <a:latin typeface="Arial Unicode MS" charset="0"/>
                <a:ea typeface="ＭＳ Ｐゴシック" charset="0"/>
              </a:defRPr>
            </a:lvl4pPr>
            <a:lvl5pPr>
              <a:defRPr sz="1000">
                <a:solidFill>
                  <a:schemeClr val="tx1"/>
                </a:solidFill>
                <a:latin typeface="Arial Unicode MS" charset="0"/>
                <a:ea typeface="ＭＳ Ｐゴシック" charset="0"/>
              </a:defRPr>
            </a:lvl5pPr>
            <a:lvl6pPr marL="457200" eaLnBrk="0" fontAlgn="base" hangingPunct="0">
              <a:spcBef>
                <a:spcPct val="50000"/>
              </a:spcBef>
              <a:spcAft>
                <a:spcPct val="0"/>
              </a:spcAft>
              <a:defRPr sz="1000">
                <a:solidFill>
                  <a:schemeClr val="tx1"/>
                </a:solidFill>
                <a:latin typeface="Arial Unicode MS" charset="0"/>
                <a:ea typeface="ＭＳ Ｐゴシック" charset="0"/>
              </a:defRPr>
            </a:lvl6pPr>
            <a:lvl7pPr marL="914400" eaLnBrk="0" fontAlgn="base" hangingPunct="0">
              <a:spcBef>
                <a:spcPct val="50000"/>
              </a:spcBef>
              <a:spcAft>
                <a:spcPct val="0"/>
              </a:spcAft>
              <a:defRPr sz="1000">
                <a:solidFill>
                  <a:schemeClr val="tx1"/>
                </a:solidFill>
                <a:latin typeface="Arial Unicode MS" charset="0"/>
                <a:ea typeface="ＭＳ Ｐゴシック" charset="0"/>
              </a:defRPr>
            </a:lvl7pPr>
            <a:lvl8pPr marL="1371600" eaLnBrk="0" fontAlgn="base" hangingPunct="0">
              <a:spcBef>
                <a:spcPct val="50000"/>
              </a:spcBef>
              <a:spcAft>
                <a:spcPct val="0"/>
              </a:spcAft>
              <a:defRPr sz="1000">
                <a:solidFill>
                  <a:schemeClr val="tx1"/>
                </a:solidFill>
                <a:latin typeface="Arial Unicode MS" charset="0"/>
                <a:ea typeface="ＭＳ Ｐゴシック" charset="0"/>
              </a:defRPr>
            </a:lvl8pPr>
            <a:lvl9pPr marL="1828800" eaLnBrk="0" fontAlgn="base" hangingPunct="0">
              <a:spcBef>
                <a:spcPct val="50000"/>
              </a:spcBef>
              <a:spcAft>
                <a:spcPct val="0"/>
              </a:spcAft>
              <a:defRPr sz="1000">
                <a:solidFill>
                  <a:schemeClr val="tx1"/>
                </a:solidFill>
                <a:latin typeface="Arial Unicode MS" charset="0"/>
                <a:ea typeface="ＭＳ Ｐゴシック" charset="0"/>
              </a:defRPr>
            </a:lvl9pPr>
          </a:lstStyle>
          <a:p>
            <a:pPr marL="0" indent="0" defTabSz="914400">
              <a:spcBef>
                <a:spcPct val="20000"/>
              </a:spcBef>
            </a:pPr>
            <a:r>
              <a:rPr lang="en-US" sz="4800" b="1" dirty="0">
                <a:solidFill>
                  <a:srgbClr val="002569"/>
                </a:solidFill>
                <a:latin typeface="Calibri" charset="0"/>
                <a:cs typeface="Calibri" charset="0"/>
              </a:rPr>
              <a:t>User Interface</a:t>
            </a:r>
            <a:r>
              <a:rPr lang="en-US" sz="4800" dirty="0">
                <a:solidFill>
                  <a:srgbClr val="002569"/>
                </a:solidFill>
                <a:latin typeface="Calibri" charset="0"/>
                <a:cs typeface="Calibri" charset="0"/>
              </a:rPr>
              <a:t>: http://</a:t>
            </a:r>
            <a:r>
              <a:rPr lang="en-US" sz="4800" dirty="0" err="1">
                <a:solidFill>
                  <a:srgbClr val="002569"/>
                </a:solidFill>
                <a:latin typeface="Calibri" charset="0"/>
                <a:cs typeface="Calibri" charset="0"/>
              </a:rPr>
              <a:t>tinyurl.com</a:t>
            </a:r>
            <a:r>
              <a:rPr lang="en-US" sz="4800" dirty="0">
                <a:solidFill>
                  <a:srgbClr val="002569"/>
                </a:solidFill>
                <a:latin typeface="Calibri" charset="0"/>
                <a:cs typeface="Calibri" charset="0"/>
              </a:rPr>
              <a:t>/</a:t>
            </a:r>
            <a:r>
              <a:rPr lang="en-US" sz="4800" dirty="0" err="1">
                <a:solidFill>
                  <a:srgbClr val="002569"/>
                </a:solidFill>
                <a:latin typeface="Calibri" charset="0"/>
                <a:cs typeface="Calibri" charset="0"/>
              </a:rPr>
              <a:t>datacubeui</a:t>
            </a:r>
            <a:endParaRPr lang="en-US" sz="4800" dirty="0">
              <a:solidFill>
                <a:srgbClr val="002569"/>
              </a:solidFill>
              <a:latin typeface="Calibri" charset="0"/>
              <a:cs typeface="Calibri" charset="0"/>
            </a:endParaRPr>
          </a:p>
          <a:p>
            <a:pPr marL="0" indent="0" defTabSz="914400">
              <a:spcBef>
                <a:spcPct val="20000"/>
              </a:spcBef>
            </a:pPr>
            <a:r>
              <a:rPr lang="en-US" sz="4800" b="1" dirty="0">
                <a:solidFill>
                  <a:srgbClr val="002569"/>
                </a:solidFill>
                <a:latin typeface="Calibri" charset="0"/>
                <a:cs typeface="Calibri" charset="0"/>
              </a:rPr>
              <a:t>Email</a:t>
            </a:r>
            <a:r>
              <a:rPr lang="en-US" sz="4800" dirty="0">
                <a:solidFill>
                  <a:srgbClr val="002569"/>
                </a:solidFill>
                <a:latin typeface="Calibri" charset="0"/>
                <a:cs typeface="Calibri" charset="0"/>
              </a:rPr>
              <a:t>: </a:t>
            </a:r>
            <a:r>
              <a:rPr lang="en-US" sz="4800" dirty="0" err="1" smtClean="0">
                <a:solidFill>
                  <a:srgbClr val="002569"/>
                </a:solidFill>
                <a:latin typeface="Calibri" charset="0"/>
                <a:cs typeface="Calibri" charset="0"/>
              </a:rPr>
              <a:t>info@ceos-cube.org</a:t>
            </a:r>
            <a:endParaRPr lang="en-US" sz="4800" dirty="0">
              <a:solidFill>
                <a:srgbClr val="002569"/>
              </a:solidFill>
              <a:latin typeface="Calibri" charset="0"/>
              <a:cs typeface="Calibri" charset="0"/>
            </a:endParaRPr>
          </a:p>
          <a:p>
            <a:pPr marL="0" indent="0" defTabSz="914400">
              <a:spcBef>
                <a:spcPct val="20000"/>
              </a:spcBef>
            </a:pPr>
            <a:r>
              <a:rPr lang="en-US" sz="4800" b="1" dirty="0" smtClean="0">
                <a:solidFill>
                  <a:srgbClr val="002569"/>
                </a:solidFill>
                <a:latin typeface="Calibri" charset="0"/>
                <a:cs typeface="Calibri" charset="0"/>
              </a:rPr>
              <a:t>Data Cube Website</a:t>
            </a:r>
            <a:r>
              <a:rPr lang="en-US" sz="4800" dirty="0" smtClean="0">
                <a:solidFill>
                  <a:srgbClr val="002569"/>
                </a:solidFill>
                <a:latin typeface="Calibri" charset="0"/>
                <a:cs typeface="Calibri" charset="0"/>
              </a:rPr>
              <a:t>: </a:t>
            </a:r>
            <a:br>
              <a:rPr lang="en-US" sz="4800" dirty="0" smtClean="0">
                <a:solidFill>
                  <a:srgbClr val="002569"/>
                </a:solidFill>
                <a:latin typeface="Calibri" charset="0"/>
                <a:cs typeface="Calibri" charset="0"/>
              </a:rPr>
            </a:br>
            <a:r>
              <a:rPr lang="en-US" sz="4800" dirty="0" err="1" smtClean="0">
                <a:solidFill>
                  <a:srgbClr val="002569"/>
                </a:solidFill>
                <a:latin typeface="Calibri" charset="0"/>
                <a:cs typeface="Calibri" charset="0"/>
              </a:rPr>
              <a:t>www.ceos-cube.org</a:t>
            </a:r>
            <a:endParaRPr lang="en-US" sz="4800" dirty="0" smtClean="0">
              <a:solidFill>
                <a:srgbClr val="002569"/>
              </a:solidFill>
              <a:latin typeface="Calibri" charset="0"/>
              <a:cs typeface="Calibri" charset="0"/>
            </a:endParaRPr>
          </a:p>
          <a:p>
            <a:pPr marL="0" indent="0" defTabSz="914400">
              <a:spcBef>
                <a:spcPct val="20000"/>
              </a:spcBef>
            </a:pPr>
            <a:endParaRPr lang="en-US" sz="4800" dirty="0" smtClean="0">
              <a:solidFill>
                <a:srgbClr val="002569"/>
              </a:solidFill>
              <a:latin typeface="Calibri" charset="0"/>
              <a:cs typeface="Calibri" charset="0"/>
            </a:endParaRPr>
          </a:p>
        </p:txBody>
      </p:sp>
      <p:pic>
        <p:nvPicPr>
          <p:cNvPr id="8" name="Picture 7"/>
          <p:cNvPicPr>
            <a:picLocks noChangeAspect="1"/>
          </p:cNvPicPr>
          <p:nvPr/>
        </p:nvPicPr>
        <p:blipFill>
          <a:blip r:embed="rId3"/>
          <a:stretch>
            <a:fillRect/>
          </a:stretch>
        </p:blipFill>
        <p:spPr>
          <a:xfrm>
            <a:off x="6477000" y="4191000"/>
            <a:ext cx="2514600" cy="2514600"/>
          </a:xfrm>
          <a:prstGeom prst="rect">
            <a:avLst/>
          </a:prstGeom>
        </p:spPr>
      </p:pic>
    </p:spTree>
    <p:extLst>
      <p:ext uri="{BB962C8B-B14F-4D97-AF65-F5344CB8AC3E}">
        <p14:creationId xmlns:p14="http://schemas.microsoft.com/office/powerpoint/2010/main" val="8606675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47900" y="225623"/>
            <a:ext cx="4724400" cy="615553"/>
          </a:xfrm>
          <a:prstGeom prst="rect">
            <a:avLst/>
          </a:prstGeom>
          <a:ln w="12700">
            <a:miter lim="400000"/>
          </a:ln>
        </p:spPr>
        <p:txBody>
          <a:bodyPr wrap="square" lIns="0" tIns="0" rIns="0" bIns="0">
            <a:spAutoFit/>
          </a:bodyPr>
          <a:lstStyle/>
          <a:p>
            <a:pPr algn="l"/>
            <a:r>
              <a:rPr lang="en-US" sz="4000" b="1" smtClean="0">
                <a:latin typeface="Proxima Nova Regular"/>
                <a:ea typeface="Proxima Nova Regular"/>
                <a:cs typeface="Proxima Nova Regular"/>
              </a:rPr>
              <a:t>ODC White Paper</a:t>
            </a:r>
            <a:endParaRPr lang="en-US" sz="4000" b="1" dirty="0">
              <a:latin typeface="Proxima Nova Regular"/>
              <a:ea typeface="Proxima Nova Regular"/>
              <a:cs typeface="Proxima Nova Regular"/>
            </a:endParaRPr>
          </a:p>
        </p:txBody>
      </p:sp>
      <p:sp>
        <p:nvSpPr>
          <p:cNvPr id="5" name="Content Placeholder 2"/>
          <p:cNvSpPr txBox="1">
            <a:spLocks/>
          </p:cNvSpPr>
          <p:nvPr/>
        </p:nvSpPr>
        <p:spPr bwMode="auto">
          <a:xfrm>
            <a:off x="381000" y="1524000"/>
            <a:ext cx="8153400" cy="4114800"/>
          </a:xfrm>
          <a:prstGeom prst="rect">
            <a:avLst/>
          </a:prstGeom>
          <a:noFill/>
          <a:ln w="9525">
            <a:noFill/>
            <a:miter lim="800000"/>
            <a:headEnd/>
            <a:tailEnd/>
          </a:ln>
        </p:spPr>
        <p:txBody>
          <a:bodyPr/>
          <a:lstStyle>
            <a:lvl1pPr marL="169863" indent="-169863">
              <a:defRPr sz="1000">
                <a:solidFill>
                  <a:schemeClr val="tx1"/>
                </a:solidFill>
                <a:latin typeface="Arial Unicode MS" charset="0"/>
                <a:ea typeface="ＭＳ Ｐゴシック" charset="0"/>
                <a:cs typeface="ＭＳ Ｐゴシック" charset="0"/>
              </a:defRPr>
            </a:lvl1pPr>
            <a:lvl2pPr marL="914400" indent="-457200">
              <a:defRPr sz="1000">
                <a:solidFill>
                  <a:schemeClr val="tx1"/>
                </a:solidFill>
                <a:latin typeface="Arial Unicode MS" charset="0"/>
                <a:ea typeface="ＭＳ Ｐゴシック" charset="0"/>
              </a:defRPr>
            </a:lvl2pPr>
            <a:lvl3pPr>
              <a:defRPr sz="1000">
                <a:solidFill>
                  <a:schemeClr val="tx1"/>
                </a:solidFill>
                <a:latin typeface="Arial Unicode MS" charset="0"/>
                <a:ea typeface="ＭＳ Ｐゴシック" charset="0"/>
              </a:defRPr>
            </a:lvl3pPr>
            <a:lvl4pPr>
              <a:defRPr sz="1000">
                <a:solidFill>
                  <a:schemeClr val="tx1"/>
                </a:solidFill>
                <a:latin typeface="Arial Unicode MS" charset="0"/>
                <a:ea typeface="ＭＳ Ｐゴシック" charset="0"/>
              </a:defRPr>
            </a:lvl4pPr>
            <a:lvl5pPr>
              <a:defRPr sz="1000">
                <a:solidFill>
                  <a:schemeClr val="tx1"/>
                </a:solidFill>
                <a:latin typeface="Arial Unicode MS" charset="0"/>
                <a:ea typeface="ＭＳ Ｐゴシック" charset="0"/>
              </a:defRPr>
            </a:lvl5pPr>
            <a:lvl6pPr marL="457200" eaLnBrk="0" fontAlgn="base" hangingPunct="0">
              <a:spcBef>
                <a:spcPct val="50000"/>
              </a:spcBef>
              <a:spcAft>
                <a:spcPct val="0"/>
              </a:spcAft>
              <a:defRPr sz="1000">
                <a:solidFill>
                  <a:schemeClr val="tx1"/>
                </a:solidFill>
                <a:latin typeface="Arial Unicode MS" charset="0"/>
                <a:ea typeface="ＭＳ Ｐゴシック" charset="0"/>
              </a:defRPr>
            </a:lvl6pPr>
            <a:lvl7pPr marL="914400" eaLnBrk="0" fontAlgn="base" hangingPunct="0">
              <a:spcBef>
                <a:spcPct val="50000"/>
              </a:spcBef>
              <a:spcAft>
                <a:spcPct val="0"/>
              </a:spcAft>
              <a:defRPr sz="1000">
                <a:solidFill>
                  <a:schemeClr val="tx1"/>
                </a:solidFill>
                <a:latin typeface="Arial Unicode MS" charset="0"/>
                <a:ea typeface="ＭＳ Ｐゴシック" charset="0"/>
              </a:defRPr>
            </a:lvl7pPr>
            <a:lvl8pPr marL="1371600" eaLnBrk="0" fontAlgn="base" hangingPunct="0">
              <a:spcBef>
                <a:spcPct val="50000"/>
              </a:spcBef>
              <a:spcAft>
                <a:spcPct val="0"/>
              </a:spcAft>
              <a:defRPr sz="1000">
                <a:solidFill>
                  <a:schemeClr val="tx1"/>
                </a:solidFill>
                <a:latin typeface="Arial Unicode MS" charset="0"/>
                <a:ea typeface="ＭＳ Ｐゴシック" charset="0"/>
              </a:defRPr>
            </a:lvl8pPr>
            <a:lvl9pPr marL="1828800" eaLnBrk="0" fontAlgn="base" hangingPunct="0">
              <a:spcBef>
                <a:spcPct val="50000"/>
              </a:spcBef>
              <a:spcAft>
                <a:spcPct val="0"/>
              </a:spcAft>
              <a:defRPr sz="1000">
                <a:solidFill>
                  <a:schemeClr val="tx1"/>
                </a:solidFill>
                <a:latin typeface="Arial Unicode MS" charset="0"/>
                <a:ea typeface="ＭＳ Ｐゴシック" charset="0"/>
              </a:defRPr>
            </a:lvl9pPr>
          </a:lstStyle>
          <a:p>
            <a:pPr marL="231775" indent="-231775" defTabSz="914400">
              <a:spcBef>
                <a:spcPct val="20000"/>
              </a:spcBef>
              <a:buFont typeface="Arial"/>
              <a:buChar char="•"/>
            </a:pPr>
            <a:r>
              <a:rPr lang="en-US" sz="2400" dirty="0" smtClean="0">
                <a:solidFill>
                  <a:srgbClr val="002569"/>
                </a:solidFill>
                <a:latin typeface="Calibri" charset="0"/>
                <a:cs typeface="Calibri" charset="0"/>
              </a:rPr>
              <a:t>Summarizes </a:t>
            </a:r>
            <a:r>
              <a:rPr lang="en-US" sz="2400" dirty="0">
                <a:solidFill>
                  <a:srgbClr val="002569"/>
                </a:solidFill>
                <a:latin typeface="Calibri" charset="0"/>
                <a:cs typeface="Calibri" charset="0"/>
              </a:rPr>
              <a:t>the </a:t>
            </a:r>
            <a:r>
              <a:rPr lang="en-US" sz="2400" u="sng" dirty="0">
                <a:solidFill>
                  <a:schemeClr val="accent4">
                    <a:lumMod val="50000"/>
                    <a:lumOff val="50000"/>
                  </a:schemeClr>
                </a:solidFill>
                <a:latin typeface="Calibri" charset="0"/>
                <a:cs typeface="Calibri" charset="0"/>
              </a:rPr>
              <a:t>purpose, vision and implementation steps</a:t>
            </a:r>
            <a:r>
              <a:rPr lang="en-US" sz="2400" dirty="0">
                <a:solidFill>
                  <a:srgbClr val="002569"/>
                </a:solidFill>
                <a:latin typeface="Calibri" charset="0"/>
                <a:cs typeface="Calibri" charset="0"/>
              </a:rPr>
              <a:t> required to achieve an Open Data Cube (ODC) architecture and community that provides value to global Earth observation (EO) satellite data users and increases the impact of EO satellite data. </a:t>
            </a:r>
            <a:endParaRPr lang="en-US" sz="2400" dirty="0" smtClean="0">
              <a:solidFill>
                <a:srgbClr val="002569"/>
              </a:solidFill>
              <a:latin typeface="Calibri" charset="0"/>
              <a:cs typeface="Calibri" charset="0"/>
            </a:endParaRPr>
          </a:p>
          <a:p>
            <a:pPr marL="231775" indent="-231775" defTabSz="914400">
              <a:spcBef>
                <a:spcPct val="20000"/>
              </a:spcBef>
              <a:buFont typeface="Arial"/>
              <a:buChar char="•"/>
            </a:pPr>
            <a:r>
              <a:rPr lang="en-US" sz="2400" dirty="0" smtClean="0">
                <a:solidFill>
                  <a:srgbClr val="002569"/>
                </a:solidFill>
                <a:latin typeface="Calibri" charset="0"/>
                <a:cs typeface="Calibri" charset="0"/>
              </a:rPr>
              <a:t>We plan to use this paper as a resource for our website and for major international events </a:t>
            </a:r>
            <a:r>
              <a:rPr lang="is-IS" sz="2400" dirty="0" smtClean="0">
                <a:solidFill>
                  <a:srgbClr val="002569"/>
                </a:solidFill>
                <a:latin typeface="Calibri" charset="0"/>
                <a:cs typeface="Calibri" charset="0"/>
              </a:rPr>
              <a:t>… your feedback is welcome!</a:t>
            </a:r>
          </a:p>
          <a:p>
            <a:pPr marL="231775" indent="-231775" defTabSz="914400">
              <a:spcBef>
                <a:spcPct val="20000"/>
              </a:spcBef>
              <a:buFont typeface="Arial"/>
              <a:buChar char="•"/>
            </a:pPr>
            <a:r>
              <a:rPr lang="is-IS" sz="2400" dirty="0" smtClean="0">
                <a:solidFill>
                  <a:srgbClr val="002569"/>
                </a:solidFill>
                <a:latin typeface="Calibri" charset="0"/>
                <a:cs typeface="Calibri" charset="0"/>
              </a:rPr>
              <a:t>We desire increased participation to support data preparation, application algorithms and implementation of country prototypes.</a:t>
            </a:r>
            <a:endParaRPr lang="en-US" sz="2400" dirty="0" smtClean="0">
              <a:solidFill>
                <a:srgbClr val="002569"/>
              </a:solidFill>
              <a:latin typeface="Calibri" charset="0"/>
              <a:cs typeface="Calibri" charset="0"/>
            </a:endParaRPr>
          </a:p>
        </p:txBody>
      </p:sp>
    </p:spTree>
    <p:extLst>
      <p:ext uri="{BB962C8B-B14F-4D97-AF65-F5344CB8AC3E}">
        <p14:creationId xmlns:p14="http://schemas.microsoft.com/office/powerpoint/2010/main" val="16780168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a:xfrm>
            <a:off x="2057400" y="304800"/>
            <a:ext cx="5791200" cy="523220"/>
          </a:xfrm>
        </p:spPr>
        <p:txBody>
          <a:bodyPr wrap="square">
            <a:spAutoFit/>
          </a:bodyPr>
          <a:lstStyle/>
          <a:p>
            <a:pPr algn="l" eaLnBrk="1" hangingPunct="1"/>
            <a:r>
              <a:rPr lang="en-US" sz="2800" b="1" smtClean="0">
                <a:latin typeface="Tahoma" charset="0"/>
                <a:ea typeface="ＭＳ Ｐゴシック" charset="0"/>
                <a:cs typeface="ＭＳ Ｐゴシック" charset="0"/>
              </a:rPr>
              <a:t>Purpose: Why </a:t>
            </a:r>
            <a:r>
              <a:rPr lang="en-US" sz="2800" b="1" dirty="0" smtClean="0">
                <a:latin typeface="Tahoma" charset="0"/>
                <a:ea typeface="ＭＳ Ｐゴシック" charset="0"/>
                <a:cs typeface="ＭＳ Ｐゴシック" charset="0"/>
              </a:rPr>
              <a:t>Data Cubes?</a:t>
            </a:r>
            <a:endParaRPr lang="en-US" b="1" dirty="0">
              <a:solidFill>
                <a:srgbClr val="FFD799"/>
              </a:solidFill>
              <a:latin typeface="Tahoma" charset="0"/>
              <a:ea typeface="ＭＳ Ｐゴシック" charset="0"/>
              <a:cs typeface="ＭＳ Ｐゴシック" charset="0"/>
            </a:endParaRPr>
          </a:p>
        </p:txBody>
      </p:sp>
      <p:cxnSp>
        <p:nvCxnSpPr>
          <p:cNvPr id="80905" name="Straight Arrow Connector 2"/>
          <p:cNvCxnSpPr>
            <a:cxnSpLocks noChangeShapeType="1"/>
          </p:cNvCxnSpPr>
          <p:nvPr/>
        </p:nvCxnSpPr>
        <p:spPr bwMode="auto">
          <a:xfrm flipH="1">
            <a:off x="1816100" y="6284913"/>
            <a:ext cx="949325" cy="344487"/>
          </a:xfrm>
          <a:prstGeom prst="straightConnector1">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type="arrow" w="med" len="med"/>
              </a14:hiddenLine>
            </a:ext>
          </a:extLst>
        </p:spPr>
      </p:cxnSp>
      <p:sp>
        <p:nvSpPr>
          <p:cNvPr id="7" name="Content Placeholder 2"/>
          <p:cNvSpPr txBox="1">
            <a:spLocks/>
          </p:cNvSpPr>
          <p:nvPr/>
        </p:nvSpPr>
        <p:spPr>
          <a:xfrm>
            <a:off x="228600" y="1310567"/>
            <a:ext cx="8077200" cy="5181600"/>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lgn="l" defTabSz="914400" rtl="0">
              <a:buSzPct val="120000"/>
              <a:buFont typeface="Arial"/>
              <a:buNone/>
            </a:pPr>
            <a:r>
              <a:rPr lang="en-US" sz="1900" kern="1200" dirty="0" smtClean="0">
                <a:latin typeface="Calibri" charset="0"/>
                <a:ea typeface="ＭＳ Ｐゴシック" charset="0"/>
                <a:cs typeface="Calibri" charset="0"/>
              </a:rPr>
              <a:t>The primary user problems are </a:t>
            </a:r>
            <a:r>
              <a:rPr lang="en-US" sz="1900" kern="1200" dirty="0">
                <a:latin typeface="Calibri" charset="0"/>
                <a:ea typeface="ＭＳ Ｐゴシック" charset="0"/>
                <a:cs typeface="Calibri" charset="0"/>
              </a:rPr>
              <a:t>data access, </a:t>
            </a:r>
            <a:r>
              <a:rPr lang="en-US" sz="1900" kern="1200" dirty="0" smtClean="0">
                <a:latin typeface="Calibri" charset="0"/>
                <a:ea typeface="ＭＳ Ｐゴシック" charset="0"/>
                <a:cs typeface="Calibri" charset="0"/>
              </a:rPr>
              <a:t/>
            </a:r>
            <a:br>
              <a:rPr lang="en-US" sz="1900" kern="1200" dirty="0" smtClean="0">
                <a:latin typeface="Calibri" charset="0"/>
                <a:ea typeface="ＭＳ Ｐゴシック" charset="0"/>
                <a:cs typeface="Calibri" charset="0"/>
              </a:rPr>
            </a:br>
            <a:r>
              <a:rPr lang="en-US" sz="1900" kern="1200" dirty="0" smtClean="0">
                <a:latin typeface="Calibri" charset="0"/>
                <a:ea typeface="ＭＳ Ｐゴシック" charset="0"/>
                <a:cs typeface="Calibri" charset="0"/>
              </a:rPr>
              <a:t>data </a:t>
            </a:r>
            <a:r>
              <a:rPr lang="en-US" sz="1900" kern="1200" dirty="0">
                <a:latin typeface="Calibri" charset="0"/>
                <a:ea typeface="ＭＳ Ｐゴシック" charset="0"/>
                <a:cs typeface="Calibri" charset="0"/>
              </a:rPr>
              <a:t>preparation, and efficient analyses</a:t>
            </a:r>
          </a:p>
          <a:p>
            <a:pPr marL="177800" indent="-177800" algn="l" defTabSz="914400" rtl="0">
              <a:buSzPct val="120000"/>
              <a:buFont typeface="Wingdings" charset="2"/>
              <a:buChar char="§"/>
            </a:pPr>
            <a:r>
              <a:rPr lang="en-US" sz="1900" u="sng" kern="1200" dirty="0">
                <a:latin typeface="Calibri" charset="0"/>
                <a:ea typeface="ＭＳ Ｐゴシック" charset="0"/>
                <a:cs typeface="Calibri" charset="0"/>
              </a:rPr>
              <a:t>Users want </a:t>
            </a:r>
            <a:r>
              <a:rPr lang="en-US" sz="1900" kern="1200" dirty="0">
                <a:latin typeface="Calibri" charset="0"/>
                <a:ea typeface="ＭＳ Ｐゴシック" charset="0"/>
                <a:cs typeface="Calibri" charset="0"/>
              </a:rPr>
              <a:t>to minimize the time and </a:t>
            </a:r>
            <a:r>
              <a:rPr lang="en-US" sz="1900" kern="1200" dirty="0" smtClean="0">
                <a:latin typeface="Calibri" charset="0"/>
                <a:ea typeface="ＭＳ Ｐゴシック" charset="0"/>
                <a:cs typeface="Calibri" charset="0"/>
              </a:rPr>
              <a:t>knowledge </a:t>
            </a:r>
            <a:br>
              <a:rPr lang="en-US" sz="1900" kern="1200" dirty="0" smtClean="0">
                <a:latin typeface="Calibri" charset="0"/>
                <a:ea typeface="ＭＳ Ｐゴシック" charset="0"/>
                <a:cs typeface="Calibri" charset="0"/>
              </a:rPr>
            </a:br>
            <a:r>
              <a:rPr lang="en-US" sz="1900" kern="1200" dirty="0" smtClean="0">
                <a:latin typeface="Calibri" charset="0"/>
                <a:ea typeface="ＭＳ Ｐゴシック" charset="0"/>
                <a:cs typeface="Calibri" charset="0"/>
              </a:rPr>
              <a:t>required </a:t>
            </a:r>
            <a:r>
              <a:rPr lang="en-US" sz="1900" kern="1200" dirty="0">
                <a:latin typeface="Calibri" charset="0"/>
                <a:ea typeface="ＭＳ Ｐゴシック" charset="0"/>
                <a:cs typeface="Calibri" charset="0"/>
              </a:rPr>
              <a:t>to </a:t>
            </a:r>
            <a:r>
              <a:rPr lang="en-US" sz="1900" kern="1200" dirty="0" smtClean="0">
                <a:latin typeface="Calibri" charset="0"/>
                <a:ea typeface="ＭＳ Ｐゴシック" charset="0"/>
                <a:cs typeface="Calibri" charset="0"/>
              </a:rPr>
              <a:t>obtain </a:t>
            </a:r>
            <a:r>
              <a:rPr lang="en-US" sz="1900" kern="1200" dirty="0">
                <a:latin typeface="Calibri" charset="0"/>
                <a:ea typeface="ＭＳ Ｐゴシック" charset="0"/>
                <a:cs typeface="Calibri" charset="0"/>
              </a:rPr>
              <a:t>and prepare satellite data</a:t>
            </a:r>
          </a:p>
          <a:p>
            <a:pPr marL="177800" indent="-177800" algn="l" defTabSz="914400" rtl="0">
              <a:buSzPct val="120000"/>
              <a:buFont typeface="Wingdings" charset="2"/>
              <a:buChar char="§"/>
            </a:pPr>
            <a:r>
              <a:rPr lang="en-US" sz="1900" u="sng" kern="1200" dirty="0">
                <a:latin typeface="Calibri" charset="0"/>
                <a:ea typeface="ＭＳ Ｐゴシック" charset="0"/>
                <a:cs typeface="Calibri" charset="0"/>
              </a:rPr>
              <a:t>Users want </a:t>
            </a:r>
            <a:r>
              <a:rPr lang="en-US" sz="1900" kern="1200" dirty="0">
                <a:latin typeface="Calibri" charset="0"/>
                <a:ea typeface="ＭＳ Ｐゴシック" charset="0"/>
                <a:cs typeface="Calibri" charset="0"/>
              </a:rPr>
              <a:t>free and open source </a:t>
            </a:r>
            <a:r>
              <a:rPr lang="en-US" sz="1900" kern="1200" dirty="0" smtClean="0">
                <a:latin typeface="Calibri" charset="0"/>
                <a:ea typeface="ＭＳ Ｐゴシック" charset="0"/>
                <a:cs typeface="Calibri" charset="0"/>
              </a:rPr>
              <a:t>solutions that are </a:t>
            </a:r>
            <a:br>
              <a:rPr lang="en-US" sz="1900" kern="1200" dirty="0" smtClean="0">
                <a:latin typeface="Calibri" charset="0"/>
                <a:ea typeface="ＭＳ Ｐゴシック" charset="0"/>
                <a:cs typeface="Calibri" charset="0"/>
              </a:rPr>
            </a:br>
            <a:r>
              <a:rPr lang="en-US" sz="1900" kern="1200" dirty="0" smtClean="0">
                <a:latin typeface="Calibri" charset="0"/>
                <a:ea typeface="ＭＳ Ｐゴシック" charset="0"/>
                <a:cs typeface="Calibri" charset="0"/>
              </a:rPr>
              <a:t>advanced through community contributions</a:t>
            </a:r>
            <a:endParaRPr lang="en-US" sz="1900" kern="1200" dirty="0">
              <a:latin typeface="Calibri" charset="0"/>
              <a:ea typeface="ＭＳ Ｐゴシック" charset="0"/>
              <a:cs typeface="Calibri" charset="0"/>
            </a:endParaRPr>
          </a:p>
          <a:p>
            <a:pPr marL="177800" indent="-177800" algn="l" defTabSz="914400" rtl="0">
              <a:buSzPct val="120000"/>
              <a:buFont typeface="Wingdings" charset="2"/>
              <a:buChar char="§"/>
            </a:pPr>
            <a:r>
              <a:rPr lang="en-US" sz="1900" u="sng" kern="1200" dirty="0">
                <a:latin typeface="Calibri" charset="0"/>
                <a:ea typeface="ＭＳ Ｐゴシック" charset="0"/>
                <a:cs typeface="Calibri" charset="0"/>
              </a:rPr>
              <a:t>Users want </a:t>
            </a:r>
            <a:r>
              <a:rPr lang="en-US" sz="1900" kern="1200" dirty="0">
                <a:latin typeface="Calibri" charset="0"/>
                <a:ea typeface="ＭＳ Ｐゴシック" charset="0"/>
                <a:cs typeface="Calibri" charset="0"/>
              </a:rPr>
              <a:t>to perform time series </a:t>
            </a:r>
            <a:r>
              <a:rPr lang="en-US" sz="1900" kern="1200" dirty="0" smtClean="0">
                <a:latin typeface="Calibri" charset="0"/>
                <a:ea typeface="ＭＳ Ｐゴシック" charset="0"/>
                <a:cs typeface="Calibri" charset="0"/>
              </a:rPr>
              <a:t>analyses for</a:t>
            </a:r>
            <a:br>
              <a:rPr lang="en-US" sz="1900" kern="1200" dirty="0" smtClean="0">
                <a:latin typeface="Calibri" charset="0"/>
                <a:ea typeface="ＭＳ Ｐゴシック" charset="0"/>
                <a:cs typeface="Calibri" charset="0"/>
              </a:rPr>
            </a:br>
            <a:r>
              <a:rPr lang="en-US" sz="1900" kern="1200" dirty="0" smtClean="0">
                <a:latin typeface="Calibri" charset="0"/>
                <a:ea typeface="ＭＳ Ｐゴシック" charset="0"/>
                <a:cs typeface="Calibri" charset="0"/>
              </a:rPr>
              <a:t>land change applications</a:t>
            </a:r>
          </a:p>
          <a:p>
            <a:pPr marL="177800" indent="-177800" algn="l" defTabSz="914400" rtl="0">
              <a:buSzPct val="120000"/>
              <a:buFont typeface="Wingdings" charset="2"/>
              <a:buChar char="§"/>
            </a:pPr>
            <a:r>
              <a:rPr lang="en-US" sz="1900" u="sng" kern="1200" dirty="0" smtClean="0">
                <a:latin typeface="Calibri" charset="0"/>
                <a:ea typeface="ＭＳ Ｐゴシック" charset="0"/>
                <a:cs typeface="Calibri" charset="0"/>
              </a:rPr>
              <a:t>Users want </a:t>
            </a:r>
            <a:r>
              <a:rPr lang="en-US" sz="1900" kern="1200" dirty="0" smtClean="0">
                <a:latin typeface="Calibri" charset="0"/>
                <a:ea typeface="ＭＳ Ｐゴシック" charset="0"/>
                <a:cs typeface="Calibri" charset="0"/>
              </a:rPr>
              <a:t>consistent data architectures that allow </a:t>
            </a:r>
            <a:br>
              <a:rPr lang="en-US" sz="1900" kern="1200" dirty="0" smtClean="0">
                <a:latin typeface="Calibri" charset="0"/>
                <a:ea typeface="ＭＳ Ｐゴシック" charset="0"/>
                <a:cs typeface="Calibri" charset="0"/>
              </a:rPr>
            </a:br>
            <a:r>
              <a:rPr lang="en-US" sz="1900" kern="1200" dirty="0" smtClean="0">
                <a:latin typeface="Calibri" charset="0"/>
                <a:ea typeface="ＭＳ Ｐゴシック" charset="0"/>
                <a:cs typeface="Calibri" charset="0"/>
              </a:rPr>
              <a:t>sharing of code, tools and algorithms</a:t>
            </a:r>
            <a:endParaRPr lang="en-US" sz="1900" kern="1200" dirty="0">
              <a:latin typeface="Calibri" charset="0"/>
              <a:ea typeface="ＭＳ Ｐゴシック" charset="0"/>
              <a:cs typeface="Calibri" charset="0"/>
            </a:endParaRPr>
          </a:p>
          <a:p>
            <a:pPr marL="177800" indent="-177800" algn="l" defTabSz="914400" rtl="0">
              <a:buSzPct val="120000"/>
              <a:buFont typeface="Wingdings" charset="2"/>
              <a:buChar char="§"/>
            </a:pPr>
            <a:r>
              <a:rPr lang="en-US" sz="1900" u="sng" kern="1200" dirty="0">
                <a:latin typeface="Calibri" charset="0"/>
                <a:ea typeface="ＭＳ Ｐゴシック" charset="0"/>
                <a:cs typeface="Calibri" charset="0"/>
              </a:rPr>
              <a:t>Users want </a:t>
            </a:r>
            <a:r>
              <a:rPr lang="en-US" sz="1900" kern="1200" dirty="0">
                <a:latin typeface="Calibri" charset="0"/>
                <a:ea typeface="ＭＳ Ｐゴシック" charset="0"/>
                <a:cs typeface="Calibri" charset="0"/>
              </a:rPr>
              <a:t>to use multiple </a:t>
            </a:r>
            <a:r>
              <a:rPr lang="en-US" sz="1900" kern="1200" dirty="0" smtClean="0">
                <a:latin typeface="Calibri" charset="0"/>
                <a:ea typeface="ＭＳ Ｐゴシック" charset="0"/>
                <a:cs typeface="Calibri" charset="0"/>
              </a:rPr>
              <a:t>datasets (interoperability</a:t>
            </a:r>
            <a:br>
              <a:rPr lang="en-US" sz="1900" kern="1200" dirty="0" smtClean="0">
                <a:latin typeface="Calibri" charset="0"/>
                <a:ea typeface="ＭＳ Ｐゴシック" charset="0"/>
                <a:cs typeface="Calibri" charset="0"/>
              </a:rPr>
            </a:br>
            <a:r>
              <a:rPr lang="en-US" sz="1900" kern="1200" dirty="0" smtClean="0">
                <a:latin typeface="Calibri" charset="0"/>
                <a:ea typeface="ＭＳ Ｐゴシック" charset="0"/>
                <a:cs typeface="Calibri" charset="0"/>
              </a:rPr>
              <a:t>and complementarity)</a:t>
            </a:r>
            <a:endParaRPr lang="en-US" sz="1900" kern="1200" dirty="0">
              <a:latin typeface="Calibri" charset="0"/>
              <a:ea typeface="ＭＳ Ｐゴシック" charset="0"/>
              <a:cs typeface="Calibri" charset="0"/>
            </a:endParaRPr>
          </a:p>
          <a:p>
            <a:pPr marL="177800" indent="-177800" algn="l" defTabSz="914400" rtl="0">
              <a:buSzPct val="120000"/>
              <a:buFont typeface="Wingdings" charset="2"/>
              <a:buChar char="§"/>
            </a:pPr>
            <a:r>
              <a:rPr lang="en-US" sz="1900" u="sng" kern="1200" dirty="0">
                <a:latin typeface="Calibri" charset="0"/>
                <a:ea typeface="ＭＳ Ｐゴシック" charset="0"/>
                <a:cs typeface="Calibri" charset="0"/>
              </a:rPr>
              <a:t>Users want</a:t>
            </a:r>
            <a:r>
              <a:rPr lang="en-US" sz="1900" kern="1200" dirty="0">
                <a:latin typeface="Calibri" charset="0"/>
                <a:ea typeface="ＭＳ Ｐゴシック" charset="0"/>
                <a:cs typeface="Calibri" charset="0"/>
              </a:rPr>
              <a:t> to use </a:t>
            </a:r>
            <a:r>
              <a:rPr lang="en-US" sz="1900" kern="1200" dirty="0" smtClean="0">
                <a:latin typeface="Calibri" charset="0"/>
                <a:ea typeface="ＭＳ Ｐゴシック" charset="0"/>
                <a:cs typeface="Calibri" charset="0"/>
              </a:rPr>
              <a:t>common </a:t>
            </a:r>
            <a:r>
              <a:rPr lang="en-US" sz="1900" kern="1200" dirty="0">
                <a:latin typeface="Calibri" charset="0"/>
                <a:ea typeface="ＭＳ Ｐゴシック" charset="0"/>
                <a:cs typeface="Calibri" charset="0"/>
              </a:rPr>
              <a:t>GIS </a:t>
            </a:r>
            <a:r>
              <a:rPr lang="en-US" sz="1900" kern="1200" dirty="0" smtClean="0">
                <a:latin typeface="Calibri" charset="0"/>
                <a:ea typeface="ＭＳ Ｐゴシック" charset="0"/>
                <a:cs typeface="Calibri" charset="0"/>
              </a:rPr>
              <a:t>tools (ArcGIS and QGIS)</a:t>
            </a:r>
            <a:endParaRPr lang="en-US" sz="1900" kern="1200" dirty="0">
              <a:latin typeface="Calibri" charset="0"/>
              <a:ea typeface="ＭＳ Ｐゴシック" charset="0"/>
              <a:cs typeface="Calibri" charset="0"/>
            </a:endParaRPr>
          </a:p>
          <a:p>
            <a:pPr marL="177800" indent="-177800" algn="l" defTabSz="914400" rtl="0">
              <a:buSzPct val="120000"/>
              <a:buFont typeface="Wingdings" charset="2"/>
              <a:buChar char="§"/>
            </a:pPr>
            <a:r>
              <a:rPr lang="en-US" sz="1900" u="sng" kern="1200" dirty="0">
                <a:latin typeface="Calibri" charset="0"/>
                <a:ea typeface="ＭＳ Ｐゴシック" charset="0"/>
                <a:cs typeface="Calibri" charset="0"/>
              </a:rPr>
              <a:t>Users </a:t>
            </a:r>
            <a:r>
              <a:rPr lang="en-US" sz="1900" u="sng" kern="1200" dirty="0" smtClean="0">
                <a:latin typeface="Calibri" charset="0"/>
                <a:ea typeface="ＭＳ Ｐゴシック" charset="0"/>
                <a:cs typeface="Calibri" charset="0"/>
              </a:rPr>
              <a:t>want </a:t>
            </a:r>
            <a:r>
              <a:rPr lang="en-US" sz="1900" kern="1200" dirty="0" smtClean="0">
                <a:latin typeface="Calibri" charset="0"/>
                <a:ea typeface="ＭＳ Ｐゴシック" charset="0"/>
                <a:cs typeface="Calibri" charset="0"/>
              </a:rPr>
              <a:t>local and regional solutions that avoid</a:t>
            </a:r>
            <a:br>
              <a:rPr lang="en-US" sz="1900" kern="1200" dirty="0" smtClean="0">
                <a:latin typeface="Calibri" charset="0"/>
                <a:ea typeface="ＭＳ Ｐゴシック" charset="0"/>
                <a:cs typeface="Calibri" charset="0"/>
              </a:rPr>
            </a:br>
            <a:r>
              <a:rPr lang="en-US" sz="1900" kern="1200" dirty="0" smtClean="0">
                <a:latin typeface="Calibri" charset="0"/>
                <a:ea typeface="ＭＳ Ｐゴシック" charset="0"/>
                <a:cs typeface="Calibri" charset="0"/>
              </a:rPr>
              <a:t>commercial and internet dependence</a:t>
            </a:r>
            <a:endParaRPr lang="en-US" sz="1900" kern="1200" dirty="0">
              <a:latin typeface="Calibri" charset="0"/>
              <a:ea typeface="ＭＳ Ｐゴシック" charset="0"/>
              <a:cs typeface="Calibri" charset="0"/>
            </a:endParaRPr>
          </a:p>
          <a:p>
            <a:pPr marL="177800" indent="-177800" algn="l" defTabSz="914400" rtl="0">
              <a:buSzPct val="120000"/>
              <a:buFont typeface="Wingdings" charset="2"/>
              <a:buChar char="§"/>
            </a:pPr>
            <a:r>
              <a:rPr lang="en-US" sz="1900" u="sng" kern="1200" dirty="0">
                <a:latin typeface="Calibri" charset="0"/>
                <a:ea typeface="ＭＳ Ｐゴシック" charset="0"/>
                <a:cs typeface="Calibri" charset="0"/>
              </a:rPr>
              <a:t>Users </a:t>
            </a:r>
            <a:r>
              <a:rPr lang="en-US" sz="1900" u="sng" kern="1200" dirty="0" smtClean="0">
                <a:latin typeface="Calibri" charset="0"/>
                <a:ea typeface="ＭＳ Ｐゴシック" charset="0"/>
                <a:cs typeface="Calibri" charset="0"/>
              </a:rPr>
              <a:t>want </a:t>
            </a:r>
            <a:r>
              <a:rPr lang="en-US" sz="1900" kern="1200" dirty="0" smtClean="0">
                <a:latin typeface="Calibri" charset="0"/>
                <a:ea typeface="ＭＳ Ｐゴシック" charset="0"/>
                <a:cs typeface="Calibri" charset="0"/>
              </a:rPr>
              <a:t>sustained customer </a:t>
            </a:r>
            <a:r>
              <a:rPr lang="en-US" sz="1900" kern="1200" dirty="0">
                <a:latin typeface="Calibri" charset="0"/>
                <a:ea typeface="ＭＳ Ｐゴシック" charset="0"/>
                <a:cs typeface="Calibri" charset="0"/>
              </a:rPr>
              <a:t>service and </a:t>
            </a:r>
            <a:r>
              <a:rPr lang="en-US" sz="1900" kern="1200" dirty="0" smtClean="0">
                <a:latin typeface="Calibri" charset="0"/>
                <a:ea typeface="ＭＳ Ｐゴシック" charset="0"/>
                <a:cs typeface="Calibri" charset="0"/>
              </a:rPr>
              <a:t>support</a:t>
            </a:r>
            <a:endParaRPr lang="en-US" sz="1900" kern="1200" dirty="0">
              <a:latin typeface="Calibri" charset="0"/>
              <a:ea typeface="ＭＳ Ｐゴシック" charset="0"/>
              <a:cs typeface="Calibri" charset="0"/>
            </a:endParaRPr>
          </a:p>
          <a:p>
            <a:pPr marL="0" indent="0" algn="l" defTabSz="914400" rtl="0">
              <a:buSzPct val="120000"/>
              <a:buFont typeface="Arial"/>
              <a:buNone/>
            </a:pPr>
            <a:endParaRPr lang="en-US" sz="1900" kern="1200" dirty="0" smtClean="0">
              <a:latin typeface="Calibri" charset="0"/>
              <a:ea typeface="ＭＳ Ｐゴシック" charset="0"/>
              <a:cs typeface="Calibri" charset="0"/>
            </a:endParaRPr>
          </a:p>
        </p:txBody>
      </p:sp>
      <p:pic>
        <p:nvPicPr>
          <p:cNvPr id="6" name="Picture 5"/>
          <p:cNvPicPr>
            <a:picLocks noChangeAspect="1"/>
          </p:cNvPicPr>
          <p:nvPr/>
        </p:nvPicPr>
        <p:blipFill>
          <a:blip r:embed="rId3"/>
          <a:stretch>
            <a:fillRect/>
          </a:stretch>
        </p:blipFill>
        <p:spPr>
          <a:xfrm>
            <a:off x="6400800" y="3821295"/>
            <a:ext cx="2617010" cy="1304880"/>
          </a:xfrm>
          <a:prstGeom prst="rect">
            <a:avLst/>
          </a:prstGeom>
        </p:spPr>
      </p:pic>
      <p:pic>
        <p:nvPicPr>
          <p:cNvPr id="8" name="Picture 7"/>
          <p:cNvPicPr>
            <a:picLocks noChangeAspect="1"/>
          </p:cNvPicPr>
          <p:nvPr/>
        </p:nvPicPr>
        <p:blipFill>
          <a:blip r:embed="rId4"/>
          <a:stretch>
            <a:fillRect/>
          </a:stretch>
        </p:blipFill>
        <p:spPr>
          <a:xfrm>
            <a:off x="6213002" y="1524000"/>
            <a:ext cx="2637816" cy="2071505"/>
          </a:xfrm>
          <a:prstGeom prst="rect">
            <a:avLst/>
          </a:prstGeom>
        </p:spPr>
      </p:pic>
    </p:spTree>
    <p:extLst>
      <p:ext uri="{BB962C8B-B14F-4D97-AF65-F5344CB8AC3E}">
        <p14:creationId xmlns:p14="http://schemas.microsoft.com/office/powerpoint/2010/main" val="149750555"/>
      </p:ext>
    </p:extLst>
  </p:cSld>
  <p:clrMapOvr>
    <a:masterClrMapping/>
  </p:clrMapOvr>
  <p:transition spd="slow">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a:xfrm>
            <a:off x="2372026" y="228600"/>
            <a:ext cx="3571573" cy="707886"/>
          </a:xfrm>
        </p:spPr>
        <p:txBody>
          <a:bodyPr wrap="square">
            <a:spAutoFit/>
          </a:bodyPr>
          <a:lstStyle/>
          <a:p>
            <a:pPr algn="l" eaLnBrk="1" hangingPunct="1"/>
            <a:r>
              <a:rPr lang="en-US" sz="4000" b="1" smtClean="0">
                <a:latin typeface="Tahoma" charset="0"/>
                <a:ea typeface="ＭＳ Ｐゴシック" charset="0"/>
                <a:cs typeface="ＭＳ Ｐゴシック" charset="0"/>
              </a:rPr>
              <a:t>ODC Vision</a:t>
            </a:r>
            <a:endParaRPr lang="en-US" sz="4400" b="1" dirty="0">
              <a:solidFill>
                <a:srgbClr val="FFD799"/>
              </a:solidFill>
              <a:latin typeface="Tahoma" charset="0"/>
              <a:ea typeface="ＭＳ Ｐゴシック" charset="0"/>
              <a:cs typeface="ＭＳ Ｐゴシック" charset="0"/>
            </a:endParaRPr>
          </a:p>
        </p:txBody>
      </p:sp>
      <p:cxnSp>
        <p:nvCxnSpPr>
          <p:cNvPr id="80905" name="Straight Arrow Connector 2"/>
          <p:cNvCxnSpPr>
            <a:cxnSpLocks noChangeShapeType="1"/>
          </p:cNvCxnSpPr>
          <p:nvPr/>
        </p:nvCxnSpPr>
        <p:spPr bwMode="auto">
          <a:xfrm flipH="1">
            <a:off x="1816100" y="6284913"/>
            <a:ext cx="949325" cy="344487"/>
          </a:xfrm>
          <a:prstGeom prst="straightConnector1">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type="arrow" w="med" len="med"/>
              </a14:hiddenLine>
            </a:ext>
          </a:extLst>
        </p:spPr>
      </p:cxnSp>
      <p:pic>
        <p:nvPicPr>
          <p:cNvPr id="5" name="Picture 4"/>
          <p:cNvPicPr>
            <a:picLocks noChangeAspect="1"/>
          </p:cNvPicPr>
          <p:nvPr/>
        </p:nvPicPr>
        <p:blipFill>
          <a:blip r:embed="rId3"/>
          <a:stretch>
            <a:fillRect/>
          </a:stretch>
        </p:blipFill>
        <p:spPr>
          <a:xfrm>
            <a:off x="7437120" y="1219200"/>
            <a:ext cx="1676400" cy="1676400"/>
          </a:xfrm>
          <a:prstGeom prst="rect">
            <a:avLst/>
          </a:prstGeom>
        </p:spPr>
      </p:pic>
      <p:sp>
        <p:nvSpPr>
          <p:cNvPr id="8" name="Content Placeholder 2"/>
          <p:cNvSpPr txBox="1">
            <a:spLocks/>
          </p:cNvSpPr>
          <p:nvPr/>
        </p:nvSpPr>
        <p:spPr>
          <a:xfrm>
            <a:off x="202534" y="1399036"/>
            <a:ext cx="8815136" cy="5230364"/>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lgn="l" defTabSz="914400" rtl="0">
              <a:buSzPct val="120000"/>
              <a:buFont typeface="Arial"/>
              <a:buNone/>
            </a:pPr>
            <a:r>
              <a:rPr lang="en-AU" sz="2000" b="1" kern="1200" dirty="0" smtClean="0">
                <a:latin typeface="Calibri" charset="0"/>
                <a:ea typeface="ＭＳ Ｐゴシック" charset="0"/>
                <a:cs typeface="Calibri" charset="0"/>
              </a:rPr>
              <a:t>A </a:t>
            </a:r>
            <a:r>
              <a:rPr lang="en-AU" sz="2000" b="1" kern="1200" dirty="0">
                <a:latin typeface="Calibri" charset="0"/>
                <a:ea typeface="ＭＳ Ｐゴシック" charset="0"/>
                <a:cs typeface="Calibri" charset="0"/>
              </a:rPr>
              <a:t>solution </a:t>
            </a:r>
            <a:r>
              <a:rPr lang="en-AU" sz="2000" b="1" kern="1200" dirty="0" smtClean="0">
                <a:latin typeface="Calibri" charset="0"/>
                <a:ea typeface="ＭＳ Ｐゴシック" charset="0"/>
                <a:cs typeface="Calibri" charset="0"/>
              </a:rPr>
              <a:t>supporting CEOS objectives </a:t>
            </a:r>
            <a:r>
              <a:rPr lang="is-IS" sz="2000" b="1" kern="1200" dirty="0" smtClean="0">
                <a:latin typeface="Calibri" charset="0"/>
                <a:ea typeface="ＭＳ Ｐゴシック" charset="0"/>
                <a:cs typeface="Calibri" charset="0"/>
              </a:rPr>
              <a:t>…</a:t>
            </a:r>
            <a:endParaRPr lang="en-AU" sz="2000" b="1" kern="1200" dirty="0">
              <a:latin typeface="Calibri" charset="0"/>
              <a:ea typeface="ＭＳ Ｐゴシック" charset="0"/>
              <a:cs typeface="Calibri" charset="0"/>
            </a:endParaRPr>
          </a:p>
          <a:p>
            <a:pPr marL="603827" lvl="1" indent="-177800" algn="l" defTabSz="914400" rtl="0">
              <a:buSzPct val="120000"/>
              <a:buFont typeface="Wingdings" charset="2"/>
              <a:buChar char="§"/>
            </a:pPr>
            <a:r>
              <a:rPr lang="en-AU" sz="2000" kern="1200" dirty="0">
                <a:latin typeface="Calibri" charset="0"/>
                <a:ea typeface="ＭＳ Ｐゴシック" charset="0"/>
                <a:cs typeface="Calibri" charset="0"/>
              </a:rPr>
              <a:t>Build capability of users to apply CEOS </a:t>
            </a:r>
            <a:r>
              <a:rPr lang="en-AU" sz="2000" kern="1200" dirty="0" smtClean="0">
                <a:latin typeface="Calibri" charset="0"/>
                <a:ea typeface="ＭＳ Ｐゴシック" charset="0"/>
                <a:cs typeface="Calibri" charset="0"/>
              </a:rPr>
              <a:t>satellite </a:t>
            </a:r>
            <a:r>
              <a:rPr lang="en-AU" sz="2000" kern="1200" dirty="0">
                <a:latin typeface="Calibri" charset="0"/>
                <a:ea typeface="ＭＳ Ｐゴシック" charset="0"/>
                <a:cs typeface="Calibri" charset="0"/>
              </a:rPr>
              <a:t>data</a:t>
            </a:r>
          </a:p>
          <a:p>
            <a:pPr marL="603827" lvl="1" indent="-177800" algn="l" defTabSz="914400" rtl="0">
              <a:buSzPct val="120000"/>
              <a:buFont typeface="Wingdings" charset="2"/>
              <a:buChar char="§"/>
            </a:pPr>
            <a:r>
              <a:rPr lang="en-AU" sz="2000" kern="1200" dirty="0" smtClean="0">
                <a:latin typeface="Calibri" charset="0"/>
                <a:ea typeface="ＭＳ Ｐゴシック" charset="0"/>
                <a:cs typeface="Calibri" charset="0"/>
              </a:rPr>
              <a:t>Supporting </a:t>
            </a:r>
            <a:r>
              <a:rPr lang="en-AU" sz="2000" kern="1200" dirty="0">
                <a:latin typeface="Calibri" charset="0"/>
                <a:ea typeface="ＭＳ Ｐゴシック" charset="0"/>
                <a:cs typeface="Calibri" charset="0"/>
              </a:rPr>
              <a:t>priority CEOS/GEO agendas (SDGs, Paris and Sendai)</a:t>
            </a:r>
          </a:p>
          <a:p>
            <a:pPr marL="0" indent="0" algn="l" defTabSz="914400" rtl="0">
              <a:buSzPct val="120000"/>
              <a:buFont typeface="Arial"/>
              <a:buNone/>
            </a:pPr>
            <a:r>
              <a:rPr lang="en-US" sz="2000" b="1" kern="1200" dirty="0" smtClean="0">
                <a:latin typeface="Calibri" charset="0"/>
                <a:ea typeface="ＭＳ Ｐゴシック" charset="0"/>
                <a:cs typeface="Calibri" charset="0"/>
              </a:rPr>
              <a:t>CEOS Agencies wanting to participate</a:t>
            </a:r>
            <a:r>
              <a:rPr lang="en-US" sz="2000" kern="1200" dirty="0">
                <a:latin typeface="Calibri" charset="0"/>
                <a:ea typeface="ＭＳ Ｐゴシック" charset="0"/>
                <a:cs typeface="Calibri" charset="0"/>
              </a:rPr>
              <a:t> </a:t>
            </a:r>
            <a:r>
              <a:rPr lang="is-IS" sz="2000" kern="1200" dirty="0" smtClean="0">
                <a:latin typeface="Calibri" charset="0"/>
                <a:ea typeface="ＭＳ Ｐゴシック" charset="0"/>
                <a:cs typeface="Calibri" charset="0"/>
              </a:rPr>
              <a:t>…</a:t>
            </a:r>
            <a:endParaRPr lang="en-US" sz="2000" kern="1200" dirty="0" smtClean="0">
              <a:latin typeface="Calibri" charset="0"/>
              <a:ea typeface="ＭＳ Ｐゴシック" charset="0"/>
              <a:cs typeface="Calibri" charset="0"/>
            </a:endParaRPr>
          </a:p>
          <a:p>
            <a:pPr marL="603827" lvl="1" indent="-177800" algn="l" defTabSz="914400" rtl="0">
              <a:buSzPct val="120000"/>
              <a:buFont typeface="Wingdings" charset="2"/>
              <a:buChar char="§"/>
            </a:pPr>
            <a:r>
              <a:rPr lang="en-US" sz="2000" kern="1200" dirty="0">
                <a:latin typeface="Calibri" charset="0"/>
                <a:ea typeface="ＭＳ Ｐゴシック" charset="0"/>
                <a:cs typeface="Calibri" charset="0"/>
              </a:rPr>
              <a:t>T</a:t>
            </a:r>
            <a:r>
              <a:rPr lang="en-US" sz="2000" kern="1200" dirty="0" smtClean="0">
                <a:latin typeface="Calibri" charset="0"/>
                <a:ea typeface="ＭＳ Ｐゴシック" charset="0"/>
                <a:cs typeface="Calibri" charset="0"/>
              </a:rPr>
              <a:t>hrough provision of CEOS Analysis Ready Data (ARD) products</a:t>
            </a:r>
          </a:p>
          <a:p>
            <a:pPr marL="603827" lvl="1" indent="-177800" algn="l" defTabSz="914400" rtl="0">
              <a:buSzPct val="120000"/>
              <a:buFont typeface="Wingdings" charset="2"/>
              <a:buChar char="§"/>
            </a:pPr>
            <a:r>
              <a:rPr lang="en-US" sz="2000" kern="1200" dirty="0" smtClean="0">
                <a:latin typeface="Calibri" charset="0"/>
                <a:ea typeface="ＭＳ Ｐゴシック" charset="0"/>
                <a:cs typeface="Calibri" charset="0"/>
              </a:rPr>
              <a:t>Contributing to development and uptake of solutions</a:t>
            </a:r>
          </a:p>
          <a:p>
            <a:pPr marL="0" indent="0" algn="l" defTabSz="914400" rtl="0">
              <a:buSzPct val="120000"/>
              <a:buFont typeface="Arial"/>
              <a:buNone/>
            </a:pPr>
            <a:r>
              <a:rPr lang="en-US" sz="2000" b="1" kern="1200" dirty="0" smtClean="0">
                <a:latin typeface="Calibri" charset="0"/>
                <a:ea typeface="ＭＳ Ｐゴシック" charset="0"/>
                <a:cs typeface="Calibri" charset="0"/>
              </a:rPr>
              <a:t>Customers feel that they are the focus </a:t>
            </a:r>
            <a:r>
              <a:rPr lang="is-IS" sz="2000" b="1" kern="1200" dirty="0" smtClean="0">
                <a:latin typeface="Calibri" charset="0"/>
                <a:ea typeface="ＭＳ Ｐゴシック" charset="0"/>
                <a:cs typeface="Calibri" charset="0"/>
              </a:rPr>
              <a:t>… </a:t>
            </a:r>
            <a:endParaRPr lang="en-US" sz="2000" b="1" kern="1200" dirty="0" smtClean="0">
              <a:latin typeface="Calibri" charset="0"/>
              <a:ea typeface="ＭＳ Ｐゴシック" charset="0"/>
              <a:cs typeface="Calibri" charset="0"/>
            </a:endParaRPr>
          </a:p>
          <a:p>
            <a:pPr marL="603827" lvl="1" indent="-177800" algn="l" defTabSz="914400" rtl="0">
              <a:buSzPct val="120000"/>
              <a:buFont typeface="Wingdings" charset="2"/>
              <a:buChar char="§"/>
            </a:pPr>
            <a:r>
              <a:rPr lang="en-US" sz="2000" kern="1200" dirty="0" smtClean="0">
                <a:latin typeface="Calibri" charset="0"/>
                <a:ea typeface="ＭＳ Ｐゴシック" charset="0"/>
                <a:cs typeface="Calibri" charset="0"/>
              </a:rPr>
              <a:t>Training materials and easy installation/maintenance</a:t>
            </a:r>
          </a:p>
          <a:p>
            <a:pPr marL="603827" lvl="1" indent="-177800" algn="l" defTabSz="914400" rtl="0">
              <a:buSzPct val="120000"/>
              <a:buFont typeface="Wingdings" charset="2"/>
              <a:buChar char="§"/>
            </a:pPr>
            <a:r>
              <a:rPr lang="en-US" sz="2000" kern="1200" dirty="0" smtClean="0">
                <a:latin typeface="Calibri" charset="0"/>
                <a:ea typeface="ＭＳ Ｐゴシック" charset="0"/>
                <a:cs typeface="Calibri" charset="0"/>
              </a:rPr>
              <a:t>A CEOS “</a:t>
            </a:r>
            <a:r>
              <a:rPr lang="en-US" sz="2000" u="sng" kern="1200" dirty="0" smtClean="0">
                <a:latin typeface="Calibri" charset="0"/>
                <a:ea typeface="ＭＳ Ｐゴシック" charset="0"/>
                <a:cs typeface="Calibri" charset="0"/>
              </a:rPr>
              <a:t>Open </a:t>
            </a:r>
            <a:r>
              <a:rPr lang="en-US" sz="2000" u="sng" kern="1200" dirty="0">
                <a:latin typeface="Calibri" charset="0"/>
                <a:ea typeface="ＭＳ Ｐゴシック" charset="0"/>
                <a:cs typeface="Calibri" charset="0"/>
              </a:rPr>
              <a:t>Data Cube</a:t>
            </a:r>
            <a:r>
              <a:rPr lang="en-US" sz="2000" kern="1200" dirty="0">
                <a:latin typeface="Calibri" charset="0"/>
                <a:ea typeface="ＭＳ Ｐゴシック" charset="0"/>
                <a:cs typeface="Calibri" charset="0"/>
              </a:rPr>
              <a:t>” brand that people know and </a:t>
            </a:r>
            <a:r>
              <a:rPr lang="en-US" sz="2000" kern="1200" dirty="0" smtClean="0">
                <a:latin typeface="Calibri" charset="0"/>
                <a:ea typeface="ＭＳ Ｐゴシック" charset="0"/>
                <a:cs typeface="Calibri" charset="0"/>
              </a:rPr>
              <a:t>trust</a:t>
            </a:r>
          </a:p>
          <a:p>
            <a:pPr marL="603827" lvl="1" indent="-177800" algn="l" defTabSz="914400" rtl="0">
              <a:buSzPct val="120000"/>
              <a:buFont typeface="Wingdings" charset="2"/>
              <a:buChar char="§"/>
            </a:pPr>
            <a:r>
              <a:rPr lang="en-US" sz="2000" kern="1200" dirty="0" smtClean="0">
                <a:latin typeface="Calibri" charset="0"/>
                <a:ea typeface="ＭＳ Ｐゴシック" charset="0"/>
                <a:cs typeface="Calibri" charset="0"/>
              </a:rPr>
              <a:t>Users helping each other through an active Data Cube community</a:t>
            </a:r>
          </a:p>
          <a:p>
            <a:pPr marL="0" indent="0" algn="l" defTabSz="914400" rtl="0">
              <a:buSzPct val="120000"/>
              <a:buFont typeface="Arial"/>
              <a:buNone/>
            </a:pPr>
            <a:r>
              <a:rPr lang="en-US" sz="2000" b="1" kern="1200" dirty="0" smtClean="0">
                <a:latin typeface="Calibri" charset="0"/>
                <a:ea typeface="ＭＳ Ｐゴシック" charset="0"/>
                <a:cs typeface="Calibri" charset="0"/>
              </a:rPr>
              <a:t>Scalable solution </a:t>
            </a:r>
            <a:r>
              <a:rPr lang="is-IS" sz="2000" b="1" kern="1200" dirty="0" smtClean="0">
                <a:latin typeface="Calibri" charset="0"/>
                <a:ea typeface="ＭＳ Ｐゴシック" charset="0"/>
                <a:cs typeface="Calibri" charset="0"/>
              </a:rPr>
              <a:t>…</a:t>
            </a:r>
            <a:endParaRPr lang="en-US" sz="2000" kern="1200" dirty="0">
              <a:latin typeface="Calibri" charset="0"/>
              <a:ea typeface="ＭＳ Ｐゴシック" charset="0"/>
              <a:cs typeface="Calibri" charset="0"/>
            </a:endParaRPr>
          </a:p>
          <a:p>
            <a:pPr marL="603827" lvl="1" indent="-177800" algn="l" defTabSz="914400" rtl="0">
              <a:buSzPct val="120000"/>
              <a:buFont typeface="Wingdings" charset="2"/>
              <a:buChar char="§"/>
            </a:pPr>
            <a:r>
              <a:rPr lang="en-US" sz="2000" kern="1200" dirty="0">
                <a:latin typeface="Calibri" charset="0"/>
                <a:ea typeface="ＭＳ Ｐゴシック" charset="0"/>
                <a:cs typeface="Calibri" charset="0"/>
              </a:rPr>
              <a:t>S</a:t>
            </a:r>
            <a:r>
              <a:rPr lang="en-US" sz="2000" kern="1200" dirty="0" smtClean="0">
                <a:latin typeface="Calibri" charset="0"/>
                <a:ea typeface="ＭＳ Ｐゴシック" charset="0"/>
                <a:cs typeface="Calibri" charset="0"/>
              </a:rPr>
              <a:t>upporting Data Cubes in </a:t>
            </a:r>
            <a:r>
              <a:rPr lang="en-US" sz="2000" kern="1200" dirty="0" smtClean="0">
                <a:solidFill>
                  <a:srgbClr val="FF0000"/>
                </a:solidFill>
                <a:latin typeface="Calibri" charset="0"/>
                <a:ea typeface="ＭＳ Ｐゴシック" charset="0"/>
                <a:cs typeface="Calibri" charset="0"/>
              </a:rPr>
              <a:t>20 countries by 2022. </a:t>
            </a:r>
            <a:r>
              <a:rPr lang="en-US" sz="2000" kern="1200" dirty="0">
                <a:latin typeface="Calibri" charset="0"/>
                <a:ea typeface="ＭＳ Ｐゴシック" charset="0"/>
                <a:cs typeface="Calibri" charset="0"/>
              </a:rPr>
              <a:t>Currently working in Australia, Colombia and Switzerland, and soon in Vietnam!</a:t>
            </a:r>
          </a:p>
          <a:p>
            <a:pPr marL="603827" lvl="1" indent="-177800" algn="l" defTabSz="914400" rtl="0">
              <a:buSzPct val="120000"/>
              <a:buFont typeface="Wingdings" charset="2"/>
              <a:buChar char="§"/>
            </a:pPr>
            <a:r>
              <a:rPr lang="en-US" sz="2000" kern="1200" dirty="0" smtClean="0">
                <a:latin typeface="Calibri" charset="0"/>
                <a:ea typeface="ＭＳ Ｐゴシック" charset="0"/>
                <a:cs typeface="Calibri" charset="0"/>
              </a:rPr>
              <a:t>Key partners (e.g. FAO, World Bank) supporting data cube projects</a:t>
            </a:r>
          </a:p>
        </p:txBody>
      </p:sp>
    </p:spTree>
    <p:extLst>
      <p:ext uri="{BB962C8B-B14F-4D97-AF65-F5344CB8AC3E}">
        <p14:creationId xmlns:p14="http://schemas.microsoft.com/office/powerpoint/2010/main" val="1670552363"/>
      </p:ext>
    </p:extLst>
  </p:cSld>
  <p:clrMapOvr>
    <a:masterClrMapping/>
  </p:clrMapOvr>
  <p:transition spd="slow">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a:xfrm>
            <a:off x="2078180" y="253415"/>
            <a:ext cx="5624945" cy="584775"/>
          </a:xfrm>
        </p:spPr>
        <p:txBody>
          <a:bodyPr wrap="square">
            <a:spAutoFit/>
          </a:bodyPr>
          <a:lstStyle/>
          <a:p>
            <a:pPr algn="l" eaLnBrk="1" hangingPunct="1"/>
            <a:r>
              <a:rPr lang="en-US" b="1" dirty="0" smtClean="0">
                <a:latin typeface="Tahoma" charset="0"/>
                <a:ea typeface="ＭＳ Ｐゴシック" charset="0"/>
                <a:cs typeface="ＭＳ Ｐゴシック" charset="0"/>
              </a:rPr>
              <a:t>What are the challenges? </a:t>
            </a:r>
            <a:endParaRPr lang="en-US" sz="3600" b="1" dirty="0">
              <a:solidFill>
                <a:srgbClr val="FFD799"/>
              </a:solidFill>
              <a:latin typeface="Tahoma" charset="0"/>
              <a:ea typeface="ＭＳ Ｐゴシック" charset="0"/>
              <a:cs typeface="ＭＳ Ｐゴシック" charset="0"/>
            </a:endParaRPr>
          </a:p>
        </p:txBody>
      </p:sp>
      <p:cxnSp>
        <p:nvCxnSpPr>
          <p:cNvPr id="80905" name="Straight Arrow Connector 2"/>
          <p:cNvCxnSpPr>
            <a:cxnSpLocks noChangeShapeType="1"/>
          </p:cNvCxnSpPr>
          <p:nvPr/>
        </p:nvCxnSpPr>
        <p:spPr bwMode="auto">
          <a:xfrm flipH="1">
            <a:off x="1816100" y="6284913"/>
            <a:ext cx="949325" cy="344487"/>
          </a:xfrm>
          <a:prstGeom prst="straightConnector1">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type="arrow" w="med" len="med"/>
              </a14:hiddenLine>
            </a:ext>
          </a:extLst>
        </p:spPr>
      </p:cxnSp>
      <p:sp>
        <p:nvSpPr>
          <p:cNvPr id="7" name="Content Placeholder 2"/>
          <p:cNvSpPr txBox="1">
            <a:spLocks/>
          </p:cNvSpPr>
          <p:nvPr/>
        </p:nvSpPr>
        <p:spPr>
          <a:xfrm>
            <a:off x="304800" y="1449843"/>
            <a:ext cx="6324600" cy="2123536"/>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defTabSz="914400">
              <a:buSzPct val="120000"/>
              <a:buNone/>
            </a:pPr>
            <a:r>
              <a:rPr lang="en-US" sz="2000" b="1" dirty="0">
                <a:solidFill>
                  <a:schemeClr val="tx1"/>
                </a:solidFill>
                <a:latin typeface="Calibri" charset="0"/>
                <a:ea typeface="ＭＳ Ｐゴシック" charset="0"/>
                <a:cs typeface="Calibri" charset="0"/>
              </a:rPr>
              <a:t>A</a:t>
            </a:r>
            <a:r>
              <a:rPr lang="en-US" sz="2000" b="1" dirty="0" smtClean="0">
                <a:solidFill>
                  <a:schemeClr val="tx1"/>
                </a:solidFill>
                <a:latin typeface="Calibri" charset="0"/>
                <a:ea typeface="ＭＳ Ｐゴシック" charset="0"/>
                <a:cs typeface="Calibri" charset="0"/>
              </a:rPr>
              <a:t>cceptance</a:t>
            </a:r>
            <a:r>
              <a:rPr lang="en-US" sz="2000" dirty="0" smtClean="0">
                <a:solidFill>
                  <a:schemeClr val="tx1"/>
                </a:solidFill>
                <a:latin typeface="Calibri" charset="0"/>
                <a:ea typeface="ＭＳ Ｐゴシック" charset="0"/>
                <a:cs typeface="Calibri" charset="0"/>
              </a:rPr>
              <a:t> </a:t>
            </a:r>
            <a:r>
              <a:rPr lang="is-IS" sz="2000" dirty="0" smtClean="0">
                <a:solidFill>
                  <a:schemeClr val="tx1"/>
                </a:solidFill>
                <a:latin typeface="Calibri" charset="0"/>
                <a:ea typeface="ＭＳ Ｐゴシック" charset="0"/>
                <a:cs typeface="Calibri" charset="0"/>
              </a:rPr>
              <a:t>… </a:t>
            </a:r>
            <a:r>
              <a:rPr lang="en-US" sz="2000" dirty="0">
                <a:solidFill>
                  <a:schemeClr val="tx1"/>
                </a:solidFill>
                <a:latin typeface="Calibri" charset="0"/>
                <a:ea typeface="ＭＳ Ｐゴシック" charset="0"/>
                <a:cs typeface="Calibri" charset="0"/>
              </a:rPr>
              <a:t>Will EO satellite data providers and key global stakeholders agree that the ODC vision is achievable and worth their contribution? </a:t>
            </a:r>
            <a:endParaRPr lang="en-US" sz="2000" dirty="0" smtClean="0">
              <a:solidFill>
                <a:schemeClr val="tx1"/>
              </a:solidFill>
              <a:latin typeface="Calibri" charset="0"/>
              <a:ea typeface="ＭＳ Ｐゴシック" charset="0"/>
              <a:cs typeface="Calibri" charset="0"/>
            </a:endParaRPr>
          </a:p>
          <a:p>
            <a:pPr marL="287338" indent="-287338" defTabSz="914400">
              <a:buSzPct val="120000"/>
              <a:buFont typeface="Wingdings" charset="2"/>
              <a:buChar char="§"/>
            </a:pPr>
            <a:r>
              <a:rPr lang="en-US" sz="2000" dirty="0">
                <a:solidFill>
                  <a:schemeClr val="tx1"/>
                </a:solidFill>
                <a:latin typeface="Calibri" charset="0"/>
                <a:ea typeface="ＭＳ Ｐゴシック" charset="0"/>
                <a:cs typeface="Calibri" charset="0"/>
              </a:rPr>
              <a:t>CEOS has </a:t>
            </a:r>
            <a:r>
              <a:rPr lang="en-US" sz="2000" dirty="0" err="1">
                <a:solidFill>
                  <a:schemeClr val="tx1"/>
                </a:solidFill>
                <a:latin typeface="Calibri" charset="0"/>
                <a:ea typeface="ＭＳ Ｐゴシック" charset="0"/>
                <a:cs typeface="Calibri" charset="0"/>
              </a:rPr>
              <a:t>utilised</a:t>
            </a:r>
            <a:r>
              <a:rPr lang="en-US" sz="2000" dirty="0">
                <a:solidFill>
                  <a:schemeClr val="tx1"/>
                </a:solidFill>
                <a:latin typeface="Calibri" charset="0"/>
                <a:ea typeface="ＭＳ Ｐゴシック" charset="0"/>
                <a:cs typeface="Calibri" charset="0"/>
              </a:rPr>
              <a:t> prototype efforts to demonstrate the functionality and impact of the ODC and has reached out to global stakeholders (e.g. GEO, World Bank, SERVIR, AWS) to explore common objectives. </a:t>
            </a:r>
            <a:endParaRPr lang="en-US" sz="2000" dirty="0" smtClean="0">
              <a:solidFill>
                <a:schemeClr val="tx1"/>
              </a:solidFill>
              <a:latin typeface="Calibri" charset="0"/>
              <a:ea typeface="ＭＳ Ｐゴシック" charset="0"/>
              <a:cs typeface="Calibri" charset="0"/>
            </a:endParaRPr>
          </a:p>
          <a:p>
            <a:pPr marL="287338" indent="-287338" defTabSz="914400">
              <a:buSzPct val="120000"/>
              <a:buFont typeface="Wingdings" charset="2"/>
              <a:buChar char="§"/>
            </a:pPr>
            <a:r>
              <a:rPr lang="en-US" sz="2000" dirty="0" smtClean="0">
                <a:solidFill>
                  <a:schemeClr val="tx1"/>
                </a:solidFill>
                <a:latin typeface="Calibri" charset="0"/>
                <a:ea typeface="ＭＳ Ｐゴシック" charset="0"/>
                <a:cs typeface="Calibri" charset="0"/>
              </a:rPr>
              <a:t>Global </a:t>
            </a:r>
            <a:r>
              <a:rPr lang="en-US" sz="2000" dirty="0">
                <a:solidFill>
                  <a:schemeClr val="tx1"/>
                </a:solidFill>
                <a:latin typeface="Calibri" charset="0"/>
                <a:ea typeface="ＭＳ Ｐゴシック" charset="0"/>
                <a:cs typeface="Calibri" charset="0"/>
              </a:rPr>
              <a:t>interest in the ODC initiative has been promising and CEOS is making progress toward “acceptance” of the ODC as a trusted solution with user value. </a:t>
            </a:r>
            <a:endParaRPr lang="en-US" sz="2000" dirty="0" smtClean="0">
              <a:solidFill>
                <a:schemeClr val="tx1"/>
              </a:solidFill>
              <a:latin typeface="Calibri" charset="0"/>
              <a:ea typeface="ＭＳ Ｐゴシック" charset="0"/>
              <a:cs typeface="Calibri" charset="0"/>
            </a:endParaRPr>
          </a:p>
        </p:txBody>
      </p:sp>
      <p:pic>
        <p:nvPicPr>
          <p:cNvPr id="2" name="Picture 1"/>
          <p:cNvPicPr>
            <a:picLocks noChangeAspect="1"/>
          </p:cNvPicPr>
          <p:nvPr/>
        </p:nvPicPr>
        <p:blipFill>
          <a:blip r:embed="rId3"/>
          <a:stretch>
            <a:fillRect/>
          </a:stretch>
        </p:blipFill>
        <p:spPr>
          <a:xfrm>
            <a:off x="6705600" y="1427189"/>
            <a:ext cx="2192041" cy="2318854"/>
          </a:xfrm>
          <a:prstGeom prst="rect">
            <a:avLst/>
          </a:prstGeom>
        </p:spPr>
      </p:pic>
      <p:sp>
        <p:nvSpPr>
          <p:cNvPr id="8" name="Content Placeholder 2"/>
          <p:cNvSpPr txBox="1">
            <a:spLocks/>
          </p:cNvSpPr>
          <p:nvPr/>
        </p:nvSpPr>
        <p:spPr>
          <a:xfrm>
            <a:off x="228599" y="4734464"/>
            <a:ext cx="8669041" cy="2123536"/>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defTabSz="914400">
              <a:buSzPct val="120000"/>
              <a:buNone/>
            </a:pPr>
            <a:r>
              <a:rPr lang="en-US" sz="2000" b="1" dirty="0" err="1">
                <a:solidFill>
                  <a:schemeClr val="tx1"/>
                </a:solidFill>
                <a:latin typeface="Calibri" charset="0"/>
                <a:ea typeface="ＭＳ Ｐゴシック" charset="0"/>
                <a:cs typeface="Calibri" charset="0"/>
              </a:rPr>
              <a:t>Scaleability</a:t>
            </a:r>
            <a:r>
              <a:rPr lang="en-US" sz="2000" dirty="0">
                <a:solidFill>
                  <a:schemeClr val="tx1"/>
                </a:solidFill>
                <a:latin typeface="Calibri" charset="0"/>
                <a:ea typeface="ＭＳ Ｐゴシック" charset="0"/>
                <a:cs typeface="Calibri" charset="0"/>
              </a:rPr>
              <a:t> </a:t>
            </a:r>
            <a:r>
              <a:rPr lang="is-IS" sz="2000" dirty="0">
                <a:solidFill>
                  <a:schemeClr val="tx1"/>
                </a:solidFill>
                <a:latin typeface="Calibri" charset="0"/>
                <a:ea typeface="ＭＳ Ｐゴシック" charset="0"/>
                <a:cs typeface="Calibri" charset="0"/>
              </a:rPr>
              <a:t>… </a:t>
            </a:r>
            <a:r>
              <a:rPr lang="en-US" sz="2000" dirty="0">
                <a:solidFill>
                  <a:schemeClr val="tx1"/>
                </a:solidFill>
                <a:latin typeface="Calibri" charset="0"/>
                <a:ea typeface="ＭＳ Ｐゴシック" charset="0"/>
                <a:cs typeface="Calibri" charset="0"/>
              </a:rPr>
              <a:t>How does this solution scale to meet the demand of many global users given limited resources? </a:t>
            </a:r>
          </a:p>
          <a:p>
            <a:pPr marL="287338" indent="-287338" defTabSz="914400">
              <a:buSzPct val="120000"/>
              <a:buFont typeface="Wingdings" charset="2"/>
              <a:buChar char="§"/>
            </a:pPr>
            <a:r>
              <a:rPr lang="en-US" sz="2000" dirty="0" smtClean="0">
                <a:solidFill>
                  <a:schemeClr val="tx1"/>
                </a:solidFill>
                <a:latin typeface="Calibri" charset="0"/>
                <a:ea typeface="ＭＳ Ｐゴシック" charset="0"/>
                <a:cs typeface="Calibri" charset="0"/>
              </a:rPr>
              <a:t>There are 3 </a:t>
            </a:r>
            <a:r>
              <a:rPr lang="en-US" sz="2000" dirty="0">
                <a:solidFill>
                  <a:schemeClr val="tx1"/>
                </a:solidFill>
                <a:latin typeface="Calibri" charset="0"/>
                <a:ea typeface="ＭＳ Ｐゴシック" charset="0"/>
                <a:cs typeface="Calibri" charset="0"/>
              </a:rPr>
              <a:t>national data cubes (e.g. Australia, Colombia, Switzerland</a:t>
            </a:r>
            <a:r>
              <a:rPr lang="en-US" sz="2000" dirty="0" smtClean="0">
                <a:solidFill>
                  <a:schemeClr val="tx1"/>
                </a:solidFill>
                <a:latin typeface="Calibri" charset="0"/>
                <a:ea typeface="ＭＳ Ｐゴシック" charset="0"/>
                <a:cs typeface="Calibri" charset="0"/>
              </a:rPr>
              <a:t>) but many more countries with interest. In order to get 20 countries, it will take more than CEOS, such as World Bank, SERVIR and support from existing data cube countries.</a:t>
            </a:r>
            <a:endParaRPr lang="is-IS" sz="2000" dirty="0" smtClean="0">
              <a:solidFill>
                <a:schemeClr val="tx1"/>
              </a:solidFill>
              <a:latin typeface="Calibri" charset="0"/>
              <a:ea typeface="ＭＳ Ｐゴシック" charset="0"/>
              <a:cs typeface="Calibri" charset="0"/>
            </a:endParaRPr>
          </a:p>
        </p:txBody>
      </p:sp>
    </p:spTree>
    <p:extLst>
      <p:ext uri="{BB962C8B-B14F-4D97-AF65-F5344CB8AC3E}">
        <p14:creationId xmlns:p14="http://schemas.microsoft.com/office/powerpoint/2010/main" val="1191720358"/>
      </p:ext>
    </p:extLst>
  </p:cSld>
  <p:clrMapOvr>
    <a:masterClrMapping/>
  </p:clrMapOvr>
  <p:transition spd="slow">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a:xfrm>
            <a:off x="2049348" y="117699"/>
            <a:ext cx="5624945" cy="954107"/>
          </a:xfrm>
        </p:spPr>
        <p:txBody>
          <a:bodyPr wrap="square">
            <a:spAutoFit/>
          </a:bodyPr>
          <a:lstStyle/>
          <a:p>
            <a:pPr algn="l" eaLnBrk="1" hangingPunct="1"/>
            <a:r>
              <a:rPr lang="en-US" sz="2800" b="1" dirty="0" smtClean="0">
                <a:latin typeface="Tahoma" charset="0"/>
                <a:ea typeface="ＭＳ Ｐゴシック" charset="0"/>
                <a:cs typeface="ＭＳ Ｐゴシック" charset="0"/>
              </a:rPr>
              <a:t>Implementation:</a:t>
            </a:r>
            <a:br>
              <a:rPr lang="en-US" sz="2800" b="1" dirty="0" smtClean="0">
                <a:latin typeface="Tahoma" charset="0"/>
                <a:ea typeface="ＭＳ Ｐゴシック" charset="0"/>
                <a:cs typeface="ＭＳ Ｐゴシック" charset="0"/>
              </a:rPr>
            </a:br>
            <a:r>
              <a:rPr lang="en-US" sz="2800" dirty="0" smtClean="0">
                <a:latin typeface="Tahoma" charset="0"/>
                <a:ea typeface="ＭＳ Ｐゴシック" charset="0"/>
                <a:cs typeface="ＭＳ Ｐゴシック" charset="0"/>
              </a:rPr>
              <a:t>How do we get there?</a:t>
            </a:r>
            <a:endParaRPr lang="en-US" dirty="0">
              <a:solidFill>
                <a:srgbClr val="FFD799"/>
              </a:solidFill>
              <a:latin typeface="Tahoma" charset="0"/>
              <a:ea typeface="ＭＳ Ｐゴシック" charset="0"/>
              <a:cs typeface="ＭＳ Ｐゴシック" charset="0"/>
            </a:endParaRPr>
          </a:p>
        </p:txBody>
      </p:sp>
      <p:cxnSp>
        <p:nvCxnSpPr>
          <p:cNvPr id="80905" name="Straight Arrow Connector 2"/>
          <p:cNvCxnSpPr>
            <a:cxnSpLocks noChangeShapeType="1"/>
          </p:cNvCxnSpPr>
          <p:nvPr/>
        </p:nvCxnSpPr>
        <p:spPr bwMode="auto">
          <a:xfrm flipH="1">
            <a:off x="1816100" y="6284913"/>
            <a:ext cx="949325" cy="344487"/>
          </a:xfrm>
          <a:prstGeom prst="straightConnector1">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type="arrow" w="med" len="med"/>
              </a14:hiddenLine>
            </a:ext>
          </a:extLst>
        </p:spPr>
      </p:cxnSp>
      <p:sp>
        <p:nvSpPr>
          <p:cNvPr id="7" name="Content Placeholder 2"/>
          <p:cNvSpPr txBox="1">
            <a:spLocks/>
          </p:cNvSpPr>
          <p:nvPr/>
        </p:nvSpPr>
        <p:spPr>
          <a:xfrm>
            <a:off x="304800" y="1378817"/>
            <a:ext cx="6553201" cy="4906096"/>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287338" indent="-287338" defTabSz="914400">
              <a:buSzPct val="120000"/>
              <a:buFont typeface="Wingdings" charset="2"/>
              <a:buChar char="§"/>
            </a:pPr>
            <a:r>
              <a:rPr lang="en-US" sz="1800" dirty="0" smtClean="0">
                <a:solidFill>
                  <a:schemeClr val="tx1"/>
                </a:solidFill>
                <a:latin typeface="Calibri" charset="0"/>
                <a:ea typeface="ＭＳ Ｐゴシック" charset="0"/>
                <a:cs typeface="Calibri" charset="0"/>
              </a:rPr>
              <a:t>Develop </a:t>
            </a:r>
            <a:r>
              <a:rPr lang="en-US" sz="1800" dirty="0">
                <a:solidFill>
                  <a:schemeClr val="tx1"/>
                </a:solidFill>
                <a:latin typeface="Calibri" charset="0"/>
                <a:ea typeface="ＭＳ Ｐゴシック" charset="0"/>
                <a:cs typeface="Calibri" charset="0"/>
              </a:rPr>
              <a:t>instructions and open source code to obtain and/or produce ARD </a:t>
            </a:r>
          </a:p>
          <a:p>
            <a:pPr marL="287338" indent="-287338" defTabSz="914400">
              <a:buSzPct val="120000"/>
              <a:buFont typeface="Wingdings" charset="2"/>
              <a:buChar char="§"/>
            </a:pPr>
            <a:r>
              <a:rPr lang="en-US" sz="1800" dirty="0" smtClean="0">
                <a:solidFill>
                  <a:schemeClr val="tx1"/>
                </a:solidFill>
                <a:latin typeface="Calibri" charset="0"/>
                <a:ea typeface="ＭＳ Ｐゴシック" charset="0"/>
                <a:cs typeface="Calibri" charset="0"/>
              </a:rPr>
              <a:t>Create </a:t>
            </a:r>
            <a:r>
              <a:rPr lang="en-US" sz="1800" dirty="0">
                <a:solidFill>
                  <a:schemeClr val="tx1"/>
                </a:solidFill>
                <a:latin typeface="Calibri" charset="0"/>
                <a:ea typeface="ＭＳ Ｐゴシック" charset="0"/>
                <a:cs typeface="Calibri" charset="0"/>
              </a:rPr>
              <a:t>and manage an open source repository (e.g. GitHub) to host ODC content (</a:t>
            </a:r>
            <a:r>
              <a:rPr lang="en-US" sz="1800" dirty="0">
                <a:solidFill>
                  <a:schemeClr val="tx1"/>
                </a:solidFill>
                <a:latin typeface="Calibri" charset="0"/>
                <a:ea typeface="ＭＳ Ｐゴシック" charset="0"/>
                <a:cs typeface="Calibri" charset="0"/>
                <a:hlinkClick r:id="rId3"/>
              </a:rPr>
              <a:t>https://</a:t>
            </a:r>
            <a:r>
              <a:rPr lang="en-US" sz="1800" dirty="0" smtClean="0">
                <a:solidFill>
                  <a:schemeClr val="tx1"/>
                </a:solidFill>
                <a:latin typeface="Calibri" charset="0"/>
                <a:ea typeface="ＭＳ Ｐゴシック" charset="0"/>
                <a:cs typeface="Calibri" charset="0"/>
                <a:hlinkClick r:id="rId3"/>
              </a:rPr>
              <a:t>github.com/opendatacube)</a:t>
            </a:r>
            <a:endParaRPr lang="en-US" sz="1800" dirty="0">
              <a:solidFill>
                <a:schemeClr val="tx1"/>
              </a:solidFill>
              <a:latin typeface="Calibri" charset="0"/>
              <a:ea typeface="ＭＳ Ｐゴシック" charset="0"/>
              <a:cs typeface="Calibri" charset="0"/>
            </a:endParaRPr>
          </a:p>
          <a:p>
            <a:pPr marL="287338" indent="-287338" defTabSz="914400">
              <a:buSzPct val="120000"/>
              <a:buFont typeface="Wingdings" charset="2"/>
              <a:buChar char="§"/>
            </a:pPr>
            <a:r>
              <a:rPr lang="en-US" sz="1800" dirty="0" smtClean="0">
                <a:solidFill>
                  <a:schemeClr val="tx1"/>
                </a:solidFill>
                <a:latin typeface="Calibri" charset="0"/>
                <a:ea typeface="ＭＳ Ｐゴシック" charset="0"/>
                <a:cs typeface="Calibri" charset="0"/>
              </a:rPr>
              <a:t>Develop </a:t>
            </a:r>
            <a:r>
              <a:rPr lang="en-US" sz="1800" dirty="0">
                <a:solidFill>
                  <a:schemeClr val="tx1"/>
                </a:solidFill>
                <a:latin typeface="Calibri" charset="0"/>
                <a:ea typeface="ＭＳ Ｐゴシック" charset="0"/>
                <a:cs typeface="Calibri" charset="0"/>
              </a:rPr>
              <a:t>an ODC installation package with sample </a:t>
            </a:r>
            <a:r>
              <a:rPr lang="en-US" sz="1800" dirty="0" smtClean="0">
                <a:solidFill>
                  <a:schemeClr val="tx1"/>
                </a:solidFill>
                <a:latin typeface="Calibri" charset="0"/>
                <a:ea typeface="ＭＳ Ｐゴシック" charset="0"/>
                <a:cs typeface="Calibri" charset="0"/>
              </a:rPr>
              <a:t>inputs/outputs</a:t>
            </a:r>
            <a:endParaRPr lang="en-US" sz="1800" dirty="0">
              <a:solidFill>
                <a:schemeClr val="tx1"/>
              </a:solidFill>
              <a:latin typeface="Calibri" charset="0"/>
              <a:ea typeface="ＭＳ Ｐゴシック" charset="0"/>
              <a:cs typeface="Calibri" charset="0"/>
            </a:endParaRPr>
          </a:p>
          <a:p>
            <a:pPr marL="287338" indent="-287338" defTabSz="914400">
              <a:buSzPct val="120000"/>
              <a:buFont typeface="Wingdings" charset="2"/>
              <a:buChar char="§"/>
            </a:pPr>
            <a:r>
              <a:rPr lang="en-US" sz="1800" dirty="0" smtClean="0">
                <a:solidFill>
                  <a:schemeClr val="tx1"/>
                </a:solidFill>
                <a:latin typeface="Calibri" charset="0"/>
                <a:ea typeface="ＭＳ Ｐゴシック" charset="0"/>
                <a:cs typeface="Calibri" charset="0"/>
              </a:rPr>
              <a:t>Develop </a:t>
            </a:r>
            <a:r>
              <a:rPr lang="en-US" sz="1800" dirty="0">
                <a:solidFill>
                  <a:schemeClr val="tx1"/>
                </a:solidFill>
                <a:latin typeface="Calibri" charset="0"/>
                <a:ea typeface="ＭＳ Ｐゴシック" charset="0"/>
                <a:cs typeface="Calibri" charset="0"/>
              </a:rPr>
              <a:t>an ODC Learning Center with documentation and </a:t>
            </a:r>
            <a:r>
              <a:rPr lang="en-US" sz="1800" dirty="0" smtClean="0">
                <a:solidFill>
                  <a:schemeClr val="tx1"/>
                </a:solidFill>
                <a:latin typeface="Calibri" charset="0"/>
                <a:ea typeface="ＭＳ Ｐゴシック" charset="0"/>
                <a:cs typeface="Calibri" charset="0"/>
              </a:rPr>
              <a:t>training</a:t>
            </a:r>
            <a:endParaRPr lang="en-US" sz="1800" dirty="0">
              <a:solidFill>
                <a:schemeClr val="tx1"/>
              </a:solidFill>
              <a:latin typeface="Calibri" charset="0"/>
              <a:ea typeface="ＭＳ Ｐゴシック" charset="0"/>
              <a:cs typeface="Calibri" charset="0"/>
            </a:endParaRPr>
          </a:p>
          <a:p>
            <a:pPr marL="287338" indent="-287338" defTabSz="914400">
              <a:buSzPct val="120000"/>
              <a:buFont typeface="Wingdings" charset="2"/>
              <a:buChar char="§"/>
            </a:pPr>
            <a:r>
              <a:rPr lang="en-US" sz="1800" dirty="0" smtClean="0">
                <a:solidFill>
                  <a:schemeClr val="tx1"/>
                </a:solidFill>
                <a:latin typeface="Calibri" charset="0"/>
                <a:ea typeface="ＭＳ Ｐゴシック" charset="0"/>
                <a:cs typeface="Calibri" charset="0"/>
              </a:rPr>
              <a:t>Create </a:t>
            </a:r>
            <a:r>
              <a:rPr lang="en-US" sz="1800" dirty="0">
                <a:solidFill>
                  <a:schemeClr val="tx1"/>
                </a:solidFill>
                <a:latin typeface="Calibri" charset="0"/>
                <a:ea typeface="ＭＳ Ｐゴシック" charset="0"/>
                <a:cs typeface="Calibri" charset="0"/>
              </a:rPr>
              <a:t>a user forum to share code and </a:t>
            </a:r>
            <a:r>
              <a:rPr lang="en-US" sz="1800" dirty="0" smtClean="0">
                <a:solidFill>
                  <a:schemeClr val="tx1"/>
                </a:solidFill>
                <a:latin typeface="Calibri" charset="0"/>
                <a:ea typeface="ＭＳ Ｐゴシック" charset="0"/>
                <a:cs typeface="Calibri" charset="0"/>
              </a:rPr>
              <a:t>algorithms</a:t>
            </a:r>
            <a:endParaRPr lang="en-US" sz="1800" dirty="0">
              <a:solidFill>
                <a:schemeClr val="tx1"/>
              </a:solidFill>
              <a:latin typeface="Calibri" charset="0"/>
              <a:ea typeface="ＭＳ Ｐゴシック" charset="0"/>
              <a:cs typeface="Calibri" charset="0"/>
            </a:endParaRPr>
          </a:p>
          <a:p>
            <a:pPr marL="287338" indent="-287338" defTabSz="914400">
              <a:buSzPct val="120000"/>
              <a:buFont typeface="Wingdings" charset="2"/>
              <a:buChar char="§"/>
            </a:pPr>
            <a:r>
              <a:rPr lang="en-US" sz="1800" dirty="0" smtClean="0">
                <a:solidFill>
                  <a:schemeClr val="tx1"/>
                </a:solidFill>
                <a:latin typeface="Calibri" charset="0"/>
                <a:ea typeface="ＭＳ Ｐゴシック" charset="0"/>
                <a:cs typeface="Calibri" charset="0"/>
              </a:rPr>
              <a:t>Host </a:t>
            </a:r>
            <a:r>
              <a:rPr lang="en-US" sz="1800" dirty="0">
                <a:solidFill>
                  <a:schemeClr val="tx1"/>
                </a:solidFill>
                <a:latin typeface="Calibri" charset="0"/>
                <a:ea typeface="ＭＳ Ｐゴシック" charset="0"/>
                <a:cs typeface="Calibri" charset="0"/>
              </a:rPr>
              <a:t>common application algorithms desired by users (e.g. mosaics, water detection, change detection)</a:t>
            </a:r>
          </a:p>
          <a:p>
            <a:pPr marL="287338" indent="-287338" defTabSz="914400">
              <a:buSzPct val="120000"/>
              <a:buFont typeface="Wingdings" charset="2"/>
              <a:buChar char="§"/>
            </a:pPr>
            <a:r>
              <a:rPr lang="en-US" sz="1800" dirty="0" smtClean="0">
                <a:solidFill>
                  <a:schemeClr val="tx1"/>
                </a:solidFill>
                <a:latin typeface="Calibri" charset="0"/>
                <a:ea typeface="ＭＳ Ｐゴシック" charset="0"/>
                <a:cs typeface="Calibri" charset="0"/>
              </a:rPr>
              <a:t>Engage </a:t>
            </a:r>
            <a:r>
              <a:rPr lang="en-US" sz="1800" dirty="0">
                <a:solidFill>
                  <a:schemeClr val="tx1"/>
                </a:solidFill>
                <a:latin typeface="Calibri" charset="0"/>
                <a:ea typeface="ＭＳ Ｐゴシック" charset="0"/>
                <a:cs typeface="Calibri" charset="0"/>
              </a:rPr>
              <a:t>stakeholder organizations (e.g. GEO, World Bank, SERVIR) to identify country needs and provide infrastructure and funds for implementation</a:t>
            </a:r>
          </a:p>
          <a:p>
            <a:pPr marL="287338" indent="-287338" defTabSz="914400">
              <a:buSzPct val="120000"/>
              <a:buFont typeface="Wingdings" charset="2"/>
              <a:buChar char="§"/>
            </a:pPr>
            <a:r>
              <a:rPr lang="en-US" sz="1800" dirty="0" smtClean="0">
                <a:solidFill>
                  <a:schemeClr val="tx1"/>
                </a:solidFill>
                <a:latin typeface="Calibri" charset="0"/>
                <a:ea typeface="ＭＳ Ｐゴシック" charset="0"/>
                <a:cs typeface="Calibri" charset="0"/>
              </a:rPr>
              <a:t>Conduct </a:t>
            </a:r>
            <a:r>
              <a:rPr lang="en-US" sz="1800" dirty="0">
                <a:solidFill>
                  <a:schemeClr val="tx1"/>
                </a:solidFill>
                <a:latin typeface="Calibri" charset="0"/>
                <a:ea typeface="ＭＳ Ｐゴシック" charset="0"/>
                <a:cs typeface="Calibri" charset="0"/>
              </a:rPr>
              <a:t>pilot studies to test approaches and provide user feedback</a:t>
            </a:r>
          </a:p>
          <a:p>
            <a:pPr marL="287338" indent="-287338" defTabSz="914400">
              <a:buSzPct val="120000"/>
              <a:buFont typeface="Wingdings" charset="2"/>
              <a:buChar char="§"/>
            </a:pPr>
            <a:r>
              <a:rPr lang="en-US" sz="1800" dirty="0" smtClean="0">
                <a:solidFill>
                  <a:schemeClr val="tx1"/>
                </a:solidFill>
                <a:latin typeface="Calibri" charset="0"/>
                <a:ea typeface="ＭＳ Ｐゴシック" charset="0"/>
                <a:cs typeface="Calibri" charset="0"/>
              </a:rPr>
              <a:t>Develop </a:t>
            </a:r>
            <a:r>
              <a:rPr lang="en-US" sz="1800" dirty="0">
                <a:solidFill>
                  <a:schemeClr val="tx1"/>
                </a:solidFill>
                <a:latin typeface="Calibri" charset="0"/>
                <a:ea typeface="ＭＳ Ｐゴシック" charset="0"/>
                <a:cs typeface="Calibri" charset="0"/>
              </a:rPr>
              <a:t>a group of globally distributed Python programmers who are able to support local deployment and customer </a:t>
            </a:r>
            <a:r>
              <a:rPr lang="en-US" sz="1800" dirty="0" smtClean="0">
                <a:solidFill>
                  <a:schemeClr val="tx1"/>
                </a:solidFill>
                <a:latin typeface="Calibri" charset="0"/>
                <a:ea typeface="ＭＳ Ｐゴシック" charset="0"/>
                <a:cs typeface="Calibri" charset="0"/>
              </a:rPr>
              <a:t>support</a:t>
            </a:r>
            <a:endParaRPr lang="en-US" sz="1800" dirty="0">
              <a:solidFill>
                <a:schemeClr val="tx1"/>
              </a:solidFill>
              <a:latin typeface="Calibri" charset="0"/>
              <a:ea typeface="ＭＳ Ｐゴシック" charset="0"/>
              <a:cs typeface="Calibri" charset="0"/>
            </a:endParaRPr>
          </a:p>
        </p:txBody>
      </p:sp>
      <p:pic>
        <p:nvPicPr>
          <p:cNvPr id="2" name="Picture 1"/>
          <p:cNvPicPr>
            <a:picLocks noChangeAspect="1"/>
          </p:cNvPicPr>
          <p:nvPr/>
        </p:nvPicPr>
        <p:blipFill>
          <a:blip r:embed="rId4"/>
          <a:stretch>
            <a:fillRect/>
          </a:stretch>
        </p:blipFill>
        <p:spPr>
          <a:xfrm>
            <a:off x="6929803" y="1476616"/>
            <a:ext cx="1977724" cy="2257184"/>
          </a:xfrm>
          <a:prstGeom prst="rect">
            <a:avLst/>
          </a:prstGeom>
        </p:spPr>
      </p:pic>
    </p:spTree>
    <p:extLst>
      <p:ext uri="{BB962C8B-B14F-4D97-AF65-F5344CB8AC3E}">
        <p14:creationId xmlns:p14="http://schemas.microsoft.com/office/powerpoint/2010/main" val="1478252132"/>
      </p:ext>
    </p:extLst>
  </p:cSld>
  <p:clrMapOvr>
    <a:masterClrMapping/>
  </p:clrMapOvr>
  <p:transition spd="slow">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09800" y="228600"/>
            <a:ext cx="3276600" cy="615553"/>
          </a:xfrm>
          <a:prstGeom prst="rect">
            <a:avLst/>
          </a:prstGeom>
          <a:ln w="12700">
            <a:miter lim="400000"/>
          </a:ln>
        </p:spPr>
        <p:txBody>
          <a:bodyPr wrap="square" lIns="0" tIns="0" rIns="0" bIns="0">
            <a:spAutoFit/>
          </a:bodyPr>
          <a:lstStyle/>
          <a:p>
            <a:pPr algn="l"/>
            <a:r>
              <a:rPr lang="en-US" sz="4000" b="1" smtClean="0">
                <a:latin typeface="Proxima Nova Regular"/>
                <a:ea typeface="Proxima Nova Regular"/>
                <a:cs typeface="Proxima Nova Regular"/>
              </a:rPr>
              <a:t>Agenda</a:t>
            </a:r>
            <a:endParaRPr lang="en-US" sz="4000" b="1" dirty="0">
              <a:latin typeface="Proxima Nova Regular"/>
              <a:ea typeface="Proxima Nova Regular"/>
              <a:cs typeface="Proxima Nova Regular"/>
            </a:endParaRPr>
          </a:p>
        </p:txBody>
      </p:sp>
      <p:sp>
        <p:nvSpPr>
          <p:cNvPr id="5" name="Content Placeholder 2"/>
          <p:cNvSpPr txBox="1">
            <a:spLocks/>
          </p:cNvSpPr>
          <p:nvPr/>
        </p:nvSpPr>
        <p:spPr bwMode="auto">
          <a:xfrm>
            <a:off x="533400" y="1524000"/>
            <a:ext cx="8153400" cy="4114800"/>
          </a:xfrm>
          <a:prstGeom prst="rect">
            <a:avLst/>
          </a:prstGeom>
          <a:noFill/>
          <a:ln w="9525">
            <a:noFill/>
            <a:miter lim="800000"/>
            <a:headEnd/>
            <a:tailEnd/>
          </a:ln>
        </p:spPr>
        <p:txBody>
          <a:bodyPr/>
          <a:lstStyle>
            <a:lvl1pPr marL="169863" indent="-169863">
              <a:defRPr sz="1000">
                <a:solidFill>
                  <a:schemeClr val="tx1"/>
                </a:solidFill>
                <a:latin typeface="Arial Unicode MS" charset="0"/>
                <a:ea typeface="ＭＳ Ｐゴシック" charset="0"/>
                <a:cs typeface="ＭＳ Ｐゴシック" charset="0"/>
              </a:defRPr>
            </a:lvl1pPr>
            <a:lvl2pPr marL="914400" indent="-457200">
              <a:defRPr sz="1000">
                <a:solidFill>
                  <a:schemeClr val="tx1"/>
                </a:solidFill>
                <a:latin typeface="Arial Unicode MS" charset="0"/>
                <a:ea typeface="ＭＳ Ｐゴシック" charset="0"/>
              </a:defRPr>
            </a:lvl2pPr>
            <a:lvl3pPr>
              <a:defRPr sz="1000">
                <a:solidFill>
                  <a:schemeClr val="tx1"/>
                </a:solidFill>
                <a:latin typeface="Arial Unicode MS" charset="0"/>
                <a:ea typeface="ＭＳ Ｐゴシック" charset="0"/>
              </a:defRPr>
            </a:lvl3pPr>
            <a:lvl4pPr>
              <a:defRPr sz="1000">
                <a:solidFill>
                  <a:schemeClr val="tx1"/>
                </a:solidFill>
                <a:latin typeface="Arial Unicode MS" charset="0"/>
                <a:ea typeface="ＭＳ Ｐゴシック" charset="0"/>
              </a:defRPr>
            </a:lvl4pPr>
            <a:lvl5pPr>
              <a:defRPr sz="1000">
                <a:solidFill>
                  <a:schemeClr val="tx1"/>
                </a:solidFill>
                <a:latin typeface="Arial Unicode MS" charset="0"/>
                <a:ea typeface="ＭＳ Ｐゴシック" charset="0"/>
              </a:defRPr>
            </a:lvl5pPr>
            <a:lvl6pPr marL="457200" eaLnBrk="0" fontAlgn="base" hangingPunct="0">
              <a:spcBef>
                <a:spcPct val="50000"/>
              </a:spcBef>
              <a:spcAft>
                <a:spcPct val="0"/>
              </a:spcAft>
              <a:defRPr sz="1000">
                <a:solidFill>
                  <a:schemeClr val="tx1"/>
                </a:solidFill>
                <a:latin typeface="Arial Unicode MS" charset="0"/>
                <a:ea typeface="ＭＳ Ｐゴシック" charset="0"/>
              </a:defRPr>
            </a:lvl6pPr>
            <a:lvl7pPr marL="914400" eaLnBrk="0" fontAlgn="base" hangingPunct="0">
              <a:spcBef>
                <a:spcPct val="50000"/>
              </a:spcBef>
              <a:spcAft>
                <a:spcPct val="0"/>
              </a:spcAft>
              <a:defRPr sz="1000">
                <a:solidFill>
                  <a:schemeClr val="tx1"/>
                </a:solidFill>
                <a:latin typeface="Arial Unicode MS" charset="0"/>
                <a:ea typeface="ＭＳ Ｐゴシック" charset="0"/>
              </a:defRPr>
            </a:lvl7pPr>
            <a:lvl8pPr marL="1371600" eaLnBrk="0" fontAlgn="base" hangingPunct="0">
              <a:spcBef>
                <a:spcPct val="50000"/>
              </a:spcBef>
              <a:spcAft>
                <a:spcPct val="0"/>
              </a:spcAft>
              <a:defRPr sz="1000">
                <a:solidFill>
                  <a:schemeClr val="tx1"/>
                </a:solidFill>
                <a:latin typeface="Arial Unicode MS" charset="0"/>
                <a:ea typeface="ＭＳ Ｐゴシック" charset="0"/>
              </a:defRPr>
            </a:lvl8pPr>
            <a:lvl9pPr marL="1828800" eaLnBrk="0" fontAlgn="base" hangingPunct="0">
              <a:spcBef>
                <a:spcPct val="50000"/>
              </a:spcBef>
              <a:spcAft>
                <a:spcPct val="0"/>
              </a:spcAft>
              <a:defRPr sz="1000">
                <a:solidFill>
                  <a:schemeClr val="tx1"/>
                </a:solidFill>
                <a:latin typeface="Arial Unicode MS" charset="0"/>
                <a:ea typeface="ＭＳ Ｐゴシック" charset="0"/>
              </a:defRPr>
            </a:lvl9pPr>
          </a:lstStyle>
          <a:p>
            <a:pPr marL="231775" indent="-231775" defTabSz="914400">
              <a:spcBef>
                <a:spcPct val="20000"/>
              </a:spcBef>
              <a:buFont typeface="Arial"/>
              <a:buChar char="•"/>
            </a:pPr>
            <a:r>
              <a:rPr lang="en-US" sz="2800" dirty="0">
                <a:solidFill>
                  <a:srgbClr val="002569"/>
                </a:solidFill>
                <a:latin typeface="Calibri" charset="0"/>
                <a:cs typeface="Calibri" charset="0"/>
              </a:rPr>
              <a:t>ODC White Paper draft - 20 minutes</a:t>
            </a:r>
          </a:p>
          <a:p>
            <a:pPr marL="231775" indent="-231775" defTabSz="914400">
              <a:spcBef>
                <a:spcPct val="20000"/>
              </a:spcBef>
              <a:buFont typeface="Arial"/>
              <a:buChar char="•"/>
            </a:pPr>
            <a:r>
              <a:rPr lang="en-US" sz="2800" b="1" dirty="0" smtClean="0">
                <a:solidFill>
                  <a:srgbClr val="FF0000"/>
                </a:solidFill>
                <a:latin typeface="Calibri" charset="0"/>
                <a:cs typeface="Calibri" charset="0"/>
              </a:rPr>
              <a:t>Data </a:t>
            </a:r>
            <a:r>
              <a:rPr lang="en-US" sz="2800" b="1" dirty="0">
                <a:solidFill>
                  <a:srgbClr val="FF0000"/>
                </a:solidFill>
                <a:latin typeface="Calibri" charset="0"/>
                <a:cs typeface="Calibri" charset="0"/>
              </a:rPr>
              <a:t>Cube pilot projects - 20 </a:t>
            </a:r>
            <a:r>
              <a:rPr lang="en-US" sz="2800" b="1" dirty="0" smtClean="0">
                <a:solidFill>
                  <a:srgbClr val="FF0000"/>
                </a:solidFill>
                <a:latin typeface="Calibri" charset="0"/>
                <a:cs typeface="Calibri" charset="0"/>
              </a:rPr>
              <a:t>minutes</a:t>
            </a:r>
            <a:endParaRPr lang="en-US" sz="2800" b="1" dirty="0">
              <a:solidFill>
                <a:srgbClr val="FF0000"/>
              </a:solidFill>
              <a:latin typeface="Calibri" charset="0"/>
              <a:cs typeface="Calibri" charset="0"/>
            </a:endParaRPr>
          </a:p>
          <a:p>
            <a:pPr marL="231775" indent="-231775" defTabSz="914400">
              <a:spcBef>
                <a:spcPct val="20000"/>
              </a:spcBef>
              <a:buFont typeface="Arial"/>
              <a:buChar char="•"/>
            </a:pPr>
            <a:r>
              <a:rPr lang="en-US" sz="2800" dirty="0" smtClean="0">
                <a:solidFill>
                  <a:srgbClr val="002569"/>
                </a:solidFill>
                <a:latin typeface="Calibri" charset="0"/>
                <a:cs typeface="Calibri" charset="0"/>
              </a:rPr>
              <a:t>Sentinel-1 </a:t>
            </a:r>
            <a:r>
              <a:rPr lang="en-US" sz="2800" dirty="0">
                <a:solidFill>
                  <a:srgbClr val="002569"/>
                </a:solidFill>
                <a:latin typeface="Calibri" charset="0"/>
                <a:cs typeface="Calibri" charset="0"/>
              </a:rPr>
              <a:t>ARD progress - 10 minutes</a:t>
            </a:r>
          </a:p>
          <a:p>
            <a:pPr marL="231775" indent="-231775" defTabSz="914400">
              <a:spcBef>
                <a:spcPct val="20000"/>
              </a:spcBef>
              <a:buFont typeface="Arial"/>
              <a:buChar char="•"/>
            </a:pPr>
            <a:r>
              <a:rPr lang="en-US" sz="2800" dirty="0" smtClean="0">
                <a:solidFill>
                  <a:srgbClr val="002569"/>
                </a:solidFill>
                <a:latin typeface="Calibri" charset="0"/>
                <a:cs typeface="Calibri" charset="0"/>
              </a:rPr>
              <a:t>Vietnam </a:t>
            </a:r>
            <a:r>
              <a:rPr lang="en-US" sz="2800" dirty="0">
                <a:solidFill>
                  <a:srgbClr val="002569"/>
                </a:solidFill>
                <a:latin typeface="Calibri" charset="0"/>
                <a:cs typeface="Calibri" charset="0"/>
              </a:rPr>
              <a:t>Pilot Project Test Results </a:t>
            </a:r>
            <a:r>
              <a:rPr lang="en-US" sz="2800" dirty="0" smtClean="0">
                <a:solidFill>
                  <a:srgbClr val="002569"/>
                </a:solidFill>
                <a:latin typeface="Calibri" charset="0"/>
                <a:cs typeface="Calibri" charset="0"/>
              </a:rPr>
              <a:t>– 20 minutes</a:t>
            </a:r>
            <a:endParaRPr lang="en-US" sz="2800" dirty="0">
              <a:solidFill>
                <a:srgbClr val="002569"/>
              </a:solidFill>
              <a:latin typeface="Calibri" charset="0"/>
              <a:cs typeface="Calibri" charset="0"/>
            </a:endParaRPr>
          </a:p>
          <a:p>
            <a:pPr marL="231775" indent="-231775" defTabSz="914400">
              <a:spcBef>
                <a:spcPct val="20000"/>
              </a:spcBef>
              <a:buFont typeface="Arial"/>
              <a:buChar char="•"/>
            </a:pPr>
            <a:r>
              <a:rPr lang="en-US" sz="2800" dirty="0">
                <a:solidFill>
                  <a:srgbClr val="002569"/>
                </a:solidFill>
                <a:latin typeface="Calibri" charset="0"/>
                <a:cs typeface="Calibri" charset="0"/>
              </a:rPr>
              <a:t>EXTRA - 20 minutes open for extended discussions from above, or new </a:t>
            </a:r>
            <a:r>
              <a:rPr lang="en-US" sz="2800" dirty="0" smtClean="0">
                <a:solidFill>
                  <a:srgbClr val="002569"/>
                </a:solidFill>
                <a:latin typeface="Calibri" charset="0"/>
                <a:cs typeface="Calibri" charset="0"/>
              </a:rPr>
              <a:t>topics</a:t>
            </a:r>
            <a:endParaRPr lang="en-US" sz="2800" dirty="0">
              <a:solidFill>
                <a:srgbClr val="002569"/>
              </a:solidFill>
              <a:latin typeface="Calibri" charset="0"/>
              <a:cs typeface="Calibri" charset="0"/>
            </a:endParaRPr>
          </a:p>
        </p:txBody>
      </p:sp>
      <p:pic>
        <p:nvPicPr>
          <p:cNvPr id="4" name="Picture 3"/>
          <p:cNvPicPr>
            <a:picLocks noChangeAspect="1"/>
          </p:cNvPicPr>
          <p:nvPr/>
        </p:nvPicPr>
        <p:blipFill>
          <a:blip r:embed="rId3"/>
          <a:stretch>
            <a:fillRect/>
          </a:stretch>
        </p:blipFill>
        <p:spPr>
          <a:xfrm>
            <a:off x="4952999" y="4191000"/>
            <a:ext cx="3753963" cy="2438400"/>
          </a:xfrm>
          <a:prstGeom prst="rect">
            <a:avLst/>
          </a:prstGeom>
        </p:spPr>
      </p:pic>
    </p:spTree>
    <p:extLst>
      <p:ext uri="{BB962C8B-B14F-4D97-AF65-F5344CB8AC3E}">
        <p14:creationId xmlns:p14="http://schemas.microsoft.com/office/powerpoint/2010/main" val="1003400567"/>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a:themeElements>
    <a:clrScheme name="Default">
      <a:dk1>
        <a:srgbClr val="002569"/>
      </a:dk1>
      <a:lt1>
        <a:srgbClr val="696969"/>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GA White Pages">
  <a:themeElements>
    <a:clrScheme name="GA White Pages 13">
      <a:dk1>
        <a:srgbClr val="4D4D4F"/>
      </a:dk1>
      <a:lt1>
        <a:srgbClr val="FFFFFF"/>
      </a:lt1>
      <a:dk2>
        <a:srgbClr val="267485"/>
      </a:dk2>
      <a:lt2>
        <a:srgbClr val="808080"/>
      </a:lt2>
      <a:accent1>
        <a:srgbClr val="A0D7E4"/>
      </a:accent1>
      <a:accent2>
        <a:srgbClr val="333399"/>
      </a:accent2>
      <a:accent3>
        <a:srgbClr val="FFFFFF"/>
      </a:accent3>
      <a:accent4>
        <a:srgbClr val="404042"/>
      </a:accent4>
      <a:accent5>
        <a:srgbClr val="CDE8EF"/>
      </a:accent5>
      <a:accent6>
        <a:srgbClr val="2D2D8A"/>
      </a:accent6>
      <a:hlink>
        <a:srgbClr val="0000FF"/>
      </a:hlink>
      <a:folHlink>
        <a:srgbClr val="99CC00"/>
      </a:folHlink>
    </a:clrScheme>
    <a:fontScheme name="GA White Pag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Arial" charset="0"/>
          </a:defRPr>
        </a:defPPr>
      </a:lstStyle>
    </a:lnDef>
  </a:objectDefaults>
  <a:extraClrSchemeLst>
    <a:extraClrScheme>
      <a:clrScheme name="GA White Pag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A White Pag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A White Pag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A White Pag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A White Pag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A White Pag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A White Pag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A White Pag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A White Pag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A White Pag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A White Pag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A White Pag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GA White Pages 13">
        <a:dk1>
          <a:srgbClr val="4D4D4F"/>
        </a:dk1>
        <a:lt1>
          <a:srgbClr val="FFFFFF"/>
        </a:lt1>
        <a:dk2>
          <a:srgbClr val="267485"/>
        </a:dk2>
        <a:lt2>
          <a:srgbClr val="808080"/>
        </a:lt2>
        <a:accent1>
          <a:srgbClr val="A0D7E4"/>
        </a:accent1>
        <a:accent2>
          <a:srgbClr val="333399"/>
        </a:accent2>
        <a:accent3>
          <a:srgbClr val="FFFFFF"/>
        </a:accent3>
        <a:accent4>
          <a:srgbClr val="404042"/>
        </a:accent4>
        <a:accent5>
          <a:srgbClr val="CDE8EF"/>
        </a:accent5>
        <a:accent6>
          <a:srgbClr val="2D2D8A"/>
        </a:accent6>
        <a:hlink>
          <a:srgbClr val="0000FF"/>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Default">
  <a:themeElements>
    <a:clrScheme name="Default">
      <a:dk1>
        <a:srgbClr val="002569"/>
      </a:dk1>
      <a:lt1>
        <a:srgbClr val="696969"/>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2_Default">
  <a:themeElements>
    <a:clrScheme name="Default">
      <a:dk1>
        <a:srgbClr val="002569"/>
      </a:dk1>
      <a:lt1>
        <a:srgbClr val="696969"/>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Default">
  <a:themeElements>
    <a:clrScheme name="Default">
      <a:dk1>
        <a:srgbClr val="000000"/>
      </a:dk1>
      <a:lt1>
        <a:srgbClr val="FFFFFF"/>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12793</TotalTime>
  <Words>1922</Words>
  <Application>Microsoft Macintosh PowerPoint</Application>
  <PresentationFormat>On-screen Show (4:3)</PresentationFormat>
  <Paragraphs>196</Paragraphs>
  <Slides>33</Slides>
  <Notes>31</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33</vt:i4>
      </vt:variant>
    </vt:vector>
  </HeadingPairs>
  <TitlesOfParts>
    <vt:vector size="48" baseType="lpstr">
      <vt:lpstr>Arial Bold</vt:lpstr>
      <vt:lpstr>Avenir Roman</vt:lpstr>
      <vt:lpstr>Calibri</vt:lpstr>
      <vt:lpstr>Droid Serif</vt:lpstr>
      <vt:lpstr>Helvetica</vt:lpstr>
      <vt:lpstr>ＭＳ Ｐゴシック</vt:lpstr>
      <vt:lpstr>Proxima Nova Regular</vt:lpstr>
      <vt:lpstr>Tahoma</vt:lpstr>
      <vt:lpstr>Times New Roman</vt:lpstr>
      <vt:lpstr>Wingdings</vt:lpstr>
      <vt:lpstr>Arial</vt:lpstr>
      <vt:lpstr>Default</vt:lpstr>
      <vt:lpstr>GA White Pages</vt:lpstr>
      <vt:lpstr>4_Default</vt:lpstr>
      <vt:lpstr>2_Default</vt:lpstr>
      <vt:lpstr>Open Data Cube Side Meeting</vt:lpstr>
      <vt:lpstr>Agenda</vt:lpstr>
      <vt:lpstr>What are Data Cubes?</vt:lpstr>
      <vt:lpstr>ODC White Paper</vt:lpstr>
      <vt:lpstr>Purpose: Why Data Cubes?</vt:lpstr>
      <vt:lpstr>ODC Vision</vt:lpstr>
      <vt:lpstr>What are the challenges? </vt:lpstr>
      <vt:lpstr>Implementation: How do we get there?</vt:lpstr>
      <vt:lpstr>Agenda</vt:lpstr>
      <vt:lpstr>Growing a Global Network of  Open DataCubes</vt:lpstr>
      <vt:lpstr>The “Road to 20” Data Cubes</vt:lpstr>
      <vt:lpstr>The “Road to 20” Data Cubes</vt:lpstr>
      <vt:lpstr>PowerPoint Presentation</vt:lpstr>
      <vt:lpstr>ARD Status</vt:lpstr>
      <vt:lpstr>Agenda</vt:lpstr>
      <vt:lpstr>S1 ARD Background</vt:lpstr>
      <vt:lpstr>Sentinel-1 Processing Steps</vt:lpstr>
      <vt:lpstr>S1 CEOS ARD Summary</vt:lpstr>
      <vt:lpstr>S1 ARD Status</vt:lpstr>
      <vt:lpstr>Agenda</vt:lpstr>
      <vt:lpstr>Vietnam Interoperability Test</vt:lpstr>
      <vt:lpstr>Vietnam Example - Optical</vt:lpstr>
      <vt:lpstr>Vietnam Example - Radar</vt:lpstr>
      <vt:lpstr>PowerPoint Presentation</vt:lpstr>
      <vt:lpstr>PowerPoint Presentation</vt:lpstr>
      <vt:lpstr>PowerPoint Presentation</vt:lpstr>
      <vt:lpstr>PowerPoint Presentation</vt:lpstr>
      <vt:lpstr>PowerPoint Presentation</vt:lpstr>
      <vt:lpstr>PowerPoint Presentation</vt:lpstr>
      <vt:lpstr>Vietnam Task Status</vt:lpstr>
      <vt:lpstr>PowerPoint Presentation</vt:lpstr>
      <vt:lpstr>IGARSS 2017</vt:lpstr>
      <vt:lpstr>Contacts / Websites</vt:lpstr>
    </vt:vector>
  </TitlesOfParts>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dc:title>
  <dc:creator>Brian R. Williams</dc:creator>
  <cp:lastModifiedBy>Brian Killough</cp:lastModifiedBy>
  <cp:revision>675</cp:revision>
  <cp:lastPrinted>2015-02-04T17:36:21Z</cp:lastPrinted>
  <dcterms:modified xsi:type="dcterms:W3CDTF">2017-04-25T14:09:33Z</dcterms:modified>
</cp:coreProperties>
</file>