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62" r:id="rId3"/>
    <p:sldId id="363" r:id="rId4"/>
    <p:sldId id="364" r:id="rId5"/>
    <p:sldId id="366" r:id="rId6"/>
    <p:sldId id="372" r:id="rId7"/>
    <p:sldId id="373" r:id="rId8"/>
    <p:sldId id="374" r:id="rId9"/>
    <p:sldId id="377" r:id="rId10"/>
    <p:sldId id="375" r:id="rId11"/>
    <p:sldId id="378" r:id="rId12"/>
    <p:sldId id="376" r:id="rId13"/>
    <p:sldId id="371" r:id="rId14"/>
    <p:sldId id="365" r:id="rId15"/>
    <p:sldId id="37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14"/>
    <p:restoredTop sz="95829" autoAdjust="0"/>
  </p:normalViewPr>
  <p:slideViewPr>
    <p:cSldViewPr snapToGrid="0" snapToObjects="1">
      <p:cViewPr varScale="1">
        <p:scale>
          <a:sx n="108" d="100"/>
          <a:sy n="108" d="100"/>
        </p:scale>
        <p:origin x="168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54B0B-81C4-884E-B14F-07301C7FA896}" type="datetimeFigureOut">
              <a:rPr lang="en-US" smtClean="0"/>
              <a:t>4/23/18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C535CD-27C0-1542-A83C-0E84A2E1E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709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8AEE1-B6DF-B643-873D-F3B314E6EA40}" type="datetimeFigureOut">
              <a:rPr lang="en-US" smtClean="0"/>
              <a:t>4/23/18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2A2F6-F579-EF4A-98AC-4E8D000D1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430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19237"/>
            <a:ext cx="6400800" cy="6674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Click to edit Master subtitle style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77329" y="2501911"/>
            <a:ext cx="6860028" cy="69878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  <p:pic>
        <p:nvPicPr>
          <p:cNvPr id="10" name="Picture 9" descr="geo_logo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7593" y="6322870"/>
            <a:ext cx="889949" cy="398431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21447" y="6226899"/>
            <a:ext cx="1761803" cy="569336"/>
          </a:xfrm>
        </p:spPr>
        <p:txBody>
          <a:bodyPr/>
          <a:lstStyle/>
          <a:p>
            <a:pPr>
              <a:defRPr/>
            </a:pPr>
            <a:r>
              <a:rPr lang="en-US" b="1" dirty="0"/>
              <a:t>SDCG-8</a:t>
            </a:r>
          </a:p>
          <a:p>
            <a:pPr>
              <a:defRPr/>
            </a:pPr>
            <a:r>
              <a:rPr lang="en-US" b="1" dirty="0"/>
              <a:t>DLR, Bonn, Germany</a:t>
            </a:r>
            <a:endParaRPr lang="en-US" sz="1000" b="1" dirty="0"/>
          </a:p>
          <a:p>
            <a:pPr>
              <a:defRPr/>
            </a:pPr>
            <a:r>
              <a:rPr lang="en-US" sz="1000" b="1" dirty="0"/>
              <a:t>September 23</a:t>
            </a:r>
            <a:r>
              <a:rPr lang="en-US" sz="1000" b="1" baseline="30000" dirty="0"/>
              <a:t>rd</a:t>
            </a:r>
            <a:r>
              <a:rPr lang="en-US" sz="1000" b="1" dirty="0"/>
              <a:t>-25</a:t>
            </a:r>
            <a:r>
              <a:rPr lang="en-US" sz="1000" b="1" baseline="30000" dirty="0"/>
              <a:t>th</a:t>
            </a:r>
            <a:r>
              <a:rPr lang="en-US" sz="1000" b="1" dirty="0"/>
              <a:t> 2015</a:t>
            </a:r>
            <a:endParaRPr lang="en-US" sz="1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08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009" y="89224"/>
            <a:ext cx="6004205" cy="698785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009" y="134989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21447" y="6226899"/>
            <a:ext cx="1759106" cy="569336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b="1" dirty="0"/>
              <a:t>SDCG-8</a:t>
            </a:r>
          </a:p>
          <a:p>
            <a:pPr>
              <a:defRPr/>
            </a:pPr>
            <a:r>
              <a:rPr lang="en-US" b="1" dirty="0"/>
              <a:t>DLR, Bonn, Germany</a:t>
            </a:r>
            <a:endParaRPr lang="en-US" sz="1000" b="1" dirty="0"/>
          </a:p>
          <a:p>
            <a:pPr>
              <a:defRPr/>
            </a:pPr>
            <a:r>
              <a:rPr lang="en-US" sz="1000" b="1" dirty="0"/>
              <a:t>September 23</a:t>
            </a:r>
            <a:r>
              <a:rPr lang="en-US" sz="1000" b="1" baseline="30000" dirty="0"/>
              <a:t>rd</a:t>
            </a:r>
            <a:r>
              <a:rPr lang="en-US" sz="1000" b="1" dirty="0"/>
              <a:t>-25</a:t>
            </a:r>
            <a:r>
              <a:rPr lang="en-US" sz="1000" b="1" baseline="30000" dirty="0"/>
              <a:t>th</a:t>
            </a:r>
            <a:r>
              <a:rPr lang="en-US" sz="1000" b="1" dirty="0"/>
              <a:t> 2015</a:t>
            </a:r>
            <a:endParaRPr lang="en-US" sz="1000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91601" y="6322870"/>
            <a:ext cx="510387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 algn="ctr"/>
            <a:fld id="{82D36AB3-2316-484A-8EF9-67EFC1B9B32B}" type="slidenum">
              <a:rPr lang="en-US" smtClean="0"/>
              <a:pPr algn="ctr"/>
              <a:t>‹#›</a:t>
            </a:fld>
            <a:endParaRPr lang="en-US" dirty="0"/>
          </a:p>
        </p:txBody>
      </p:sp>
      <p:pic>
        <p:nvPicPr>
          <p:cNvPr id="7" name="Picture 6" descr="geo_logo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7593" y="6322870"/>
            <a:ext cx="889949" cy="398431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157564"/>
            <a:ext cx="9144000" cy="646329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66392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geo_logo.png"/>
          <p:cNvPicPr>
            <a:picLocks noChangeAspect="1"/>
          </p:cNvPicPr>
          <p:nvPr userDrawn="1"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7593" y="6322870"/>
            <a:ext cx="889949" cy="398431"/>
          </a:xfrm>
          <a:prstGeom prst="rect">
            <a:avLst/>
          </a:prstGeom>
        </p:spPr>
      </p:pic>
      <p:pic>
        <p:nvPicPr>
          <p:cNvPr id="12" name="Picture 11" descr="ceos_logo.png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1487" y="6267408"/>
            <a:ext cx="1263253" cy="500248"/>
          </a:xfrm>
          <a:prstGeom prst="rect">
            <a:avLst/>
          </a:prstGeom>
        </p:spPr>
      </p:pic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21447" y="6226899"/>
            <a:ext cx="1752843" cy="569336"/>
          </a:xfrm>
          <a:prstGeom prst="rect">
            <a:avLst/>
          </a:prstGeom>
        </p:spPr>
        <p:txBody>
          <a:bodyPr/>
          <a:lstStyle>
            <a:lvl1pPr algn="ct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b="1" dirty="0"/>
              <a:t>SDCG-8</a:t>
            </a:r>
          </a:p>
          <a:p>
            <a:pPr>
              <a:defRPr/>
            </a:pPr>
            <a:r>
              <a:rPr lang="en-US" b="1" dirty="0"/>
              <a:t>DLR, Bonn, Germany</a:t>
            </a:r>
            <a:endParaRPr lang="en-US" sz="1000" b="1" dirty="0"/>
          </a:p>
          <a:p>
            <a:pPr>
              <a:defRPr/>
            </a:pPr>
            <a:r>
              <a:rPr lang="en-US" sz="1000" b="1" dirty="0"/>
              <a:t>September 23</a:t>
            </a:r>
            <a:r>
              <a:rPr lang="en-US" sz="1000" b="1" baseline="30000" dirty="0"/>
              <a:t>rd</a:t>
            </a:r>
            <a:r>
              <a:rPr lang="en-US" sz="1000" b="1" dirty="0"/>
              <a:t>-25</a:t>
            </a:r>
            <a:r>
              <a:rPr lang="en-US" sz="1000" b="1" baseline="30000" dirty="0"/>
              <a:t>th</a:t>
            </a:r>
            <a:r>
              <a:rPr lang="en-US" sz="1000" b="1" dirty="0"/>
              <a:t> 2015</a:t>
            </a:r>
            <a:endParaRPr lang="en-US" sz="1000" dirty="0"/>
          </a:p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1601" y="6322870"/>
            <a:ext cx="510387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 algn="ctr"/>
            <a:fld id="{82D36AB3-2316-484A-8EF9-67EFC1B9B32B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01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3712323"/>
            <a:ext cx="6400800" cy="901913"/>
          </a:xfrm>
        </p:spPr>
        <p:txBody>
          <a:bodyPr>
            <a:normAutofit fontScale="77500" lnSpcReduction="20000"/>
          </a:bodyPr>
          <a:lstStyle/>
          <a:p>
            <a:r>
              <a:rPr lang="en-US" i="1" dirty="0"/>
              <a:t>G. Dyke</a:t>
            </a:r>
          </a:p>
          <a:p>
            <a:r>
              <a:rPr lang="en-US" i="1" dirty="0"/>
              <a:t>GFOI/SDCG Side Event, 23 April 2018, Boulder, CO, USA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77329" y="1802428"/>
            <a:ext cx="6860028" cy="698785"/>
          </a:xfrm>
        </p:spPr>
        <p:txBody>
          <a:bodyPr/>
          <a:lstStyle/>
          <a:p>
            <a:r>
              <a:rPr lang="en-US" sz="3600" dirty="0">
                <a:solidFill>
                  <a:schemeClr val="tx2"/>
                </a:solidFill>
                <a:latin typeface="Calibri" charset="0"/>
                <a:ea typeface="ＭＳ Ｐゴシック" charset="0"/>
              </a:rPr>
              <a:t>Update: Views on CEOS and SDCG Approach on GFOI Phase 2</a:t>
            </a:r>
            <a:br>
              <a:rPr lang="en-US" sz="3600" dirty="0">
                <a:solidFill>
                  <a:schemeClr val="tx2"/>
                </a:solidFill>
                <a:latin typeface="Calibri" charset="0"/>
                <a:ea typeface="ＭＳ Ｐゴシック" charset="0"/>
              </a:rPr>
            </a:br>
            <a:r>
              <a:rPr lang="en-US" sz="2400" i="1" dirty="0">
                <a:solidFill>
                  <a:schemeClr val="tx2"/>
                </a:solidFill>
                <a:latin typeface="Calibri" charset="0"/>
                <a:ea typeface="ＭＳ Ｐゴシック" charset="0"/>
              </a:rPr>
              <a:t>Updated for SIT-33 GFOI/SDCG Side Event</a:t>
            </a:r>
            <a:endParaRPr lang="en-US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530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37687-056D-D043-B790-CEE44A413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INPE Highlights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2EEDD-424D-0D48-8597-CF96CF8EA1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INPE supporting GFOI overall</a:t>
            </a:r>
          </a:p>
          <a:p>
            <a:r>
              <a:rPr lang="en-US" dirty="0"/>
              <a:t>Awaiting further feedback on SDCG engagement for Phase 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D5FA8D-183D-D14F-8F1C-F056245F2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SDCG-8</a:t>
            </a:r>
          </a:p>
          <a:p>
            <a:pPr>
              <a:defRPr/>
            </a:pPr>
            <a:r>
              <a:rPr lang="en-US" b="1"/>
              <a:t>DLR, Bonn, Germany</a:t>
            </a:r>
            <a:endParaRPr lang="en-US" sz="1000" b="1"/>
          </a:p>
          <a:p>
            <a:pPr>
              <a:defRPr/>
            </a:pPr>
            <a:r>
              <a:rPr lang="en-US" sz="1000" b="1"/>
              <a:t>September 23</a:t>
            </a:r>
            <a:r>
              <a:rPr lang="en-US" sz="1000" b="1" baseline="30000"/>
              <a:t>rd</a:t>
            </a:r>
            <a:r>
              <a:rPr lang="en-US" sz="1000" b="1"/>
              <a:t>-25</a:t>
            </a:r>
            <a:r>
              <a:rPr lang="en-US" sz="1000" b="1" baseline="30000"/>
              <a:t>th</a:t>
            </a:r>
            <a:r>
              <a:rPr lang="en-US" sz="1000" b="1"/>
              <a:t> 2015</a:t>
            </a:r>
            <a:endParaRPr lang="en-US" sz="100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948929-D963-3443-BD6C-C926790EB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2D36AB3-2316-484A-8EF9-67EFC1B9B32B}" type="slidenum">
              <a:rPr lang="en-US" smtClean="0"/>
              <a:pPr algn="ctr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90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2593D-DAA4-A045-9F97-2C4ED393E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USGS Highlights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F5DA4-37DB-A84E-8B12-81820F872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Benefits from:</a:t>
            </a:r>
          </a:p>
          <a:p>
            <a:pPr lvl="1"/>
            <a:r>
              <a:rPr lang="en-AU" dirty="0"/>
              <a:t>user requirement gathering at GFOI Plenary</a:t>
            </a:r>
          </a:p>
          <a:p>
            <a:pPr lvl="1"/>
            <a:r>
              <a:rPr lang="en-AU" dirty="0"/>
              <a:t>reporting back to space agencies at the LSI-VC </a:t>
            </a:r>
          </a:p>
          <a:p>
            <a:pPr lvl="1"/>
            <a:r>
              <a:rPr lang="en-AU" dirty="0"/>
              <a:t>excellent opportunity to move forward on the coordination of a global Landsat ARD model</a:t>
            </a:r>
          </a:p>
          <a:p>
            <a:r>
              <a:rPr lang="en-AU" dirty="0"/>
              <a:t>Space agencies need a focus on space data within the GFOI Data component</a:t>
            </a:r>
          </a:p>
          <a:p>
            <a:pPr lvl="1"/>
            <a:r>
              <a:rPr lang="en-AU" dirty="0"/>
              <a:t>Broadening data requirement to include in situ weakens the relevance for space agencies</a:t>
            </a:r>
          </a:p>
          <a:p>
            <a:pPr lvl="1"/>
            <a:r>
              <a:rPr lang="en-AU" dirty="0"/>
              <a:t>In situ better served in CB and MGD?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E226B4-0F5B-1B4B-BE39-A7E51EAD5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SDCG-8</a:t>
            </a:r>
          </a:p>
          <a:p>
            <a:pPr>
              <a:defRPr/>
            </a:pPr>
            <a:r>
              <a:rPr lang="en-US" b="1"/>
              <a:t>DLR, Bonn, Germany</a:t>
            </a:r>
            <a:endParaRPr lang="en-US" sz="1000" b="1"/>
          </a:p>
          <a:p>
            <a:pPr>
              <a:defRPr/>
            </a:pPr>
            <a:r>
              <a:rPr lang="en-US" sz="1000" b="1"/>
              <a:t>September 23</a:t>
            </a:r>
            <a:r>
              <a:rPr lang="en-US" sz="1000" b="1" baseline="30000"/>
              <a:t>rd</a:t>
            </a:r>
            <a:r>
              <a:rPr lang="en-US" sz="1000" b="1"/>
              <a:t>-25</a:t>
            </a:r>
            <a:r>
              <a:rPr lang="en-US" sz="1000" b="1" baseline="30000"/>
              <a:t>th</a:t>
            </a:r>
            <a:r>
              <a:rPr lang="en-US" sz="1000" b="1"/>
              <a:t> 2015</a:t>
            </a:r>
            <a:endParaRPr lang="en-US" sz="100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F66021-FB02-4248-83AE-57315557F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2D36AB3-2316-484A-8EF9-67EFC1B9B32B}" type="slidenum">
              <a:rPr lang="en-US" smtClean="0"/>
              <a:pPr algn="ctr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C6DFA-3048-3A40-B896-0AAD8356E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22958-8D04-7848-9258-F24FD1CE6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we promote feedback from R&amp;D activities to data providers (e.g. ASI, CNES)?</a:t>
            </a:r>
          </a:p>
          <a:p>
            <a:r>
              <a:rPr lang="en-US" dirty="0"/>
              <a:t>Should we continue co-location of SDCG with GFOI Plenary?</a:t>
            </a:r>
          </a:p>
          <a:p>
            <a:r>
              <a:rPr lang="en-US" dirty="0"/>
              <a:t>Would it be more valuable for SDCG to co-locate with a GFOI DUAG and/or R&amp;D meeting?</a:t>
            </a:r>
          </a:p>
          <a:p>
            <a:r>
              <a:rPr lang="en-US" dirty="0"/>
              <a:t>Can we sustain more than one SDCG meeting per year?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FE19EB-E4DE-D144-BBBF-1187A4457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SDCG-8</a:t>
            </a:r>
          </a:p>
          <a:p>
            <a:pPr>
              <a:defRPr/>
            </a:pPr>
            <a:r>
              <a:rPr lang="en-US" b="1"/>
              <a:t>DLR, Bonn, Germany</a:t>
            </a:r>
            <a:endParaRPr lang="en-US" sz="1000" b="1"/>
          </a:p>
          <a:p>
            <a:pPr>
              <a:defRPr/>
            </a:pPr>
            <a:r>
              <a:rPr lang="en-US" sz="1000" b="1"/>
              <a:t>September 23</a:t>
            </a:r>
            <a:r>
              <a:rPr lang="en-US" sz="1000" b="1" baseline="30000"/>
              <a:t>rd</a:t>
            </a:r>
            <a:r>
              <a:rPr lang="en-US" sz="1000" b="1"/>
              <a:t>-25</a:t>
            </a:r>
            <a:r>
              <a:rPr lang="en-US" sz="1000" b="1" baseline="30000"/>
              <a:t>th</a:t>
            </a:r>
            <a:r>
              <a:rPr lang="en-US" sz="1000" b="1"/>
              <a:t> 2015</a:t>
            </a:r>
            <a:endParaRPr lang="en-US" sz="100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A01145-81C0-764C-8019-E7D67007E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2D36AB3-2316-484A-8EF9-67EFC1B9B32B}" type="slidenum">
              <a:rPr lang="en-US" smtClean="0"/>
              <a:pPr algn="ctr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361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0FABE1AE-445F-E549-8F1B-5C2EF2C94B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F91C39C-5608-7944-BCED-4F60FAAEF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C5FC1C-7944-8C4D-8752-6E9E432D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SDCG-8</a:t>
            </a:r>
          </a:p>
          <a:p>
            <a:pPr>
              <a:defRPr/>
            </a:pPr>
            <a:r>
              <a:rPr lang="en-US" b="1"/>
              <a:t>DLR, Bonn, Germany</a:t>
            </a:r>
            <a:endParaRPr lang="en-US" sz="1000" b="1"/>
          </a:p>
          <a:p>
            <a:pPr>
              <a:defRPr/>
            </a:pPr>
            <a:r>
              <a:rPr lang="en-US" sz="1000" b="1"/>
              <a:t>September 23</a:t>
            </a:r>
            <a:r>
              <a:rPr lang="en-US" sz="1000" b="1" baseline="30000"/>
              <a:t>rd</a:t>
            </a:r>
            <a:r>
              <a:rPr lang="en-US" sz="1000" b="1"/>
              <a:t>-25</a:t>
            </a:r>
            <a:r>
              <a:rPr lang="en-US" sz="1000" b="1" baseline="30000"/>
              <a:t>th</a:t>
            </a:r>
            <a:r>
              <a:rPr lang="en-US" sz="1000" b="1"/>
              <a:t> 2015</a:t>
            </a:r>
            <a:endParaRPr lang="en-US" sz="100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355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E5D9E-4155-2B4D-924C-21135BB87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4F7C7D-3A0B-8642-AFA8-8851822EA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2000" b="1" dirty="0"/>
              <a:t>1) What’s the main objective of your agency for engagement with GFOI Phase 2?</a:t>
            </a:r>
          </a:p>
          <a:p>
            <a:endParaRPr lang="en-AU" sz="2000" b="1" dirty="0"/>
          </a:p>
          <a:p>
            <a:pPr marL="0" indent="0">
              <a:buNone/>
            </a:pPr>
            <a:r>
              <a:rPr lang="en-AU" sz="2000" b="1" dirty="0"/>
              <a:t>2) What are your general expectations from GFOI going forward?</a:t>
            </a:r>
            <a:br>
              <a:rPr lang="en-AU" sz="2000" dirty="0"/>
            </a:br>
            <a:endParaRPr lang="en-AU" sz="2000" dirty="0"/>
          </a:p>
          <a:p>
            <a:pPr marL="0" indent="0">
              <a:buNone/>
            </a:pPr>
            <a:r>
              <a:rPr lang="en-AU" sz="2000" b="1" dirty="0"/>
              <a:t>3) Is your agency support to GFOI wholly or in part contingent on a better resourced R&amp;D program?</a:t>
            </a:r>
            <a:br>
              <a:rPr lang="en-AU" sz="2000" dirty="0"/>
            </a:br>
            <a:endParaRPr lang="en-AU" sz="2000" dirty="0"/>
          </a:p>
          <a:p>
            <a:pPr marL="0" indent="0">
              <a:buNone/>
            </a:pPr>
            <a:r>
              <a:rPr lang="en-AU" sz="2000" b="1" dirty="0"/>
              <a:t>4) Do you plan to engage in future SDCG meetings?</a:t>
            </a:r>
          </a:p>
          <a:p>
            <a:pPr marL="0" indent="0">
              <a:buNone/>
            </a:pPr>
            <a:endParaRPr lang="en-AU" sz="2000" b="1" dirty="0"/>
          </a:p>
          <a:p>
            <a:pPr marL="0" indent="0">
              <a:buNone/>
            </a:pPr>
            <a:r>
              <a:rPr lang="en-AU" sz="2000" b="1" dirty="0"/>
              <a:t>5) (CSA and CONAE only) is there anything that SDCG can be doing to help ease or promote future core data uptake by the GFOI community?</a:t>
            </a:r>
            <a:endParaRPr lang="en-US" sz="2000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42E7C1-8A62-1F4A-B642-C614A53C7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SDCG-8</a:t>
            </a:r>
          </a:p>
          <a:p>
            <a:pPr>
              <a:defRPr/>
            </a:pPr>
            <a:r>
              <a:rPr lang="en-US" b="1" dirty="0"/>
              <a:t>DLR, Bonn, Germany</a:t>
            </a:r>
            <a:endParaRPr lang="en-US" sz="1000" b="1" dirty="0"/>
          </a:p>
          <a:p>
            <a:pPr>
              <a:defRPr/>
            </a:pPr>
            <a:r>
              <a:rPr lang="en-US" sz="1000" b="1" dirty="0"/>
              <a:t>September 23</a:t>
            </a:r>
            <a:r>
              <a:rPr lang="en-US" sz="1000" b="1" baseline="30000" dirty="0"/>
              <a:t>rd</a:t>
            </a:r>
            <a:r>
              <a:rPr lang="en-US" sz="1000" b="1" dirty="0"/>
              <a:t>-25</a:t>
            </a:r>
            <a:r>
              <a:rPr lang="en-US" sz="1000" b="1" baseline="30000" dirty="0"/>
              <a:t>th</a:t>
            </a:r>
            <a:r>
              <a:rPr lang="en-US" sz="1000" b="1" dirty="0"/>
              <a:t> 2015</a:t>
            </a:r>
            <a:endParaRPr lang="en-US" sz="1000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0C153D-42E0-CF48-B8EE-5BE13C61B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2D36AB3-2316-484A-8EF9-67EFC1B9B32B}" type="slidenum">
              <a:rPr lang="en-US" smtClean="0"/>
              <a:pPr algn="ctr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518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5A0DF-ED94-064F-B07B-394622A4F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SIT-33 Summary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9CCD2-C32F-AF49-901E-4266A6CE5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009" y="1124266"/>
            <a:ext cx="8229600" cy="4525963"/>
          </a:xfrm>
        </p:spPr>
        <p:txBody>
          <a:bodyPr/>
          <a:lstStyle/>
          <a:p>
            <a:r>
              <a:rPr lang="en-AU" sz="2800" dirty="0"/>
              <a:t>Reached out to SDCG agencies to gather their views on GFOI Phase 2 plans and prospects</a:t>
            </a:r>
          </a:p>
          <a:p>
            <a:r>
              <a:rPr lang="en-US" sz="2800" dirty="0"/>
              <a:t>Clear appetite for one SDCG meeting a year</a:t>
            </a:r>
          </a:p>
          <a:p>
            <a:pPr lvl="1"/>
            <a:r>
              <a:rPr lang="en-US" sz="2400" dirty="0"/>
              <a:t>Differing views on value of joint meeting vs. GFOI Plenary</a:t>
            </a:r>
          </a:p>
          <a:p>
            <a:r>
              <a:rPr lang="en-US" sz="2800" dirty="0"/>
              <a:t>Key drivers for GFOI and SDCG involvement:</a:t>
            </a:r>
          </a:p>
          <a:p>
            <a:pPr lvl="1"/>
            <a:r>
              <a:rPr lang="en-US" sz="2400" dirty="0"/>
              <a:t>User requirements, community interaction</a:t>
            </a:r>
          </a:p>
          <a:p>
            <a:pPr lvl="1"/>
            <a:r>
              <a:rPr lang="en-US" sz="2400" dirty="0"/>
              <a:t>Promoting agency data flows and related R&amp;D</a:t>
            </a:r>
          </a:p>
          <a:p>
            <a:pPr lvl="1"/>
            <a:r>
              <a:rPr lang="en-US" sz="2400" dirty="0"/>
              <a:t>Promotion of SAR uptake</a:t>
            </a:r>
          </a:p>
          <a:p>
            <a:pPr lvl="1"/>
            <a:r>
              <a:rPr lang="en-US" sz="2400" dirty="0"/>
              <a:t>Feedback and validation on product development (e.g. ARD)</a:t>
            </a:r>
          </a:p>
          <a:p>
            <a:pPr lvl="1"/>
            <a:r>
              <a:rPr lang="en-US" sz="2400" dirty="0"/>
              <a:t>Support to and from other national government departments, e.g. Forestry, Foreign Aid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64C27C-E693-D94B-997A-9D749A6E0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SDCG-8</a:t>
            </a:r>
          </a:p>
          <a:p>
            <a:pPr>
              <a:defRPr/>
            </a:pPr>
            <a:r>
              <a:rPr lang="en-US" b="1"/>
              <a:t>DLR, Bonn, Germany</a:t>
            </a:r>
            <a:endParaRPr lang="en-US" sz="1000" b="1"/>
          </a:p>
          <a:p>
            <a:pPr>
              <a:defRPr/>
            </a:pPr>
            <a:r>
              <a:rPr lang="en-US" sz="1000" b="1"/>
              <a:t>September 23</a:t>
            </a:r>
            <a:r>
              <a:rPr lang="en-US" sz="1000" b="1" baseline="30000"/>
              <a:t>rd</a:t>
            </a:r>
            <a:r>
              <a:rPr lang="en-US" sz="1000" b="1"/>
              <a:t>-25</a:t>
            </a:r>
            <a:r>
              <a:rPr lang="en-US" sz="1000" b="1" baseline="30000"/>
              <a:t>th</a:t>
            </a:r>
            <a:r>
              <a:rPr lang="en-US" sz="1000" b="1"/>
              <a:t> 2015</a:t>
            </a:r>
            <a:endParaRPr lang="en-US" sz="100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71ADA6-8FE7-9D46-AB44-5ABB49DB1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2D36AB3-2316-484A-8EF9-67EFC1B9B32B}" type="slidenum">
              <a:rPr lang="en-US" smtClean="0"/>
              <a:pPr algn="ctr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771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B8285-66A0-674F-B9A9-B2092A106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0C993-7DA9-664F-8876-EDDAF0DD3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Response Summary Table</a:t>
            </a:r>
          </a:p>
          <a:p>
            <a:r>
              <a:rPr lang="en-US" dirty="0"/>
              <a:t>Objectives</a:t>
            </a:r>
          </a:p>
          <a:p>
            <a:r>
              <a:rPr lang="en-US" dirty="0"/>
              <a:t>Brief Agency Response summary</a:t>
            </a:r>
          </a:p>
          <a:p>
            <a:pPr lvl="1"/>
            <a:r>
              <a:rPr lang="en-US" dirty="0"/>
              <a:t>ASI</a:t>
            </a:r>
          </a:p>
          <a:p>
            <a:pPr lvl="1"/>
            <a:r>
              <a:rPr lang="en-US" dirty="0"/>
              <a:t>CNES</a:t>
            </a:r>
          </a:p>
          <a:p>
            <a:pPr lvl="1"/>
            <a:r>
              <a:rPr lang="en-US" dirty="0"/>
              <a:t>CONAE</a:t>
            </a:r>
          </a:p>
          <a:p>
            <a:pPr lvl="1"/>
            <a:r>
              <a:rPr lang="en-US" dirty="0"/>
              <a:t>CSA</a:t>
            </a:r>
          </a:p>
          <a:p>
            <a:pPr lvl="1"/>
            <a:r>
              <a:rPr lang="en-US" dirty="0"/>
              <a:t>INPE</a:t>
            </a:r>
          </a:p>
          <a:p>
            <a:pPr lvl="1"/>
            <a:r>
              <a:rPr lang="en-US" dirty="0"/>
              <a:t>+DLR, USGS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83B9BA-D7E4-F949-9EA7-370291AF7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SDCG-8</a:t>
            </a:r>
          </a:p>
          <a:p>
            <a:pPr>
              <a:defRPr/>
            </a:pPr>
            <a:r>
              <a:rPr lang="en-US" b="1"/>
              <a:t>DLR, Bonn, Germany</a:t>
            </a:r>
            <a:endParaRPr lang="en-US" sz="1000" b="1"/>
          </a:p>
          <a:p>
            <a:pPr>
              <a:defRPr/>
            </a:pPr>
            <a:r>
              <a:rPr lang="en-US" sz="1000" b="1"/>
              <a:t>September 23</a:t>
            </a:r>
            <a:r>
              <a:rPr lang="en-US" sz="1000" b="1" baseline="30000"/>
              <a:t>rd</a:t>
            </a:r>
            <a:r>
              <a:rPr lang="en-US" sz="1000" b="1"/>
              <a:t>-25</a:t>
            </a:r>
            <a:r>
              <a:rPr lang="en-US" sz="1000" b="1" baseline="30000"/>
              <a:t>th</a:t>
            </a:r>
            <a:r>
              <a:rPr lang="en-US" sz="1000" b="1"/>
              <a:t> 2015</a:t>
            </a:r>
            <a:endParaRPr lang="en-US" sz="100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DC4956-1709-C54B-BB5A-28EF3B7A0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2D36AB3-2316-484A-8EF9-67EFC1B9B32B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967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C4857-3AE5-5B4C-A809-3525EF14C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DD8CF-CFCE-634E-9624-5BE69FAA7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dirty="0"/>
              <a:t>Reach out to SDCG agencies not attending to gather their views</a:t>
            </a:r>
          </a:p>
          <a:p>
            <a:r>
              <a:rPr lang="en-AU" sz="2800" dirty="0"/>
              <a:t>Assessment of future planned participation in SDCG meetings</a:t>
            </a:r>
          </a:p>
          <a:p>
            <a:r>
              <a:rPr lang="en-AU" sz="2800" dirty="0"/>
              <a:t>Supporting Osamu’s objectives as CEOS lead for GFOI</a:t>
            </a:r>
          </a:p>
          <a:p>
            <a:pPr lvl="1"/>
            <a:r>
              <a:rPr lang="en-AU" sz="2400" dirty="0"/>
              <a:t>Coming away from GFOI Plenary with a statement around what GFOI might expect from CEOS and space data providers for Phase 2 to be presented for discussion at SIT-33</a:t>
            </a:r>
          </a:p>
          <a:p>
            <a:pPr lvl="1"/>
            <a:r>
              <a:rPr lang="en-AU" sz="2400" dirty="0"/>
              <a:t>Reciprocal statement from CEOS agencies coming out of SIT-33 about what they would expect from GFOI Phase 2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D7418F-94F5-A542-9BFE-17EB7188E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SDCG-8</a:t>
            </a:r>
          </a:p>
          <a:p>
            <a:pPr>
              <a:defRPr/>
            </a:pPr>
            <a:r>
              <a:rPr lang="en-US" b="1"/>
              <a:t>DLR, Bonn, Germany</a:t>
            </a:r>
            <a:endParaRPr lang="en-US" sz="1000" b="1"/>
          </a:p>
          <a:p>
            <a:pPr>
              <a:defRPr/>
            </a:pPr>
            <a:r>
              <a:rPr lang="en-US" sz="1000" b="1"/>
              <a:t>September 23</a:t>
            </a:r>
            <a:r>
              <a:rPr lang="en-US" sz="1000" b="1" baseline="30000"/>
              <a:t>rd</a:t>
            </a:r>
            <a:r>
              <a:rPr lang="en-US" sz="1000" b="1"/>
              <a:t>-25</a:t>
            </a:r>
            <a:r>
              <a:rPr lang="en-US" sz="1000" b="1" baseline="30000"/>
              <a:t>th</a:t>
            </a:r>
            <a:r>
              <a:rPr lang="en-US" sz="1000" b="1"/>
              <a:t> 2015</a:t>
            </a:r>
            <a:endParaRPr lang="en-US" sz="100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6FF693-8D37-DD49-A0B6-20CA990D6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2D36AB3-2316-484A-8EF9-67EFC1B9B32B}" type="slidenum">
              <a:rPr lang="en-US" smtClean="0"/>
              <a:pPr algn="ct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427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5C697-885F-214D-8521-946D03B76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 Summary Table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B30F74-C4EA-204E-8FCF-0A7CAE13D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SDCG-8</a:t>
            </a:r>
          </a:p>
          <a:p>
            <a:pPr>
              <a:defRPr/>
            </a:pPr>
            <a:r>
              <a:rPr lang="en-US" b="1"/>
              <a:t>DLR, Bonn, Germany</a:t>
            </a:r>
            <a:endParaRPr lang="en-US" sz="1000" b="1"/>
          </a:p>
          <a:p>
            <a:pPr>
              <a:defRPr/>
            </a:pPr>
            <a:r>
              <a:rPr lang="en-US" sz="1000" b="1"/>
              <a:t>September 23</a:t>
            </a:r>
            <a:r>
              <a:rPr lang="en-US" sz="1000" b="1" baseline="30000"/>
              <a:t>rd</a:t>
            </a:r>
            <a:r>
              <a:rPr lang="en-US" sz="1000" b="1"/>
              <a:t>-25</a:t>
            </a:r>
            <a:r>
              <a:rPr lang="en-US" sz="1000" b="1" baseline="30000"/>
              <a:t>th</a:t>
            </a:r>
            <a:r>
              <a:rPr lang="en-US" sz="1000" b="1"/>
              <a:t> 2015</a:t>
            </a:r>
            <a:endParaRPr lang="en-US" sz="100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C7E5D9-1E41-AB43-82DB-BEF7F8127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2D36AB3-2316-484A-8EF9-67EFC1B9B32B}" type="slidenum">
              <a:rPr lang="en-US" smtClean="0"/>
              <a:pPr algn="ctr"/>
              <a:t>4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A74EF81-3A35-D54E-BB21-49599696F0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726657"/>
              </p:ext>
            </p:extLst>
          </p:nvPr>
        </p:nvGraphicFramePr>
        <p:xfrm>
          <a:off x="288966" y="1123872"/>
          <a:ext cx="8629894" cy="525594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80458">
                  <a:extLst>
                    <a:ext uri="{9D8B030D-6E8A-4147-A177-3AD203B41FA5}">
                      <a16:colId xmlns:a16="http://schemas.microsoft.com/office/drawing/2014/main" val="3244563303"/>
                    </a:ext>
                  </a:extLst>
                </a:gridCol>
                <a:gridCol w="2030680">
                  <a:extLst>
                    <a:ext uri="{9D8B030D-6E8A-4147-A177-3AD203B41FA5}">
                      <a16:colId xmlns:a16="http://schemas.microsoft.com/office/drawing/2014/main" val="386226339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704611496"/>
                    </a:ext>
                  </a:extLst>
                </a:gridCol>
                <a:gridCol w="3289956">
                  <a:extLst>
                    <a:ext uri="{9D8B030D-6E8A-4147-A177-3AD203B41FA5}">
                      <a16:colId xmlns:a16="http://schemas.microsoft.com/office/drawing/2014/main" val="86499543"/>
                    </a:ext>
                  </a:extLst>
                </a:gridCol>
              </a:tblGrid>
              <a:tr h="813850">
                <a:tc>
                  <a:txBody>
                    <a:bodyPr/>
                    <a:lstStyle/>
                    <a:p>
                      <a:r>
                        <a:rPr lang="en-US" sz="2000" dirty="0"/>
                        <a:t>Agency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Response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SDCG-14?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Long Term SDCG Engagement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8287857"/>
                  </a:ext>
                </a:extLst>
              </a:tr>
              <a:tr h="452139">
                <a:tc>
                  <a:txBody>
                    <a:bodyPr/>
                    <a:lstStyle/>
                    <a:p>
                      <a:r>
                        <a:rPr lang="en-US" sz="2000" dirty="0"/>
                        <a:t>ASI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bullet points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likely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 per year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628248"/>
                  </a:ext>
                </a:extLst>
              </a:tr>
              <a:tr h="452139">
                <a:tc>
                  <a:txBody>
                    <a:bodyPr/>
                    <a:lstStyle/>
                    <a:p>
                      <a:r>
                        <a:rPr lang="en-US" sz="2000" dirty="0"/>
                        <a:t>CONAE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bullet points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unlikely (SAOCOM launch)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Post SAOCOM?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188173"/>
                  </a:ext>
                </a:extLst>
              </a:tr>
              <a:tr h="452139">
                <a:tc>
                  <a:txBody>
                    <a:bodyPr/>
                    <a:lstStyle/>
                    <a:p>
                      <a:r>
                        <a:rPr lang="en-US" sz="2000" dirty="0"/>
                        <a:t>CNES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bullet points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unclear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Max. 1 per year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603976"/>
                  </a:ext>
                </a:extLst>
              </a:tr>
              <a:tr h="813850">
                <a:tc>
                  <a:txBody>
                    <a:bodyPr/>
                    <a:lstStyle/>
                    <a:p>
                      <a:r>
                        <a:rPr lang="en-US" sz="2000" dirty="0"/>
                        <a:t>CSA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comprehensive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likely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likely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35746"/>
                  </a:ext>
                </a:extLst>
              </a:tr>
              <a:tr h="813850">
                <a:tc>
                  <a:txBody>
                    <a:bodyPr/>
                    <a:lstStyle/>
                    <a:p>
                      <a:r>
                        <a:rPr lang="en-US" sz="2000" dirty="0"/>
                        <a:t>DLR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bullet points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likely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Max. 1 per year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953194"/>
                  </a:ext>
                </a:extLst>
              </a:tr>
              <a:tr h="452139">
                <a:tc>
                  <a:txBody>
                    <a:bodyPr/>
                    <a:lstStyle/>
                    <a:p>
                      <a:r>
                        <a:rPr lang="en-US" sz="2000" dirty="0"/>
                        <a:t>INPE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pending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unlikely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unlikely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296178"/>
                  </a:ext>
                </a:extLst>
              </a:tr>
              <a:tr h="452139">
                <a:tc>
                  <a:txBody>
                    <a:bodyPr/>
                    <a:lstStyle/>
                    <a:p>
                      <a:r>
                        <a:rPr lang="en-US" sz="2000" dirty="0"/>
                        <a:t>USGS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bullet points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likely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Max. 1 per year (joint)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5295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5880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C2169-78F5-5B45-9123-8E7F3A946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 Highlights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63854-DB4C-A74F-A65C-6484C0EFC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Would like to foster the uptake of ASI data, but don’t currently have resources to engage with GFOI</a:t>
            </a:r>
          </a:p>
          <a:p>
            <a:r>
              <a:rPr lang="en-AU" dirty="0"/>
              <a:t>In order to promote the GFOI initiative within ASI, </a:t>
            </a:r>
            <a:r>
              <a:rPr lang="en-AU" b="1" i="1" dirty="0"/>
              <a:t>require feedback from CSK users, i.e. reports or published papers</a:t>
            </a:r>
          </a:p>
          <a:p>
            <a:r>
              <a:rPr lang="en-AU" dirty="0"/>
              <a:t>Realistic engagement is one meeting per year, on the basis of the business travel budget</a:t>
            </a:r>
          </a:p>
          <a:p>
            <a:r>
              <a:rPr lang="en-AU" dirty="0"/>
              <a:t>Linkage of SDCG to the GFOI Plenary is positive</a:t>
            </a:r>
          </a:p>
          <a:p>
            <a:endParaRPr lang="en-AU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623B80-0E50-F941-86E2-75FBAA5C2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SDCG-8</a:t>
            </a:r>
          </a:p>
          <a:p>
            <a:pPr>
              <a:defRPr/>
            </a:pPr>
            <a:r>
              <a:rPr lang="en-US" b="1"/>
              <a:t>DLR, Bonn, Germany</a:t>
            </a:r>
            <a:endParaRPr lang="en-US" sz="1000" b="1"/>
          </a:p>
          <a:p>
            <a:pPr>
              <a:defRPr/>
            </a:pPr>
            <a:r>
              <a:rPr lang="en-US" sz="1000" b="1"/>
              <a:t>September 23</a:t>
            </a:r>
            <a:r>
              <a:rPr lang="en-US" sz="1000" b="1" baseline="30000"/>
              <a:t>rd</a:t>
            </a:r>
            <a:r>
              <a:rPr lang="en-US" sz="1000" b="1"/>
              <a:t>-25</a:t>
            </a:r>
            <a:r>
              <a:rPr lang="en-US" sz="1000" b="1" baseline="30000"/>
              <a:t>th</a:t>
            </a:r>
            <a:r>
              <a:rPr lang="en-US" sz="1000" b="1"/>
              <a:t> 2015</a:t>
            </a:r>
            <a:endParaRPr lang="en-US" sz="100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BE64FB-3F2D-364A-A11D-998ABF664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2D36AB3-2316-484A-8EF9-67EFC1B9B32B}" type="slidenum">
              <a:rPr lang="en-US" smtClean="0"/>
              <a:pPr algn="ct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142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8DFC7-A707-3545-B3CF-A34C90030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CONAE Highlights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3029AF-3F80-E340-826D-C9F73948C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SDCG-8</a:t>
            </a:r>
          </a:p>
          <a:p>
            <a:pPr>
              <a:defRPr/>
            </a:pPr>
            <a:r>
              <a:rPr lang="en-US" b="1"/>
              <a:t>DLR, Bonn, Germany</a:t>
            </a:r>
            <a:endParaRPr lang="en-US" sz="1000" b="1"/>
          </a:p>
          <a:p>
            <a:pPr>
              <a:defRPr/>
            </a:pPr>
            <a:r>
              <a:rPr lang="en-US" sz="1000" b="1"/>
              <a:t>September 23</a:t>
            </a:r>
            <a:r>
              <a:rPr lang="en-US" sz="1000" b="1" baseline="30000"/>
              <a:t>rd</a:t>
            </a:r>
            <a:r>
              <a:rPr lang="en-US" sz="1000" b="1"/>
              <a:t>-25</a:t>
            </a:r>
            <a:r>
              <a:rPr lang="en-US" sz="1000" b="1" baseline="30000"/>
              <a:t>th</a:t>
            </a:r>
            <a:r>
              <a:rPr lang="en-US" sz="1000" b="1"/>
              <a:t> 2015</a:t>
            </a:r>
            <a:endParaRPr lang="en-US" sz="100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1575A9-7209-ED41-A71A-0E828F6A6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2D36AB3-2316-484A-8EF9-67EFC1B9B32B}" type="slidenum">
              <a:rPr lang="en-US" smtClean="0"/>
              <a:pPr algn="ctr"/>
              <a:t>6</a:t>
            </a:fld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3344A7E-DF06-EC4B-9840-FD36C0EA1B93}"/>
              </a:ext>
            </a:extLst>
          </p:cNvPr>
          <p:cNvSpPr txBox="1">
            <a:spLocks/>
          </p:cNvSpPr>
          <p:nvPr/>
        </p:nvSpPr>
        <p:spPr>
          <a:xfrm>
            <a:off x="262001" y="1103221"/>
            <a:ext cx="8229600" cy="512367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SAOCOM launch scheduled for Q3 2018</a:t>
            </a:r>
          </a:p>
          <a:p>
            <a:r>
              <a:rPr lang="en-US" sz="2800" dirty="0"/>
              <a:t>Data to be processed in and distributed from Argentina</a:t>
            </a:r>
          </a:p>
          <a:p>
            <a:pPr lvl="1"/>
            <a:r>
              <a:rPr lang="en-US" sz="2400" dirty="0"/>
              <a:t>Global coverage</a:t>
            </a:r>
          </a:p>
          <a:p>
            <a:r>
              <a:rPr lang="en-US" sz="2800" dirty="0"/>
              <a:t>SAOCOM L-band SAR expected to be of value for forest monitoring</a:t>
            </a:r>
          </a:p>
          <a:p>
            <a:pPr lvl="1"/>
            <a:r>
              <a:rPr lang="en-US" sz="2400" dirty="0"/>
              <a:t>Forest/non-forest</a:t>
            </a:r>
          </a:p>
          <a:p>
            <a:pPr lvl="1"/>
            <a:r>
              <a:rPr lang="en-US" sz="2400" dirty="0"/>
              <a:t>Biomass</a:t>
            </a:r>
          </a:p>
          <a:p>
            <a:r>
              <a:rPr lang="en-AU" sz="2800" dirty="0"/>
              <a:t>CONAE Data Policy: under preparation</a:t>
            </a:r>
          </a:p>
          <a:p>
            <a:pPr lvl="1"/>
            <a:r>
              <a:rPr lang="en-AU" sz="2400" dirty="0"/>
              <a:t>Expected to support non-commercial applications, </a:t>
            </a:r>
            <a:r>
              <a:rPr lang="en-AU" sz="2400" dirty="0" err="1"/>
              <a:t>e.g</a:t>
            </a:r>
            <a:r>
              <a:rPr lang="en-AU" sz="2400" dirty="0"/>
              <a:t> GFOI</a:t>
            </a:r>
          </a:p>
          <a:p>
            <a:pPr lvl="1"/>
            <a:r>
              <a:rPr lang="en-AU" sz="2400" dirty="0"/>
              <a:t>Separate ASI policy inside European exclusion zone</a:t>
            </a:r>
          </a:p>
          <a:p>
            <a:pPr lvl="1"/>
            <a:endParaRPr lang="en-AU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97279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D89D0-7770-C446-BFC4-BF5B0D8E9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CNES Highlights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56103-206C-2D41-A7C4-C444FFD89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Keen to promote CNES mission data</a:t>
            </a:r>
          </a:p>
          <a:p>
            <a:r>
              <a:rPr lang="en-US" dirty="0"/>
              <a:t>Phase 1 provided Pleiades data; awaiting feedback on usage</a:t>
            </a:r>
          </a:p>
          <a:p>
            <a:r>
              <a:rPr lang="en-US" dirty="0"/>
              <a:t>Willing to support with Pleiades for Phase 2 based on Phase 1 feedback received</a:t>
            </a:r>
          </a:p>
          <a:p>
            <a:r>
              <a:rPr lang="en-AU" dirty="0"/>
              <a:t>CNES systematic participation is not likely; at best will try to attend one annual meeting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A5750F-AC02-EF48-8C7D-640A21B1C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SDCG-8</a:t>
            </a:r>
          </a:p>
          <a:p>
            <a:pPr>
              <a:defRPr/>
            </a:pPr>
            <a:r>
              <a:rPr lang="en-US" b="1"/>
              <a:t>DLR, Bonn, Germany</a:t>
            </a:r>
            <a:endParaRPr lang="en-US" sz="1000" b="1"/>
          </a:p>
          <a:p>
            <a:pPr>
              <a:defRPr/>
            </a:pPr>
            <a:r>
              <a:rPr lang="en-US" sz="1000" b="1"/>
              <a:t>September 23</a:t>
            </a:r>
            <a:r>
              <a:rPr lang="en-US" sz="1000" b="1" baseline="30000"/>
              <a:t>rd</a:t>
            </a:r>
            <a:r>
              <a:rPr lang="en-US" sz="1000" b="1"/>
              <a:t>-25</a:t>
            </a:r>
            <a:r>
              <a:rPr lang="en-US" sz="1000" b="1" baseline="30000"/>
              <a:t>th</a:t>
            </a:r>
            <a:r>
              <a:rPr lang="en-US" sz="1000" b="1"/>
              <a:t> 2015</a:t>
            </a:r>
            <a:endParaRPr lang="en-US" sz="100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80049C-AC61-A346-83BC-5EDBE96A3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2D36AB3-2316-484A-8EF9-67EFC1B9B32B}" type="slidenum">
              <a:rPr lang="en-US" smtClean="0"/>
              <a:pPr algn="ctr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954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060AB-3FE3-C748-9A7C-220FE2F6E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CSA Highlights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74C37-901D-E041-BFCE-E03B84E24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Comprehensive written response; quite positive and constructive</a:t>
            </a:r>
          </a:p>
          <a:p>
            <a:r>
              <a:rPr lang="en-US" sz="2800" dirty="0"/>
              <a:t>Promotion of SAR, support to national community, upstream R&amp;D</a:t>
            </a:r>
          </a:p>
          <a:p>
            <a:r>
              <a:rPr lang="en-CA" sz="2800" dirty="0"/>
              <a:t>RCM is a Canada First mission, and data contribution to GFOI will have to be promoted by the CFS</a:t>
            </a:r>
            <a:endParaRPr lang="en-US" sz="2800" dirty="0"/>
          </a:p>
          <a:p>
            <a:r>
              <a:rPr lang="en-CA" sz="2800" dirty="0"/>
              <a:t>Linkages between the SDCG and GFOI are very important, but joint SDCG and GFOI </a:t>
            </a:r>
            <a:r>
              <a:rPr lang="en-CA" sz="2800" u="sng" dirty="0"/>
              <a:t>Plenary</a:t>
            </a:r>
            <a:r>
              <a:rPr lang="en-CA" sz="2800" dirty="0"/>
              <a:t> meetings too long</a:t>
            </a:r>
          </a:p>
          <a:p>
            <a:pPr lvl="1"/>
            <a:r>
              <a:rPr lang="en-CA" sz="2400" dirty="0"/>
              <a:t>Maybe a focused meeting between the R&amp;D, Data component and SDCG?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0CAC33-33E3-4F44-8CDF-92F0786C1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SDCG-8</a:t>
            </a:r>
          </a:p>
          <a:p>
            <a:pPr>
              <a:defRPr/>
            </a:pPr>
            <a:r>
              <a:rPr lang="en-US" b="1"/>
              <a:t>DLR, Bonn, Germany</a:t>
            </a:r>
            <a:endParaRPr lang="en-US" sz="1000" b="1"/>
          </a:p>
          <a:p>
            <a:pPr>
              <a:defRPr/>
            </a:pPr>
            <a:r>
              <a:rPr lang="en-US" sz="1000" b="1"/>
              <a:t>September 23</a:t>
            </a:r>
            <a:r>
              <a:rPr lang="en-US" sz="1000" b="1" baseline="30000"/>
              <a:t>rd</a:t>
            </a:r>
            <a:r>
              <a:rPr lang="en-US" sz="1000" b="1"/>
              <a:t>-25</a:t>
            </a:r>
            <a:r>
              <a:rPr lang="en-US" sz="1000" b="1" baseline="30000"/>
              <a:t>th</a:t>
            </a:r>
            <a:r>
              <a:rPr lang="en-US" sz="1000" b="1"/>
              <a:t> 2015</a:t>
            </a:r>
            <a:endParaRPr lang="en-US" sz="100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FEBD1B-CC46-7946-A051-2E408CE52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2D36AB3-2316-484A-8EF9-67EFC1B9B32B}" type="slidenum">
              <a:rPr lang="en-US" smtClean="0"/>
              <a:pPr algn="ctr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183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B3656-419B-124A-9B9D-6A4E44CD7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DLR Highlights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70FB3-7B22-4E4F-921F-D40E6C7BE1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134" y="1349891"/>
            <a:ext cx="8229600" cy="4525963"/>
          </a:xfrm>
        </p:spPr>
        <p:txBody>
          <a:bodyPr/>
          <a:lstStyle/>
          <a:p>
            <a:r>
              <a:rPr lang="en-US" dirty="0"/>
              <a:t>Drivers: </a:t>
            </a:r>
            <a:r>
              <a:rPr lang="en-AU" dirty="0"/>
              <a:t>user requirements, community interaction, DLR data flow and uptake</a:t>
            </a:r>
          </a:p>
          <a:p>
            <a:pPr lvl="1"/>
            <a:r>
              <a:rPr lang="en-AU" dirty="0"/>
              <a:t>See niches for the use of DLR data within GFOI</a:t>
            </a:r>
          </a:p>
          <a:p>
            <a:r>
              <a:rPr lang="en-AU" dirty="0"/>
              <a:t>Level of engagement depends on:</a:t>
            </a:r>
          </a:p>
          <a:p>
            <a:pPr lvl="1"/>
            <a:r>
              <a:rPr lang="en-AU" dirty="0"/>
              <a:t>connection of DLR data to GFOI R&amp;D and DC</a:t>
            </a:r>
          </a:p>
          <a:p>
            <a:pPr lvl="1"/>
            <a:r>
              <a:rPr lang="en-AU" dirty="0"/>
              <a:t>German GFOI Lead engagement (GIZ engagement)</a:t>
            </a:r>
          </a:p>
          <a:p>
            <a:r>
              <a:rPr lang="en-AU" dirty="0"/>
              <a:t>Not convinced extra CEOS internal meeting are effective, at least with the current WP</a:t>
            </a:r>
          </a:p>
          <a:p>
            <a:r>
              <a:rPr lang="en-AU" dirty="0"/>
              <a:t>Link with the GFOI plenary is very important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2AF28B-958D-0B49-A827-80D48AD53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SDCG-8</a:t>
            </a:r>
          </a:p>
          <a:p>
            <a:pPr>
              <a:defRPr/>
            </a:pPr>
            <a:r>
              <a:rPr lang="en-US" b="1"/>
              <a:t>DLR, Bonn, Germany</a:t>
            </a:r>
            <a:endParaRPr lang="en-US" sz="1000" b="1"/>
          </a:p>
          <a:p>
            <a:pPr>
              <a:defRPr/>
            </a:pPr>
            <a:r>
              <a:rPr lang="en-US" sz="1000" b="1"/>
              <a:t>September 23</a:t>
            </a:r>
            <a:r>
              <a:rPr lang="en-US" sz="1000" b="1" baseline="30000"/>
              <a:t>rd</a:t>
            </a:r>
            <a:r>
              <a:rPr lang="en-US" sz="1000" b="1"/>
              <a:t>-25</a:t>
            </a:r>
            <a:r>
              <a:rPr lang="en-US" sz="1000" b="1" baseline="30000"/>
              <a:t>th</a:t>
            </a:r>
            <a:r>
              <a:rPr lang="en-US" sz="1000" b="1"/>
              <a:t> 2015</a:t>
            </a:r>
            <a:endParaRPr lang="en-US" sz="100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9583B5-FB4A-9741-B9A4-19EC47A72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2D36AB3-2316-484A-8EF9-67EFC1B9B32B}" type="slidenum">
              <a:rPr lang="en-US" smtClean="0"/>
              <a:pPr algn="ctr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014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20816</TotalTime>
  <Words>820</Words>
  <Application>Microsoft Macintosh PowerPoint</Application>
  <PresentationFormat>On-screen Show (4:3)</PresentationFormat>
  <Paragraphs>176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ＭＳ Ｐゴシック</vt:lpstr>
      <vt:lpstr>Arial</vt:lpstr>
      <vt:lpstr>Calibri</vt:lpstr>
      <vt:lpstr>Office Theme</vt:lpstr>
      <vt:lpstr>Update: Views on CEOS and SDCG Approach on GFOI Phase 2 Updated for SIT-33 GFOI/SDCG Side Event</vt:lpstr>
      <vt:lpstr>Overview</vt:lpstr>
      <vt:lpstr>Objectives</vt:lpstr>
      <vt:lpstr>Response Summary Table</vt:lpstr>
      <vt:lpstr>ASI Highlights</vt:lpstr>
      <vt:lpstr>CONAE Highlights</vt:lpstr>
      <vt:lpstr>CNES Highlights</vt:lpstr>
      <vt:lpstr>CSA Highlights</vt:lpstr>
      <vt:lpstr>DLR Highlights</vt:lpstr>
      <vt:lpstr>INPE Highlights</vt:lpstr>
      <vt:lpstr>USGS Highlights</vt:lpstr>
      <vt:lpstr>Initial Questions</vt:lpstr>
      <vt:lpstr>Backup</vt:lpstr>
      <vt:lpstr>Questions</vt:lpstr>
      <vt:lpstr>SIT-33 Summary Slide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Steventon</dc:creator>
  <cp:lastModifiedBy>George Dyke</cp:lastModifiedBy>
  <cp:revision>387</cp:revision>
  <dcterms:created xsi:type="dcterms:W3CDTF">2015-02-13T06:47:15Z</dcterms:created>
  <dcterms:modified xsi:type="dcterms:W3CDTF">2018-04-23T20:50:16Z</dcterms:modified>
</cp:coreProperties>
</file>