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5"/>
  </p:notesMasterIdLst>
  <p:sldIdLst>
    <p:sldId id="256" r:id="rId2"/>
    <p:sldId id="261" r:id="rId3"/>
    <p:sldId id="260" r:id="rId4"/>
  </p:sldIdLst>
  <p:sldSz cx="9144000" cy="6858000" type="screen4x3"/>
  <p:notesSz cx="6858000" cy="9144000"/>
  <p:defaultTextStyle>
    <a:lvl1pPr defTabSz="457200">
      <a:defRPr>
        <a:solidFill>
          <a:srgbClr val="002569"/>
        </a:solidFill>
      </a:defRPr>
    </a:lvl1pPr>
    <a:lvl2pPr indent="457200" defTabSz="457200">
      <a:defRPr>
        <a:solidFill>
          <a:srgbClr val="002569"/>
        </a:solidFill>
      </a:defRPr>
    </a:lvl2pPr>
    <a:lvl3pPr indent="914400" defTabSz="457200">
      <a:defRPr>
        <a:solidFill>
          <a:srgbClr val="002569"/>
        </a:solidFill>
      </a:defRPr>
    </a:lvl3pPr>
    <a:lvl4pPr indent="1371600" defTabSz="457200">
      <a:defRPr>
        <a:solidFill>
          <a:srgbClr val="002569"/>
        </a:solidFill>
      </a:defRPr>
    </a:lvl4pPr>
    <a:lvl5pPr indent="1828800" defTabSz="457200">
      <a:defRPr>
        <a:solidFill>
          <a:srgbClr val="002569"/>
        </a:solidFill>
      </a:defRPr>
    </a:lvl5pPr>
    <a:lvl6pPr indent="2286000" defTabSz="457200">
      <a:defRPr>
        <a:solidFill>
          <a:srgbClr val="002569"/>
        </a:solidFill>
      </a:defRPr>
    </a:lvl6pPr>
    <a:lvl7pPr indent="2743200" defTabSz="457200">
      <a:defRPr>
        <a:solidFill>
          <a:srgbClr val="002569"/>
        </a:solidFill>
      </a:defRPr>
    </a:lvl7pPr>
    <a:lvl8pPr indent="3200400" defTabSz="457200">
      <a:defRPr>
        <a:solidFill>
          <a:srgbClr val="002569"/>
        </a:solidFill>
      </a:defRPr>
    </a:lvl8pPr>
    <a:lvl9pPr indent="3657600" defTabSz="457200">
      <a:defRPr>
        <a:solidFill>
          <a:srgbClr val="002569"/>
        </a:solidFill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DDCA"/>
          </a:solidFill>
        </a:fill>
      </a:tcStyle>
    </a:wholeTbl>
    <a:band2H>
      <a:tcTxStyle/>
      <a:tcStyle>
        <a:tcBdr/>
        <a:fill>
          <a:solidFill>
            <a:srgbClr val="FFEFE6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firstRow>
  </a:tblStyle>
  <a:tblStyle styleId="{C7B018BB-80A7-4F77-B60F-C8B233D01FF8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Row>
  </a:tblStyle>
  <a:tblStyle styleId="{EEE7283C-3CF3-47DC-8721-378D4A62B228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BCBCB"/>
          </a:solidFill>
        </a:fill>
      </a:tcStyle>
    </a:wholeTbl>
    <a:band2H>
      <a:tcTxStyle/>
      <a:tcStyle>
        <a:tcBdr/>
        <a:fill>
          <a:solidFill>
            <a:srgbClr val="EEE7E7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firstRow>
  </a:tblStyle>
  <a:tblStyle styleId="{CF821DB8-F4EB-4A41-A1BA-3FCAFE7338EE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7EA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9A00"/>
          </a:solidFill>
        </a:fill>
      </a:tcStyle>
    </a:firstCol>
    <a:la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9A00"/>
          </a:solidFill>
        </a:fill>
      </a:tcStyle>
    </a:firstRow>
  </a:tblStyle>
  <a:tblStyle styleId="{33BA23B1-9221-436E-865A-0063620EA4FD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BD3"/>
          </a:solidFill>
        </a:fill>
      </a:tcStyle>
    </a:wholeTbl>
    <a:band2H>
      <a:tcTxStyle/>
      <a:tcStyle>
        <a:tcBdr/>
        <a:fill>
          <a:solidFill>
            <a:srgbClr val="E6E7EA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firstRow>
  </a:tblStyle>
  <a:tblStyle styleId="{2708684C-4D16-4618-839F-0558EEFCDFE6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solidFill>
            <a:srgbClr val="002569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solidFill>
            <a:srgbClr val="002569">
              <a:alpha val="20000"/>
            </a:srgbClr>
          </a:solidFill>
        </a:fill>
      </a:tcStyle>
    </a:firstCol>
    <a:la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508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16"/>
    <p:restoredTop sz="94756"/>
  </p:normalViewPr>
  <p:slideViewPr>
    <p:cSldViewPr>
      <p:cViewPr varScale="1">
        <p:scale>
          <a:sx n="51" d="100"/>
          <a:sy n="51" d="100"/>
        </p:scale>
        <p:origin x="1253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hape 7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8" name="Shape 8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3530218368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1pPr>
    <a:lvl2pPr indent="228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2pPr>
    <a:lvl3pPr indent="457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3pPr>
    <a:lvl4pPr indent="685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4pPr>
    <a:lvl5pPr indent="9144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5pPr>
    <a:lvl6pPr indent="11430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6pPr>
    <a:lvl7pPr indent="1371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7pPr>
    <a:lvl8pPr indent="1600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8pPr>
    <a:lvl9pPr indent="1828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Slide"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>
            <a:spLocks noGrp="1"/>
          </p:cNvSpPr>
          <p:nvPr>
            <p:ph type="sldNum" sz="quarter" idx="2"/>
          </p:nvPr>
        </p:nvSpPr>
        <p:spPr>
          <a:xfrm>
            <a:off x="8763000" y="6629400"/>
            <a:ext cx="304800" cy="187285"/>
          </a:xfrm>
          <a:prstGeom prst="roundRect">
            <a:avLst/>
          </a:prstGeom>
          <a:solidFill>
            <a:schemeClr val="lt1">
              <a:alpha val="49000"/>
            </a:schemeClr>
          </a:solidFill>
          <a:ln>
            <a:solidFill>
              <a:schemeClr val="tx2">
                <a:alpha val="6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0" tIns="0" rIns="0" bIns="0">
            <a:spAutoFit/>
          </a:bodyPr>
          <a:lstStyle>
            <a:lvl1pPr algn="ctr">
              <a:defRPr lang="uk-UA" sz="1100" i="1" smtClean="0">
                <a:solidFill>
                  <a:schemeClr val="tx2"/>
                </a:solidFill>
                <a:latin typeface="+mj-lt"/>
                <a:ea typeface="+mj-ea"/>
                <a:cs typeface="Proxima Nova Regular"/>
              </a:defRPr>
            </a:lvl1pPr>
          </a:lstStyle>
          <a:p>
            <a:pPr defTabSz="914400"/>
            <a:fld id="{86CB4B4D-7CA3-9044-876B-883B54F8677D}" type="slidenum">
              <a:rPr lang="uk-UA" smtClean="0"/>
              <a:pPr defTabSz="914400"/>
              <a:t>‹#›</a:t>
            </a:fld>
            <a:endParaRPr lang="uk-U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457200" y="1600200"/>
            <a:ext cx="8153400" cy="4724400"/>
          </a:xfrm>
          <a:prstGeom prst="rect">
            <a:avLst/>
          </a:prstGeom>
        </p:spPr>
        <p:txBody>
          <a:bodyPr/>
          <a:lstStyle>
            <a:lvl1pPr>
              <a:defRPr sz="2000">
                <a:latin typeface="+mj-lt"/>
                <a:cs typeface="Arial" panose="020B0604020202020204" pitchFamily="34" charset="0"/>
              </a:defRPr>
            </a:lvl1pPr>
            <a:lvl2pPr marL="768927" indent="-311727">
              <a:buFont typeface="Courier New" panose="02070309020205020404" pitchFamily="49" charset="0"/>
              <a:buChar char="o"/>
              <a:defRPr sz="2000">
                <a:latin typeface="+mj-lt"/>
                <a:cs typeface="Arial" panose="020B0604020202020204" pitchFamily="34" charset="0"/>
              </a:defRPr>
            </a:lvl2pPr>
            <a:lvl3pPr marL="1188719" indent="-274319">
              <a:buFont typeface="Wingdings" panose="05000000000000000000" pitchFamily="2" charset="2"/>
              <a:buChar char="§"/>
              <a:defRPr sz="2000">
                <a:latin typeface="+mj-lt"/>
                <a:cs typeface="Arial" panose="020B0604020202020204" pitchFamily="34" charset="0"/>
              </a:defRPr>
            </a:lvl3pPr>
            <a:lvl4pPr>
              <a:defRPr sz="2000">
                <a:latin typeface="+mj-lt"/>
                <a:cs typeface="Arial" panose="020B0604020202020204" pitchFamily="34" charset="0"/>
              </a:defRPr>
            </a:lvl4pPr>
            <a:lvl5pPr>
              <a:defRPr sz="20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Shape 3"/>
          <p:cNvSpPr/>
          <p:nvPr userDrawn="1"/>
        </p:nvSpPr>
        <p:spPr>
          <a:xfrm>
            <a:off x="76200" y="6629400"/>
            <a:ext cx="2362200" cy="187285"/>
          </a:xfrm>
          <a:prstGeom prst="roundRect">
            <a:avLst/>
          </a:prstGeom>
          <a:solidFill>
            <a:schemeClr val="lt1">
              <a:alpha val="49000"/>
            </a:schemeClr>
          </a:solidFill>
          <a:ln>
            <a:solidFill>
              <a:schemeClr val="tx2">
                <a:alpha val="60000"/>
              </a:schemeClr>
            </a:solidFill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0" tIns="0" rIns="0" bIns="0">
            <a:spAutoFit/>
          </a:bodyPr>
          <a:lstStyle/>
          <a:p>
            <a:pPr lvl="0" algn="ctr" defTabSz="914400">
              <a:defRPr>
                <a:solidFill>
                  <a:srgbClr val="000000"/>
                </a:solidFill>
              </a:defRPr>
            </a:pPr>
            <a:r>
              <a:rPr lang="en-AU" sz="1100" i="1" dirty="0">
                <a:solidFill>
                  <a:schemeClr val="tx2"/>
                </a:solidFill>
                <a:latin typeface="+mj-ea"/>
                <a:ea typeface="+mj-ea"/>
                <a:cs typeface="Proxima Nova Regular"/>
                <a:sym typeface="Proxima Nova Regular"/>
              </a:rPr>
              <a:t>SIT-33, 24-25 April 2018</a:t>
            </a:r>
            <a:endParaRPr sz="1100" i="1" dirty="0">
              <a:solidFill>
                <a:schemeClr val="tx2"/>
              </a:solidFill>
              <a:latin typeface="+mj-ea"/>
              <a:ea typeface="+mj-ea"/>
              <a:cs typeface="Proxima Nova Regular"/>
              <a:sym typeface="Proxima Nova Regular"/>
            </a:endParaRPr>
          </a:p>
        </p:txBody>
      </p:sp>
      <p:sp>
        <p:nvSpPr>
          <p:cNvPr id="9" name="Content Placeholder 3"/>
          <p:cNvSpPr>
            <a:spLocks noGrp="1"/>
          </p:cNvSpPr>
          <p:nvPr>
            <p:ph sz="quarter" idx="11" hasCustomPrompt="1"/>
          </p:nvPr>
        </p:nvSpPr>
        <p:spPr>
          <a:xfrm>
            <a:off x="2057400" y="304800"/>
            <a:ext cx="4953000" cy="533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  <a:latin typeface="+mj-lt"/>
              </a:defRPr>
            </a:lvl1pPr>
          </a:lstStyle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Tx/>
              <a:buSzPct val="100000"/>
              <a:tabLst/>
              <a:defRPr/>
            </a:pPr>
            <a:r>
              <a:rPr lang="en-US" dirty="0"/>
              <a:t>Title TBA</a:t>
            </a:r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sldNum" sz="quarter" idx="2"/>
          </p:nvPr>
        </p:nvSpPr>
        <p:spPr>
          <a:xfrm>
            <a:off x="7239000" y="6546850"/>
            <a:ext cx="1905000" cy="256540"/>
          </a:xfrm>
          <a:prstGeom prst="rect">
            <a:avLst/>
          </a:prstGeom>
          <a:ln w="12700">
            <a:miter lim="400000"/>
          </a:ln>
        </p:spPr>
        <p:txBody>
          <a:bodyPr lIns="45719" rIns="45719">
            <a:spAutoFit/>
          </a:bodyPr>
          <a:lstStyle>
            <a:lvl1pPr algn="r">
              <a:spcBef>
                <a:spcPts val="600"/>
              </a:spcBef>
              <a:defRPr sz="10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ransition spd="med"/>
  <p:hf hdr="0" ftr="0" dt="0"/>
  <p:txStyles>
    <p:titleStyle>
      <a:lvl1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1pPr>
      <a:lvl2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2pPr>
      <a:lvl3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3pPr>
      <a:lvl4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4pPr>
      <a:lvl5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5pPr>
      <a:lvl6pPr indent="4572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6pPr>
      <a:lvl7pPr indent="9144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7pPr>
      <a:lvl8pPr indent="13716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8pPr>
      <a:lvl9pPr indent="18288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9pPr>
    </p:titleStyle>
    <p:bodyStyle>
      <a:lvl1pPr marL="342900" indent="-342900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1pPr>
      <a:lvl2pPr marL="768927" indent="-311727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2pPr>
      <a:lvl3pPr marL="1188719" indent="-274319">
        <a:spcBef>
          <a:spcPts val="500"/>
        </a:spcBef>
        <a:buSzPct val="100000"/>
        <a:buFont typeface="Arial"/>
        <a:buChar char="o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3pPr>
      <a:lvl4pPr marL="1676400" indent="-304800">
        <a:spcBef>
          <a:spcPts val="500"/>
        </a:spcBef>
        <a:buSzPct val="100000"/>
        <a:buFont typeface="Arial"/>
        <a:buChar char="▪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4pPr>
      <a:lvl5pPr marL="2171700" indent="-342900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5pPr>
      <a:lvl6pPr indent="22860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6pPr>
      <a:lvl7pPr indent="27432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7pPr>
      <a:lvl8pPr indent="32004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8pPr>
      <a:lvl9pPr indent="36576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9pPr>
    </p:bodyStyle>
    <p:otherStyle>
      <a:lvl1pPr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1pPr>
      <a:lvl2pPr indent="4572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2pPr>
      <a:lvl3pPr indent="9144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3pPr>
      <a:lvl4pPr indent="13716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4pPr>
      <a:lvl5pPr indent="18288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5pPr>
      <a:lvl6pPr indent="22860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6pPr>
      <a:lvl7pPr indent="27432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7pPr>
      <a:lvl8pPr indent="32004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8pPr>
      <a:lvl9pPr indent="36576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>
            <a:spLocks noGrp="1"/>
          </p:cNvSpPr>
          <p:nvPr>
            <p:ph type="title" idx="4294967295"/>
          </p:nvPr>
        </p:nvSpPr>
        <p:spPr>
          <a:xfrm>
            <a:off x="622789" y="2514600"/>
            <a:ext cx="7911611" cy="126841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/>
          <a:lstStyle>
            <a:lvl1pPr algn="l">
              <a:defRPr sz="4200" b="1">
                <a:latin typeface="Droid Serif"/>
                <a:ea typeface="Droid Serif"/>
                <a:cs typeface="Droid Serif"/>
                <a:sym typeface="Droid Serif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lang="en-US" sz="3600" b="1" i="1" dirty="0" smtClean="0">
                <a:solidFill>
                  <a:srgbClr val="CCFF33"/>
                </a:solidFill>
                <a:latin typeface="+mj-lt"/>
              </a:rPr>
              <a:t>Discussion</a:t>
            </a:r>
            <a:r>
              <a:rPr lang="en-US" sz="3600" b="1" dirty="0" smtClean="0">
                <a:solidFill>
                  <a:srgbClr val="FFFFFF"/>
                </a:solidFill>
                <a:latin typeface="+mj-lt"/>
              </a:rPr>
              <a:t> </a:t>
            </a:r>
            <a:br>
              <a:rPr lang="en-US" sz="3600" b="1" dirty="0" smtClean="0">
                <a:solidFill>
                  <a:srgbClr val="FFFFFF"/>
                </a:solidFill>
                <a:latin typeface="+mj-lt"/>
              </a:rPr>
            </a:br>
            <a:r>
              <a:rPr lang="en-US" sz="3600" b="1" dirty="0" smtClean="0">
                <a:solidFill>
                  <a:srgbClr val="FFFFFF"/>
                </a:solidFill>
                <a:latin typeface="+mj-lt"/>
              </a:rPr>
              <a:t>Future Mission Planning</a:t>
            </a:r>
            <a:endParaRPr sz="4000" dirty="0">
              <a:solidFill>
                <a:srgbClr val="92D050"/>
              </a:solidFill>
              <a:latin typeface="+mj-lt"/>
            </a:endParaRPr>
          </a:p>
        </p:txBody>
      </p:sp>
      <p:pic>
        <p:nvPicPr>
          <p:cNvPr id="12" name="ceos_logo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22789" y="1217405"/>
            <a:ext cx="2507906" cy="993132"/>
          </a:xfrm>
          <a:prstGeom prst="rect">
            <a:avLst/>
          </a:prstGeom>
          <a:ln w="12700">
            <a:miter lim="400000"/>
          </a:ln>
        </p:spPr>
      </p:pic>
      <p:sp>
        <p:nvSpPr>
          <p:cNvPr id="5" name="Shape 10"/>
          <p:cNvSpPr txBox="1">
            <a:spLocks/>
          </p:cNvSpPr>
          <p:nvPr/>
        </p:nvSpPr>
        <p:spPr>
          <a:xfrm>
            <a:off x="622789" y="2246634"/>
            <a:ext cx="2806211" cy="2101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/>
          <a:lstStyle>
            <a:lvl1pPr algn="l">
              <a:defRPr sz="4200" b="1">
                <a:solidFill>
                  <a:srgbClr val="FFFFFF"/>
                </a:solidFill>
                <a:latin typeface="Droid Serif"/>
                <a:ea typeface="Droid Serif"/>
                <a:cs typeface="Droid Serif"/>
                <a:sym typeface="Droid Serif"/>
              </a:defRPr>
            </a:lvl1pPr>
            <a:lvl2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2pPr>
            <a:lvl3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3pPr>
            <a:lvl4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4pPr>
            <a:lvl5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5pPr>
            <a:lvl6pPr indent="4572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6pPr>
            <a:lvl7pPr indent="9144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7pPr>
            <a:lvl8pPr indent="13716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8pPr>
            <a:lvl9pPr indent="18288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9pPr>
          </a:lstStyle>
          <a:p>
            <a:pPr defTabSz="914400">
              <a:defRPr sz="1800" b="0">
                <a:solidFill>
                  <a:srgbClr val="000000"/>
                </a:solidFill>
              </a:defRPr>
            </a:pPr>
            <a:r>
              <a:rPr lang="en-US" sz="1050" dirty="0">
                <a:solidFill>
                  <a:schemeClr val="bg1">
                    <a:lumMod val="20000"/>
                    <a:lumOff val="80000"/>
                  </a:schemeClr>
                </a:solidFill>
                <a:latin typeface="+mj-lt"/>
              </a:rPr>
              <a:t>Committee on Earth Observation Satellites</a:t>
            </a:r>
          </a:p>
        </p:txBody>
      </p:sp>
      <p:sp>
        <p:nvSpPr>
          <p:cNvPr id="6" name="Shape 11"/>
          <p:cNvSpPr/>
          <p:nvPr/>
        </p:nvSpPr>
        <p:spPr>
          <a:xfrm>
            <a:off x="599342" y="3783011"/>
            <a:ext cx="4810858" cy="25415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lc="http://schemas.openxmlformats.org/drawingml/2006/lockedCanvas" val="1"/>
            </a:ext>
          </a:extLst>
        </p:spPr>
        <p:txBody>
          <a:bodyPr lIns="0" tIns="0" rIns="0" bIns="0"/>
          <a:lstStyle>
            <a:lvl1pPr defTabSz="457200">
              <a:defRPr>
                <a:solidFill>
                  <a:srgbClr val="002569"/>
                </a:solidFill>
              </a:defRPr>
            </a:lvl1pPr>
            <a:lvl2pPr indent="457200" defTabSz="457200">
              <a:defRPr>
                <a:solidFill>
                  <a:srgbClr val="002569"/>
                </a:solidFill>
              </a:defRPr>
            </a:lvl2pPr>
            <a:lvl3pPr indent="914400" defTabSz="457200">
              <a:defRPr>
                <a:solidFill>
                  <a:srgbClr val="002569"/>
                </a:solidFill>
              </a:defRPr>
            </a:lvl3pPr>
            <a:lvl4pPr indent="1371600" defTabSz="457200">
              <a:defRPr>
                <a:solidFill>
                  <a:srgbClr val="002569"/>
                </a:solidFill>
              </a:defRPr>
            </a:lvl4pPr>
            <a:lvl5pPr indent="1828800" defTabSz="457200">
              <a:defRPr>
                <a:solidFill>
                  <a:srgbClr val="002569"/>
                </a:solidFill>
              </a:defRPr>
            </a:lvl5pPr>
            <a:lvl6pPr indent="2286000" defTabSz="457200">
              <a:defRPr>
                <a:solidFill>
                  <a:srgbClr val="002569"/>
                </a:solidFill>
              </a:defRPr>
            </a:lvl6pPr>
            <a:lvl7pPr indent="2743200" defTabSz="457200">
              <a:defRPr>
                <a:solidFill>
                  <a:srgbClr val="002569"/>
                </a:solidFill>
              </a:defRPr>
            </a:lvl7pPr>
            <a:lvl8pPr indent="3200400" defTabSz="457200">
              <a:defRPr>
                <a:solidFill>
                  <a:srgbClr val="002569"/>
                </a:solidFill>
              </a:defRPr>
            </a:lvl8pPr>
            <a:lvl9pPr indent="3657600" defTabSz="457200">
              <a:defRPr>
                <a:solidFill>
                  <a:srgbClr val="002569"/>
                </a:solidFill>
              </a:defRPr>
            </a:lvl9pPr>
          </a:lstStyle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endParaRPr lang="en-AU" dirty="0" smtClean="0">
              <a:solidFill>
                <a:srgbClr val="FFFFFF"/>
              </a:solidFill>
              <a:latin typeface="+mj-lt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AU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Session 1, </a:t>
            </a:r>
            <a:r>
              <a:rPr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Agenda </a:t>
            </a:r>
            <a:r>
              <a:rPr dirty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Item </a:t>
            </a:r>
            <a:r>
              <a:rPr lang="en-US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1.7</a:t>
            </a:r>
            <a:endParaRPr dirty="0">
              <a:solidFill>
                <a:srgbClr val="FFFFFF"/>
              </a:solidFill>
              <a:latin typeface="+mj-lt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AU" dirty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Boulder, CO, USA</a:t>
            </a:r>
            <a:endParaRPr dirty="0">
              <a:solidFill>
                <a:srgbClr val="FFFFFF"/>
              </a:solidFill>
              <a:latin typeface="+mj-lt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AU" dirty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24 – 25 April 2018</a:t>
            </a:r>
            <a:endParaRPr dirty="0">
              <a:solidFill>
                <a:srgbClr val="FFFFFF"/>
              </a:solidFill>
              <a:latin typeface="+mj-lt"/>
              <a:ea typeface="Arial Bold"/>
              <a:cs typeface="Arial Bold"/>
              <a:sym typeface="Arial Bold"/>
            </a:endParaRP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defTabSz="914400"/>
            <a:fld id="{86CB4B4D-7CA3-9044-876B-883B54F8677D}" type="slidenum">
              <a:rPr lang="uk-UA" smtClean="0"/>
              <a:pPr defTabSz="914400"/>
              <a:t>2</a:t>
            </a:fld>
            <a:endParaRPr lang="uk-U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76200" y="1295400"/>
            <a:ext cx="8915400" cy="5105400"/>
          </a:xfrm>
        </p:spPr>
        <p:txBody>
          <a:bodyPr/>
          <a:lstStyle/>
          <a:p>
            <a:r>
              <a:rPr lang="en-US" sz="2400" dirty="0" smtClean="0"/>
              <a:t>Opportunity to advertise what mid- to long-range mission and measurement investment decisions each speaker’s agency is facing in planning missions over the next 5 to 15 years.</a:t>
            </a:r>
          </a:p>
          <a:p>
            <a:pPr marL="0" indent="0">
              <a:buNone/>
            </a:pPr>
            <a:endParaRPr lang="en-US" sz="1600" dirty="0" smtClean="0"/>
          </a:p>
          <a:p>
            <a:r>
              <a:rPr lang="en-US" sz="2400" dirty="0" smtClean="0"/>
              <a:t>Expectation is for each presenter to identify how Agency plans can be informed by additional analysis from CEOS Virtual Constellations, Working Groups and </a:t>
            </a:r>
            <a:r>
              <a:rPr lang="en-US" sz="2400" i="1" dirty="0" smtClean="0"/>
              <a:t>ad hoc </a:t>
            </a:r>
            <a:r>
              <a:rPr lang="en-US" sz="2400" dirty="0" smtClean="0"/>
              <a:t>Teams.</a:t>
            </a:r>
          </a:p>
          <a:p>
            <a:pPr marL="0" indent="0">
              <a:buNone/>
            </a:pPr>
            <a:endParaRPr lang="en-US" sz="1600" dirty="0" smtClean="0"/>
          </a:p>
          <a:p>
            <a:r>
              <a:rPr lang="en-US" sz="2400" dirty="0" smtClean="0"/>
              <a:t>Information presented here will be re-addressed after Sessions 3 and 4 to determine where CEOS entities can provide value to Agencies.</a:t>
            </a:r>
            <a:endParaRPr lang="en-US" sz="2400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US" sz="2800" b="1" dirty="0" smtClean="0"/>
              <a:t>Session Guidance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319490511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defTabSz="914400"/>
            <a:fld id="{86CB4B4D-7CA3-9044-876B-883B54F8677D}" type="slidenum">
              <a:rPr lang="uk-UA" smtClean="0"/>
              <a:pPr defTabSz="914400"/>
              <a:t>3</a:t>
            </a:fld>
            <a:endParaRPr lang="uk-U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152400" y="1295400"/>
            <a:ext cx="8763000" cy="2667000"/>
          </a:xfrm>
        </p:spPr>
        <p:txBody>
          <a:bodyPr/>
          <a:lstStyle/>
          <a:p>
            <a:pPr marL="0" lvl="0" indent="0">
              <a:buNone/>
            </a:pPr>
            <a:r>
              <a:rPr lang="en-US" sz="2400" dirty="0" smtClean="0"/>
              <a:t>Presentations:</a:t>
            </a:r>
          </a:p>
          <a:p>
            <a:pPr lvl="0"/>
            <a:r>
              <a:rPr lang="en-US" sz="2400" dirty="0" smtClean="0"/>
              <a:t>Copernicus </a:t>
            </a:r>
            <a:r>
              <a:rPr lang="en-US" sz="2400" dirty="0"/>
              <a:t>Next Generation</a:t>
            </a:r>
          </a:p>
          <a:p>
            <a:pPr lvl="0"/>
            <a:r>
              <a:rPr lang="en-US" sz="2400" dirty="0"/>
              <a:t>JAXA Global EO Contributions</a:t>
            </a:r>
          </a:p>
          <a:p>
            <a:pPr lvl="0"/>
            <a:r>
              <a:rPr lang="en-US" sz="2400" dirty="0"/>
              <a:t>NOAA Satellite Observing System Architecture (NSOSA)</a:t>
            </a:r>
          </a:p>
          <a:p>
            <a:pPr lvl="0"/>
            <a:r>
              <a:rPr lang="en-US" sz="2400" dirty="0"/>
              <a:t>NASA Future Missions/Architecture</a:t>
            </a:r>
          </a:p>
          <a:p>
            <a:r>
              <a:rPr lang="en-US" sz="2400" dirty="0"/>
              <a:t>Australian National Space Agency</a:t>
            </a:r>
          </a:p>
        </p:txBody>
      </p:sp>
    </p:spTree>
    <p:extLst>
      <p:ext uri="{BB962C8B-B14F-4D97-AF65-F5344CB8AC3E}">
        <p14:creationId xmlns:p14="http://schemas.microsoft.com/office/powerpoint/2010/main" val="3379559760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Defaul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FF9A00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9A00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FF9A00"/>
      </a:accent1>
      <a:accent2>
        <a:srgbClr val="9F2D20"/>
      </a:accent2>
      <a:accent3>
        <a:srgbClr val="8F8F8F"/>
      </a:accent3>
      <a:accent4>
        <a:srgbClr val="001E59"/>
      </a:accent4>
      <a:accent5>
        <a:srgbClr val="FFCAAA"/>
      </a:accent5>
      <a:accent6>
        <a:srgbClr val="90281C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FF9A00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9A00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8940</TotalTime>
  <Words>128</Words>
  <Application>Microsoft Office PowerPoint</Application>
  <PresentationFormat>On-screen Show (4:3)</PresentationFormat>
  <Paragraphs>20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3" baseType="lpstr">
      <vt:lpstr>Arial</vt:lpstr>
      <vt:lpstr>Arial Bold</vt:lpstr>
      <vt:lpstr>Avenir Roman</vt:lpstr>
      <vt:lpstr>Calibri</vt:lpstr>
      <vt:lpstr>Courier New</vt:lpstr>
      <vt:lpstr>Droid Serif</vt:lpstr>
      <vt:lpstr>Helvetica</vt:lpstr>
      <vt:lpstr>Proxima Nova Regular</vt:lpstr>
      <vt:lpstr>Wingdings</vt:lpstr>
      <vt:lpstr>Default</vt:lpstr>
      <vt:lpstr>Discussion  Future Mission Planning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Goes Here</dc:title>
  <dc:creator>Brian R. Williams</dc:creator>
  <cp:lastModifiedBy>Kerry Sawyer</cp:lastModifiedBy>
  <cp:revision>144</cp:revision>
  <dcterms:modified xsi:type="dcterms:W3CDTF">2018-04-17T22:55:43Z</dcterms:modified>
</cp:coreProperties>
</file>