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sldIdLst>
    <p:sldId id="256" r:id="rId2"/>
    <p:sldId id="273" r:id="rId3"/>
    <p:sldId id="270" r:id="rId4"/>
    <p:sldId id="271" r:id="rId5"/>
    <p:sldId id="272" r:id="rId6"/>
    <p:sldId id="274" r:id="rId7"/>
    <p:sldId id="276" r:id="rId8"/>
    <p:sldId id="277" r:id="rId9"/>
    <p:sldId id="269" r:id="rId10"/>
  </p:sldIdLst>
  <p:sldSz cx="9144000" cy="6858000" type="screen4x3"/>
  <p:notesSz cx="6858000" cy="9144000"/>
  <p:defaultTextStyle>
    <a:lvl1pPr defTabSz="457200">
      <a:defRPr>
        <a:solidFill>
          <a:srgbClr val="002569"/>
        </a:solidFill>
      </a:defRPr>
    </a:lvl1pPr>
    <a:lvl2pPr indent="457200" defTabSz="457200">
      <a:defRPr>
        <a:solidFill>
          <a:srgbClr val="002569"/>
        </a:solidFill>
      </a:defRPr>
    </a:lvl2pPr>
    <a:lvl3pPr indent="914400" defTabSz="457200">
      <a:defRPr>
        <a:solidFill>
          <a:srgbClr val="002569"/>
        </a:solidFill>
      </a:defRPr>
    </a:lvl3pPr>
    <a:lvl4pPr indent="1371600" defTabSz="457200">
      <a:defRPr>
        <a:solidFill>
          <a:srgbClr val="002569"/>
        </a:solidFill>
      </a:defRPr>
    </a:lvl4pPr>
    <a:lvl5pPr indent="1828800" defTabSz="457200">
      <a:defRPr>
        <a:solidFill>
          <a:srgbClr val="002569"/>
        </a:solidFill>
      </a:defRPr>
    </a:lvl5pPr>
    <a:lvl6pPr indent="2286000" defTabSz="457200">
      <a:defRPr>
        <a:solidFill>
          <a:srgbClr val="002569"/>
        </a:solidFill>
      </a:defRPr>
    </a:lvl6pPr>
    <a:lvl7pPr indent="2743200" defTabSz="457200">
      <a:defRPr>
        <a:solidFill>
          <a:srgbClr val="002569"/>
        </a:solidFill>
      </a:defRPr>
    </a:lvl7pPr>
    <a:lvl8pPr indent="3200400" defTabSz="457200">
      <a:defRPr>
        <a:solidFill>
          <a:srgbClr val="002569"/>
        </a:solidFill>
      </a:defRPr>
    </a:lvl8pPr>
    <a:lvl9pPr indent="3657600" defTabSz="457200">
      <a:defRPr>
        <a:solidFill>
          <a:srgbClr val="002569"/>
        </a:solidFill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DDCA"/>
          </a:solidFill>
        </a:fill>
      </a:tcStyle>
    </a:wholeTbl>
    <a:band2H>
      <a:tcTxStyle/>
      <a:tcStyle>
        <a:tcBdr/>
        <a:fill>
          <a:solidFill>
            <a:srgbClr val="FFEFE6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Row>
  </a:tblStyle>
  <a:tblStyle styleId="{C7B018BB-80A7-4F77-B60F-C8B233D01FF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BCBCB"/>
          </a:solidFill>
        </a:fill>
      </a:tcStyle>
    </a:wholeTbl>
    <a:band2H>
      <a:tcTxStyle/>
      <a:tcStyle>
        <a:tcBdr/>
        <a:fill>
          <a:solidFill>
            <a:srgbClr val="EEE7E7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Row>
  </a:tblStyle>
  <a:tblStyle styleId="{CF821DB8-F4EB-4A41-A1BA-3FCAFE7338EE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7EA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Row>
  </a:tblStyle>
  <a:tblStyle styleId="{33BA23B1-9221-436E-865A-0063620EA4FD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BD3"/>
          </a:solidFill>
        </a:fill>
      </a:tcStyle>
    </a:wholeTbl>
    <a:band2H>
      <a:tcTxStyle/>
      <a:tcStyle>
        <a:tcBdr/>
        <a:fill>
          <a:solidFill>
            <a:srgbClr val="E6E7EA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Row>
  </a:tblStyle>
  <a:tblStyle styleId="{2708684C-4D16-4618-839F-0558EEFCDFE6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29"/>
    <p:restoredTop sz="93336"/>
  </p:normalViewPr>
  <p:slideViewPr>
    <p:cSldViewPr>
      <p:cViewPr>
        <p:scale>
          <a:sx n="92" d="100"/>
          <a:sy n="92" d="100"/>
        </p:scale>
        <p:origin x="1128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8" name="Shape 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53021836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1pPr>
    <a:lvl2pPr indent="228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2pPr>
    <a:lvl3pPr indent="457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3pPr>
    <a:lvl4pPr indent="685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4pPr>
    <a:lvl5pPr indent="9144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5pPr>
    <a:lvl6pPr indent="11430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6pPr>
    <a:lvl7pPr indent="1371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7pPr>
    <a:lvl8pPr indent="1600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8pPr>
    <a:lvl9pPr indent="1828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10708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676355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8116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xfrm>
            <a:off x="8763000" y="6629400"/>
            <a:ext cx="304800" cy="187285"/>
          </a:xfrm>
          <a:prstGeom prst="roundRect">
            <a:avLst/>
          </a:prstGeom>
          <a:solidFill>
            <a:schemeClr val="lt1">
              <a:alpha val="49000"/>
            </a:schemeClr>
          </a:solidFill>
          <a:ln>
            <a:solidFill>
              <a:schemeClr val="tx2">
                <a:alpha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>
            <a:lvl1pPr algn="ctr">
              <a:defRPr lang="uk-UA" sz="1100" i="1" smtClean="0">
                <a:solidFill>
                  <a:schemeClr val="tx2"/>
                </a:solidFill>
                <a:latin typeface="+mj-lt"/>
                <a:ea typeface="+mj-ea"/>
                <a:cs typeface="Proxima Nova Regular"/>
              </a:defRPr>
            </a:lvl1pPr>
          </a:lstStyle>
          <a:p>
            <a:pPr defTabSz="914400"/>
            <a:fld id="{86CB4B4D-7CA3-9044-876B-883B54F8677D}" type="slidenum">
              <a:rPr lang="uk-UA" smtClean="0"/>
              <a:pPr defTabSz="914400"/>
              <a:t>‹N°›</a:t>
            </a:fld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600200"/>
            <a:ext cx="8153400" cy="472440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+mj-lt"/>
                <a:cs typeface="Arial" panose="020B0604020202020204" pitchFamily="34" charset="0"/>
              </a:defRPr>
            </a:lvl1pPr>
            <a:lvl2pPr marL="768927" indent="-311727">
              <a:buFont typeface="Courier New" panose="02070309020205020404" pitchFamily="49" charset="0"/>
              <a:buChar char="o"/>
              <a:defRPr sz="2000">
                <a:latin typeface="+mj-lt"/>
                <a:cs typeface="Arial" panose="020B0604020202020204" pitchFamily="34" charset="0"/>
              </a:defRPr>
            </a:lvl2pPr>
            <a:lvl3pPr marL="1188719" indent="-274319">
              <a:buFont typeface="Wingdings" panose="05000000000000000000" pitchFamily="2" charset="2"/>
              <a:buChar char="§"/>
              <a:defRPr sz="2000">
                <a:latin typeface="+mj-lt"/>
                <a:cs typeface="Arial" panose="020B0604020202020204" pitchFamily="34" charset="0"/>
              </a:defRPr>
            </a:lvl3pPr>
            <a:lvl4pPr>
              <a:defRPr sz="2000">
                <a:latin typeface="+mj-lt"/>
                <a:cs typeface="Arial" panose="020B0604020202020204" pitchFamily="34" charset="0"/>
              </a:defRPr>
            </a:lvl4pPr>
            <a:lvl5pPr>
              <a:defRPr sz="20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hape 3"/>
          <p:cNvSpPr/>
          <p:nvPr userDrawn="1"/>
        </p:nvSpPr>
        <p:spPr>
          <a:xfrm>
            <a:off x="76200" y="6629400"/>
            <a:ext cx="2362200" cy="187285"/>
          </a:xfrm>
          <a:prstGeom prst="roundRect">
            <a:avLst/>
          </a:prstGeom>
          <a:solidFill>
            <a:schemeClr val="lt1">
              <a:alpha val="49000"/>
            </a:schemeClr>
          </a:solidFill>
          <a:ln>
            <a:solidFill>
              <a:schemeClr val="tx2">
                <a:alpha val="60000"/>
              </a:schemeClr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/>
          <a:p>
            <a:pPr lvl="0" algn="ctr" defTabSz="914400">
              <a:defRPr>
                <a:solidFill>
                  <a:srgbClr val="000000"/>
                </a:solidFill>
              </a:defRPr>
            </a:pPr>
            <a:r>
              <a:rPr lang="en-AU" sz="1100" i="1" dirty="0">
                <a:solidFill>
                  <a:schemeClr val="tx2"/>
                </a:solidFill>
                <a:latin typeface="+mj-ea"/>
                <a:ea typeface="+mj-ea"/>
                <a:cs typeface="Proxima Nova Regular"/>
                <a:sym typeface="Proxima Nova Regular"/>
              </a:rPr>
              <a:t>SIT-33, 24-25 April 2018</a:t>
            </a:r>
            <a:endParaRPr sz="1100" i="1" dirty="0">
              <a:solidFill>
                <a:schemeClr val="tx2"/>
              </a:solidFill>
              <a:latin typeface="+mj-ea"/>
              <a:ea typeface="+mj-ea"/>
              <a:cs typeface="Proxima Nova Regular"/>
              <a:sym typeface="Proxima Nova Regular"/>
            </a:endParaRPr>
          </a:p>
        </p:txBody>
      </p:sp>
      <p:sp>
        <p:nvSpPr>
          <p:cNvPr id="9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2057400" y="304800"/>
            <a:ext cx="49530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tabLst/>
              <a:defRPr/>
            </a:pPr>
            <a:r>
              <a:rPr lang="en-US" dirty="0"/>
              <a:t>Title TBA</a:t>
            </a: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sldNum" sz="quarter" idx="2"/>
          </p:nvPr>
        </p:nvSpPr>
        <p:spPr>
          <a:xfrm>
            <a:off x="7239000" y="6546850"/>
            <a:ext cx="1905000" cy="256540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r">
              <a:spcBef>
                <a:spcPts val="600"/>
              </a:spcBef>
              <a:defRPr sz="1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 spd="med"/>
  <p:hf hdr="0" ftr="0" dt="0"/>
  <p:txStyles>
    <p:titleStyle>
      <a:lvl1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1pPr>
      <a:lvl2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2pPr>
      <a:lvl3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3pPr>
      <a:lvl4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4pPr>
      <a:lvl5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5pPr>
      <a:lvl6pPr indent="4572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6pPr>
      <a:lvl7pPr indent="9144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7pPr>
      <a:lvl8pPr indent="13716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8pPr>
      <a:lvl9pPr indent="18288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9pPr>
    </p:titleStyle>
    <p:bodyStyle>
      <a:lvl1pPr marL="3429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1pPr>
      <a:lvl2pPr marL="768927" indent="-311727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2pPr>
      <a:lvl3pPr marL="1188719" indent="-274319">
        <a:spcBef>
          <a:spcPts val="500"/>
        </a:spcBef>
        <a:buSzPct val="100000"/>
        <a:buFont typeface="Arial"/>
        <a:buChar char="o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3pPr>
      <a:lvl4pPr marL="1676400" indent="-304800">
        <a:spcBef>
          <a:spcPts val="500"/>
        </a:spcBef>
        <a:buSzPct val="100000"/>
        <a:buFont typeface="Arial"/>
        <a:buChar char="▪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4pPr>
      <a:lvl5pPr marL="21717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5pPr>
      <a:lvl6pPr indent="22860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6pPr>
      <a:lvl7pPr indent="27432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7pPr>
      <a:lvl8pPr indent="32004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8pPr>
      <a:lvl9pPr indent="36576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9pPr>
    </p:bodyStyle>
    <p:otherStyle>
      <a:lvl1pPr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george@symbioscomms.com" TargetMode="External"/><Relationship Id="rId4" Type="http://schemas.openxmlformats.org/officeDocument/2006/relationships/hyperlink" Target="mailto:Kerry.Sawyer@noaa.gov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 idx="4294967295"/>
          </p:nvPr>
        </p:nvSpPr>
        <p:spPr>
          <a:xfrm>
            <a:off x="622789" y="2514600"/>
            <a:ext cx="5746243" cy="993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l">
              <a:defRPr sz="4200" b="1">
                <a:latin typeface="Droid Serif"/>
                <a:ea typeface="Droid Serif"/>
                <a:cs typeface="Droid Serif"/>
                <a:sym typeface="Droid Serif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fr-FR" sz="4200" b="1" dirty="0" smtClean="0">
                <a:solidFill>
                  <a:srgbClr val="FFFFFF"/>
                </a:solidFill>
                <a:latin typeface="+mj-lt"/>
              </a:rPr>
              <a:t>OST-VC </a:t>
            </a:r>
            <a:r>
              <a:rPr lang="fr-FR" sz="4200" b="1" dirty="0" err="1" smtClean="0">
                <a:solidFill>
                  <a:srgbClr val="FFFFFF"/>
                </a:solidFill>
                <a:latin typeface="+mj-lt"/>
              </a:rPr>
              <a:t>Status</a:t>
            </a:r>
            <a:endParaRPr sz="4200" b="1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1" name="Shape 11"/>
          <p:cNvSpPr/>
          <p:nvPr/>
        </p:nvSpPr>
        <p:spPr>
          <a:xfrm>
            <a:off x="257573" y="3733800"/>
            <a:ext cx="5746243" cy="2541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/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fr-FR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Juliette Lambin, CNES, on </a:t>
            </a:r>
            <a:r>
              <a:rPr lang="fr-FR" dirty="0" err="1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behalf</a:t>
            </a:r>
            <a:r>
              <a:rPr lang="fr-FR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 of OST-VC </a:t>
            </a:r>
            <a:r>
              <a:rPr lang="fr-FR" dirty="0" err="1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co</a:t>
            </a:r>
            <a:r>
              <a:rPr lang="fr-FR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-chairs</a:t>
            </a: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fr-FR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Remko </a:t>
            </a:r>
            <a:r>
              <a:rPr lang="fr-FR" dirty="0" err="1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Sharroo</a:t>
            </a:r>
            <a:r>
              <a:rPr lang="fr-FR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 (EUMETSAT) &amp; Amaury Larue (CNES)</a:t>
            </a:r>
            <a:endParaRPr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CEOS SIT-33</a:t>
            </a: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Session and </a:t>
            </a:r>
            <a:r>
              <a:rPr dirty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Agenda Item #</a:t>
            </a: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Boulder, CO, USA</a:t>
            </a:r>
            <a:endParaRPr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24 – 25 April 2018</a:t>
            </a:r>
            <a:endParaRPr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</p:txBody>
      </p:sp>
      <p:pic>
        <p:nvPicPr>
          <p:cNvPr id="12" name="ceos_logo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22789" y="1217405"/>
            <a:ext cx="2507906" cy="993132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hape 10"/>
          <p:cNvSpPr txBox="1">
            <a:spLocks/>
          </p:cNvSpPr>
          <p:nvPr/>
        </p:nvSpPr>
        <p:spPr>
          <a:xfrm>
            <a:off x="622789" y="2246634"/>
            <a:ext cx="2806211" cy="210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l">
              <a:defRPr sz="4200" b="1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>
              <a:defRPr sz="1800" b="0">
                <a:solidFill>
                  <a:srgbClr val="000000"/>
                </a:solidFill>
              </a:defRPr>
            </a:pPr>
            <a:r>
              <a:rPr lang="en-US" sz="1050" dirty="0">
                <a:solidFill>
                  <a:schemeClr val="bg1">
                    <a:lumMod val="20000"/>
                    <a:lumOff val="80000"/>
                  </a:schemeClr>
                </a:solidFill>
                <a:latin typeface="+mj-lt"/>
              </a:rPr>
              <a:t>Committee on Earth Observation Satellites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2</a:t>
            </a:fld>
            <a:endParaRPr lang="uk-U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>
          <a:xfrm>
            <a:off x="228600" y="1295400"/>
            <a:ext cx="8610600" cy="5334000"/>
          </a:xfrm>
        </p:spPr>
        <p:txBody>
          <a:bodyPr/>
          <a:lstStyle/>
          <a:p>
            <a:r>
              <a:rPr lang="fr-FR" dirty="0" smtClean="0"/>
              <a:t>OST-VC </a:t>
            </a:r>
            <a:r>
              <a:rPr lang="fr-FR" dirty="0" err="1" smtClean="0"/>
              <a:t>acts</a:t>
            </a:r>
            <a:r>
              <a:rPr lang="fr-FR" dirty="0" smtClean="0"/>
              <a:t> as a </a:t>
            </a:r>
            <a:r>
              <a:rPr lang="fr-FR" dirty="0" err="1" smtClean="0"/>
              <a:t>link</a:t>
            </a:r>
            <a:r>
              <a:rPr lang="fr-FR" dirty="0" smtClean="0"/>
              <a:t> </a:t>
            </a:r>
            <a:r>
              <a:rPr lang="fr-FR" dirty="0" err="1" smtClean="0"/>
              <a:t>between</a:t>
            </a:r>
            <a:r>
              <a:rPr lang="fr-FR" dirty="0" smtClean="0"/>
              <a:t> </a:t>
            </a:r>
            <a:r>
              <a:rPr lang="fr-FR" dirty="0" err="1" smtClean="0"/>
              <a:t>wider</a:t>
            </a:r>
            <a:r>
              <a:rPr lang="fr-FR" dirty="0" smtClean="0"/>
              <a:t> satellite </a:t>
            </a:r>
            <a:r>
              <a:rPr lang="fr-FR" dirty="0" err="1" smtClean="0"/>
              <a:t>altimetry</a:t>
            </a:r>
            <a:r>
              <a:rPr lang="fr-FR" dirty="0" smtClean="0"/>
              <a:t> and CEOS</a:t>
            </a:r>
          </a:p>
          <a:p>
            <a:pPr lvl="1"/>
            <a:r>
              <a:rPr lang="fr-FR" dirty="0" smtClean="0"/>
              <a:t>Ocean Surface Topography Science Team</a:t>
            </a:r>
          </a:p>
          <a:p>
            <a:pPr lvl="2"/>
            <a:r>
              <a:rPr lang="fr-FR" dirty="0" err="1" smtClean="0"/>
              <a:t>Side</a:t>
            </a:r>
            <a:r>
              <a:rPr lang="fr-FR" dirty="0" smtClean="0"/>
              <a:t> meeting of OST-VC at 2017 OSTST Meeting (Miami)</a:t>
            </a:r>
          </a:p>
          <a:p>
            <a:pPr lvl="1"/>
            <a:r>
              <a:rPr lang="fr-FR" dirty="0" smtClean="0"/>
              <a:t>Inter-</a:t>
            </a:r>
            <a:r>
              <a:rPr lang="fr-FR" dirty="0" err="1" smtClean="0"/>
              <a:t>agency</a:t>
            </a:r>
            <a:r>
              <a:rPr lang="fr-FR" dirty="0" smtClean="0"/>
              <a:t> </a:t>
            </a:r>
            <a:r>
              <a:rPr lang="fr-FR" dirty="0" err="1" smtClean="0"/>
              <a:t>cooperation</a:t>
            </a:r>
            <a:r>
              <a:rPr lang="fr-FR" dirty="0" smtClean="0"/>
              <a:t> (bi+-</a:t>
            </a:r>
            <a:r>
              <a:rPr lang="fr-FR" dirty="0" err="1" smtClean="0"/>
              <a:t>lateral</a:t>
            </a:r>
            <a:r>
              <a:rPr lang="fr-FR" dirty="0" smtClean="0"/>
              <a:t>)</a:t>
            </a:r>
          </a:p>
          <a:p>
            <a:pPr lvl="2"/>
            <a:r>
              <a:rPr lang="fr-FR" dirty="0" smtClean="0"/>
              <a:t>Jason-2: NASA, CNES, EUMETSAT, NOAA</a:t>
            </a:r>
          </a:p>
          <a:p>
            <a:pPr lvl="2"/>
            <a:r>
              <a:rPr lang="fr-FR" dirty="0" smtClean="0"/>
              <a:t>SARAL: CNES, ISRO, EUMETSAT</a:t>
            </a:r>
          </a:p>
          <a:p>
            <a:pPr lvl="2"/>
            <a:r>
              <a:rPr lang="fr-FR" dirty="0" smtClean="0"/>
              <a:t>Hy-2A: CNSA, CNES…</a:t>
            </a:r>
          </a:p>
          <a:p>
            <a:pPr lvl="2"/>
            <a:r>
              <a:rPr lang="fr-FR" dirty="0" smtClean="0"/>
              <a:t>Sentinel-3: EU, ESA, CNES</a:t>
            </a:r>
          </a:p>
          <a:p>
            <a:pPr lvl="2"/>
            <a:r>
              <a:rPr lang="fr-FR" dirty="0" smtClean="0"/>
              <a:t>Sentinel-6: </a:t>
            </a:r>
            <a:r>
              <a:rPr lang="fr-FR" i="1" dirty="0"/>
              <a:t>ESA</a:t>
            </a:r>
            <a:r>
              <a:rPr lang="fr-FR" dirty="0"/>
              <a:t>, EU, </a:t>
            </a:r>
            <a:r>
              <a:rPr lang="fr-FR" dirty="0" smtClean="0"/>
              <a:t>EUMETSAT, NASA, </a:t>
            </a:r>
            <a:r>
              <a:rPr lang="fr-FR" dirty="0"/>
              <a:t>NOAA and </a:t>
            </a:r>
            <a:r>
              <a:rPr lang="fr-FR" dirty="0" smtClean="0"/>
              <a:t>CNES</a:t>
            </a:r>
          </a:p>
          <a:p>
            <a:pPr lvl="2"/>
            <a:r>
              <a:rPr lang="fr-FR" dirty="0" smtClean="0"/>
              <a:t>SWOT: NASA, CNES, CSA, UKSA</a:t>
            </a:r>
          </a:p>
          <a:p>
            <a:r>
              <a:rPr lang="fr-FR" dirty="0" smtClean="0"/>
              <a:t>OST-VC </a:t>
            </a:r>
            <a:r>
              <a:rPr lang="fr-FR" dirty="0" err="1" smtClean="0"/>
              <a:t>suited</a:t>
            </a:r>
            <a:r>
              <a:rPr lang="fr-FR" dirty="0" smtClean="0"/>
              <a:t> to </a:t>
            </a:r>
            <a:r>
              <a:rPr lang="fr-FR" dirty="0" err="1" smtClean="0"/>
              <a:t>discuss</a:t>
            </a:r>
            <a:r>
              <a:rPr lang="fr-FR" dirty="0" smtClean="0"/>
              <a:t> constellation-</a:t>
            </a:r>
            <a:r>
              <a:rPr lang="fr-FR" dirty="0" err="1" smtClean="0"/>
              <a:t>wide</a:t>
            </a:r>
            <a:r>
              <a:rPr lang="fr-FR" dirty="0" smtClean="0"/>
              <a:t> </a:t>
            </a:r>
            <a:r>
              <a:rPr lang="fr-FR" dirty="0" err="1" smtClean="0"/>
              <a:t>programmatic</a:t>
            </a:r>
            <a:r>
              <a:rPr lang="fr-FR" dirty="0" smtClean="0"/>
              <a:t> issues</a:t>
            </a:r>
          </a:p>
          <a:p>
            <a:pPr lvl="1"/>
            <a:r>
              <a:rPr lang="fr-FR" dirty="0" err="1" smtClean="0"/>
              <a:t>From</a:t>
            </a:r>
            <a:r>
              <a:rPr lang="fr-FR" dirty="0" smtClean="0"/>
              <a:t> </a:t>
            </a:r>
            <a:r>
              <a:rPr lang="fr-FR" dirty="0" err="1" smtClean="0"/>
              <a:t>virtual</a:t>
            </a:r>
            <a:r>
              <a:rPr lang="fr-FR" dirty="0" smtClean="0"/>
              <a:t> to </a:t>
            </a:r>
            <a:r>
              <a:rPr lang="fr-FR" dirty="0" err="1" smtClean="0"/>
              <a:t>coordinated</a:t>
            </a:r>
            <a:r>
              <a:rPr lang="fr-FR" dirty="0" smtClean="0"/>
              <a:t> constellation... </a:t>
            </a:r>
          </a:p>
          <a:p>
            <a:pPr lvl="1"/>
            <a:r>
              <a:rPr lang="fr-FR" dirty="0" smtClean="0"/>
              <a:t>Update of Constellation </a:t>
            </a:r>
            <a:r>
              <a:rPr lang="fr-FR" dirty="0" smtClean="0"/>
              <a:t>URD</a:t>
            </a:r>
          </a:p>
          <a:p>
            <a:r>
              <a:rPr lang="fr-FR" dirty="0" smtClean="0"/>
              <a:t>OST-VC </a:t>
            </a:r>
            <a:r>
              <a:rPr lang="fr-FR" dirty="0" err="1" smtClean="0"/>
              <a:t>representative</a:t>
            </a:r>
            <a:r>
              <a:rPr lang="fr-FR" dirty="0" smtClean="0"/>
              <a:t> in COVERAGE initiative</a:t>
            </a:r>
            <a:endParaRPr lang="fr-FR" dirty="0" smtClean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fr-FR" dirty="0" err="1" smtClean="0"/>
              <a:t>Altimetry</a:t>
            </a:r>
            <a:r>
              <a:rPr lang="fr-FR" dirty="0" smtClean="0"/>
              <a:t>, OST-VC and CEOS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61093517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3</a:t>
            </a:fld>
            <a:endParaRPr lang="uk-U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fr-FR" dirty="0" smtClean="0"/>
              <a:t>OST-VC </a:t>
            </a:r>
            <a:r>
              <a:rPr lang="fr-FR" dirty="0" err="1" smtClean="0"/>
              <a:t>timeline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557"/>
          <a:stretch/>
        </p:blipFill>
        <p:spPr>
          <a:xfrm>
            <a:off x="-228600" y="1447800"/>
            <a:ext cx="9548333" cy="5006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61481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4</a:t>
            </a:fld>
            <a:endParaRPr lang="uk-UA" dirty="0"/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7856019" y="1455420"/>
            <a:ext cx="1287981" cy="4724400"/>
          </a:xfrm>
          <a:prstGeom prst="rect">
            <a:avLst/>
          </a:prstGeom>
        </p:spPr>
      </p:pic>
      <p:sp>
        <p:nvSpPr>
          <p:cNvPr id="4" name="Espace réservé du contenu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fr-FR" dirty="0" smtClean="0"/>
              <a:t>6 </a:t>
            </a:r>
            <a:r>
              <a:rPr lang="fr-FR" dirty="0" err="1" smtClean="0"/>
              <a:t>altimeters</a:t>
            </a:r>
            <a:r>
              <a:rPr lang="fr-FR" dirty="0" smtClean="0"/>
              <a:t> </a:t>
            </a:r>
            <a:r>
              <a:rPr lang="fr-FR" dirty="0" err="1" smtClean="0"/>
              <a:t>flying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3"/>
          <a:srcRect l="199" t="18900" r="23436" b="-8885"/>
          <a:stretch/>
        </p:blipFill>
        <p:spPr>
          <a:xfrm>
            <a:off x="381000" y="1813170"/>
            <a:ext cx="6439734" cy="5003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54069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57200" y="1524000"/>
            <a:ext cx="8305800" cy="50292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spc="0" normalizeH="0" baseline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5</a:t>
            </a:fld>
            <a:endParaRPr lang="uk-UA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fr-FR" dirty="0" err="1" smtClean="0"/>
              <a:t>Altimetry</a:t>
            </a:r>
            <a:r>
              <a:rPr lang="fr-FR" dirty="0" smtClean="0"/>
              <a:t> time </a:t>
            </a:r>
            <a:r>
              <a:rPr lang="fr-FR" dirty="0" err="1" smtClean="0"/>
              <a:t>serie</a:t>
            </a:r>
            <a:endParaRPr lang="fr-FR" dirty="0"/>
          </a:p>
        </p:txBody>
      </p:sp>
      <p:pic>
        <p:nvPicPr>
          <p:cNvPr id="5" name="Picture 6"/>
          <p:cNvPicPr>
            <a:picLocks noGrp="1" noChangeAspect="1"/>
          </p:cNvPicPr>
          <p:nvPr>
            <p:ph sz="quarter" idx="10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993894"/>
            <a:ext cx="6676104" cy="4299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194594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6</a:t>
            </a:fld>
            <a:endParaRPr lang="uk-U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>
          <a:xfrm>
            <a:off x="0" y="1143000"/>
            <a:ext cx="9143999" cy="4724400"/>
          </a:xfrm>
        </p:spPr>
        <p:txBody>
          <a:bodyPr/>
          <a:lstStyle/>
          <a:p>
            <a:r>
              <a:rPr lang="fr-FR" dirty="0" smtClean="0"/>
              <a:t>« </a:t>
            </a:r>
            <a:r>
              <a:rPr lang="fr-FR" dirty="0" err="1" smtClean="0"/>
              <a:t>Next</a:t>
            </a:r>
            <a:r>
              <a:rPr lang="fr-FR" dirty="0" smtClean="0"/>
              <a:t> 15 </a:t>
            </a:r>
            <a:r>
              <a:rPr lang="fr-FR" dirty="0" err="1" smtClean="0"/>
              <a:t>years</a:t>
            </a:r>
            <a:r>
              <a:rPr lang="fr-FR" dirty="0" smtClean="0"/>
              <a:t> of </a:t>
            </a:r>
            <a:r>
              <a:rPr lang="fr-FR" dirty="0" err="1" smtClean="0"/>
              <a:t>altimetry</a:t>
            </a:r>
            <a:r>
              <a:rPr lang="fr-FR" dirty="0" smtClean="0"/>
              <a:t> », 2009: Constellation User </a:t>
            </a:r>
            <a:r>
              <a:rPr lang="fr-FR" dirty="0" err="1" smtClean="0"/>
              <a:t>Requirement</a:t>
            </a:r>
            <a:r>
              <a:rPr lang="fr-FR" dirty="0" smtClean="0"/>
              <a:t> Documents + </a:t>
            </a:r>
            <a:r>
              <a:rPr lang="fr-FR" dirty="0" err="1" smtClean="0"/>
              <a:t>Assmanhausen</a:t>
            </a:r>
            <a:r>
              <a:rPr lang="fr-FR" dirty="0" smtClean="0"/>
              <a:t> OST-VC meeting</a:t>
            </a:r>
          </a:p>
          <a:p>
            <a:pPr lvl="1"/>
            <a:r>
              <a:rPr lang="fr-FR" dirty="0" smtClean="0"/>
              <a:t>Reference mission + </a:t>
            </a:r>
            <a:r>
              <a:rPr lang="fr-FR" dirty="0" err="1" smtClean="0"/>
              <a:t>complementing</a:t>
            </a:r>
            <a:endParaRPr lang="fr-FR" dirty="0" smtClean="0"/>
          </a:p>
          <a:p>
            <a:pPr lvl="2"/>
            <a:r>
              <a:rPr lang="fr-FR" dirty="0" smtClean="0"/>
              <a:t>Nadir </a:t>
            </a:r>
            <a:r>
              <a:rPr lang="fr-FR" dirty="0" err="1" smtClean="0"/>
              <a:t>altimetry</a:t>
            </a:r>
            <a:r>
              <a:rPr lang="fr-FR" dirty="0" smtClean="0"/>
              <a:t> </a:t>
            </a:r>
            <a:r>
              <a:rPr lang="fr-FR" dirty="0" err="1" smtClean="0"/>
              <a:t>only</a:t>
            </a:r>
            <a:r>
              <a:rPr lang="fr-FR" dirty="0" smtClean="0"/>
              <a:t> (</a:t>
            </a:r>
            <a:r>
              <a:rPr lang="fr-FR" dirty="0" err="1" smtClean="0"/>
              <a:t>swath</a:t>
            </a:r>
            <a:r>
              <a:rPr lang="fr-FR" dirty="0" smtClean="0"/>
              <a:t> </a:t>
            </a:r>
            <a:r>
              <a:rPr lang="fr-FR" dirty="0" err="1" smtClean="0"/>
              <a:t>altimetry</a:t>
            </a:r>
            <a:r>
              <a:rPr lang="fr-FR" dirty="0" smtClean="0"/>
              <a:t> </a:t>
            </a:r>
            <a:r>
              <a:rPr lang="fr-FR" dirty="0" err="1" smtClean="0"/>
              <a:t>mentionned</a:t>
            </a:r>
            <a:r>
              <a:rPr lang="fr-FR" dirty="0" smtClean="0"/>
              <a:t>)</a:t>
            </a:r>
          </a:p>
          <a:p>
            <a:pPr lvl="2"/>
            <a:r>
              <a:rPr lang="fr-FR" dirty="0" err="1" smtClean="0"/>
              <a:t>Structured</a:t>
            </a:r>
            <a:r>
              <a:rPr lang="fr-FR" dirty="0" smtClean="0"/>
              <a:t> the </a:t>
            </a:r>
            <a:r>
              <a:rPr lang="fr-FR" dirty="0" err="1" smtClean="0"/>
              <a:t>current</a:t>
            </a:r>
            <a:r>
              <a:rPr lang="fr-FR" dirty="0" smtClean="0"/>
              <a:t> constellation (</a:t>
            </a:r>
            <a:r>
              <a:rPr lang="fr-FR" dirty="0" err="1" smtClean="0"/>
              <a:t>reference</a:t>
            </a:r>
            <a:r>
              <a:rPr lang="fr-FR" dirty="0" smtClean="0"/>
              <a:t> mission Jason + SARAL/S3/Hy-2/</a:t>
            </a:r>
            <a:r>
              <a:rPr lang="fr-FR" dirty="0" err="1" smtClean="0"/>
              <a:t>Cryosat</a:t>
            </a:r>
            <a:r>
              <a:rPr lang="fr-FR" dirty="0" smtClean="0"/>
              <a:t>)</a:t>
            </a:r>
          </a:p>
          <a:p>
            <a:pPr lvl="2"/>
            <a:r>
              <a:rPr lang="fr-FR" dirty="0" smtClean="0"/>
              <a:t>Standards of </a:t>
            </a:r>
            <a:r>
              <a:rPr lang="fr-FR" dirty="0" err="1" smtClean="0"/>
              <a:t>products</a:t>
            </a:r>
            <a:endParaRPr lang="fr-FR" dirty="0" smtClean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fr-FR" dirty="0" err="1" smtClean="0"/>
              <a:t>Current</a:t>
            </a:r>
            <a:r>
              <a:rPr lang="fr-FR" dirty="0" smtClean="0"/>
              <a:t>  Constellation URD</a:t>
            </a:r>
            <a:endParaRPr lang="fr-FR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458" y="3664046"/>
            <a:ext cx="3411682" cy="3232025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6095" y="3269937"/>
            <a:ext cx="4469305" cy="360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9977583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7</a:t>
            </a:fld>
            <a:endParaRPr lang="uk-U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fr-FR" dirty="0"/>
              <a:t>Objective 2018-2019: </a:t>
            </a:r>
            <a:r>
              <a:rPr lang="fr-FR" dirty="0" err="1"/>
              <a:t>prepare</a:t>
            </a:r>
            <a:r>
              <a:rPr lang="fr-FR" dirty="0"/>
              <a:t> a new URD</a:t>
            </a:r>
          </a:p>
          <a:p>
            <a:pPr lvl="1"/>
            <a:r>
              <a:rPr lang="fr-FR" dirty="0" err="1"/>
              <a:t>Discussed</a:t>
            </a:r>
            <a:r>
              <a:rPr lang="fr-FR" dirty="0"/>
              <a:t> in OST-VC meeting 2016 and 2017</a:t>
            </a:r>
          </a:p>
          <a:p>
            <a:pPr lvl="1"/>
            <a:r>
              <a:rPr lang="fr-FR" dirty="0" err="1"/>
              <a:t>Early</a:t>
            </a:r>
            <a:r>
              <a:rPr lang="fr-FR" dirty="0"/>
              <a:t> </a:t>
            </a:r>
            <a:r>
              <a:rPr lang="fr-FR" dirty="0" err="1"/>
              <a:t>works</a:t>
            </a:r>
            <a:r>
              <a:rPr lang="fr-FR" dirty="0"/>
              <a:t> </a:t>
            </a:r>
            <a:r>
              <a:rPr lang="fr-FR" dirty="0" err="1"/>
              <a:t>through</a:t>
            </a:r>
            <a:r>
              <a:rPr lang="fr-FR" dirty="0"/>
              <a:t> CNES phase 0 </a:t>
            </a:r>
            <a:r>
              <a:rPr lang="fr-FR" dirty="0" err="1"/>
              <a:t>study</a:t>
            </a:r>
            <a:r>
              <a:rPr lang="fr-FR" dirty="0"/>
              <a:t> (mix nadir/</a:t>
            </a:r>
            <a:r>
              <a:rPr lang="fr-FR" dirty="0" err="1"/>
              <a:t>swath</a:t>
            </a:r>
            <a:r>
              <a:rPr lang="fr-FR" dirty="0"/>
              <a:t>, global UR </a:t>
            </a:r>
            <a:r>
              <a:rPr lang="fr-FR" dirty="0" err="1"/>
              <a:t>analysis</a:t>
            </a:r>
            <a:r>
              <a:rPr lang="fr-FR" dirty="0"/>
              <a:t>)</a:t>
            </a:r>
          </a:p>
          <a:p>
            <a:pPr lvl="1"/>
            <a:r>
              <a:rPr lang="fr-FR" dirty="0"/>
              <a:t>Coordination CNES-ESA (</a:t>
            </a:r>
            <a:r>
              <a:rPr lang="fr-FR" dirty="0" err="1"/>
              <a:t>swath</a:t>
            </a:r>
            <a:r>
              <a:rPr lang="fr-FR" dirty="0"/>
              <a:t> </a:t>
            </a:r>
            <a:r>
              <a:rPr lang="fr-FR" dirty="0" err="1"/>
              <a:t>altimeter</a:t>
            </a:r>
            <a:r>
              <a:rPr lang="fr-FR" dirty="0"/>
              <a:t> for </a:t>
            </a:r>
            <a:r>
              <a:rPr lang="fr-FR" dirty="0" err="1"/>
              <a:t>operational</a:t>
            </a:r>
            <a:r>
              <a:rPr lang="fr-FR" dirty="0"/>
              <a:t> </a:t>
            </a:r>
            <a:r>
              <a:rPr lang="fr-FR" dirty="0" err="1"/>
              <a:t>oceanography</a:t>
            </a:r>
            <a:r>
              <a:rPr lang="fr-FR" dirty="0"/>
              <a:t> =&gt; URD SAOO</a:t>
            </a:r>
            <a:r>
              <a:rPr lang="fr-FR" dirty="0" smtClean="0"/>
              <a:t>)</a:t>
            </a:r>
          </a:p>
          <a:p>
            <a:r>
              <a:rPr lang="fr-FR" dirty="0" err="1" smtClean="0"/>
              <a:t>What</a:t>
            </a:r>
            <a:r>
              <a:rPr lang="fr-FR" dirty="0" smtClean="0"/>
              <a:t> </a:t>
            </a:r>
            <a:r>
              <a:rPr lang="fr-FR" dirty="0" err="1" smtClean="0"/>
              <a:t>should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in </a:t>
            </a:r>
            <a:r>
              <a:rPr lang="fr-FR" dirty="0" err="1" smtClean="0"/>
              <a:t>it</a:t>
            </a:r>
            <a:r>
              <a:rPr lang="fr-FR" dirty="0" smtClean="0"/>
              <a:t>?</a:t>
            </a:r>
            <a:endParaRPr lang="fr-FR" dirty="0"/>
          </a:p>
          <a:p>
            <a:pPr lvl="1"/>
            <a:r>
              <a:rPr lang="fr-FR" dirty="0" err="1" smtClean="0"/>
              <a:t>Analysis</a:t>
            </a:r>
            <a:r>
              <a:rPr lang="fr-FR" dirty="0" smtClean="0"/>
              <a:t> of user </a:t>
            </a:r>
            <a:r>
              <a:rPr lang="fr-FR" dirty="0" err="1" smtClean="0"/>
              <a:t>needs</a:t>
            </a:r>
            <a:r>
              <a:rPr lang="fr-FR" dirty="0" smtClean="0"/>
              <a:t>: </a:t>
            </a:r>
            <a:r>
              <a:rPr lang="fr-FR" dirty="0" err="1" smtClean="0"/>
              <a:t>systematic</a:t>
            </a:r>
            <a:r>
              <a:rPr lang="fr-FR" dirty="0" smtClean="0"/>
              <a:t> + </a:t>
            </a:r>
            <a:r>
              <a:rPr lang="fr-FR" dirty="0" err="1" smtClean="0"/>
              <a:t>exploratory</a:t>
            </a:r>
            <a:endParaRPr lang="fr-FR" dirty="0" smtClean="0"/>
          </a:p>
          <a:p>
            <a:pPr lvl="1"/>
            <a:r>
              <a:rPr lang="fr-FR" dirty="0" err="1" smtClean="0"/>
              <a:t>Swath</a:t>
            </a:r>
            <a:r>
              <a:rPr lang="fr-FR" dirty="0" smtClean="0"/>
              <a:t> </a:t>
            </a:r>
            <a:r>
              <a:rPr lang="fr-FR" dirty="0" err="1"/>
              <a:t>altimetry</a:t>
            </a:r>
            <a:r>
              <a:rPr lang="fr-FR" dirty="0"/>
              <a:t> + nadir </a:t>
            </a:r>
            <a:r>
              <a:rPr lang="fr-FR" dirty="0" err="1" smtClean="0"/>
              <a:t>altimetry</a:t>
            </a:r>
            <a:r>
              <a:rPr lang="fr-FR" dirty="0" smtClean="0"/>
              <a:t> : </a:t>
            </a:r>
            <a:r>
              <a:rPr lang="fr-FR" dirty="0" err="1" smtClean="0"/>
              <a:t>combined</a:t>
            </a:r>
            <a:endParaRPr lang="fr-FR" dirty="0" smtClean="0"/>
          </a:p>
          <a:p>
            <a:pPr lvl="1"/>
            <a:r>
              <a:rPr lang="fr-FR" dirty="0" smtClean="0"/>
              <a:t>Recommandation for an « </a:t>
            </a:r>
            <a:r>
              <a:rPr lang="fr-FR" dirty="0" err="1" smtClean="0"/>
              <a:t>operational</a:t>
            </a:r>
            <a:r>
              <a:rPr lang="fr-FR" dirty="0" smtClean="0"/>
              <a:t> constellation » (</a:t>
            </a:r>
            <a:r>
              <a:rPr lang="fr-FR" dirty="0" err="1" smtClean="0"/>
              <a:t>targets</a:t>
            </a:r>
            <a:r>
              <a:rPr lang="fr-FR" dirty="0" smtClean="0"/>
              <a:t>: </a:t>
            </a:r>
            <a:r>
              <a:rPr lang="fr-FR" dirty="0" err="1" smtClean="0"/>
              <a:t>copernicus</a:t>
            </a:r>
            <a:r>
              <a:rPr lang="fr-FR" dirty="0" smtClean="0"/>
              <a:t> NG, China </a:t>
            </a:r>
            <a:r>
              <a:rPr lang="fr-FR" dirty="0" err="1" smtClean="0"/>
              <a:t>altimetry</a:t>
            </a:r>
            <a:r>
              <a:rPr lang="fr-FR" dirty="0" smtClean="0"/>
              <a:t> programme)</a:t>
            </a:r>
          </a:p>
          <a:p>
            <a:pPr lvl="1"/>
            <a:r>
              <a:rPr lang="fr-FR" dirty="0" smtClean="0"/>
              <a:t>Recommandation for </a:t>
            </a:r>
            <a:r>
              <a:rPr lang="fr-FR" dirty="0" err="1" smtClean="0"/>
              <a:t>additional</a:t>
            </a:r>
            <a:r>
              <a:rPr lang="fr-FR" dirty="0" smtClean="0"/>
              <a:t> science missions in </a:t>
            </a:r>
            <a:r>
              <a:rPr lang="fr-FR" dirty="0" err="1" smtClean="0"/>
              <a:t>complement</a:t>
            </a:r>
            <a:endParaRPr lang="fr-FR" dirty="0"/>
          </a:p>
          <a:p>
            <a:pPr lvl="1"/>
            <a:r>
              <a:rPr lang="fr-FR" dirty="0"/>
              <a:t>Links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/>
              <a:t>other</a:t>
            </a:r>
            <a:r>
              <a:rPr lang="fr-FR" dirty="0"/>
              <a:t> </a:t>
            </a:r>
            <a:r>
              <a:rPr lang="fr-FR" dirty="0" err="1"/>
              <a:t>obervables</a:t>
            </a:r>
            <a:endParaRPr lang="fr-FR" dirty="0"/>
          </a:p>
          <a:p>
            <a:pPr marL="914400" lvl="2" indent="0">
              <a:buNone/>
            </a:pPr>
            <a:r>
              <a:rPr lang="fr-FR" dirty="0"/>
              <a:t>	</a:t>
            </a:r>
          </a:p>
          <a:p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fr-FR" dirty="0" smtClean="0"/>
              <a:t>Update of constellation URD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01947375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8</a:t>
            </a:fld>
            <a:endParaRPr lang="uk-UA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fr-FR" dirty="0" err="1" smtClean="0"/>
              <a:t>Example</a:t>
            </a:r>
            <a:r>
              <a:rPr lang="fr-FR" dirty="0" smtClean="0"/>
              <a:t> SAOO URD</a:t>
            </a:r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0"/>
          </p:nvPr>
        </p:nvSpPr>
        <p:spPr>
          <a:xfrm>
            <a:off x="76200" y="1468582"/>
            <a:ext cx="3505200" cy="4724400"/>
          </a:xfrm>
        </p:spPr>
        <p:txBody>
          <a:bodyPr/>
          <a:lstStyle/>
          <a:p>
            <a:r>
              <a:rPr lang="fr-FR" dirty="0" smtClean="0"/>
              <a:t>50 km/5 </a:t>
            </a:r>
            <a:r>
              <a:rPr lang="fr-FR" dirty="0" err="1" smtClean="0"/>
              <a:t>days</a:t>
            </a:r>
            <a:r>
              <a:rPr lang="fr-FR" dirty="0" smtClean="0"/>
              <a:t> as</a:t>
            </a:r>
            <a:br>
              <a:rPr lang="fr-FR" dirty="0" smtClean="0"/>
            </a:br>
            <a:r>
              <a:rPr lang="fr-FR" dirty="0" smtClean="0">
                <a:solidFill>
                  <a:srgbClr val="FF0000"/>
                </a:solidFill>
              </a:rPr>
              <a:t>effective </a:t>
            </a:r>
            <a:r>
              <a:rPr lang="fr-FR" dirty="0" err="1" smtClean="0">
                <a:solidFill>
                  <a:srgbClr val="FF0000"/>
                </a:solidFill>
              </a:rPr>
              <a:t>resolution</a:t>
            </a:r>
            <a:r>
              <a:rPr lang="fr-FR" dirty="0" smtClean="0"/>
              <a:t> </a:t>
            </a:r>
          </a:p>
          <a:p>
            <a:r>
              <a:rPr lang="fr-FR" dirty="0" err="1" smtClean="0"/>
              <a:t>Precision</a:t>
            </a:r>
            <a:r>
              <a:rPr lang="fr-FR" dirty="0" smtClean="0"/>
              <a:t>/</a:t>
            </a:r>
            <a:r>
              <a:rPr lang="fr-FR" dirty="0" err="1" smtClean="0"/>
              <a:t>accuracy</a:t>
            </a:r>
            <a:r>
              <a:rPr lang="fr-FR" dirty="0" smtClean="0"/>
              <a:t> set </a:t>
            </a:r>
            <a:r>
              <a:rPr lang="fr-FR" dirty="0" err="1" smtClean="0"/>
              <a:t>so</a:t>
            </a:r>
            <a:r>
              <a:rPr lang="fr-FR" dirty="0" smtClean="0"/>
              <a:t> </a:t>
            </a:r>
            <a:r>
              <a:rPr lang="fr-FR" dirty="0" err="1" smtClean="0"/>
              <a:t>that</a:t>
            </a:r>
            <a:r>
              <a:rPr lang="fr-FR" dirty="0" smtClean="0"/>
              <a:t> </a:t>
            </a:r>
            <a:r>
              <a:rPr lang="fr-FR" dirty="0" err="1" smtClean="0"/>
              <a:t>this</a:t>
            </a:r>
            <a:r>
              <a:rPr lang="fr-FR" dirty="0" smtClean="0"/>
              <a:t> effective </a:t>
            </a:r>
            <a:r>
              <a:rPr lang="fr-FR" dirty="0" err="1" smtClean="0"/>
              <a:t>resolution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met </a:t>
            </a:r>
            <a:r>
              <a:rPr lang="fr-FR" dirty="0" err="1" smtClean="0"/>
              <a:t>everywhere-everytime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an 80% </a:t>
            </a:r>
            <a:r>
              <a:rPr lang="fr-FR" dirty="0" err="1" smtClean="0"/>
              <a:t>probablility</a:t>
            </a:r>
            <a:endParaRPr lang="fr-FR" dirty="0" smtClean="0"/>
          </a:p>
          <a:p>
            <a:r>
              <a:rPr lang="fr-FR" dirty="0" err="1" smtClean="0"/>
              <a:t>Identify</a:t>
            </a:r>
            <a:r>
              <a:rPr lang="fr-FR" dirty="0" smtClean="0"/>
              <a:t> </a:t>
            </a:r>
            <a:r>
              <a:rPr lang="fr-FR" dirty="0" err="1" smtClean="0"/>
              <a:t>auxilliary</a:t>
            </a:r>
            <a:r>
              <a:rPr lang="fr-FR" dirty="0" smtClean="0"/>
              <a:t> information </a:t>
            </a:r>
            <a:r>
              <a:rPr lang="fr-FR" dirty="0" err="1" smtClean="0"/>
              <a:t>needed</a:t>
            </a:r>
            <a:r>
              <a:rPr lang="fr-FR" dirty="0" smtClean="0"/>
              <a:t> (</a:t>
            </a:r>
            <a:r>
              <a:rPr lang="fr-FR" dirty="0" err="1" smtClean="0"/>
              <a:t>tides</a:t>
            </a:r>
            <a:r>
              <a:rPr lang="fr-FR" dirty="0" smtClean="0"/>
              <a:t>, </a:t>
            </a:r>
            <a:r>
              <a:rPr lang="fr-FR" dirty="0" err="1" smtClean="0"/>
              <a:t>gravity</a:t>
            </a:r>
            <a:r>
              <a:rPr lang="fr-FR" dirty="0" smtClean="0"/>
              <a:t> </a:t>
            </a:r>
            <a:r>
              <a:rPr lang="fr-FR" dirty="0" err="1" smtClean="0"/>
              <a:t>field</a:t>
            </a:r>
            <a:r>
              <a:rPr lang="fr-FR" dirty="0" smtClean="0"/>
              <a:t>…)</a:t>
            </a:r>
          </a:p>
          <a:p>
            <a:r>
              <a:rPr lang="fr-FR" dirty="0" err="1" smtClean="0"/>
              <a:t>Identify</a:t>
            </a:r>
            <a:r>
              <a:rPr lang="fr-FR" dirty="0" smtClean="0"/>
              <a:t> </a:t>
            </a:r>
            <a:r>
              <a:rPr lang="fr-FR" dirty="0" err="1" smtClean="0"/>
              <a:t>what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not </a:t>
            </a:r>
            <a:r>
              <a:rPr lang="fr-FR" dirty="0" err="1" smtClean="0"/>
              <a:t>considered</a:t>
            </a:r>
            <a:r>
              <a:rPr lang="fr-FR" dirty="0" smtClean="0"/>
              <a:t> in </a:t>
            </a:r>
            <a:r>
              <a:rPr lang="fr-FR" dirty="0" err="1" smtClean="0"/>
              <a:t>requirement</a:t>
            </a:r>
            <a:r>
              <a:rPr lang="fr-FR" dirty="0"/>
              <a:t> </a:t>
            </a:r>
            <a:r>
              <a:rPr lang="fr-FR" dirty="0" smtClean="0"/>
              <a:t>(</a:t>
            </a:r>
            <a:r>
              <a:rPr lang="fr-FR" dirty="0" err="1" smtClean="0"/>
              <a:t>internal</a:t>
            </a:r>
            <a:r>
              <a:rPr lang="fr-FR" dirty="0" smtClean="0"/>
              <a:t> </a:t>
            </a:r>
            <a:r>
              <a:rPr lang="fr-FR" dirty="0" err="1" smtClean="0"/>
              <a:t>wave</a:t>
            </a:r>
            <a:r>
              <a:rPr lang="fr-FR" dirty="0" smtClean="0"/>
              <a:t>, </a:t>
            </a:r>
            <a:r>
              <a:rPr lang="fr-FR" dirty="0" err="1" smtClean="0"/>
              <a:t>submesoscale</a:t>
            </a:r>
            <a:r>
              <a:rPr lang="fr-FR" dirty="0" smtClean="0"/>
              <a:t>)</a:t>
            </a:r>
            <a:endParaRPr lang="fr-FR" dirty="0"/>
          </a:p>
        </p:txBody>
      </p:sp>
      <p:pic>
        <p:nvPicPr>
          <p:cNvPr id="10" name="Espace réservé du contenu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755" y="1371600"/>
            <a:ext cx="5560045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795982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ADFB56C-1965-FD4C-8D9E-FAB76D2C6CF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0"/>
            <a:ext cx="9144000" cy="6976872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5E9F7D9-A126-C84D-9FA4-8038D0B76387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9</a:t>
            </a:fld>
            <a:endParaRPr lang="uk-UA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CFFC54-E118-584D-BE90-5BFB7E818684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Thanks! See you in Boulder!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039C41C9-627C-7C44-97E5-E7458A7B2DF4}"/>
              </a:ext>
            </a:extLst>
          </p:cNvPr>
          <p:cNvSpPr/>
          <p:nvPr/>
        </p:nvSpPr>
        <p:spPr>
          <a:xfrm>
            <a:off x="4799846" y="1295400"/>
            <a:ext cx="4267200" cy="1634488"/>
          </a:xfrm>
          <a:prstGeom prst="roundRect">
            <a:avLst/>
          </a:prstGeom>
          <a:solidFill>
            <a:schemeClr val="accent5">
              <a:lumMod val="20000"/>
              <a:lumOff val="80000"/>
              <a:alpha val="54000"/>
            </a:schemeClr>
          </a:solidFill>
          <a:ln w="25400" cap="flat">
            <a:solidFill>
              <a:schemeClr val="accent5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r>
              <a:rPr lang="en-US" dirty="0"/>
              <a:t>Questions?</a:t>
            </a:r>
          </a:p>
          <a:p>
            <a:endParaRPr lang="en-US" dirty="0"/>
          </a:p>
          <a:p>
            <a:pPr lvl="1"/>
            <a:r>
              <a:rPr lang="en-US" dirty="0">
                <a:hlinkClick r:id="rId4"/>
              </a:rPr>
              <a:t>Kerry.Sawyer@noaa.gov</a:t>
            </a:r>
            <a:endParaRPr lang="en-US" dirty="0"/>
          </a:p>
          <a:p>
            <a:pPr lvl="1"/>
            <a:r>
              <a:rPr lang="en-US" dirty="0">
                <a:hlinkClick r:id="rId5"/>
              </a:rPr>
              <a:t>george@symbioscomms.com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4488211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9A00"/>
      </a:accent1>
      <a:accent2>
        <a:srgbClr val="9F2D20"/>
      </a:accent2>
      <a:accent3>
        <a:srgbClr val="8F8F8F"/>
      </a:accent3>
      <a:accent4>
        <a:srgbClr val="001E59"/>
      </a:accent4>
      <a:accent5>
        <a:srgbClr val="FFCAAA"/>
      </a:accent5>
      <a:accent6>
        <a:srgbClr val="90281C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9080</TotalTime>
  <Words>265</Words>
  <Application>Microsoft Office PowerPoint</Application>
  <PresentationFormat>Affichage à l'écran (4:3)</PresentationFormat>
  <Paragraphs>62</Paragraphs>
  <Slides>9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9" baseType="lpstr">
      <vt:lpstr>Arial</vt:lpstr>
      <vt:lpstr>Arial Bold</vt:lpstr>
      <vt:lpstr>Avenir Roman</vt:lpstr>
      <vt:lpstr>Calibri</vt:lpstr>
      <vt:lpstr>Courier New</vt:lpstr>
      <vt:lpstr>Droid Serif</vt:lpstr>
      <vt:lpstr>Helvetica</vt:lpstr>
      <vt:lpstr>Proxima Nova Regular</vt:lpstr>
      <vt:lpstr>Wingdings</vt:lpstr>
      <vt:lpstr>Default</vt:lpstr>
      <vt:lpstr>OST-VC Status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Goes Here</dc:title>
  <dc:creator>Brian R. Williams</dc:creator>
  <cp:lastModifiedBy>J. Lambin</cp:lastModifiedBy>
  <cp:revision>220</cp:revision>
  <dcterms:modified xsi:type="dcterms:W3CDTF">2018-04-24T15:00:08Z</dcterms:modified>
</cp:coreProperties>
</file>