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78" r:id="rId3"/>
    <p:sldId id="265" r:id="rId4"/>
    <p:sldId id="270" r:id="rId5"/>
    <p:sldId id="271" r:id="rId6"/>
    <p:sldId id="272" r:id="rId7"/>
    <p:sldId id="273" r:id="rId8"/>
    <p:sldId id="285" r:id="rId9"/>
    <p:sldId id="283" r:id="rId10"/>
    <p:sldId id="274" r:id="rId11"/>
    <p:sldId id="284" r:id="rId12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5"/>
    <p:restoredTop sz="93336"/>
  </p:normalViewPr>
  <p:slideViewPr>
    <p:cSldViewPr>
      <p:cViewPr varScale="1">
        <p:scale>
          <a:sx n="51" d="100"/>
          <a:sy n="51" d="100"/>
        </p:scale>
        <p:origin x="124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070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27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SIT-33, 24-25 April 2018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69972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AU" sz="3200" b="1" dirty="0">
                <a:solidFill>
                  <a:srgbClr val="FFFFFF"/>
                </a:solidFill>
                <a:latin typeface="+mj-lt"/>
              </a:rPr>
              <a:t>Session 6: </a:t>
            </a:r>
            <a:r>
              <a:rPr lang="en-AU" sz="3200" b="1" i="1" dirty="0" smtClean="0">
                <a:solidFill>
                  <a:srgbClr val="FFFFFF"/>
                </a:solidFill>
                <a:latin typeface="+mj-lt"/>
              </a:rPr>
              <a:t>Ad hoc </a:t>
            </a:r>
            <a:r>
              <a:rPr lang="en-AU" sz="3200" b="1" dirty="0">
                <a:solidFill>
                  <a:srgbClr val="FFFFFF"/>
                </a:solidFill>
                <a:latin typeface="+mj-lt"/>
              </a:rPr>
              <a:t>Teams</a:t>
            </a:r>
            <a:br>
              <a:rPr lang="en-AU" sz="3200" b="1" dirty="0">
                <a:solidFill>
                  <a:srgbClr val="FFFFFF"/>
                </a:solidFill>
                <a:latin typeface="+mj-lt"/>
              </a:rPr>
            </a:br>
            <a:r>
              <a:rPr lang="en-AU" sz="3200" dirty="0">
                <a:solidFill>
                  <a:schemeClr val="bg1"/>
                </a:solidFill>
                <a:latin typeface="+mj-lt"/>
              </a:rPr>
              <a:t>Introduction</a:t>
            </a:r>
            <a:endParaRPr sz="32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  <p:sp>
        <p:nvSpPr>
          <p:cNvPr id="7" name="Shape 11"/>
          <p:cNvSpPr/>
          <p:nvPr/>
        </p:nvSpPr>
        <p:spPr>
          <a:xfrm>
            <a:off x="381000" y="3507731"/>
            <a:ext cx="4810858" cy="3124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="" val="1"/>
            </a:ext>
          </a:extLst>
        </p:spPr>
        <p:txBody>
          <a:bodyPr lIns="0" tIns="0" rIns="0" bIns="0"/>
          <a:lstStyle>
            <a:lvl1pPr defTabSz="457200">
              <a:defRPr>
                <a:solidFill>
                  <a:srgbClr val="002569"/>
                </a:solidFill>
              </a:defRPr>
            </a:lvl1pPr>
            <a:lvl2pPr indent="457200" defTabSz="457200">
              <a:defRPr>
                <a:solidFill>
                  <a:srgbClr val="002569"/>
                </a:solidFill>
              </a:defRPr>
            </a:lvl2pPr>
            <a:lvl3pPr indent="914400" defTabSz="457200">
              <a:defRPr>
                <a:solidFill>
                  <a:srgbClr val="002569"/>
                </a:solidFill>
              </a:defRPr>
            </a:lvl3pPr>
            <a:lvl4pPr indent="1371600" defTabSz="457200">
              <a:defRPr>
                <a:solidFill>
                  <a:srgbClr val="002569"/>
                </a:solidFill>
              </a:defRPr>
            </a:lvl4pPr>
            <a:lvl5pPr indent="1828800" defTabSz="457200">
              <a:defRPr>
                <a:solidFill>
                  <a:srgbClr val="002569"/>
                </a:solidFill>
              </a:defRPr>
            </a:lvl5pPr>
            <a:lvl6pPr indent="2286000" defTabSz="457200">
              <a:defRPr>
                <a:solidFill>
                  <a:srgbClr val="002569"/>
                </a:solidFill>
              </a:defRPr>
            </a:lvl6pPr>
            <a:lvl7pPr indent="2743200" defTabSz="457200">
              <a:defRPr>
                <a:solidFill>
                  <a:srgbClr val="002569"/>
                </a:solidFill>
              </a:defRPr>
            </a:lvl7pPr>
            <a:lvl8pPr indent="3200400" defTabSz="457200">
              <a:defRPr>
                <a:solidFill>
                  <a:srgbClr val="002569"/>
                </a:solidFill>
              </a:defRPr>
            </a:lvl8pPr>
            <a:lvl9pPr indent="3657600" defTabSz="457200">
              <a:defRPr>
                <a:solidFill>
                  <a:srgbClr val="002569"/>
                </a:solidFill>
              </a:defRPr>
            </a:lvl9pPr>
          </a:lstStyle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Steve </a:t>
            </a:r>
            <a:r>
              <a:rPr lang="en-US" dirty="0" err="1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Volz</a:t>
            </a:r>
            <a:r>
              <a:rPr lang="en-US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, CEOS SIT Chair</a:t>
            </a:r>
          </a:p>
          <a:p>
            <a:pPr defTabSz="914400">
              <a:defRPr>
                <a:solidFill>
                  <a:srgbClr val="000000"/>
                </a:solidFill>
              </a:defRPr>
            </a:pPr>
            <a:r>
              <a:rPr lang="en-US" sz="1400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National Oceanic and Atmospheric Administration (NOAA</a:t>
            </a:r>
            <a:r>
              <a:rPr lang="en-US" sz="1400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)</a:t>
            </a:r>
          </a:p>
          <a:p>
            <a:pPr defTabSz="914400">
              <a:defRPr>
                <a:solidFill>
                  <a:srgbClr val="000000"/>
                </a:solidFill>
              </a:defRPr>
            </a:pPr>
            <a:endParaRPr lang="en-US" sz="1200" dirty="0" smtClean="0">
              <a:solidFill>
                <a:srgbClr val="FFFFFF"/>
              </a:solidFill>
              <a:ea typeface="Arial Bold"/>
              <a:cs typeface="Arial Bold"/>
              <a:sym typeface="Arial Bold"/>
            </a:endParaRPr>
          </a:p>
          <a:p>
            <a:pPr defTabSz="914400"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Mauro </a:t>
            </a:r>
            <a:r>
              <a:rPr lang="en-US" dirty="0" err="1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Facchini</a:t>
            </a:r>
            <a:r>
              <a:rPr lang="en-US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, CEOS Chair</a:t>
            </a:r>
          </a:p>
          <a:p>
            <a:pPr defTabSz="914400">
              <a:defRPr>
                <a:solidFill>
                  <a:srgbClr val="000000"/>
                </a:solidFill>
              </a:defRPr>
            </a:pPr>
            <a:r>
              <a:rPr lang="en-US" sz="1400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European Commission (COM)</a:t>
            </a:r>
            <a:endParaRPr lang="en-US" sz="1400" dirty="0">
              <a:solidFill>
                <a:srgbClr val="FFFFFF"/>
              </a:solidFill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</a:t>
            </a: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SIT-33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Session 6,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6.1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Boulder, CO, USA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24 – 25 April 2018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1CB7E98B-EA3D-3D4F-9B3D-5C72D745AAB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10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6F17FA-1BC8-F743-B53A-7CAAF9EB352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28600" y="1219200"/>
            <a:ext cx="8153400" cy="4724400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  <a:p>
            <a:pPr>
              <a:buFont typeface="Arial" charset="0"/>
              <a:buChar char="•"/>
            </a:pPr>
            <a:r>
              <a:rPr lang="en-US" sz="2400" dirty="0"/>
              <a:t>Do we need transition plans for some of the </a:t>
            </a:r>
            <a:r>
              <a:rPr lang="en-US" sz="2400" i="1" dirty="0"/>
              <a:t>ad hoc </a:t>
            </a:r>
            <a:r>
              <a:rPr lang="en-US" sz="2400" dirty="0"/>
              <a:t>activities?</a:t>
            </a:r>
          </a:p>
          <a:p>
            <a:pPr>
              <a:buFont typeface="Arial" charset="0"/>
              <a:buChar char="•"/>
            </a:pPr>
            <a:endParaRPr lang="en-US" sz="2400" dirty="0"/>
          </a:p>
          <a:p>
            <a:pPr>
              <a:buFont typeface="Arial" charset="0"/>
              <a:buChar char="•"/>
            </a:pPr>
            <a:r>
              <a:rPr lang="en-US" sz="2400" dirty="0"/>
              <a:t>Do we need a regularized process for </a:t>
            </a:r>
            <a:r>
              <a:rPr lang="en-US" sz="2400" i="1" dirty="0"/>
              <a:t>ad hoc </a:t>
            </a:r>
            <a:r>
              <a:rPr lang="en-US" sz="2400" dirty="0"/>
              <a:t>teams and such transitions? </a:t>
            </a:r>
          </a:p>
          <a:p>
            <a:pPr>
              <a:buFont typeface="Arial" charset="0"/>
              <a:buChar char="•"/>
            </a:pPr>
            <a:endParaRPr lang="en-US" sz="2400" dirty="0"/>
          </a:p>
          <a:p>
            <a:pPr>
              <a:buFont typeface="Arial" charset="0"/>
              <a:buChar char="•"/>
            </a:pPr>
            <a:r>
              <a:rPr lang="en-US" sz="2400" dirty="0"/>
              <a:t>For each team, what action is necessary to ensure the necessary leadership, engagement and connection to the CEOS objectives?</a:t>
            </a:r>
          </a:p>
          <a:p>
            <a:pPr>
              <a:buFont typeface="Arial" charset="0"/>
              <a:buChar char="•"/>
            </a:pPr>
            <a:endParaRPr lang="en-US" sz="2400" dirty="0"/>
          </a:p>
          <a:p>
            <a:pPr lvl="1">
              <a:buFont typeface=".AppleSystemUIFont" charset="-120"/>
              <a:buChar char="-"/>
            </a:pPr>
            <a:endParaRPr lang="en-AU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631139E-C6E7-3145-89C0-2E1C0628020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905000" y="304800"/>
            <a:ext cx="5638800" cy="533400"/>
          </a:xfrm>
        </p:spPr>
        <p:txBody>
          <a:bodyPr/>
          <a:lstStyle/>
          <a:p>
            <a:r>
              <a:rPr lang="en-US" sz="3200" b="1" dirty="0"/>
              <a:t>Discussion Seeds for Later</a:t>
            </a:r>
          </a:p>
        </p:txBody>
      </p:sp>
    </p:spTree>
    <p:extLst>
      <p:ext uri="{BB962C8B-B14F-4D97-AF65-F5344CB8AC3E}">
        <p14:creationId xmlns:p14="http://schemas.microsoft.com/office/powerpoint/2010/main" val="34932046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4E66D452-1B8B-3149-9C7E-45133A896430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11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2E25C1-CA4E-CB49-98F1-27FC2FE27C9D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6.1, 20 min:</a:t>
            </a:r>
            <a:r>
              <a:rPr lang="en-US" dirty="0"/>
              <a:t>	Session Introduction (Steve Volz, Mauro </a:t>
            </a:r>
            <a:r>
              <a:rPr lang="en-US" dirty="0" err="1"/>
              <a:t>Facchini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b="1" dirty="0"/>
              <a:t>6.2, 15 min:</a:t>
            </a:r>
            <a:r>
              <a:rPr lang="en-US" dirty="0"/>
              <a:t>	FDA </a:t>
            </a:r>
            <a:r>
              <a:rPr lang="en-US" dirty="0" smtClean="0"/>
              <a:t>(</a:t>
            </a:r>
            <a:r>
              <a:rPr lang="en-US" dirty="0" err="1" smtClean="0"/>
              <a:t>Nicolau</a:t>
            </a:r>
            <a:r>
              <a:rPr lang="en-US" dirty="0" smtClean="0"/>
              <a:t> </a:t>
            </a:r>
            <a:r>
              <a:rPr lang="en-US" dirty="0" err="1" smtClean="0"/>
              <a:t>Hanowski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6.3, 15 min:</a:t>
            </a:r>
            <a:r>
              <a:rPr lang="en-US" dirty="0"/>
              <a:t>	SDG AHT </a:t>
            </a:r>
            <a:r>
              <a:rPr lang="en-US" dirty="0" smtClean="0"/>
              <a:t>(Alex Held, Eric Wood, </a:t>
            </a:r>
            <a:r>
              <a:rPr lang="en-US" dirty="0"/>
              <a:t>Barb Ryan)</a:t>
            </a:r>
          </a:p>
          <a:p>
            <a:pPr marL="0" indent="0">
              <a:buNone/>
            </a:pPr>
            <a:r>
              <a:rPr lang="en-US" b="1" dirty="0"/>
              <a:t>6.4, 15 min:</a:t>
            </a:r>
            <a:r>
              <a:rPr lang="en-US" dirty="0"/>
              <a:t>	SDCG (Osamu </a:t>
            </a:r>
            <a:r>
              <a:rPr lang="en-US" dirty="0" err="1"/>
              <a:t>Ochiai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b="1" dirty="0"/>
              <a:t>6.5, 10 min:</a:t>
            </a:r>
            <a:r>
              <a:rPr lang="en-US" dirty="0"/>
              <a:t>	GEOGLAM AHT (Brad </a:t>
            </a:r>
            <a:r>
              <a:rPr lang="en-US" dirty="0" err="1"/>
              <a:t>Doorn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b="1" dirty="0"/>
              <a:t>6.6, 15 min:</a:t>
            </a:r>
            <a:r>
              <a:rPr lang="en-US" dirty="0"/>
              <a:t>	Discussion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6E6B514-E95A-3647-B437-5C6D6BCB4033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algn="ctr"/>
            <a:r>
              <a:rPr lang="en-US" sz="3200" b="1" dirty="0"/>
              <a:t>Session 6 Agenda</a:t>
            </a:r>
          </a:p>
        </p:txBody>
      </p:sp>
    </p:spTree>
    <p:extLst>
      <p:ext uri="{BB962C8B-B14F-4D97-AF65-F5344CB8AC3E}">
        <p14:creationId xmlns:p14="http://schemas.microsoft.com/office/powerpoint/2010/main" val="349776244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2400" y="1295400"/>
            <a:ext cx="8915400" cy="4724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OBJECTIVE</a:t>
            </a:r>
            <a:r>
              <a:rPr lang="en-US" i="1" dirty="0"/>
              <a:t>: To review progress and key issues being faced by CEOS Ad Hoc Teams (AHTs) and discussion on sustainability of the AHTs and plans for the future.</a:t>
            </a:r>
            <a:endParaRPr lang="en-AU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KEY SESSION QUESTIONS:</a:t>
            </a:r>
            <a:endParaRPr lang="en-US" dirty="0"/>
          </a:p>
          <a:p>
            <a:r>
              <a:rPr lang="en-US" i="1" dirty="0"/>
              <a:t>What concrete steps can be taken in support of FDA activities? And how does this related to existing Work Plans? What is required to promote and systematically generate ARD?</a:t>
            </a:r>
            <a:endParaRPr lang="en-AU" dirty="0"/>
          </a:p>
          <a:p>
            <a:r>
              <a:rPr lang="en-US" i="1" dirty="0"/>
              <a:t>What are the next steps for CEOS in supporting the advancement of the SDGs?</a:t>
            </a:r>
            <a:endParaRPr lang="en-AU" dirty="0"/>
          </a:p>
          <a:p>
            <a:r>
              <a:rPr lang="en-US" i="1" dirty="0"/>
              <a:t>How does CEOS sustain and progress its commitments to GEO Flagships such as GFOI (via SDCG), and GEOGLAM (via the AHT)? What resources and actions are required?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xmlns="" id="{C631139E-C6E7-3145-89C0-2E1C0628020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057400" y="76200"/>
            <a:ext cx="4953000" cy="914400"/>
          </a:xfrm>
        </p:spPr>
        <p:txBody>
          <a:bodyPr/>
          <a:lstStyle/>
          <a:p>
            <a:r>
              <a:rPr lang="en-US" sz="3200" b="1" dirty="0"/>
              <a:t>Session Objective and Questions</a:t>
            </a:r>
          </a:p>
        </p:txBody>
      </p:sp>
    </p:spTree>
    <p:extLst>
      <p:ext uri="{BB962C8B-B14F-4D97-AF65-F5344CB8AC3E}">
        <p14:creationId xmlns:p14="http://schemas.microsoft.com/office/powerpoint/2010/main" val="245542114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1CB7E98B-EA3D-3D4F-9B3D-5C72D745AAB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6F17FA-1BC8-F743-B53A-7CAAF9EB352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28600" y="1219200"/>
            <a:ext cx="8610600" cy="4267200"/>
          </a:xfrm>
        </p:spPr>
        <p:txBody>
          <a:bodyPr/>
          <a:lstStyle/>
          <a:p>
            <a:r>
              <a:rPr lang="en-AU" dirty="0"/>
              <a:t>Reflect and report on the group trajectory and lifecycle in relation to the thematic initiatives that they support</a:t>
            </a:r>
          </a:p>
          <a:p>
            <a:r>
              <a:rPr lang="en-AU" dirty="0"/>
              <a:t>A clear understanding for SIT as to the outlook and evolution of those initiatives, including, if appropriate, long-term, sustained operations and the expectation for CEOS and CEOS Member Agency </a:t>
            </a:r>
            <a:r>
              <a:rPr lang="en-AU" dirty="0" smtClean="0"/>
              <a:t>participation</a:t>
            </a:r>
            <a:endParaRPr lang="en-AU" dirty="0"/>
          </a:p>
          <a:p>
            <a:r>
              <a:rPr lang="en-AU" dirty="0" smtClean="0"/>
              <a:t>Maximizing </a:t>
            </a:r>
            <a:r>
              <a:rPr lang="en-AU" dirty="0"/>
              <a:t>the value of their output for CEOS objectives (</a:t>
            </a:r>
            <a:r>
              <a:rPr lang="en-AU" i="1" dirty="0" smtClean="0"/>
              <a:t>e.g., </a:t>
            </a:r>
            <a:r>
              <a:rPr lang="en-AU" dirty="0"/>
              <a:t>ECVs and SDGs) and for individual CEOS </a:t>
            </a:r>
            <a:r>
              <a:rPr lang="en-AU" dirty="0" smtClean="0"/>
              <a:t>Agency </a:t>
            </a:r>
            <a:r>
              <a:rPr lang="en-AU" dirty="0"/>
              <a:t>objectives</a:t>
            </a:r>
          </a:p>
          <a:p>
            <a:r>
              <a:rPr lang="en-AU" dirty="0"/>
              <a:t>Ensuring the necessary support for our existing thematic teams to flourish and to deliver</a:t>
            </a:r>
          </a:p>
          <a:p>
            <a:r>
              <a:rPr lang="en-AU" dirty="0"/>
              <a:t>Clearer </a:t>
            </a:r>
            <a:r>
              <a:rPr lang="en-US" dirty="0"/>
              <a:t>overall CEOS observing system assessment and desired observing strategies</a:t>
            </a:r>
            <a:r>
              <a:rPr lang="en-GB" dirty="0"/>
              <a:t> </a:t>
            </a:r>
            <a:r>
              <a:rPr lang="mr-IN" dirty="0"/>
              <a:t>–</a:t>
            </a:r>
            <a:r>
              <a:rPr lang="en-GB" dirty="0"/>
              <a:t> and known contribution from each CEOS </a:t>
            </a:r>
            <a:r>
              <a:rPr lang="en-GB" dirty="0" smtClean="0"/>
              <a:t>entity</a:t>
            </a:r>
            <a:endParaRPr lang="en-A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631139E-C6E7-3145-89C0-2E1C0628020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981200" y="304800"/>
            <a:ext cx="5486400" cy="533400"/>
          </a:xfrm>
        </p:spPr>
        <p:txBody>
          <a:bodyPr/>
          <a:lstStyle/>
          <a:p>
            <a:r>
              <a:rPr lang="en-US" sz="3200" b="1" dirty="0"/>
              <a:t>Strategic Directions - AHTs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41C787F-59DF-2849-B39B-AD7B4967FE77}"/>
              </a:ext>
            </a:extLst>
          </p:cNvPr>
          <p:cNvSpPr txBox="1"/>
          <p:nvPr/>
        </p:nvSpPr>
        <p:spPr>
          <a:xfrm>
            <a:off x="304800" y="5791200"/>
            <a:ext cx="84582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>
            <a:solidFill>
              <a:schemeClr val="accent1">
                <a:lumMod val="50000"/>
              </a:schemeClr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noAutofit/>
          </a:bodyPr>
          <a:lstStyle/>
          <a:p>
            <a:pPr algn="ctr" rtl="0" latinLnBrk="1" hangingPunct="0"/>
            <a:r>
              <a:rPr lang="en-US" b="1" i="1" dirty="0">
                <a:latin typeface="Arial Black" panose="020B0A04020102020204" pitchFamily="34" charset="0"/>
              </a:rPr>
              <a:t>STRATEGIC DIRECTIONS AND PARTNERSHIPS FOR CEOS</a:t>
            </a:r>
            <a:r>
              <a:rPr lang="en-US" i="1" dirty="0">
                <a:latin typeface="Arial Black" panose="020B0A04020102020204" pitchFamily="34" charset="0"/>
              </a:rPr>
              <a:t> </a:t>
            </a:r>
          </a:p>
          <a:p>
            <a:pPr algn="ctr" rtl="0" latinLnBrk="1" hangingPunct="0"/>
            <a:r>
              <a:rPr lang="en-US" b="1" i="1" dirty="0">
                <a:latin typeface="Arial Black" panose="020B0A04020102020204" pitchFamily="34" charset="0"/>
              </a:rPr>
              <a:t>DISCUSSION PAPER – SIT-33</a:t>
            </a:r>
            <a:endParaRPr lang="en-US" i="1" dirty="0">
              <a:latin typeface="Arial Black" panose="020B0A04020102020204" pitchFamily="34" charset="0"/>
            </a:endParaRP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34244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1CB7E98B-EA3D-3D4F-9B3D-5C72D745AAB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6F17FA-1BC8-F743-B53A-7CAAF9EB352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b="1" i="1" dirty="0" smtClean="0"/>
              <a:t>Ad hoc </a:t>
            </a:r>
            <a:r>
              <a:rPr lang="en-US" b="1" dirty="0"/>
              <a:t>teams are not part of the routine tag-ups with SIT Chair Team </a:t>
            </a:r>
            <a:r>
              <a:rPr lang="mr-IN" b="1" dirty="0"/>
              <a:t>–</a:t>
            </a:r>
            <a:r>
              <a:rPr lang="en-US" b="1" dirty="0"/>
              <a:t> which started with VCs and now includes WGs</a:t>
            </a:r>
          </a:p>
          <a:p>
            <a:pPr>
              <a:buFont typeface="Arial" charset="0"/>
              <a:buChar char="•"/>
            </a:pPr>
            <a:endParaRPr lang="en-US" b="1" dirty="0"/>
          </a:p>
          <a:p>
            <a:pPr>
              <a:buFont typeface="Arial" charset="0"/>
              <a:buChar char="•"/>
            </a:pPr>
            <a:r>
              <a:rPr lang="en-US" b="1" strike="sngStrike" dirty="0">
                <a:solidFill>
                  <a:schemeClr val="bg1">
                    <a:lumMod val="65000"/>
                  </a:schemeClr>
                </a:solidFill>
              </a:rPr>
              <a:t>Dedicated questionnaire</a:t>
            </a:r>
          </a:p>
          <a:p>
            <a:pPr marL="0" indent="0">
              <a:buNone/>
            </a:pPr>
            <a:endParaRPr lang="en-US" b="1" dirty="0"/>
          </a:p>
          <a:p>
            <a:pPr>
              <a:buFont typeface="Arial" charset="0"/>
              <a:buChar char="•"/>
            </a:pPr>
            <a:r>
              <a:rPr lang="en-US" b="1" dirty="0"/>
              <a:t>Analysis of 2018-2020 CEOS Work Plan for Tangible </a:t>
            </a:r>
            <a:r>
              <a:rPr lang="en-US" b="1" dirty="0" smtClean="0"/>
              <a:t>Outputs</a:t>
            </a:r>
          </a:p>
          <a:p>
            <a:pPr>
              <a:buFont typeface="Arial" charset="0"/>
              <a:buChar char="•"/>
            </a:pPr>
            <a:endParaRPr lang="en-US" b="1" dirty="0"/>
          </a:p>
          <a:p>
            <a:pPr>
              <a:buFont typeface="Arial" charset="0"/>
              <a:buChar char="•"/>
            </a:pPr>
            <a:r>
              <a:rPr lang="en-US" b="1" dirty="0"/>
              <a:t>Reporting Template for </a:t>
            </a:r>
            <a:r>
              <a:rPr lang="en-US" b="1" dirty="0" smtClean="0"/>
              <a:t>SIT-33</a:t>
            </a:r>
            <a:endParaRPr lang="en-US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631139E-C6E7-3145-89C0-2E1C06280205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3200" b="1" dirty="0"/>
              <a:t>Preparation Process</a:t>
            </a:r>
          </a:p>
        </p:txBody>
      </p:sp>
    </p:spTree>
    <p:extLst>
      <p:ext uri="{BB962C8B-B14F-4D97-AF65-F5344CB8AC3E}">
        <p14:creationId xmlns:p14="http://schemas.microsoft.com/office/powerpoint/2010/main" val="178941378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1CB7E98B-EA3D-3D4F-9B3D-5C72D745AAB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5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6F17FA-1BC8-F743-B53A-7CAAF9EB352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b="1" dirty="0"/>
              <a:t>FDA dormant until recently, since Rapid City Plenary</a:t>
            </a:r>
          </a:p>
          <a:p>
            <a:pPr>
              <a:buFont typeface="Arial" charset="0"/>
              <a:buChar char="•"/>
            </a:pPr>
            <a:endParaRPr lang="en-US" b="1" dirty="0"/>
          </a:p>
          <a:p>
            <a:pPr>
              <a:buFont typeface="Arial" charset="0"/>
              <a:buChar char="•"/>
            </a:pPr>
            <a:r>
              <a:rPr lang="en-US" b="1" dirty="0"/>
              <a:t>Other AHTs demonstrate vibrant activity, participation, and contributions to CEOS </a:t>
            </a:r>
            <a:r>
              <a:rPr lang="en-US" b="1" dirty="0" smtClean="0"/>
              <a:t>Work Plan</a:t>
            </a:r>
            <a:endParaRPr lang="en-US" b="1" dirty="0"/>
          </a:p>
          <a:p>
            <a:pPr>
              <a:buFont typeface="Arial" charset="0"/>
              <a:buChar char="•"/>
            </a:pPr>
            <a:endParaRPr lang="en-US" b="1" dirty="0"/>
          </a:p>
          <a:p>
            <a:pPr>
              <a:buFont typeface="Arial" charset="0"/>
              <a:buChar char="•"/>
            </a:pPr>
            <a:r>
              <a:rPr lang="en-US" b="1" dirty="0"/>
              <a:t>GEOGLAM and GFOI groups are considering how to foster better linkage with related agency activities</a:t>
            </a:r>
          </a:p>
          <a:p>
            <a:pPr>
              <a:buFont typeface="Arial" charset="0"/>
              <a:buChar char="•"/>
            </a:pPr>
            <a:endParaRPr lang="en-US" b="1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xmlns="" id="{C631139E-C6E7-3145-89C0-2E1C0628020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905000" y="76200"/>
            <a:ext cx="5486400" cy="1143000"/>
          </a:xfrm>
        </p:spPr>
        <p:txBody>
          <a:bodyPr/>
          <a:lstStyle/>
          <a:p>
            <a:r>
              <a:rPr lang="en-US" sz="2800" b="1" dirty="0"/>
              <a:t>Group Health and </a:t>
            </a:r>
            <a:r>
              <a:rPr lang="en-US" sz="2800" b="1" dirty="0" smtClean="0"/>
              <a:t>Viability</a:t>
            </a:r>
          </a:p>
          <a:p>
            <a:r>
              <a:rPr lang="en-US" b="1" dirty="0" smtClean="0">
                <a:solidFill>
                  <a:srgbClr val="92D050"/>
                </a:solidFill>
              </a:rPr>
              <a:t>SIT Assessment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5393202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1CB7E98B-EA3D-3D4F-9B3D-5C72D745AAB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6</a:t>
            </a:fld>
            <a:endParaRPr lang="uk-UA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6D6F17FA-1BC8-F743-B53A-7CAAF9EB352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04800" y="4267200"/>
            <a:ext cx="8153400" cy="29718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b="1" dirty="0"/>
              <a:t>Ages from 1.5 - 6.5 years, average 4 years +</a:t>
            </a:r>
          </a:p>
          <a:p>
            <a:pPr>
              <a:buFont typeface="Arial" charset="0"/>
              <a:buChar char="•"/>
            </a:pPr>
            <a:r>
              <a:rPr lang="en-US" b="1" dirty="0"/>
              <a:t>FDA activity lately after dormant period</a:t>
            </a:r>
          </a:p>
          <a:p>
            <a:pPr>
              <a:buFont typeface="Arial" charset="0"/>
              <a:buChar char="•"/>
            </a:pPr>
            <a:r>
              <a:rPr lang="en-US" b="1" dirty="0"/>
              <a:t>Other AHTs all very active and with strong participation</a:t>
            </a:r>
          </a:p>
          <a:p>
            <a:pPr>
              <a:buFont typeface="Arial" charset="0"/>
              <a:buChar char="•"/>
            </a:pPr>
            <a:r>
              <a:rPr lang="en-US" b="1" dirty="0"/>
              <a:t>Stable leadership overall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C631139E-C6E7-3145-89C0-2E1C0628020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905000" y="76200"/>
            <a:ext cx="5486400" cy="1143000"/>
          </a:xfrm>
        </p:spPr>
        <p:txBody>
          <a:bodyPr/>
          <a:lstStyle/>
          <a:p>
            <a:r>
              <a:rPr lang="en-US" sz="2800" b="1" dirty="0"/>
              <a:t>Group Health and </a:t>
            </a:r>
            <a:r>
              <a:rPr lang="en-US" sz="2800" b="1" dirty="0" smtClean="0"/>
              <a:t>Viability</a:t>
            </a:r>
          </a:p>
          <a:p>
            <a:r>
              <a:rPr lang="en-US" b="1" dirty="0" smtClean="0">
                <a:solidFill>
                  <a:srgbClr val="92D050"/>
                </a:solidFill>
              </a:rPr>
              <a:t>SIT Assessment</a:t>
            </a:r>
            <a:endParaRPr lang="en-US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219200"/>
            <a:ext cx="8305800" cy="147541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770249"/>
            <a:ext cx="7005001" cy="1353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31978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1CB7E98B-EA3D-3D4F-9B3D-5C72D745AAB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7</a:t>
            </a:fld>
            <a:endParaRPr lang="uk-UA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6D6F17FA-1BC8-F743-B53A-7CAAF9EB352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5169" y="1371600"/>
            <a:ext cx="4689231" cy="4724400"/>
          </a:xfrm>
        </p:spPr>
        <p:txBody>
          <a:bodyPr/>
          <a:lstStyle/>
          <a:p>
            <a:pPr>
              <a:buFont typeface="Arial" charset="0"/>
              <a:buChar char="•"/>
            </a:pPr>
            <a:endParaRPr lang="en-US" b="1" dirty="0"/>
          </a:p>
          <a:p>
            <a:pPr>
              <a:buFont typeface="Arial" charset="0"/>
              <a:buChar char="•"/>
            </a:pPr>
            <a:r>
              <a:rPr lang="en-US" b="1" dirty="0"/>
              <a:t>NOTE: not all targets are created equal </a:t>
            </a:r>
            <a:r>
              <a:rPr lang="mr-IN" b="1" dirty="0"/>
              <a:t>–</a:t>
            </a:r>
            <a:r>
              <a:rPr lang="en-US" b="1" dirty="0"/>
              <a:t> e.g. GEOGLAM has a ‘catch all’ output</a:t>
            </a:r>
          </a:p>
          <a:p>
            <a:pPr>
              <a:buFont typeface="Arial" charset="0"/>
              <a:buChar char="•"/>
            </a:pPr>
            <a:r>
              <a:rPr lang="en-US" b="1" dirty="0"/>
              <a:t>AHTs have well established targets within CEOS WP</a:t>
            </a:r>
          </a:p>
          <a:p>
            <a:pPr>
              <a:buFont typeface="Arial" charset="0"/>
              <a:buChar char="•"/>
            </a:pPr>
            <a:endParaRPr lang="en-US" b="1" dirty="0"/>
          </a:p>
          <a:p>
            <a:pPr>
              <a:buFont typeface="Arial" charset="0"/>
              <a:buChar char="•"/>
            </a:pP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1954" y="1752600"/>
            <a:ext cx="3708400" cy="2057400"/>
          </a:xfrm>
          <a:prstGeom prst="rect">
            <a:avLst/>
          </a:prstGeom>
        </p:spPr>
      </p:pic>
      <p:sp>
        <p:nvSpPr>
          <p:cNvPr id="8" name="Content Placeholder 3">
            <a:extLst>
              <a:ext uri="{FF2B5EF4-FFF2-40B4-BE49-F238E27FC236}">
                <a16:creationId xmlns:a16="http://schemas.microsoft.com/office/drawing/2014/main" xmlns="" id="{C631139E-C6E7-3145-89C0-2E1C0628020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828800" y="152400"/>
            <a:ext cx="5791200" cy="914400"/>
          </a:xfrm>
        </p:spPr>
        <p:txBody>
          <a:bodyPr/>
          <a:lstStyle/>
          <a:p>
            <a:r>
              <a:rPr lang="en-US" sz="2800" b="1" dirty="0" smtClean="0"/>
              <a:t>AHT </a:t>
            </a:r>
            <a:r>
              <a:rPr lang="en-US" sz="2800" b="1" dirty="0"/>
              <a:t>Outputs Cited in 2018-2020 CEOS Work Plan</a:t>
            </a:r>
          </a:p>
        </p:txBody>
      </p:sp>
    </p:spTree>
    <p:extLst>
      <p:ext uri="{BB962C8B-B14F-4D97-AF65-F5344CB8AC3E}">
        <p14:creationId xmlns:p14="http://schemas.microsoft.com/office/powerpoint/2010/main" val="45770820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8</a:t>
            </a:fld>
            <a:endParaRPr lang="uk-UA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xmlns="" id="{C631139E-C6E7-3145-89C0-2E1C0628020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057400" y="76200"/>
            <a:ext cx="5562600" cy="1066800"/>
          </a:xfrm>
        </p:spPr>
        <p:txBody>
          <a:bodyPr/>
          <a:lstStyle/>
          <a:p>
            <a:r>
              <a:rPr lang="en-US" sz="2800" b="1" dirty="0" smtClean="0"/>
              <a:t>AHTs Asked to Provide Following Info to SIT </a:t>
            </a:r>
            <a:r>
              <a:rPr lang="en-US" b="1" dirty="0" smtClean="0"/>
              <a:t>(template)</a:t>
            </a:r>
            <a:endParaRPr lang="en-US" b="1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6D6F17FA-1BC8-F743-B53A-7CAAF9EB352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6200" y="1143000"/>
            <a:ext cx="8991600" cy="5562600"/>
          </a:xfrm>
        </p:spPr>
        <p:txBody>
          <a:bodyPr/>
          <a:lstStyle/>
          <a:p>
            <a:r>
              <a:rPr lang="en-AU" sz="1800" dirty="0" smtClean="0"/>
              <a:t>Reflect </a:t>
            </a:r>
            <a:r>
              <a:rPr lang="en-AU" sz="1800" dirty="0"/>
              <a:t>and report on </a:t>
            </a:r>
            <a:r>
              <a:rPr lang="en-AU" sz="1800" b="1" i="1" dirty="0" smtClean="0"/>
              <a:t>group </a:t>
            </a:r>
            <a:r>
              <a:rPr lang="en-AU" sz="1800" b="1" i="1" dirty="0"/>
              <a:t>trajectory </a:t>
            </a:r>
            <a:r>
              <a:rPr lang="en-AU" sz="1800" dirty="0"/>
              <a:t>and </a:t>
            </a:r>
            <a:r>
              <a:rPr lang="en-AU" sz="1800" b="1" i="1" dirty="0"/>
              <a:t>lifecycle</a:t>
            </a:r>
            <a:r>
              <a:rPr lang="en-AU" sz="1800" dirty="0"/>
              <a:t> in relation to the </a:t>
            </a:r>
            <a:r>
              <a:rPr lang="en-AU" sz="1800" b="1" i="1" dirty="0"/>
              <a:t>initiatives </a:t>
            </a:r>
            <a:r>
              <a:rPr lang="en-AU" sz="1800" b="1" i="1" dirty="0" smtClean="0"/>
              <a:t>supported</a:t>
            </a:r>
            <a:endParaRPr lang="en-AU" sz="1800" dirty="0" smtClean="0"/>
          </a:p>
          <a:p>
            <a:pPr lvl="1"/>
            <a:r>
              <a:rPr lang="en-AU" sz="1600" dirty="0" smtClean="0"/>
              <a:t>Blockers</a:t>
            </a:r>
            <a:r>
              <a:rPr lang="en-AU" sz="1600" dirty="0"/>
              <a:t>, required decisions, and suggestions to </a:t>
            </a:r>
            <a:r>
              <a:rPr lang="en-AU" sz="1600" dirty="0" smtClean="0"/>
              <a:t>resolve</a:t>
            </a:r>
          </a:p>
          <a:p>
            <a:pPr lvl="1"/>
            <a:r>
              <a:rPr lang="en-AU" sz="1600" dirty="0" smtClean="0"/>
              <a:t>Assessment </a:t>
            </a:r>
            <a:r>
              <a:rPr lang="en-AU" sz="1600" dirty="0"/>
              <a:t>of AHT trajectory and life </a:t>
            </a:r>
            <a:r>
              <a:rPr lang="en-AU" sz="1600" dirty="0" smtClean="0"/>
              <a:t>cycle</a:t>
            </a:r>
          </a:p>
          <a:p>
            <a:pPr lvl="1"/>
            <a:r>
              <a:rPr lang="en-AU" sz="1600" dirty="0" smtClean="0"/>
              <a:t>Sustainment </a:t>
            </a:r>
            <a:r>
              <a:rPr lang="en-AU" sz="1600" dirty="0"/>
              <a:t>and expectations of CEOS and CEOS </a:t>
            </a:r>
            <a:r>
              <a:rPr lang="en-AU" sz="1600" dirty="0" smtClean="0"/>
              <a:t>members</a:t>
            </a:r>
          </a:p>
          <a:p>
            <a:pPr lvl="1"/>
            <a:r>
              <a:rPr lang="en-AU" sz="1600" dirty="0"/>
              <a:t>Provide status of activities, including an </a:t>
            </a:r>
            <a:r>
              <a:rPr lang="en-AU" sz="1600" b="1" i="1" dirty="0"/>
              <a:t>assessment of maturity and viability </a:t>
            </a:r>
            <a:r>
              <a:rPr lang="en-AU" sz="1600" dirty="0"/>
              <a:t>of supported initiatives, with consideration of a transition from </a:t>
            </a:r>
            <a:r>
              <a:rPr lang="en-AU" sz="1600" i="1" dirty="0"/>
              <a:t>ad hoc </a:t>
            </a:r>
            <a:r>
              <a:rPr lang="en-AU" sz="1600" dirty="0"/>
              <a:t>to standing CEOS support, if appropriate</a:t>
            </a:r>
          </a:p>
          <a:p>
            <a:r>
              <a:rPr lang="en-AU" sz="1800" dirty="0" smtClean="0"/>
              <a:t>Present </a:t>
            </a:r>
            <a:r>
              <a:rPr lang="en-AU" sz="1800" dirty="0"/>
              <a:t>a clear </a:t>
            </a:r>
            <a:r>
              <a:rPr lang="en-AU" sz="1800" b="1" i="1" dirty="0"/>
              <a:t>outlook and the expected evolution of those initiatives</a:t>
            </a:r>
            <a:r>
              <a:rPr lang="en-AU" sz="1800" dirty="0"/>
              <a:t>, including </a:t>
            </a:r>
            <a:r>
              <a:rPr lang="en-AU" sz="1800" b="1" i="1" dirty="0"/>
              <a:t>long-term, sustained </a:t>
            </a:r>
            <a:r>
              <a:rPr lang="en-AU" sz="1800" b="1" i="1" dirty="0" smtClean="0"/>
              <a:t>activity</a:t>
            </a:r>
          </a:p>
          <a:p>
            <a:pPr lvl="1"/>
            <a:r>
              <a:rPr lang="en-AU" sz="1600" dirty="0"/>
              <a:t>Tangible outcomes (outputs, products) your </a:t>
            </a:r>
            <a:r>
              <a:rPr lang="en-AU" sz="1600" i="1" dirty="0"/>
              <a:t>ad hoc </a:t>
            </a:r>
            <a:r>
              <a:rPr lang="en-AU" sz="1600" dirty="0"/>
              <a:t>Team adds beyond standing CEOS activity (e.g. VC and WG work</a:t>
            </a:r>
            <a:r>
              <a:rPr lang="en-AU" sz="1600" dirty="0" smtClean="0"/>
              <a:t>)</a:t>
            </a:r>
          </a:p>
          <a:p>
            <a:pPr lvl="1"/>
            <a:r>
              <a:rPr lang="en-AU" sz="1600" dirty="0" smtClean="0"/>
              <a:t>Maturity </a:t>
            </a:r>
            <a:r>
              <a:rPr lang="en-AU" sz="1600" dirty="0"/>
              <a:t>and viability of supported initiative (e.g. outlook and anticipated evolution</a:t>
            </a:r>
            <a:r>
              <a:rPr lang="en-AU" sz="1600" dirty="0" smtClean="0"/>
              <a:t>)</a:t>
            </a:r>
          </a:p>
          <a:p>
            <a:pPr lvl="1"/>
            <a:r>
              <a:rPr lang="en-AU" sz="1600" dirty="0"/>
              <a:t>Unique and enabling support provided by CEOS via your </a:t>
            </a:r>
            <a:r>
              <a:rPr lang="en-AU" sz="1600" dirty="0" smtClean="0"/>
              <a:t>AHT</a:t>
            </a:r>
            <a:endParaRPr lang="en-AU" sz="1600" b="1" i="1" dirty="0"/>
          </a:p>
          <a:p>
            <a:r>
              <a:rPr lang="en-AU" sz="1800" b="1" i="1" dirty="0"/>
              <a:t>E</a:t>
            </a:r>
            <a:r>
              <a:rPr lang="en-AU" sz="1800" b="1" i="1" dirty="0" smtClean="0"/>
              <a:t>xpectation </a:t>
            </a:r>
            <a:r>
              <a:rPr lang="en-AU" sz="1800" b="1" i="1" dirty="0"/>
              <a:t>for CEOS </a:t>
            </a:r>
            <a:r>
              <a:rPr lang="en-AU" sz="1800" dirty="0"/>
              <a:t>and CEOS member agency </a:t>
            </a:r>
            <a:r>
              <a:rPr lang="en-AU" sz="1800" dirty="0" smtClean="0"/>
              <a:t>participation</a:t>
            </a:r>
          </a:p>
          <a:p>
            <a:r>
              <a:rPr lang="en-AU" sz="1800" dirty="0"/>
              <a:t>Suggestions for CEOS around how a </a:t>
            </a:r>
            <a:r>
              <a:rPr lang="en-AU" sz="1800" b="1" i="1" dirty="0"/>
              <a:t>regularized transition process</a:t>
            </a:r>
            <a:r>
              <a:rPr lang="en-AU" sz="1800" dirty="0"/>
              <a:t> for </a:t>
            </a:r>
            <a:r>
              <a:rPr lang="en-AU" sz="1800" i="1" dirty="0"/>
              <a:t>ad hoc </a:t>
            </a:r>
            <a:r>
              <a:rPr lang="en-AU" sz="1800" dirty="0"/>
              <a:t>Teams might look</a:t>
            </a:r>
          </a:p>
          <a:p>
            <a:r>
              <a:rPr lang="en-AU" sz="1800" dirty="0" smtClean="0"/>
              <a:t>Highlight </a:t>
            </a:r>
            <a:r>
              <a:rPr lang="en-AU" sz="1800" dirty="0"/>
              <a:t>upcoming activities that </a:t>
            </a:r>
            <a:r>
              <a:rPr lang="en-AU" sz="1800" b="1" i="1" dirty="0"/>
              <a:t>uniquely require CEOS support </a:t>
            </a:r>
            <a:r>
              <a:rPr lang="en-AU" sz="1800" dirty="0"/>
              <a:t>to </a:t>
            </a:r>
            <a:r>
              <a:rPr lang="en-AU" sz="1800" dirty="0" smtClean="0"/>
              <a:t>progress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5561496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9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295400"/>
            <a:ext cx="8153400" cy="4724400"/>
          </a:xfrm>
        </p:spPr>
        <p:txBody>
          <a:bodyPr/>
          <a:lstStyle/>
          <a:p>
            <a:r>
              <a:rPr lang="en-US" b="1" i="1" dirty="0"/>
              <a:t>SIT TWS Action 2017-21</a:t>
            </a:r>
          </a:p>
          <a:p>
            <a:endParaRPr lang="en-US" b="1" i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xmlns="" id="{7D0191EA-1A52-C944-862A-E700CB6E0581}"/>
              </a:ext>
            </a:extLst>
          </p:cNvPr>
          <p:cNvSpPr txBox="1">
            <a:spLocks/>
          </p:cNvSpPr>
          <p:nvPr/>
        </p:nvSpPr>
        <p:spPr>
          <a:xfrm>
            <a:off x="2057400" y="304800"/>
            <a:ext cx="5486400" cy="5334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SzPct val="100000"/>
              <a:buFont typeface="Arial"/>
              <a:buNone/>
              <a:defRPr sz="2400">
                <a:solidFill>
                  <a:schemeClr val="bg1"/>
                </a:solidFill>
                <a:latin typeface="+mj-lt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Arial"/>
              <a:buChar char="o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/>
            <a:r>
              <a:rPr lang="en-US" sz="3200" b="1" dirty="0"/>
              <a:t>2017 SIT TWS Action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8C7D51B-FAF7-9048-890E-AE278D19EF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1828800"/>
            <a:ext cx="6400800" cy="12851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29400" y="1461702"/>
            <a:ext cx="739944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Due Date</a:t>
            </a: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31085545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9283</TotalTime>
  <Words>704</Words>
  <Application>Microsoft Office PowerPoint</Application>
  <PresentationFormat>On-screen Show (4:3)</PresentationFormat>
  <Paragraphs>92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.AppleSystemUIFont</vt:lpstr>
      <vt:lpstr>Arial</vt:lpstr>
      <vt:lpstr>Arial Black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Session 6: Ad hoc Teams 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Kerry Sawyer</cp:lastModifiedBy>
  <cp:revision>259</cp:revision>
  <dcterms:modified xsi:type="dcterms:W3CDTF">2018-04-23T04:30:11Z</dcterms:modified>
</cp:coreProperties>
</file>