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83" r:id="rId4"/>
    <p:sldId id="285" r:id="rId5"/>
    <p:sldId id="277" r:id="rId6"/>
    <p:sldId id="282" r:id="rId7"/>
    <p:sldId id="287" r:id="rId8"/>
    <p:sldId id="281" r:id="rId9"/>
    <p:sldId id="288" r:id="rId10"/>
    <p:sldId id="269" r:id="rId11"/>
    <p:sldId id="267" r:id="rId12"/>
    <p:sldId id="284" r:id="rId13"/>
    <p:sldId id="286" r:id="rId14"/>
    <p:sldId id="279" r:id="rId15"/>
    <p:sldId id="280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1" clrIdx="0">
    <p:extLst/>
  </p:cmAuthor>
  <p:cmAuthor id="2" name="Marc Paganini" initials="MOU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7"/>
    <p:restoredTop sz="90991" autoAdjust="0"/>
  </p:normalViewPr>
  <p:slideViewPr>
    <p:cSldViewPr>
      <p:cViewPr varScale="1">
        <p:scale>
          <a:sx n="78" d="100"/>
          <a:sy n="78" d="100"/>
        </p:scale>
        <p:origin x="190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5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23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648325" y="6477000"/>
            <a:ext cx="4262438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382070-6756-334A-A449-5B3D65AFE68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3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21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22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8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6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086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98968"/>
            <a:ext cx="7175500" cy="573617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6695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woodec@usgs.gov" TargetMode="External"/><Relationship Id="rId3" Type="http://schemas.openxmlformats.org/officeDocument/2006/relationships/image" Target="../media/image17.jpeg"/><Relationship Id="rId7" Type="http://schemas.openxmlformats.org/officeDocument/2006/relationships/hyperlink" Target="mailto:Marc.paganini@esa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lora.Kerblat@csiro.au" TargetMode="External"/><Relationship Id="rId5" Type="http://schemas.openxmlformats.org/officeDocument/2006/relationships/hyperlink" Target="mailto:Alex.held@csiro.au" TargetMode="External"/><Relationship Id="rId4" Type="http://schemas.openxmlformats.org/officeDocument/2006/relationships/hyperlink" Target="mailto:sdg-leads@lists.ceos.org" TargetMode="External"/><Relationship Id="rId9" Type="http://schemas.openxmlformats.org/officeDocument/2006/relationships/hyperlink" Target="mailto:kim.e.holloway@nasa.go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handbook.com/sdg" TargetMode="External"/><Relationship Id="rId2" Type="http://schemas.openxmlformats.org/officeDocument/2006/relationships/hyperlink" Target="https://www.journals.elsevier.com/remote-sensing-of-environment/call-for-papers/earth-observation-for-the-sustainable-development-goa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unstats.un.org/unsd/statcom/49th-session/side-events/" TargetMode="External"/><Relationship Id="rId7" Type="http://schemas.openxmlformats.org/officeDocument/2006/relationships/hyperlink" Target="http://ceos.org/documents/#elf_l1_QWRfSG9jX1RlYW1zL1VOU0RHcy9TREdfQ0VPUw" TargetMode="External"/><Relationship Id="rId2" Type="http://schemas.openxmlformats.org/officeDocument/2006/relationships/hyperlink" Target="http://ceos.org/home-2/eohb-sdg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o4sdg.org/" TargetMode="External"/><Relationship Id="rId5" Type="http://schemas.openxmlformats.org/officeDocument/2006/relationships/hyperlink" Target="https://docs.google.com/spreadsheets/d/15eW2-vnESmMUxyeTRyi-jALs_UmsLYJVJqq_t2OmAL8/edit#gid=0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://eohandbook.com/sdg/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1676400"/>
            <a:ext cx="8064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Ad Hoc Team on Sustainable Development Goals (AHT SDG)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048000"/>
            <a:ext cx="73782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Alex Held &amp; Flora Kerblat, CSIRO, AHT SDG co-lead &amp; SIT Vice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Marc Paganini, ESA, AHT SDG co-lead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Eric Wood, USGS, AHT SDG co-lead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AU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6.3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3810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410229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6" name="Picture 5" descr="Z:\CSIRO Land&amp;Water\CEOS\CEOS UNSDGs\Comm material\Official UN SDGs comm material\PRINT FILES\E SDG Logo\Colour\E__Logo_No UN Emblem-0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 bwMode="auto">
          <a:xfrm>
            <a:off x="7848600" y="785705"/>
            <a:ext cx="1089660" cy="701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DFB56C-1965-FD4C-8D9E-FAB76D2C6C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5"/>
          <a:stretch/>
        </p:blipFill>
        <p:spPr>
          <a:xfrm>
            <a:off x="0" y="1143000"/>
            <a:ext cx="9144000" cy="57744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1295400" y="1295400"/>
            <a:ext cx="7086600" cy="2247422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b="1" i="1" dirty="0" smtClean="0"/>
              <a:t>Questions ?</a:t>
            </a:r>
          </a:p>
          <a:p>
            <a:r>
              <a:rPr lang="en-US" dirty="0"/>
              <a:t>SDG Co-leads: </a:t>
            </a:r>
            <a:r>
              <a:rPr lang="en-US" dirty="0" smtClean="0">
                <a:hlinkClick r:id="rId4"/>
              </a:rPr>
              <a:t>sdg-leads@lists.ceos.org</a:t>
            </a:r>
            <a:r>
              <a:rPr lang="en-US" dirty="0" smtClean="0"/>
              <a:t> currently including</a:t>
            </a:r>
            <a:endParaRPr lang="en-US" dirty="0"/>
          </a:p>
          <a:p>
            <a:pPr lvl="1"/>
            <a:r>
              <a:rPr lang="en-US" dirty="0" smtClean="0"/>
              <a:t>CSIRO: </a:t>
            </a:r>
            <a:r>
              <a:rPr lang="en-US" dirty="0" smtClean="0">
                <a:hlinkClick r:id="rId5"/>
              </a:rPr>
              <a:t>Alex.held@csiro.au</a:t>
            </a:r>
            <a:r>
              <a:rPr lang="en-US" dirty="0"/>
              <a:t> and </a:t>
            </a:r>
            <a:r>
              <a:rPr lang="en-US" dirty="0">
                <a:hlinkClick r:id="rId6"/>
              </a:rPr>
              <a:t>Flora.Kerblat@csiro.au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ESA: </a:t>
            </a:r>
            <a:r>
              <a:rPr lang="en-US" dirty="0" smtClean="0">
                <a:hlinkClick r:id="rId7"/>
              </a:rPr>
              <a:t>Marc.paganini@esa.int</a:t>
            </a:r>
            <a:endParaRPr lang="en-US" dirty="0" smtClean="0"/>
          </a:p>
          <a:p>
            <a:pPr lvl="1"/>
            <a:r>
              <a:rPr lang="en-US" dirty="0" smtClean="0"/>
              <a:t>USGS: </a:t>
            </a:r>
            <a:r>
              <a:rPr lang="en-US" dirty="0" smtClean="0">
                <a:hlinkClick r:id="rId8"/>
              </a:rPr>
              <a:t>woodec@usgs.gov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Communications</a:t>
            </a:r>
            <a:r>
              <a:rPr lang="en-US" dirty="0"/>
              <a:t>: </a:t>
            </a:r>
            <a:r>
              <a:rPr lang="en-US" dirty="0" smtClean="0">
                <a:hlinkClick r:id="rId9"/>
              </a:rPr>
              <a:t>kim.e.holloway@nasa.gov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4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1600200" y="1905000"/>
            <a:ext cx="558101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</a:rPr>
              <a:t>AHT SDG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chemeClr val="bg1"/>
                </a:solidFill>
              </a:rPr>
              <a:t>Background </a:t>
            </a:r>
            <a:r>
              <a:rPr lang="en-US" sz="3600" b="1" dirty="0">
                <a:solidFill>
                  <a:schemeClr val="bg1"/>
                </a:solidFill>
              </a:rPr>
              <a:t>and Context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86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00800"/>
            <a:ext cx="304800" cy="187285"/>
          </a:xfrm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400" dirty="0">
                <a:solidFill>
                  <a:schemeClr val="bg1"/>
                </a:solidFill>
                <a:latin typeface="+mj-lt"/>
              </a:rPr>
              <a:t>CEOS AHT SDG: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075" y="1350606"/>
            <a:ext cx="8648700" cy="2054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" algn="ctr">
              <a:spcBef>
                <a:spcPts val="400"/>
              </a:spcBef>
              <a:buClr>
                <a:srgbClr val="2865A2"/>
              </a:buClr>
              <a:buSzPct val="120000"/>
              <a:buFont typeface="Arial"/>
              <a:buNone/>
              <a:tabLst>
                <a:tab pos="298450" algn="l"/>
              </a:tabLs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 the complex and evolving SDG environment,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AHT SDG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shall:</a:t>
            </a:r>
            <a:endParaRPr lang="en-CA" kern="12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98450" indent="-285750" algn="l">
              <a:spcBef>
                <a:spcPts val="400"/>
              </a:spcBef>
              <a:buClr>
                <a:srgbClr val="2865A2"/>
              </a:buClr>
              <a:buSzPct val="12000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take stock of the UN processes in place for the SDG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implementation and of the existing SDG stakeholders (including GEO), </a:t>
            </a:r>
          </a:p>
          <a:p>
            <a:pPr marL="298450" indent="-285750" algn="l">
              <a:spcBef>
                <a:spcPts val="400"/>
              </a:spcBef>
              <a:buClr>
                <a:srgbClr val="2865A2"/>
              </a:buClr>
              <a:buSzPct val="120000"/>
              <a:buFont typeface="Arial" panose="020B0604020202020204" pitchFamily="34" charset="0"/>
              <a:buChar char="•"/>
              <a:tabLst>
                <a:tab pos="298450" algn="l"/>
              </a:tabLs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focus its activities around the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unique role that CEOS should play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as a coordination body of the Space community efforts to support the integration of satellite EO in support to the full realisation of the SDGs.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693720"/>
            <a:ext cx="8686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The</a:t>
            </a:r>
            <a:r>
              <a:rPr lang="en-CA" kern="1200" dirty="0">
                <a:solidFill>
                  <a:schemeClr val="tx1"/>
                </a:solidFill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AHT SDG can’t progress alone but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shall rely on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existing networks/partnerships:</a:t>
            </a: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aligns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its engagement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the context of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            </a:t>
            </a:r>
            <a:b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(Programme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Board,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Engagement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Strategy,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GEO EO4SDG initiative) </a:t>
            </a:r>
          </a:p>
          <a:p>
            <a:pPr algn="l">
              <a:spcBef>
                <a:spcPts val="600"/>
              </a:spcBef>
              <a:spcAft>
                <a:spcPts val="0"/>
              </a:spcAft>
            </a:pPr>
            <a:endParaRPr lang="en-CA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AHT SDG builds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on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established relationships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CEOS Agencies have with the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UN agencies, individual countries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(national statistics &amp; line ministries),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and other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SDG stakeholders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(including development banks &amp; aid agencies)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.</a:t>
            </a:r>
            <a:endParaRPr lang="en-US" b="1" kern="1200" dirty="0">
              <a:latin typeface="+mj-lt"/>
              <a:ea typeface="Arial Bold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geo ear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28565"/>
            <a:ext cx="71589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132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400" dirty="0">
                <a:solidFill>
                  <a:schemeClr val="bg1"/>
                </a:solidFill>
                <a:latin typeface="+mj-lt"/>
              </a:rPr>
              <a:t>CEOS AHT SDG: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000" b="1" i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371600"/>
            <a:ext cx="8382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kern="1200" dirty="0">
                <a:solidFill>
                  <a:srgbClr val="002569"/>
                </a:solidFill>
                <a:latin typeface="+mj-lt"/>
                <a:ea typeface="Arial Bold"/>
              </a:rPr>
              <a:t>The AHT SDG shall assess, showcase and promote EO contribution </a:t>
            </a:r>
            <a:br>
              <a:rPr lang="en-US" altLang="en-US" sz="2000" kern="1200" dirty="0">
                <a:solidFill>
                  <a:srgbClr val="002569"/>
                </a:solidFill>
                <a:latin typeface="+mj-lt"/>
                <a:ea typeface="Arial Bold"/>
              </a:rPr>
            </a:br>
            <a:r>
              <a:rPr lang="en-US" altLang="en-US" sz="2000" kern="1200" dirty="0">
                <a:solidFill>
                  <a:srgbClr val="002569"/>
                </a:solidFill>
                <a:latin typeface="+mj-lt"/>
                <a:ea typeface="Arial Bold"/>
              </a:rPr>
              <a:t>to SDG Targets and Indicators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2230428"/>
            <a:ext cx="8610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400" b="1" kern="1200" dirty="0">
                <a:latin typeface="+mj-lt"/>
                <a:ea typeface="Arial Bold"/>
                <a:cs typeface="Arial" panose="020B0604020202020204" pitchFamily="34" charset="0"/>
              </a:rPr>
              <a:t>CEOS AHT SDG 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– </a:t>
            </a:r>
            <a:r>
              <a:rPr lang="en-US" sz="2400" b="1" kern="1200" dirty="0" err="1" smtClean="0">
                <a:latin typeface="+mj-lt"/>
                <a:ea typeface="Arial Bold"/>
                <a:cs typeface="Arial" panose="020B0604020202020204" pitchFamily="34" charset="0"/>
              </a:rPr>
              <a:t>ToRs</a:t>
            </a:r>
            <a:r>
              <a:rPr lang="en-US" sz="2400" b="1" kern="1200" dirty="0" smtClean="0">
                <a:latin typeface="+mj-lt"/>
                <a:ea typeface="Arial Bold"/>
                <a:cs typeface="Arial" panose="020B0604020202020204" pitchFamily="34" charset="0"/>
              </a:rPr>
              <a:t> (summary):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Coordinate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the efforts of CEOS agencies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and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channel CEOS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support to the SDG process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(EO showcases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promotion material, etc.) </a:t>
            </a:r>
            <a:r>
              <a:rPr lang="en-US" b="1" kern="1200" dirty="0" smtClean="0">
                <a:latin typeface="+mj-lt"/>
                <a:ea typeface="Arial Bold"/>
                <a:cs typeface="Arial" panose="020B0604020202020204" pitchFamily="34" charset="0"/>
              </a:rPr>
              <a:t>through GEO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Provide a </a:t>
            </a:r>
            <a:r>
              <a:rPr lang="en-US" b="1" kern="1200" dirty="0">
                <a:latin typeface="+mj-lt"/>
                <a:ea typeface="Arial Bold"/>
                <a:cs typeface="Arial" panose="020B0604020202020204" pitchFamily="34" charset="0"/>
              </a:rPr>
              <a:t>forum for sharing/communicating EO best practices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in support to the SDGs 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in </a:t>
            </a:r>
            <a:r>
              <a:rPr lang="en-US" i="1" kern="1200" dirty="0">
                <a:latin typeface="+mj-lt"/>
                <a:ea typeface="Arial Bold"/>
                <a:cs typeface="Arial" panose="020B0604020202020204" pitchFamily="34" charset="0"/>
              </a:rPr>
              <a:t>collaboration with </a:t>
            </a:r>
            <a:r>
              <a:rPr lang="en-US" i="1" kern="1200" dirty="0" smtClean="0">
                <a:latin typeface="+mj-lt"/>
                <a:ea typeface="Arial Bold"/>
                <a:cs typeface="Arial" panose="020B0604020202020204" pitchFamily="34" charset="0"/>
              </a:rPr>
              <a:t>GEO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).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Analyse</a:t>
            </a:r>
            <a:r>
              <a:rPr lang="en-AU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opportunities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for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better uptake of satellite-based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EO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in support to SDGs </a:t>
            </a:r>
            <a:r>
              <a:rPr lang="en-AU" b="1" kern="1200" dirty="0">
                <a:latin typeface="+mj-lt"/>
                <a:ea typeface="Arial Bold"/>
                <a:cs typeface="Arial" panose="020B0604020202020204" pitchFamily="34" charset="0"/>
              </a:rPr>
              <a:t>Targets and </a:t>
            </a:r>
            <a:r>
              <a:rPr lang="en-AU" b="1" kern="1200" dirty="0" smtClean="0">
                <a:latin typeface="+mj-lt"/>
                <a:ea typeface="Arial Bold"/>
                <a:cs typeface="Arial" panose="020B0604020202020204" pitchFamily="34" charset="0"/>
              </a:rPr>
              <a:t>Indicators, </a:t>
            </a:r>
            <a:r>
              <a:rPr lang="en-AU" kern="1200" dirty="0" smtClean="0">
                <a:latin typeface="+mj-lt"/>
                <a:ea typeface="Arial Bold"/>
                <a:cs typeface="Arial" panose="020B0604020202020204" pitchFamily="34" charset="0"/>
              </a:rPr>
              <a:t>in part via enhanced engagement of CEOS agencies within the GEO initiatives and flagships.</a:t>
            </a:r>
            <a:r>
              <a:rPr lang="en-US" kern="1200" dirty="0" smtClean="0">
                <a:latin typeface="+mj-lt"/>
                <a:ea typeface="Arial Bold"/>
                <a:cs typeface="Arial" panose="020B0604020202020204" pitchFamily="34" charset="0"/>
              </a:rPr>
              <a:t> </a:t>
            </a:r>
            <a:endParaRPr lang="en-US" kern="12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Engage with relevant authoritative SDG </a:t>
            </a:r>
            <a:r>
              <a:rPr lang="en-CA" b="1" kern="1200" dirty="0" smtClean="0">
                <a:latin typeface="+mj-lt"/>
                <a:ea typeface="Arial Bold"/>
                <a:cs typeface="Arial" panose="020B0604020202020204" pitchFamily="34" charset="0"/>
              </a:rPr>
              <a:t>stakeholders </a:t>
            </a:r>
            <a:r>
              <a:rPr lang="en-CA" i="1" kern="1200" dirty="0" smtClean="0">
                <a:latin typeface="+mj-lt"/>
                <a:ea typeface="Arial Bold"/>
                <a:cs typeface="Arial" panose="020B0604020202020204" pitchFamily="34" charset="0"/>
              </a:rPr>
              <a:t>inside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 (e.g., IAEG-SDGs &amp; WGGI, UNSD, UN GGIM, Custodian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agencies) and </a:t>
            </a:r>
            <a:r>
              <a:rPr lang="en-CA" i="1" kern="1200" dirty="0">
                <a:latin typeface="+mj-lt"/>
                <a:ea typeface="Arial Bold"/>
                <a:cs typeface="Arial" panose="020B0604020202020204" pitchFamily="34" charset="0"/>
              </a:rPr>
              <a:t>outside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the UN system (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e.g.,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GPSDD, IISD, WBG, Foundations). 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Use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CEOS assets and bodies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(</a:t>
            </a:r>
            <a:r>
              <a:rPr lang="en-CA" kern="1200" dirty="0" err="1">
                <a:latin typeface="+mj-lt"/>
                <a:ea typeface="Arial Bold"/>
                <a:cs typeface="Arial" panose="020B0604020202020204" pitchFamily="34" charset="0"/>
              </a:rPr>
              <a:t>WGCapD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, AHT FDA,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SEO, etc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.) to </a:t>
            </a:r>
            <a:r>
              <a:rPr lang="en-CA" b="1" kern="1200" dirty="0">
                <a:latin typeface="+mj-lt"/>
                <a:ea typeface="Arial Bold"/>
                <a:cs typeface="Arial" panose="020B0604020202020204" pitchFamily="34" charset="0"/>
              </a:rPr>
              <a:t>build and strengthen EO capacities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 at all levels of the </a:t>
            </a:r>
            <a:r>
              <a:rPr lang="en-CA" kern="1200" dirty="0" smtClean="0">
                <a:latin typeface="+mj-lt"/>
                <a:ea typeface="Arial Bold"/>
                <a:cs typeface="Arial" panose="020B0604020202020204" pitchFamily="34" charset="0"/>
              </a:rPr>
              <a:t>SDGs </a:t>
            </a:r>
            <a:r>
              <a:rPr lang="en-CA" kern="1200" dirty="0">
                <a:latin typeface="+mj-lt"/>
                <a:ea typeface="Arial Bold"/>
                <a:cs typeface="Arial" panose="020B0604020202020204" pitchFamily="34" charset="0"/>
              </a:rPr>
              <a:t>implementation.</a:t>
            </a:r>
            <a:r>
              <a:rPr lang="en-US" kern="1200" dirty="0">
                <a:latin typeface="+mj-lt"/>
                <a:ea typeface="Arial Bold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4454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204311"/>
          </a:xfrm>
        </p:spPr>
        <p:txBody>
          <a:bodyPr/>
          <a:lstStyle/>
          <a:p>
            <a:pPr defTabSz="914400"/>
            <a:fld id="{86CB4B4D-7CA3-9044-876B-883B54F8677D}" type="slidenum">
              <a:rPr lang="uk-UA" sz="1200" smtClean="0"/>
              <a:pPr defTabSz="914400"/>
              <a:t>14</a:t>
            </a:fld>
            <a:endParaRPr lang="uk-UA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r>
              <a:rPr lang="en-AU" dirty="0"/>
              <a:t>Implementation</a:t>
            </a:r>
            <a:r>
              <a:rPr lang="en-AU" sz="1200" dirty="0" smtClean="0"/>
              <a:t> </a:t>
            </a:r>
            <a:r>
              <a:rPr lang="en-AU" dirty="0"/>
              <a:t>Plan – Status Updates (1)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83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57889"/>
              </p:ext>
            </p:extLst>
          </p:nvPr>
        </p:nvGraphicFramePr>
        <p:xfrm>
          <a:off x="184730" y="1219200"/>
          <a:ext cx="8883069" cy="5361227"/>
        </p:xfrm>
        <a:graphic>
          <a:graphicData uri="http://schemas.openxmlformats.org/drawingml/2006/table">
            <a:tbl>
              <a:tblPr/>
              <a:tblGrid>
                <a:gridCol w="3093382"/>
                <a:gridCol w="5789687"/>
              </a:tblGrid>
              <a:tr h="33353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IP main </a:t>
                      </a:r>
                      <a:r>
                        <a:rPr lang="en-AU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5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AU" sz="1500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72117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/>
                      </a:pP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Compile 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and maintain a compendium of CEOS Agencies’ engagement on </a:t>
                      </a: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SDGs</a:t>
                      </a:r>
                      <a:endParaRPr lang="en-AU" sz="15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Compendium compilation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ongoing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: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see “SDG Updates” circulated in March 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=&gt;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to be finalised and presented at CEOS Plenary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545">
                <a:tc>
                  <a:txBody>
                    <a:bodyPr/>
                    <a:lstStyle/>
                    <a:p>
                      <a:pPr marL="184150" indent="-176213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  <a:tabLst/>
                      </a:pP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Define</a:t>
                      </a: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 coherent, flexible </a:t>
                      </a: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&amp; adaptive 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CEOS engagement plan on SDGs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CEOS Engagement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priorities to be discussed at SIT-33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- Engagement plan soon to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be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circulated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for review at SIT TW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=&gt; to be finalised and presented at CEOS Plenary</a:t>
                      </a:r>
                      <a:endParaRPr lang="en-AU" sz="1300" b="0" i="0" u="sng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400">
                <a:tc>
                  <a:txBody>
                    <a:bodyPr/>
                    <a:lstStyle/>
                    <a:p>
                      <a:pPr marL="184150" indent="-176213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  <a:tabLst/>
                      </a:pP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Coordinate 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CEOS support to GEO-led SDG activities (GEO EO4SDG initiative and GEO flagships/initiatives/communities active on SDGs)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3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Ongoing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various cooperative activities with GEO EO4SDGs: </a:t>
                      </a:r>
                    </a:p>
                    <a:p>
                      <a:pPr marL="96838" indent="-96838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GEO/CEOS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joint participation to UN GGIM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side-meeting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at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UNSC 49</a:t>
                      </a:r>
                      <a:r>
                        <a:rPr lang="en-AU" sz="1300" b="0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session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(NYC, March);</a:t>
                      </a:r>
                    </a:p>
                    <a:p>
                      <a:pPr marL="96838" indent="-96838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GEO/CEOS joint communication (website content,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including events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calendar,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training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material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…);</a:t>
                      </a:r>
                    </a:p>
                    <a:p>
                      <a:pPr marL="96838" indent="-96838"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  <a:tabLst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GEO/CEOS co-authors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on scientific publications (e.g. RSE issue on SDGs)</a:t>
                      </a:r>
                      <a:endParaRPr lang="en-AU" sz="130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=&gt; More </a:t>
                      </a:r>
                      <a:r>
                        <a:rPr lang="en-AU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coordination needed with other GEO 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Flagships/Initiatives working </a:t>
                      </a:r>
                      <a:r>
                        <a:rPr lang="en-AU" sz="13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on SDG 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topics (Blue Planet, GEOGLAM,</a:t>
                      </a:r>
                      <a:r>
                        <a:rPr lang="en-AU" sz="13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GEOBON, GEO Wetlands, etc.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); </a:t>
                      </a:r>
                      <a:endParaRPr lang="en-AU" sz="1300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627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  <a:tabLst/>
                      </a:pPr>
                      <a:r>
                        <a:rPr lang="en-AU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Review </a:t>
                      </a:r>
                      <a:r>
                        <a:rPr lang="en-AU" sz="15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and assess the contribution of EO to the SDG Targets and </a:t>
                      </a:r>
                      <a:r>
                        <a:rPr lang="en-AU" sz="15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Indicators</a:t>
                      </a:r>
                      <a:endParaRPr lang="en-AU" sz="1500" b="0" i="0" u="none" strike="noStrike" baseline="0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ESA’s EO4SDGs project: 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Kick-off on 20th </a:t>
                      </a:r>
                      <a:r>
                        <a:rPr lang="en-A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April </a:t>
                      </a:r>
                      <a:endParaRPr lang="en-AU" sz="13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first task: perform </a:t>
                      </a:r>
                      <a:r>
                        <a:rPr lang="en-A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an in-depth 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assessment of the EO contribution to the SDG targets and indicators with 2 outputs: Compendium + Policy brief. 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Both </a:t>
                      </a:r>
                      <a:r>
                        <a:rPr lang="en-A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products will 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undertake an </a:t>
                      </a:r>
                      <a:r>
                        <a:rPr lang="en-A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external review by 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EO4SDG &amp; AHT </a:t>
                      </a:r>
                      <a:r>
                        <a:rPr lang="en-AU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SDG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.</a:t>
                      </a:r>
                    </a:p>
                    <a:p>
                      <a:pPr marL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AU" sz="13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=&gt; Draft expected for SIT TW and final for the CEOS Plenary</a:t>
                      </a:r>
                      <a:endParaRPr lang="en-AU" sz="1300" b="0" i="0" u="none" strike="noStrike" baseline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972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1296047"/>
              </p:ext>
            </p:extLst>
          </p:nvPr>
        </p:nvGraphicFramePr>
        <p:xfrm>
          <a:off x="304800" y="1454851"/>
          <a:ext cx="8686800" cy="5417249"/>
        </p:xfrm>
        <a:graphic>
          <a:graphicData uri="http://schemas.openxmlformats.org/drawingml/2006/table">
            <a:tbl>
              <a:tblPr/>
              <a:tblGrid>
                <a:gridCol w="3048000"/>
                <a:gridCol w="5638800"/>
              </a:tblGrid>
              <a:tr h="2736149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  <a:tabLst/>
                      </a:pP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Demonstrate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, showcase and foster the added-value of EO data in the SDG monitoring and reporting process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Compilation </a:t>
                      </a:r>
                      <a:r>
                        <a:rPr lang="en-AU" sz="13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 EO best </a:t>
                      </a: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case practices for</a:t>
                      </a: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SDGs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The Remote Sensing of</a:t>
                      </a:r>
                      <a:r>
                        <a:rPr lang="en-AU" sz="13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Environment (RSE) Journal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special Issue on EO</a:t>
                      </a:r>
                      <a:r>
                        <a:rPr lang="en-AU" sz="13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 and 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hlinkClick r:id="rId2"/>
                        </a:rPr>
                        <a:t>SDGs</a:t>
                      </a:r>
                      <a:r>
                        <a:rPr lang="en-AU" sz="13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(in preparation) will</a:t>
                      </a:r>
                      <a:r>
                        <a:rPr lang="en-AU" sz="1300" b="0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provide good examples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National/Regional SDG pilot projects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300" b="1" i="0" u="sng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List of pilot national/regional projects,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including: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CSIRO: EO Pacific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Forum on SDG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ESA: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 SDG projects in Uganda (1 funded by GPSDD,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 by ESA)</a:t>
                      </a:r>
                    </a:p>
                    <a:p>
                      <a:pPr marL="171450" marR="0" lvl="0" indent="-17145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Multi (CSIRO, NASA,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…) &amp; GEO: 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African Regional Data Cube 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sym typeface="Calibri"/>
                        </a:rPr>
                        <a:t>=&gt; More to be added – finalised for the Plen</a:t>
                      </a:r>
                      <a:r>
                        <a:rPr kumimoji="0" lang="en-A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ary </a:t>
                      </a:r>
                      <a:endParaRPr lang="en-AU" sz="1300" b="0" i="0" u="none" strike="noStrike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Training courses on EO for the SDGs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</a:t>
                      </a:r>
                      <a:r>
                        <a:rPr lang="en-AU" sz="13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and to be discussed)</a:t>
                      </a:r>
                      <a:endParaRPr lang="en-AU" sz="1300" u="sng" dirty="0" smtClean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“SDG Academy” (SDSN) – in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discussion with Flora/Kim/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Argie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(GEO)</a:t>
                      </a:r>
                    </a:p>
                    <a:p>
                      <a:pPr marL="171450" indent="-17145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Þ"/>
                      </a:pPr>
                      <a:r>
                        <a:rPr kumimoji="0" lang="en-A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CEOS AHT SDG role with capacity building to be discussed: provide only high-level content on EO and SDG to GEO? Links with CEOS </a:t>
                      </a:r>
                      <a:r>
                        <a:rPr kumimoji="0" lang="en-AU" sz="13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WGCapD</a:t>
                      </a:r>
                      <a:r>
                        <a:rPr kumimoji="0" lang="en-A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 ?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052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  <a:tabLst/>
                      </a:pP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Facilitate 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uptake of EO by SDG </a:t>
                      </a: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stakeholders</a:t>
                      </a:r>
                      <a:endParaRPr lang="en-AU" sz="1500" b="0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List of all activities related to infrastructures (e.g. EO platforms) and tools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e.g. Toolboxes and data cubes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)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300" b="0" i="0" u="sng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e.g</a:t>
                      </a:r>
                      <a:r>
                        <a:rPr lang="en-A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. </a:t>
                      </a:r>
                      <a:r>
                        <a:rPr lang="en-A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Open </a:t>
                      </a:r>
                      <a:r>
                        <a:rPr lang="en-AU" sz="1300" b="0" i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Data </a:t>
                      </a:r>
                      <a:r>
                        <a:rPr lang="en-A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Cube</a:t>
                      </a:r>
                      <a:r>
                        <a:rPr lang="en-AU" sz="13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&amp; SDG developments:</a:t>
                      </a:r>
                      <a:r>
                        <a:rPr lang="en-AU" sz="13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the African Regional Data Cube project (with GPSDD), in the Pacific (Samoa) with CSIRO</a:t>
                      </a: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A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=&gt; Analysis to be finalised and presented at CEOS Plenary</a:t>
                      </a:r>
                      <a:endParaRPr lang="en-AU" sz="13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7898">
                <a:tc>
                  <a:txBody>
                    <a:bodyPr/>
                    <a:lstStyle/>
                    <a:p>
                      <a:pPr marL="184150" indent="-1841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  <a:tabLst/>
                      </a:pPr>
                      <a:r>
                        <a:rPr lang="en-AU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Conduct </a:t>
                      </a:r>
                      <a:r>
                        <a:rPr lang="en-AU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impactful Communication &amp; Outreach activities on EO for SDGs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“SDG updates”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:</a:t>
                      </a:r>
                      <a:r>
                        <a:rPr lang="en-A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first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edition circulated within CEOS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(completed)</a:t>
                      </a:r>
                      <a:endParaRPr lang="en-AU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AU" sz="13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j-lt"/>
                          <a:sym typeface="Calibri"/>
                        </a:rPr>
                        <a:t>=&gt; Is it worth pursuing this? Or updates at SIT and Plenary enough?</a:t>
                      </a:r>
                      <a:endParaRPr lang="en-AU" sz="13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Release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of the </a:t>
                      </a:r>
                      <a:r>
                        <a:rPr lang="en-AU" sz="13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CEOS EOHB on </a:t>
                      </a: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SDG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(completed)</a:t>
                      </a:r>
                      <a:r>
                        <a:rPr lang="en-AU" sz="13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:</a:t>
                      </a:r>
                      <a:endParaRPr lang="en-AU" sz="13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171450" marR="0" lvl="0" indent="-1714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also available here: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  <a:hlinkClick r:id="rId3"/>
                        </a:rPr>
                        <a:t>www.eohandbook.com/sdg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  <a:p>
                      <a:pPr marL="171450" indent="-1714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Flyer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to promote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EO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satellite data &amp;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SDG +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launch of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EOHB on SDG</a:t>
                      </a:r>
                    </a:p>
                    <a:p>
                      <a:pPr marL="171450" indent="-17145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Internal 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communication (emailing and website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updates)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Contributions </a:t>
                      </a:r>
                      <a:r>
                        <a:rPr lang="en-AU" sz="1300" b="0" i="0" u="sng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to </a:t>
                      </a:r>
                      <a:r>
                        <a:rPr lang="en-AU" sz="1300" b="0" i="0" u="sng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GEO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(EO4SDG</a:t>
                      </a:r>
                      <a:r>
                        <a:rPr lang="en-A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): GEO EO4SDG portal (website content, including calendar) and GEO/CEOS primers/flyers </a:t>
                      </a:r>
                      <a:r>
                        <a:rPr lang="en-A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en-AU" sz="13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(ongoing)</a:t>
                      </a:r>
                      <a:endParaRPr lang="en-AU" sz="1300" b="0" i="0" u="sng" strike="noStrike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04800"/>
            <a:ext cx="5867400" cy="533400"/>
          </a:xfrm>
        </p:spPr>
        <p:txBody>
          <a:bodyPr/>
          <a:lstStyle/>
          <a:p>
            <a:r>
              <a:rPr lang="en-AU" dirty="0" smtClean="0"/>
              <a:t>Implementation Plan – Status Updates (2)</a:t>
            </a:r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01254"/>
              </p:ext>
            </p:extLst>
          </p:nvPr>
        </p:nvGraphicFramePr>
        <p:xfrm>
          <a:off x="304800" y="1143000"/>
          <a:ext cx="8686800" cy="296610"/>
        </p:xfrm>
        <a:graphic>
          <a:graphicData uri="http://schemas.openxmlformats.org/drawingml/2006/table">
            <a:tbl>
              <a:tblPr/>
              <a:tblGrid>
                <a:gridCol w="3048000"/>
                <a:gridCol w="5638800"/>
              </a:tblGrid>
              <a:tr h="228600">
                <a:tc>
                  <a:txBody>
                    <a:bodyPr/>
                    <a:lstStyle/>
                    <a:p>
                      <a:pPr marL="184150" indent="-18415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A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IP main </a:t>
                      </a:r>
                      <a:r>
                        <a:rPr lang="en-AU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Status</a:t>
                      </a:r>
                      <a:endParaRPr lang="en-AU" sz="16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26385" marR="26385" marT="26385" marB="263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4900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9100" y="1295400"/>
            <a:ext cx="8610600" cy="53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History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30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th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Plenary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2016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: creation of the Ad Hoc Team on SDGs (AHT SDG) for a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year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31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Plenary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Oct 2017: renewal for another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year</a:t>
            </a:r>
          </a:p>
          <a:p>
            <a:pPr lvl="1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32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nd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Plenary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Oct 2018: 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future of the AHT SDG to be decided </a:t>
            </a:r>
            <a: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 ??</a:t>
            </a:r>
            <a:b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</a:br>
            <a:r>
              <a:rPr lang="en-AU" sz="1600" i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(=&gt; options </a:t>
            </a:r>
            <a:r>
              <a:rPr lang="en-AU" sz="1600" i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to be provided by AHT SDG for discussion and decision)</a:t>
            </a: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Leadership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3 </a:t>
            </a: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current co-leads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: CSIRO (A. Held), ESA (M.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Paganini), USGS (E. Wood)</a:t>
            </a:r>
            <a:b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+ support &amp; coordination from CSIRO (F. Kerblat)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Interest for </a:t>
            </a:r>
            <a:r>
              <a:rPr lang="en-AU" sz="16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new </a:t>
            </a:r>
            <a:r>
              <a:rPr lang="en-AU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co-leads ?</a:t>
            </a:r>
            <a:endParaRPr lang="en-AU" sz="1600" dirty="0">
              <a:solidFill>
                <a:schemeClr val="accent6">
                  <a:lumMod val="75000"/>
                </a:schemeClr>
              </a:solidFill>
              <a:latin typeface="+mj-lt"/>
              <a:ea typeface="Arial Bold"/>
              <a:cs typeface="+mj-cs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Membership</a:t>
            </a:r>
          </a:p>
          <a:p>
            <a:pPr marL="495300" indent="-306388">
              <a:lnSpc>
                <a:spcPct val="100000"/>
              </a:lnSpc>
              <a:buFont typeface="Wingdings" charset="2"/>
              <a:buChar char="§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Today </a:t>
            </a: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~40 members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(mailing list), including “associate members” e.g. UNOOSA</a:t>
            </a:r>
            <a:endParaRPr lang="en-AU" sz="1600" i="1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meetings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since 31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CEOS Plenary: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Side-meeting in Rapid City, CEOS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31</a:t>
            </a:r>
            <a:r>
              <a:rPr lang="en-AU" sz="1600" baseline="300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Plenary, Oct 2017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Co-leads or team conference call meetings: 6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th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February &amp; 21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st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March 2018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Side-meeting in Boulder, CEOS SIT-33, 23</a:t>
            </a:r>
            <a:r>
              <a:rPr lang="en-AU" sz="1600" baseline="300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rd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April 2018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Other key meetings with AHT SDG presence: GEO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Plenary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(Nov 2017, Washington); </a:t>
            </a:r>
            <a:b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49th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Session of the United Nations Statistical Commission (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6-9 March, NYC); </a:t>
            </a:r>
            <a:b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GPSDD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Data for Development Festival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(21-23 March, Bristol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, UK)</a:t>
            </a:r>
          </a:p>
          <a:p>
            <a:pPr marL="660500" lvl="1" indent="-250825">
              <a:lnSpc>
                <a:spcPct val="100000"/>
              </a:lnSpc>
              <a:spcBef>
                <a:spcPts val="400"/>
              </a:spcBef>
            </a:pPr>
            <a:endParaRPr lang="en-AU" sz="1600" dirty="0" smtClean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6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469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1600200" y="1905000"/>
            <a:ext cx="6858000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chemeClr val="bg1"/>
                </a:solidFill>
              </a:rPr>
              <a:t>AHT SDG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 smtClean="0">
                <a:solidFill>
                  <a:schemeClr val="bg1"/>
                </a:solidFill>
              </a:rPr>
              <a:t>Implementation Plan and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Activity Report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6137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143000"/>
            <a:ext cx="381000" cy="5486400"/>
          </a:xfrm>
          <a:prstGeom prst="rect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2162175"/>
            <a:ext cx="8382000" cy="47244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Compile a </a:t>
            </a:r>
            <a:r>
              <a:rPr lang="en-US" b="1" dirty="0" smtClean="0"/>
              <a:t>compendium </a:t>
            </a:r>
            <a:r>
              <a:rPr lang="en-US" dirty="0"/>
              <a:t>of </a:t>
            </a:r>
            <a:r>
              <a:rPr lang="en-US" dirty="0" smtClean="0"/>
              <a:t>CEOS Agencies</a:t>
            </a:r>
            <a:r>
              <a:rPr lang="en-US" dirty="0"/>
              <a:t>’ engagement </a:t>
            </a:r>
            <a:r>
              <a:rPr lang="en-US" dirty="0" smtClean="0"/>
              <a:t>on SDGs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Define </a:t>
            </a:r>
            <a:r>
              <a:rPr lang="en-US" dirty="0"/>
              <a:t>a coherent CEOS </a:t>
            </a:r>
            <a:r>
              <a:rPr lang="en-US" b="1" dirty="0"/>
              <a:t>engagement plan </a:t>
            </a:r>
            <a:r>
              <a:rPr lang="en-US" dirty="0"/>
              <a:t>on </a:t>
            </a:r>
            <a:r>
              <a:rPr lang="en-US" dirty="0" smtClean="0"/>
              <a:t>SDGs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Coordinate </a:t>
            </a:r>
            <a:r>
              <a:rPr lang="en-US" b="1" dirty="0"/>
              <a:t>CEOS support to GEO-led SDG </a:t>
            </a:r>
            <a:r>
              <a:rPr lang="en-US" b="1" dirty="0" smtClean="0"/>
              <a:t>activities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Review and assess </a:t>
            </a:r>
            <a:r>
              <a:rPr lang="en-US" dirty="0"/>
              <a:t>the </a:t>
            </a:r>
            <a:r>
              <a:rPr lang="en-US" b="1" dirty="0" smtClean="0"/>
              <a:t>contribution </a:t>
            </a:r>
            <a:r>
              <a:rPr lang="en-US" b="1" dirty="0"/>
              <a:t>of EO to the SDG Targets and </a:t>
            </a:r>
            <a:r>
              <a:rPr lang="en-US" b="1" dirty="0" smtClean="0"/>
              <a:t>Indicators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Foster </a:t>
            </a:r>
            <a:r>
              <a:rPr lang="en-US" b="1" dirty="0" smtClean="0"/>
              <a:t>the added-value of EO data in the </a:t>
            </a:r>
            <a:r>
              <a:rPr lang="en-US" dirty="0" smtClean="0"/>
              <a:t>SDG monitoring and reporting process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Facilitate</a:t>
            </a:r>
            <a:r>
              <a:rPr lang="en-US" b="1" dirty="0" smtClean="0"/>
              <a:t> uptake </a:t>
            </a:r>
            <a:r>
              <a:rPr lang="en-US" b="1" dirty="0"/>
              <a:t>of </a:t>
            </a:r>
            <a:r>
              <a:rPr lang="en-US" b="1" dirty="0" smtClean="0"/>
              <a:t>EO </a:t>
            </a:r>
            <a:r>
              <a:rPr lang="en-US" b="1" dirty="0"/>
              <a:t>by </a:t>
            </a:r>
            <a:r>
              <a:rPr lang="en-US" b="1" dirty="0" smtClean="0"/>
              <a:t>SDG stakeholders</a:t>
            </a:r>
          </a:p>
          <a:p>
            <a:pPr marL="457200" indent="-4572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dirty="0" smtClean="0"/>
              <a:t>Conduct </a:t>
            </a:r>
            <a:r>
              <a:rPr lang="en-US" b="1" dirty="0" smtClean="0"/>
              <a:t>impactful</a:t>
            </a:r>
            <a:r>
              <a:rPr lang="en-US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ommunication &amp; outreach activities </a:t>
            </a:r>
            <a:r>
              <a:rPr lang="en-US" dirty="0" smtClean="0"/>
              <a:t>on EO for SDGs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>
              <a:buNone/>
            </a:pP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AHT SDG Implementation Plan</a:t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Key elements (reminder)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84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Tangible outputs since last Plenary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081556" y="1287420"/>
            <a:ext cx="6687568" cy="5189579"/>
          </a:xfrm>
        </p:spPr>
        <p:txBody>
          <a:bodyPr/>
          <a:lstStyle/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 smtClean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CEOS </a:t>
            </a: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Earth Observation Handbook on </a:t>
            </a:r>
            <a:r>
              <a:rPr lang="en-AU" sz="1600" b="1" dirty="0" smtClean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SDGs: </a:t>
            </a:r>
            <a:endParaRPr lang="en-AU" sz="1600" b="1" dirty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495300" marR="0" lvl="8" indent="-26193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  <a:hlinkClick r:id="rId2"/>
              </a:rPr>
              <a:t>Officially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2"/>
              </a:rPr>
              <a:t>released in March 2018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, at the 49th Session of the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UN Statistical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Commission 6-9 March 2018 (NYC) at a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3"/>
              </a:rPr>
              <a:t>side-event “Statistical-Geospatial Integration Forum”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 (integrating statistical, geospatial, and other Big Data to leave no one behind)” </a:t>
            </a:r>
          </a:p>
          <a:p>
            <a:pPr marL="495300" marR="0" lvl="8" indent="-26193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Hard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copies are being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sent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495300" marR="0" lvl="8" indent="-261938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Electronic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version to be found </a:t>
            </a:r>
            <a:r>
              <a:rPr lang="en-AU" sz="1600" dirty="0" smtClean="0">
                <a:latin typeface="+mj-lt"/>
                <a:cs typeface="Arial" panose="020B0604020202020204" pitchFamily="34" charset="0"/>
                <a:hlinkClick r:id="rId4"/>
              </a:rPr>
              <a:t>here</a:t>
            </a:r>
            <a:endParaRPr lang="en-AU" sz="1600" b="1" dirty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Communication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: 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495300" lvl="8" indent="-219075" defTabSz="457200">
              <a:spcBef>
                <a:spcPts val="0"/>
              </a:spcBef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Flyer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to promote EO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for the SDGs </a:t>
            </a:r>
            <a:br>
              <a:rPr lang="en-AU" sz="1600" dirty="0" smtClean="0">
                <a:latin typeface="+mj-lt"/>
                <a:cs typeface="Arial" panose="020B0604020202020204" pitchFamily="34" charset="0"/>
              </a:rPr>
            </a:br>
            <a:r>
              <a:rPr lang="en-AU" sz="1600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related to the launch of the EOHB on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SDG)</a:t>
            </a:r>
          </a:p>
          <a:p>
            <a:pPr marL="495300" lvl="8" indent="-219075" defTabSz="457200">
              <a:spcBef>
                <a:spcPts val="0"/>
              </a:spcBef>
              <a:buFont typeface="Arial" charset="0"/>
              <a:buChar char="•"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List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of key events compiled (internal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5"/>
              </a:rPr>
              <a:t>work document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shared with EO4SDG): basis of the calendar to be shown on EO4SDG </a:t>
            </a:r>
            <a:r>
              <a:rPr lang="en-AU" sz="1600" dirty="0" smtClean="0">
                <a:latin typeface="+mj-lt"/>
                <a:cs typeface="Arial" panose="020B0604020202020204" pitchFamily="34" charset="0"/>
                <a:hlinkClick r:id="rId6"/>
              </a:rPr>
              <a:t>website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Compendium: 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stock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of CEOS activities on SDGs:</a:t>
            </a:r>
          </a:p>
          <a:p>
            <a:pPr marL="320675" marR="0" lvl="5" indent="-320675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AU" sz="1600" dirty="0" smtClean="0">
                <a:latin typeface="+mj-lt"/>
                <a:cs typeface="Arial" panose="020B0604020202020204" pitchFamily="34" charset="0"/>
              </a:rPr>
              <a:t>	online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survey, emailing, results compiling (</a:t>
            </a:r>
            <a:r>
              <a:rPr lang="en-AU" sz="1600" i="1" dirty="0">
                <a:latin typeface="+mj-lt"/>
                <a:cs typeface="Arial" panose="020B0604020202020204" pitchFamily="34" charset="0"/>
              </a:rPr>
              <a:t>ongoing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) and first </a:t>
            </a:r>
            <a:r>
              <a:rPr lang="en-AU" sz="1600" b="1" dirty="0">
                <a:latin typeface="+mj-lt"/>
                <a:cs typeface="Arial" panose="020B0604020202020204" pitchFamily="34" charset="0"/>
              </a:rPr>
              <a:t>results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 shared in the “SDG Updates</a:t>
            </a:r>
            <a:r>
              <a:rPr lang="en-AU" sz="1600" dirty="0" smtClean="0">
                <a:latin typeface="+mj-lt"/>
                <a:cs typeface="Arial" panose="020B0604020202020204" pitchFamily="34" charset="0"/>
              </a:rPr>
              <a:t>”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“SDG Updates”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produced and sent for information to CEOS (SEC principals, members, associates) in March 2018 (AHT SDG Updates_2018 Q1.pdf: also available </a:t>
            </a:r>
            <a:r>
              <a:rPr lang="en-AU" sz="1600" dirty="0">
                <a:latin typeface="+mj-lt"/>
                <a:cs typeface="Arial" panose="020B0604020202020204" pitchFamily="34" charset="0"/>
                <a:hlinkClick r:id="rId7"/>
              </a:rPr>
              <a:t>here </a:t>
            </a:r>
            <a:r>
              <a:rPr lang="en-AU" sz="1600" dirty="0">
                <a:latin typeface="+mj-lt"/>
                <a:cs typeface="Arial" panose="020B0604020202020204" pitchFamily="34" charset="0"/>
              </a:rPr>
              <a:t>on the CEOS Doc Management)</a:t>
            </a:r>
          </a:p>
          <a:p>
            <a:endParaRPr lang="en-AU" sz="1600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63" y="1371600"/>
            <a:ext cx="1238537" cy="166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2" y="2823389"/>
            <a:ext cx="810865" cy="33448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9124" y="4495800"/>
            <a:ext cx="1212951" cy="170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5229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80663F-FC58-4E00-8BCA-2C43DCFB9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837" y="0"/>
            <a:ext cx="921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079378"/>
            <a:ext cx="2899921" cy="769441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Part I</a:t>
            </a:r>
            <a: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role of EO data in support to the SDGs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xmlns="" id="{BFB2F846-2332-4DFA-B21E-A13367EB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4170" y="220067"/>
            <a:ext cx="1266884" cy="50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A7C0B2F-D840-44DE-BA86-F88FDE45E278}"/>
              </a:ext>
            </a:extLst>
          </p:cNvPr>
          <p:cNvSpPr txBox="1">
            <a:spLocks/>
          </p:cNvSpPr>
          <p:nvPr/>
        </p:nvSpPr>
        <p:spPr bwMode="auto">
          <a:xfrm>
            <a:off x="2971800" y="2533781"/>
            <a:ext cx="3218727" cy="7694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Part II</a:t>
            </a: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Stakeholders’ perspectives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on EO for the SDGs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49E327-2B16-422A-BB72-1FDC8C769002}"/>
              </a:ext>
            </a:extLst>
          </p:cNvPr>
          <p:cNvSpPr txBox="1">
            <a:spLocks/>
          </p:cNvSpPr>
          <p:nvPr/>
        </p:nvSpPr>
        <p:spPr bwMode="auto">
          <a:xfrm>
            <a:off x="2971800" y="5656955"/>
            <a:ext cx="2928786" cy="76944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Part III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Examples of EO contribution to SDG Targets and Indicators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7F41C2E-F2C8-428C-B99B-8527A0151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413">
            <a:off x="309074" y="1769178"/>
            <a:ext cx="2574376" cy="371877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383" y="869327"/>
            <a:ext cx="3359617" cy="3362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6000" y="4286553"/>
            <a:ext cx="648000" cy="2535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940" y="4286632"/>
            <a:ext cx="648000" cy="2527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3130" y="4284945"/>
            <a:ext cx="648000" cy="253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70" y="4284944"/>
            <a:ext cx="648000" cy="253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885" y="4283982"/>
            <a:ext cx="648000" cy="2521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112952" y="256686"/>
            <a:ext cx="7175500" cy="40011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/>
                <a:ea typeface="MS PGothic" pitchFamily="34" charset="-128"/>
                <a:cs typeface="Verdan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Verdana" pitchFamily="34" charset="0"/>
                <a:ea typeface="MS PGothic" pitchFamily="34" charset="-128"/>
                <a:cs typeface="Verdan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</a:rPr>
              <a:t>CEOS EO Handbook on SDGs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983200" y="3303222"/>
            <a:ext cx="28080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>
            <a:off x="2983200" y="6426396"/>
            <a:ext cx="2808000" cy="0"/>
          </a:xfrm>
          <a:prstGeom prst="lin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362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228600"/>
            <a:ext cx="5867400" cy="533400"/>
          </a:xfrm>
        </p:spPr>
        <p:txBody>
          <a:bodyPr/>
          <a:lstStyle/>
          <a:p>
            <a:r>
              <a:rPr lang="en-AU" dirty="0" smtClean="0"/>
              <a:t>AHT SDG key achievements &amp; lessons learnt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(to be 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reviewed</a:t>
            </a:r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48689"/>
              </p:ext>
            </p:extLst>
          </p:nvPr>
        </p:nvGraphicFramePr>
        <p:xfrm>
          <a:off x="152400" y="1295400"/>
          <a:ext cx="8839202" cy="5231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602"/>
                <a:gridCol w="3906328"/>
                <a:gridCol w="2418272"/>
              </a:tblGrid>
              <a:tr h="682171">
                <a:tc>
                  <a:txBody>
                    <a:bodyPr/>
                    <a:lstStyle/>
                    <a:p>
                      <a:pPr algn="ctr"/>
                      <a:r>
                        <a:rPr lang="en-A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ACHIEVEMENTS (or</a:t>
                      </a:r>
                      <a:r>
                        <a:rPr lang="en-AU" sz="1600" b="1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 key ongoing activities)</a:t>
                      </a:r>
                      <a:endParaRPr lang="en-AU" sz="16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LESSONS LEARNT</a:t>
                      </a:r>
                    </a:p>
                    <a:p>
                      <a:pPr algn="ctr"/>
                      <a:r>
                        <a:rPr lang="en-AU" sz="16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+                                                                </a:t>
                      </a:r>
                      <a:r>
                        <a:rPr lang="en-AU" sz="2000" b="1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Calibri"/>
                        </a:rPr>
                        <a:t>-</a:t>
                      </a:r>
                      <a:endParaRPr lang="en-AU" sz="2000" b="1" i="0" u="none" strike="noStrike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AU" sz="12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Compendium</a:t>
                      </a:r>
                      <a:endParaRPr lang="en-AU" sz="16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Good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initial inputs from agencies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more responses (and more updated info) from Agencies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Engagement Plan</a:t>
                      </a:r>
                      <a:endParaRPr lang="en-AU" sz="16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To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be elaborated in the upcoming months, after more discussions with EO4SDG </a:t>
                      </a:r>
                      <a:r>
                        <a:rPr lang="en-AU" sz="1200" b="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to clarify our respective roles</a:t>
                      </a:r>
                      <a:endParaRPr lang="en-AU" sz="12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Roles to be clarified for more efficiency</a:t>
                      </a:r>
                      <a:endParaRPr lang="en-AU" sz="12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EO</a:t>
                      </a:r>
                      <a:r>
                        <a:rPr lang="en-AU" sz="1600" baseline="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Handbook</a:t>
                      </a:r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n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on SDG</a:t>
                      </a:r>
                    </a:p>
                    <a:p>
                      <a:pPr algn="l"/>
                      <a:endParaRPr lang="en-AU" sz="16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Outstanding team work (ESA,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</a:t>
                      </a:r>
                      <a:r>
                        <a:rPr lang="en-AU" sz="1200" baseline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Symbios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, CSIRO (Flora) and all contributors): tangible exercise including various stakeholders</a:t>
                      </a:r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,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with quality result, recognized by CEOS Agencies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More specific case studies to be</a:t>
                      </a:r>
                      <a:r>
                        <a:rPr lang="en-AU" sz="1200" b="1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developed</a:t>
                      </a:r>
                      <a:endParaRPr lang="en-AU" sz="12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Support</a:t>
                      </a:r>
                      <a:r>
                        <a:rPr lang="en-AU" sz="16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to various GEO activities (incl. EO4SDG)</a:t>
                      </a:r>
                      <a:endParaRPr lang="en-AU" sz="16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Good reactivity &amp;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coordination from some key individuals to complete various tasks (training or communication material, participation in key meetings, etc.), relay of information to CEOS,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</a:t>
                      </a:r>
                      <a:r>
                        <a:rPr lang="en-AU" sz="1200" b="1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more engagement from other AHT SDG members</a:t>
                      </a:r>
                      <a:endParaRPr lang="en-AU" sz="12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Compilation of case</a:t>
                      </a:r>
                      <a:r>
                        <a:rPr lang="en-AU" sz="16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studies (e.g. special issue of the RSE Journal)</a:t>
                      </a:r>
                      <a:endParaRPr lang="en-AU" sz="16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Concrete inputs to the C</a:t>
                      </a:r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ompendium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and EOHB, undertake new RSE edition on EO&amp;SDG and other research contributions.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 innovative and more specific (targeted) EO-space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 based data &amp; examples to help SDG 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  <a:tr h="682171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Communication &amp; outreach activities</a:t>
                      </a:r>
                      <a:endParaRPr lang="en-AU" sz="16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Regular communications provided to CEOS 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(teleconferences, emails, “SDG Update”, &amp; SEC written reports) &amp; produced (SDG flyer)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120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Need more direct s</a:t>
                      </a:r>
                      <a:r>
                        <a:rPr lang="en-AU" sz="1200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upport from CEOS agencies to provide concrete inputs</a:t>
                      </a:r>
                      <a:endParaRPr lang="en-AU" sz="120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43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025" y="1371600"/>
            <a:ext cx="8839200" cy="4724400"/>
          </a:xfrm>
        </p:spPr>
        <p:txBody>
          <a:bodyPr/>
          <a:lstStyle/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Option 1</a:t>
            </a:r>
            <a:r>
              <a:rPr lang="en-AU" sz="1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AU" sz="1800" b="1" dirty="0" smtClean="0"/>
              <a:t>Continue </a:t>
            </a:r>
            <a:r>
              <a:rPr lang="en-AU" sz="1800" b="1" dirty="0"/>
              <a:t>as </a:t>
            </a:r>
            <a:r>
              <a:rPr lang="en-AU" sz="1800" b="1" dirty="0" smtClean="0"/>
              <a:t>an AHT</a:t>
            </a:r>
            <a:r>
              <a:rPr lang="en-AU" sz="1800" b="1" dirty="0"/>
              <a:t>,</a:t>
            </a:r>
            <a:r>
              <a:rPr lang="en-AU" sz="1800" b="1" dirty="0" smtClean="0"/>
              <a:t> </a:t>
            </a:r>
            <a:r>
              <a:rPr lang="en-AU" sz="1800" dirty="0" smtClean="0"/>
              <a:t>requesting renewal for another year at Plenary, and </a:t>
            </a:r>
            <a:r>
              <a:rPr lang="en-AU" sz="1800" dirty="0"/>
              <a:t>continue to use </a:t>
            </a:r>
            <a:r>
              <a:rPr lang="en-AU" sz="1800" dirty="0" smtClean="0"/>
              <a:t>Agencies’ </a:t>
            </a:r>
            <a:r>
              <a:rPr lang="en-AU" sz="1800" u="sng" dirty="0" smtClean="0"/>
              <a:t>best </a:t>
            </a:r>
            <a:r>
              <a:rPr lang="en-AU" sz="1800" u="sng" dirty="0"/>
              <a:t>efforts </a:t>
            </a:r>
            <a:r>
              <a:rPr lang="en-AU" sz="1800" dirty="0"/>
              <a:t>to support UN and GEO </a:t>
            </a:r>
            <a:r>
              <a:rPr lang="en-AU" sz="1800" dirty="0" smtClean="0"/>
              <a:t>mainstreaming EO in the SDG processes (new co-leads?);</a:t>
            </a:r>
          </a:p>
          <a:p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Option </a:t>
            </a: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2: </a:t>
            </a:r>
            <a:r>
              <a:rPr lang="en-AU" sz="1800" b="1" dirty="0"/>
              <a:t>Continue as an AHT </a:t>
            </a:r>
            <a:r>
              <a:rPr lang="en-AU" sz="1800" dirty="0" smtClean="0"/>
              <a:t>to ONLY act </a:t>
            </a:r>
            <a:r>
              <a:rPr lang="en-AU" sz="1800" dirty="0"/>
              <a:t>as a </a:t>
            </a:r>
            <a:r>
              <a:rPr lang="en-AU" sz="1800" u="sng" dirty="0" smtClean="0"/>
              <a:t>CEOS point </a:t>
            </a:r>
            <a:r>
              <a:rPr lang="en-AU" sz="1800" u="sng" dirty="0"/>
              <a:t>of contact </a:t>
            </a:r>
            <a:r>
              <a:rPr lang="en-AU" sz="1800" u="sng" dirty="0" smtClean="0"/>
              <a:t>for external users</a:t>
            </a:r>
            <a:r>
              <a:rPr lang="en-AU" sz="1800" dirty="0" smtClean="0"/>
              <a:t>, </a:t>
            </a:r>
            <a:r>
              <a:rPr lang="en-AU" sz="1800" u="sng" dirty="0" smtClean="0"/>
              <a:t>without undertaking new activities</a:t>
            </a:r>
            <a:r>
              <a:rPr lang="en-AU" sz="1800" dirty="0" smtClean="0"/>
              <a:t>, and forward all specific requests to VC;</a:t>
            </a:r>
            <a:endParaRPr lang="en-AU" sz="1800" dirty="0"/>
          </a:p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Option 3: </a:t>
            </a:r>
            <a:r>
              <a:rPr lang="en-AU" sz="1800" dirty="0" smtClean="0"/>
              <a:t>‘Graduate</a:t>
            </a:r>
            <a:r>
              <a:rPr lang="en-AU" sz="1800" dirty="0"/>
              <a:t>’ </a:t>
            </a:r>
            <a:r>
              <a:rPr lang="en-AU" sz="1800" dirty="0" smtClean="0"/>
              <a:t>and </a:t>
            </a:r>
            <a:r>
              <a:rPr lang="en-AU" sz="1800" b="1" dirty="0" smtClean="0"/>
              <a:t>become </a:t>
            </a:r>
            <a:r>
              <a:rPr lang="en-AU" sz="1800" b="1" dirty="0"/>
              <a:t>a </a:t>
            </a:r>
            <a:r>
              <a:rPr lang="en-AU" sz="1800" b="1" dirty="0" smtClean="0"/>
              <a:t>CEOS </a:t>
            </a:r>
            <a:r>
              <a:rPr lang="en-AU" sz="1800" b="1" dirty="0"/>
              <a:t>Working </a:t>
            </a:r>
            <a:r>
              <a:rPr lang="en-AU" sz="1800" b="1" dirty="0" smtClean="0"/>
              <a:t>Group</a:t>
            </a:r>
            <a:r>
              <a:rPr lang="en-AU" sz="1800" dirty="0" smtClean="0"/>
              <a:t> with a more </a:t>
            </a:r>
            <a:r>
              <a:rPr lang="en-AU" sz="1800" dirty="0"/>
              <a:t>formal work </a:t>
            </a:r>
            <a:r>
              <a:rPr lang="en-AU" sz="1800" dirty="0" smtClean="0"/>
              <a:t>plan, governance system and </a:t>
            </a:r>
            <a:r>
              <a:rPr lang="en-AU" sz="1800" dirty="0"/>
              <a:t>reporting </a:t>
            </a:r>
            <a:r>
              <a:rPr lang="en-AU" sz="1800" dirty="0" smtClean="0"/>
              <a:t>mechanisms, </a:t>
            </a:r>
            <a:r>
              <a:rPr lang="en-AU" sz="1800" dirty="0"/>
              <a:t>and therefore </a:t>
            </a:r>
            <a:r>
              <a:rPr lang="en-AU" sz="1800" u="sng" dirty="0" smtClean="0"/>
              <a:t>more </a:t>
            </a:r>
            <a:r>
              <a:rPr lang="en-AU" sz="1800" u="sng" dirty="0"/>
              <a:t>sustained </a:t>
            </a:r>
            <a:r>
              <a:rPr lang="en-AU" sz="1800" u="sng" dirty="0" smtClean="0"/>
              <a:t>efforts </a:t>
            </a:r>
            <a:r>
              <a:rPr lang="en-AU" sz="1800" u="sng" dirty="0"/>
              <a:t>and support </a:t>
            </a:r>
            <a:r>
              <a:rPr lang="en-AU" sz="1800" u="sng" dirty="0" smtClean="0"/>
              <a:t>(= commitment) </a:t>
            </a:r>
            <a:r>
              <a:rPr lang="en-AU" sz="1800" dirty="0" smtClean="0"/>
              <a:t>from </a:t>
            </a:r>
            <a:r>
              <a:rPr lang="en-AU" sz="1800" dirty="0"/>
              <a:t>CEOS </a:t>
            </a:r>
            <a:r>
              <a:rPr lang="en-AU" sz="1800" dirty="0" smtClean="0"/>
              <a:t>and </a:t>
            </a:r>
            <a:r>
              <a:rPr lang="en-AU" sz="1800" dirty="0"/>
              <a:t>WG members to </a:t>
            </a:r>
            <a:r>
              <a:rPr lang="en-AU" sz="1800" dirty="0" smtClean="0"/>
              <a:t>implement the </a:t>
            </a:r>
            <a:r>
              <a:rPr lang="en-AU" sz="1800" dirty="0"/>
              <a:t>work </a:t>
            </a:r>
            <a:r>
              <a:rPr lang="en-AU" sz="1800" dirty="0" smtClean="0"/>
              <a:t>plan;</a:t>
            </a:r>
            <a:endParaRPr lang="en-AU" sz="1800" dirty="0"/>
          </a:p>
          <a:p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Option 4: </a:t>
            </a:r>
            <a:r>
              <a:rPr lang="en-AU" sz="1800" dirty="0"/>
              <a:t>Consider </a:t>
            </a:r>
            <a:r>
              <a:rPr lang="en-AU" sz="1800" dirty="0" smtClean="0"/>
              <a:t>what the AHT SDG achieved, and still needs </a:t>
            </a:r>
            <a:r>
              <a:rPr lang="en-AU" sz="1800" dirty="0"/>
              <a:t>to be done </a:t>
            </a:r>
            <a:r>
              <a:rPr lang="en-AU" sz="1800" dirty="0" smtClean="0"/>
              <a:t>from </a:t>
            </a:r>
            <a:r>
              <a:rPr lang="en-AU" sz="1800" dirty="0"/>
              <a:t>a CEOS perspective, and </a:t>
            </a:r>
            <a:r>
              <a:rPr lang="en-AU" sz="1800" b="1" dirty="0" smtClean="0"/>
              <a:t>phase out the AHT with transfer of all AHT activities to GEO EO4SDG </a:t>
            </a:r>
            <a:r>
              <a:rPr lang="en-AU" sz="1800" dirty="0" smtClean="0"/>
              <a:t>(including CEOS Agencies support)</a:t>
            </a:r>
          </a:p>
          <a:p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Option 5: </a:t>
            </a:r>
            <a:r>
              <a:rPr lang="en-AU" sz="1800" dirty="0" smtClean="0"/>
              <a:t>Transform the AHT into an </a:t>
            </a:r>
            <a:r>
              <a:rPr lang="en-AU" sz="1800" b="1" dirty="0" smtClean="0"/>
              <a:t>“SDG Strategy” </a:t>
            </a:r>
            <a:r>
              <a:rPr lang="en-AU" sz="1800" dirty="0" smtClean="0"/>
              <a:t>(given its cross-cutting essence, following the “Carbon Strategy” path), with a </a:t>
            </a:r>
            <a:r>
              <a:rPr lang="en-AU" sz="1800" u="sng" dirty="0" smtClean="0"/>
              <a:t>solid work plan and coordination body to map SDG activities to existing CEOS resources </a:t>
            </a:r>
            <a:r>
              <a:rPr lang="en-AU" sz="1800" dirty="0" smtClean="0"/>
              <a:t>(VC, WG, </a:t>
            </a:r>
            <a:r>
              <a:rPr lang="en-AU" sz="1800" dirty="0" err="1" smtClean="0"/>
              <a:t>etc</a:t>
            </a:r>
            <a:r>
              <a:rPr lang="en-AU" sz="1800" dirty="0" smtClean="0"/>
              <a:t>) and continue being the “SDG space arm” focal point for GEO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533400"/>
          </a:xfrm>
        </p:spPr>
        <p:txBody>
          <a:bodyPr/>
          <a:lstStyle/>
          <a:p>
            <a:r>
              <a:rPr lang="en-AU" dirty="0" smtClean="0"/>
              <a:t>Future outlook of the AHT SDG:</a:t>
            </a:r>
          </a:p>
          <a:p>
            <a:r>
              <a:rPr lang="en-AU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Options for discussion</a:t>
            </a:r>
            <a:endParaRPr lang="en-AU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997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Continue as AHT for 2018-2019 with following key </a:t>
            </a:r>
            <a:r>
              <a:rPr lang="en-US" dirty="0" err="1" smtClean="0"/>
              <a:t>achievables</a:t>
            </a:r>
            <a:r>
              <a:rPr lang="en-US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Refine role of CEOS SDG activity vis-à-vis GEO EO4SDG activities and 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Support further showcasing and examples of role of EO in national SDG reporting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option is given, prepare </a:t>
            </a:r>
            <a:r>
              <a:rPr lang="en-US" dirty="0" smtClean="0"/>
              <a:t>case for transition from AHT to CEOS Working Group on SDGs from late 2019, based on more tightly defined roles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Form </a:t>
            </a:r>
            <a:r>
              <a:rPr lang="en-US" dirty="0" smtClean="0"/>
              <a:t>a sub-team </a:t>
            </a:r>
            <a:r>
              <a:rPr lang="en-US" dirty="0"/>
              <a:t>to support UNCCD request </a:t>
            </a:r>
            <a:r>
              <a:rPr lang="en-US" dirty="0" smtClean="0"/>
              <a:t>to GEO for </a:t>
            </a:r>
            <a:r>
              <a:rPr lang="en-US" dirty="0"/>
              <a:t>support for </a:t>
            </a:r>
            <a:r>
              <a:rPr lang="en-US" dirty="0" smtClean="0"/>
              <a:t>“Land </a:t>
            </a:r>
            <a:r>
              <a:rPr lang="en-US" dirty="0"/>
              <a:t>Degradation </a:t>
            </a:r>
            <a:r>
              <a:rPr lang="en-US" dirty="0" smtClean="0"/>
              <a:t>Neutrality” EO-based monitoring </a:t>
            </a:r>
            <a:r>
              <a:rPr lang="en-US" dirty="0"/>
              <a:t>methodology implementation and testing (co-leads to be confirmed)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533400"/>
          </a:xfrm>
        </p:spPr>
        <p:txBody>
          <a:bodyPr/>
          <a:lstStyle/>
          <a:p>
            <a:r>
              <a:rPr lang="en-US" dirty="0" smtClean="0"/>
              <a:t>Proposal</a:t>
            </a:r>
          </a:p>
          <a:p>
            <a:r>
              <a:rPr lang="en-US" sz="2000" b="1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from AHT SDG  </a:t>
            </a:r>
            <a:r>
              <a:rPr lang="en-US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team</a:t>
            </a:r>
            <a:endParaRPr lang="en-US" sz="2000" b="1" i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575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>
          <a:lnSpc>
            <a:spcPct val="100000"/>
          </a:lnSpc>
          <a:defRPr b="1" dirty="0" smtClean="0">
            <a:ea typeface="Arial Bold"/>
            <a:cs typeface="Arial" panose="020B06040202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9613</TotalTime>
  <Words>1761</Words>
  <Application>Microsoft Office PowerPoint</Application>
  <PresentationFormat>On-screen Show (4:3)</PresentationFormat>
  <Paragraphs>171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Symbol</vt:lpstr>
      <vt:lpstr>Verdana</vt:lpstr>
      <vt:lpstr>Wingdings</vt:lpstr>
      <vt:lpstr>Default</vt:lpstr>
      <vt:lpstr>Ad Hoc Team on Sustainable Development Goals (AHT SDG)</vt:lpstr>
      <vt:lpstr>PowerPoint Presentation</vt:lpstr>
      <vt:lpstr>PowerPoint Presentation</vt:lpstr>
      <vt:lpstr>PowerPoint Presentation</vt:lpstr>
      <vt:lpstr>PowerPoint Presentation</vt:lpstr>
      <vt:lpstr>Part I role of EO data in support to the SDGs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Kerblat, Flora (L&amp;W, Black Mountain)</cp:lastModifiedBy>
  <cp:revision>266</cp:revision>
  <dcterms:modified xsi:type="dcterms:W3CDTF">2018-04-25T15:13:36Z</dcterms:modified>
</cp:coreProperties>
</file>