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1"/>
    <p:sldMasterId id="2147483802" r:id="rId2"/>
    <p:sldMasterId id="2147483814" r:id="rId3"/>
    <p:sldMasterId id="2147483828" r:id="rId4"/>
    <p:sldMasterId id="2147483840" r:id="rId5"/>
    <p:sldMasterId id="2147483854" r:id="rId6"/>
    <p:sldMasterId id="2147483866" r:id="rId7"/>
  </p:sldMasterIdLst>
  <p:notesMasterIdLst>
    <p:notesMasterId r:id="rId30"/>
  </p:notesMasterIdLst>
  <p:handoutMasterIdLst>
    <p:handoutMasterId r:id="rId31"/>
  </p:handoutMasterIdLst>
  <p:sldIdLst>
    <p:sldId id="340" r:id="rId8"/>
    <p:sldId id="350" r:id="rId9"/>
    <p:sldId id="354" r:id="rId10"/>
    <p:sldId id="352" r:id="rId11"/>
    <p:sldId id="353" r:id="rId12"/>
    <p:sldId id="303" r:id="rId13"/>
    <p:sldId id="344" r:id="rId14"/>
    <p:sldId id="355" r:id="rId15"/>
    <p:sldId id="356" r:id="rId16"/>
    <p:sldId id="357" r:id="rId17"/>
    <p:sldId id="360" r:id="rId18"/>
    <p:sldId id="367" r:id="rId19"/>
    <p:sldId id="368" r:id="rId20"/>
    <p:sldId id="369" r:id="rId21"/>
    <p:sldId id="362" r:id="rId22"/>
    <p:sldId id="363" r:id="rId23"/>
    <p:sldId id="349" r:id="rId24"/>
    <p:sldId id="364" r:id="rId25"/>
    <p:sldId id="365" r:id="rId26"/>
    <p:sldId id="366" r:id="rId27"/>
    <p:sldId id="342" r:id="rId28"/>
    <p:sldId id="346"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8F9D"/>
    <a:srgbClr val="FF9E26"/>
    <a:srgbClr val="FF7000"/>
    <a:srgbClr val="FDEEE7"/>
    <a:srgbClr val="00B1F0"/>
    <a:srgbClr val="CDEBFB"/>
    <a:srgbClr val="7FD8F7"/>
    <a:srgbClr val="ABD2DB"/>
    <a:srgbClr val="FCCC9D"/>
    <a:srgbClr val="F591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71" autoAdjust="0"/>
    <p:restoredTop sz="84519" autoAdjust="0"/>
  </p:normalViewPr>
  <p:slideViewPr>
    <p:cSldViewPr snapToGrid="0">
      <p:cViewPr>
        <p:scale>
          <a:sx n="52" d="100"/>
          <a:sy n="52" d="100"/>
        </p:scale>
        <p:origin x="-1136" y="-8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196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2.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B6228A-75EE-4A4E-A64C-4C9A7F162D6E}"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96771F94-D1F8-2749-8E95-ECCE0DF9283A}">
      <dgm:prSet phldrT="[Text]" custT="1"/>
      <dgm:spPr/>
      <dgm:t>
        <a:bodyPr/>
        <a:lstStyle/>
        <a:p>
          <a:r>
            <a:rPr lang="en-GB" sz="2000" b="1"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Adaptation &amp; Mitigation</a:t>
          </a:r>
          <a:endParaRPr lang="en-US" sz="2000" b="1" dirty="0">
            <a:latin typeface="Trebuchet MS" panose="020B0603020202020204" pitchFamily="34" charset="0"/>
            <a:ea typeface="Helvetica Neue" panose="02000503000000020004" pitchFamily="2" charset="0"/>
            <a:cs typeface="Helvetica Neue" panose="02000503000000020004" pitchFamily="2" charset="0"/>
          </a:endParaRPr>
        </a:p>
      </dgm:t>
    </dgm:pt>
    <dgm:pt modelId="{BE3F9DC1-9691-D749-993E-69A8C5D4D4C8}" type="parTrans" cxnId="{C05BA70A-73B9-D44F-93DB-2E2331A43A76}">
      <dgm:prSet/>
      <dgm:spPr/>
      <dgm:t>
        <a:bodyPr/>
        <a:lstStyle/>
        <a:p>
          <a:endParaRPr lang="en-US" sz="2800"/>
        </a:p>
      </dgm:t>
    </dgm:pt>
    <dgm:pt modelId="{AACBCF2F-BB53-6449-B8B5-B1AB1C5EB683}" type="sibTrans" cxnId="{C05BA70A-73B9-D44F-93DB-2E2331A43A76}">
      <dgm:prSet/>
      <dgm:spPr/>
      <dgm:t>
        <a:bodyPr/>
        <a:lstStyle/>
        <a:p>
          <a:endParaRPr lang="en-US" sz="2800"/>
        </a:p>
      </dgm:t>
    </dgm:pt>
    <dgm:pt modelId="{367FF9AA-BD57-FB4B-B90A-6071B794F584}">
      <dgm:prSet custT="1"/>
      <dgm:spPr/>
      <dgm:t>
        <a:bodyPr/>
        <a:lstStyle/>
        <a:p>
          <a:r>
            <a:rPr lang="en-GB" sz="2000" b="1" dirty="0">
              <a:latin typeface="Trebuchet MS" panose="020B0603020202020204" pitchFamily="34" charset="0"/>
              <a:ea typeface="Helvetica Neue" panose="02000503000000020004" pitchFamily="2" charset="0"/>
              <a:cs typeface="Helvetica Neue" panose="02000503000000020004" pitchFamily="2" charset="0"/>
            </a:rPr>
            <a:t>Monitoring Earth's climate cycles</a:t>
          </a:r>
          <a:endParaRPr lang="en-US" sz="2000" b="1" dirty="0">
            <a:latin typeface="Trebuchet MS" panose="020B0603020202020204" pitchFamily="34" charset="0"/>
            <a:ea typeface="Helvetica Neue" panose="02000503000000020004" pitchFamily="2" charset="0"/>
            <a:cs typeface="Helvetica Neue" panose="02000503000000020004" pitchFamily="2" charset="0"/>
          </a:endParaRPr>
        </a:p>
      </dgm:t>
    </dgm:pt>
    <dgm:pt modelId="{7C7D00F4-73EF-7F4F-AD54-B6A2DAA06BA9}" type="parTrans" cxnId="{66CFBDB5-7395-224A-B261-9A3CD7C4C0DB}">
      <dgm:prSet/>
      <dgm:spPr/>
      <dgm:t>
        <a:bodyPr/>
        <a:lstStyle/>
        <a:p>
          <a:endParaRPr lang="en-US" sz="2800"/>
        </a:p>
      </dgm:t>
    </dgm:pt>
    <dgm:pt modelId="{411A9252-5ED6-F843-B611-E90E985A2517}" type="sibTrans" cxnId="{66CFBDB5-7395-224A-B261-9A3CD7C4C0DB}">
      <dgm:prSet/>
      <dgm:spPr/>
      <dgm:t>
        <a:bodyPr/>
        <a:lstStyle/>
        <a:p>
          <a:endParaRPr lang="en-US" sz="2800"/>
        </a:p>
      </dgm:t>
    </dgm:pt>
    <dgm:pt modelId="{229D7DE4-4219-934A-9500-50206807E37B}">
      <dgm:prSet custT="1"/>
      <dgm:spPr/>
      <dgm:t>
        <a:bodyPr/>
        <a:lstStyle/>
        <a:p>
          <a:r>
            <a:rPr lang="en-GB" sz="2000" b="1"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New Technology</a:t>
          </a:r>
        </a:p>
      </dgm:t>
    </dgm:pt>
    <dgm:pt modelId="{D7A95044-2BFC-7F48-970B-01FDDDFCE62B}" type="parTrans" cxnId="{E2DB55B2-113F-7444-8086-5E2250BCA989}">
      <dgm:prSet/>
      <dgm:spPr/>
      <dgm:t>
        <a:bodyPr/>
        <a:lstStyle/>
        <a:p>
          <a:endParaRPr lang="en-US" sz="2800"/>
        </a:p>
      </dgm:t>
    </dgm:pt>
    <dgm:pt modelId="{F34A7755-2A22-274B-89E1-FC9692A2C919}" type="sibTrans" cxnId="{E2DB55B2-113F-7444-8086-5E2250BCA989}">
      <dgm:prSet/>
      <dgm:spPr/>
      <dgm:t>
        <a:bodyPr/>
        <a:lstStyle/>
        <a:p>
          <a:endParaRPr lang="en-US" sz="2800"/>
        </a:p>
      </dgm:t>
    </dgm:pt>
    <dgm:pt modelId="{5F21FD4F-2B7D-B948-8E93-31D5FE8C0E3D}">
      <dgm:prSet custT="1"/>
      <dgm:spPr/>
      <dgm:t>
        <a:bodyPr/>
        <a:lstStyle/>
        <a:p>
          <a:r>
            <a:rPr lang="en-GB" sz="2000" b="1"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Urban Areas</a:t>
          </a:r>
          <a:endParaRPr lang="en-GB" sz="2000" b="1" dirty="0">
            <a:latin typeface="Trebuchet MS" panose="020B0603020202020204" pitchFamily="34" charset="0"/>
            <a:ea typeface="Helvetica Neue" panose="02000503000000020004" pitchFamily="2" charset="0"/>
            <a:cs typeface="Helvetica Neue" panose="02000503000000020004" pitchFamily="2" charset="0"/>
          </a:endParaRPr>
        </a:p>
      </dgm:t>
    </dgm:pt>
    <dgm:pt modelId="{97FCD425-5715-6641-86C6-FE88E6F69C65}" type="parTrans" cxnId="{ADD7ED47-E9C6-C24D-A403-28625F682006}">
      <dgm:prSet/>
      <dgm:spPr/>
      <dgm:t>
        <a:bodyPr/>
        <a:lstStyle/>
        <a:p>
          <a:endParaRPr lang="en-US" sz="2800"/>
        </a:p>
      </dgm:t>
    </dgm:pt>
    <dgm:pt modelId="{E2ACAD2C-AA7C-A44E-A8CD-A467403D327F}" type="sibTrans" cxnId="{ADD7ED47-E9C6-C24D-A403-28625F682006}">
      <dgm:prSet/>
      <dgm:spPr/>
      <dgm:t>
        <a:bodyPr/>
        <a:lstStyle/>
        <a:p>
          <a:endParaRPr lang="en-US" sz="2800"/>
        </a:p>
      </dgm:t>
    </dgm:pt>
    <dgm:pt modelId="{E7224097-139B-1B4C-AAB7-3A31D2EE34CD}">
      <dgm:prSet phldrT="[Text]" custT="1"/>
      <dgm:spPr/>
      <dgm:t>
        <a:bodyPr/>
        <a:lstStyle/>
        <a:p>
          <a:r>
            <a:rPr lang="en-GB" sz="1800"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Going beyond the traditional science base to support adaptation, mitigation, sustainable development, disasters and emergency response, and in responding overall to the Paris Agreement. </a:t>
          </a:r>
          <a:endParaRPr lang="en-US" sz="1800" dirty="0">
            <a:latin typeface="Trebuchet MS" panose="020B0603020202020204" pitchFamily="34" charset="0"/>
            <a:ea typeface="Helvetica Neue" panose="02000503000000020004" pitchFamily="2" charset="0"/>
            <a:cs typeface="Helvetica Neue" panose="02000503000000020004" pitchFamily="2" charset="0"/>
          </a:endParaRPr>
        </a:p>
      </dgm:t>
    </dgm:pt>
    <dgm:pt modelId="{8B60565E-BF58-A243-82C5-055A93FBBB41}" type="parTrans" cxnId="{AE741F7B-D703-704D-B774-E7CCA9D4A7DF}">
      <dgm:prSet/>
      <dgm:spPr/>
      <dgm:t>
        <a:bodyPr/>
        <a:lstStyle/>
        <a:p>
          <a:endParaRPr lang="en-US"/>
        </a:p>
      </dgm:t>
    </dgm:pt>
    <dgm:pt modelId="{90B5B5B5-C704-9648-B47E-187C2998D341}" type="sibTrans" cxnId="{AE741F7B-D703-704D-B774-E7CCA9D4A7DF}">
      <dgm:prSet/>
      <dgm:spPr/>
      <dgm:t>
        <a:bodyPr/>
        <a:lstStyle/>
        <a:p>
          <a:endParaRPr lang="en-US"/>
        </a:p>
      </dgm:t>
    </dgm:pt>
    <dgm:pt modelId="{6F2974D7-052F-C648-B7D8-CE9FBFED9B06}">
      <dgm:prSet custT="1"/>
      <dgm:spPr/>
      <dgm:t>
        <a:bodyPr/>
        <a:lstStyle/>
        <a:p>
          <a:endParaRPr lang="en-GB"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r>
            <a:rPr lang="en-GB" sz="1800" dirty="0">
              <a:solidFill>
                <a:schemeClr val="tx1"/>
              </a:solidFill>
              <a:latin typeface="Trebuchet MS" panose="020B0603020202020204" pitchFamily="34" charset="0"/>
              <a:ea typeface="Helvetica Neue" panose="02000503000000020004" pitchFamily="2" charset="0"/>
              <a:cs typeface="Helvetica Neue" panose="02000503000000020004" pitchFamily="2" charset="0"/>
            </a:rPr>
            <a:t>Including  the Earth’s water and carbon cycles and energy balance in their entirety will improve understanding  &amp; prediction of the climate. This will guide mitigation and adaptation measures; assess risks and enable attribution of climatic events to underlying causes; and underpin climate services.</a:t>
          </a:r>
        </a:p>
        <a:p>
          <a:r>
            <a:rPr lang="en-GB"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endPar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7E63DA9D-FA7D-3C44-B6F4-A19215189CCB}" type="parTrans" cxnId="{5D1D9400-6BEB-E74A-BD09-520832F2C017}">
      <dgm:prSet/>
      <dgm:spPr/>
      <dgm:t>
        <a:bodyPr/>
        <a:lstStyle/>
        <a:p>
          <a:endParaRPr lang="en-US"/>
        </a:p>
      </dgm:t>
    </dgm:pt>
    <dgm:pt modelId="{14E0BF2D-6B11-4E45-8F84-1AF36E2B5382}" type="sibTrans" cxnId="{5D1D9400-6BEB-E74A-BD09-520832F2C017}">
      <dgm:prSet/>
      <dgm:spPr/>
      <dgm:t>
        <a:bodyPr/>
        <a:lstStyle/>
        <a:p>
          <a:endParaRPr lang="en-US"/>
        </a:p>
      </dgm:t>
    </dgm:pt>
    <dgm:pt modelId="{C297E31A-EE04-E94E-A47C-B3DE6D08B562}">
      <dgm:prSet custT="1"/>
      <dgm:spPr/>
      <dgm:t>
        <a:bodyPr/>
        <a:lstStyle/>
        <a:p>
          <a:r>
            <a:rPr lang="en-GB" sz="1800"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Observation technology is evolving and improving: e.g. ocean buoys and drifters,</a:t>
          </a:r>
          <a:r>
            <a:rPr lang="en-GB" sz="1800" baseline="0"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 </a:t>
          </a:r>
          <a:r>
            <a:rPr lang="en-GB" sz="1800"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crowd sourced data</a:t>
          </a:r>
        </a:p>
      </dgm:t>
    </dgm:pt>
    <dgm:pt modelId="{466DC3E6-F080-1944-A0AC-731CE864F6E2}" type="parTrans" cxnId="{F0659959-BF41-EF41-AD2A-345ED307F581}">
      <dgm:prSet/>
      <dgm:spPr/>
      <dgm:t>
        <a:bodyPr/>
        <a:lstStyle/>
        <a:p>
          <a:endParaRPr lang="en-US"/>
        </a:p>
      </dgm:t>
    </dgm:pt>
    <dgm:pt modelId="{ADB6B6F5-84DD-8D42-98AF-6D60D74AD377}" type="sibTrans" cxnId="{F0659959-BF41-EF41-AD2A-345ED307F581}">
      <dgm:prSet/>
      <dgm:spPr/>
      <dgm:t>
        <a:bodyPr/>
        <a:lstStyle/>
        <a:p>
          <a:endParaRPr lang="en-US"/>
        </a:p>
      </dgm:t>
    </dgm:pt>
    <dgm:pt modelId="{BE49C56B-BA9F-A148-ACF6-7C845386B1D5}">
      <dgm:prSet custT="1"/>
      <dgm:spPr/>
      <dgm:t>
        <a:bodyPr/>
        <a:lstStyle/>
        <a:p>
          <a:r>
            <a:rPr lang="en-GB" sz="1800"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Over 50% of the world’s population now living in urban areas. observations are needed where people live, especially in the new urban megacities</a:t>
          </a:r>
          <a:endParaRPr lang="en-GB" sz="1800" dirty="0">
            <a:latin typeface="Trebuchet MS" panose="020B0603020202020204" pitchFamily="34" charset="0"/>
            <a:ea typeface="Helvetica Neue" panose="02000503000000020004" pitchFamily="2" charset="0"/>
            <a:cs typeface="Helvetica Neue" panose="02000503000000020004" pitchFamily="2" charset="0"/>
          </a:endParaRPr>
        </a:p>
      </dgm:t>
    </dgm:pt>
    <dgm:pt modelId="{6858B928-306E-FE43-8067-4A4BA769B39F}" type="parTrans" cxnId="{F2B7035E-6866-BC45-9853-21D228AA8F2F}">
      <dgm:prSet/>
      <dgm:spPr/>
      <dgm:t>
        <a:bodyPr/>
        <a:lstStyle/>
        <a:p>
          <a:endParaRPr lang="en-US"/>
        </a:p>
      </dgm:t>
    </dgm:pt>
    <dgm:pt modelId="{FD44DF4D-F2D9-9347-83D6-DB5C508A7736}" type="sibTrans" cxnId="{F2B7035E-6866-BC45-9853-21D228AA8F2F}">
      <dgm:prSet/>
      <dgm:spPr/>
      <dgm:t>
        <a:bodyPr/>
        <a:lstStyle/>
        <a:p>
          <a:endParaRPr lang="en-US"/>
        </a:p>
      </dgm:t>
    </dgm:pt>
    <dgm:pt modelId="{5640EFAA-27E2-6E42-9E1A-72E48AC0C4DE}" type="pres">
      <dgm:prSet presAssocID="{60B6228A-75EE-4A4E-A64C-4C9A7F162D6E}" presName="theList" presStyleCnt="0">
        <dgm:presLayoutVars>
          <dgm:dir/>
          <dgm:animLvl val="lvl"/>
          <dgm:resizeHandles val="exact"/>
        </dgm:presLayoutVars>
      </dgm:prSet>
      <dgm:spPr/>
      <dgm:t>
        <a:bodyPr/>
        <a:lstStyle/>
        <a:p>
          <a:endParaRPr lang="en-GB"/>
        </a:p>
      </dgm:t>
    </dgm:pt>
    <dgm:pt modelId="{26033D18-CC07-4A48-99E9-4E8E289A6A54}" type="pres">
      <dgm:prSet presAssocID="{96771F94-D1F8-2749-8E95-ECCE0DF9283A}" presName="compNode" presStyleCnt="0"/>
      <dgm:spPr/>
    </dgm:pt>
    <dgm:pt modelId="{3ACB088D-7790-C14C-AC3D-DB016DB7A238}" type="pres">
      <dgm:prSet presAssocID="{96771F94-D1F8-2749-8E95-ECCE0DF9283A}" presName="aNode" presStyleLbl="bgShp" presStyleIdx="0" presStyleCnt="4"/>
      <dgm:spPr/>
      <dgm:t>
        <a:bodyPr/>
        <a:lstStyle/>
        <a:p>
          <a:endParaRPr lang="en-GB"/>
        </a:p>
      </dgm:t>
    </dgm:pt>
    <dgm:pt modelId="{DDD7C397-E07D-5E4B-B4ED-8768B791FE95}" type="pres">
      <dgm:prSet presAssocID="{96771F94-D1F8-2749-8E95-ECCE0DF9283A}" presName="textNode" presStyleLbl="bgShp" presStyleIdx="0" presStyleCnt="4"/>
      <dgm:spPr/>
      <dgm:t>
        <a:bodyPr/>
        <a:lstStyle/>
        <a:p>
          <a:endParaRPr lang="en-GB"/>
        </a:p>
      </dgm:t>
    </dgm:pt>
    <dgm:pt modelId="{E033ACDB-0979-FA46-8D50-D19E227F3D02}" type="pres">
      <dgm:prSet presAssocID="{96771F94-D1F8-2749-8E95-ECCE0DF9283A}" presName="compChildNode" presStyleCnt="0"/>
      <dgm:spPr/>
    </dgm:pt>
    <dgm:pt modelId="{A093B8FB-DB3E-104A-9FF7-BB37EC62EA2A}" type="pres">
      <dgm:prSet presAssocID="{96771F94-D1F8-2749-8E95-ECCE0DF9283A}" presName="theInnerList" presStyleCnt="0"/>
      <dgm:spPr/>
    </dgm:pt>
    <dgm:pt modelId="{CFE479E9-01E9-AF4E-A928-5F1AF28D1613}" type="pres">
      <dgm:prSet presAssocID="{E7224097-139B-1B4C-AAB7-3A31D2EE34CD}" presName="childNode" presStyleLbl="node1" presStyleIdx="0" presStyleCnt="4" custScaleX="119947" custScaleY="118892">
        <dgm:presLayoutVars>
          <dgm:bulletEnabled val="1"/>
        </dgm:presLayoutVars>
      </dgm:prSet>
      <dgm:spPr/>
      <dgm:t>
        <a:bodyPr/>
        <a:lstStyle/>
        <a:p>
          <a:endParaRPr lang="en-GB"/>
        </a:p>
      </dgm:t>
    </dgm:pt>
    <dgm:pt modelId="{1AFE0E1A-E187-814B-A8B5-18488B642405}" type="pres">
      <dgm:prSet presAssocID="{96771F94-D1F8-2749-8E95-ECCE0DF9283A}" presName="aSpace" presStyleCnt="0"/>
      <dgm:spPr/>
    </dgm:pt>
    <dgm:pt modelId="{D3C18FCE-96E7-024D-9280-F49AFFA4C54B}" type="pres">
      <dgm:prSet presAssocID="{367FF9AA-BD57-FB4B-B90A-6071B794F584}" presName="compNode" presStyleCnt="0"/>
      <dgm:spPr/>
    </dgm:pt>
    <dgm:pt modelId="{86D241D0-2AC0-144A-A4A6-F5A224BCA915}" type="pres">
      <dgm:prSet presAssocID="{367FF9AA-BD57-FB4B-B90A-6071B794F584}" presName="aNode" presStyleLbl="bgShp" presStyleIdx="1" presStyleCnt="4"/>
      <dgm:spPr/>
      <dgm:t>
        <a:bodyPr/>
        <a:lstStyle/>
        <a:p>
          <a:endParaRPr lang="en-GB"/>
        </a:p>
      </dgm:t>
    </dgm:pt>
    <dgm:pt modelId="{254FA109-F425-A249-AE66-5E4C23E1A144}" type="pres">
      <dgm:prSet presAssocID="{367FF9AA-BD57-FB4B-B90A-6071B794F584}" presName="textNode" presStyleLbl="bgShp" presStyleIdx="1" presStyleCnt="4"/>
      <dgm:spPr/>
      <dgm:t>
        <a:bodyPr/>
        <a:lstStyle/>
        <a:p>
          <a:endParaRPr lang="en-GB"/>
        </a:p>
      </dgm:t>
    </dgm:pt>
    <dgm:pt modelId="{4331465F-D150-3B44-BCC0-85511F1D2FD4}" type="pres">
      <dgm:prSet presAssocID="{367FF9AA-BD57-FB4B-B90A-6071B794F584}" presName="compChildNode" presStyleCnt="0"/>
      <dgm:spPr/>
    </dgm:pt>
    <dgm:pt modelId="{ACB139BB-EFEB-FA4F-8A75-671C4585D0F3}" type="pres">
      <dgm:prSet presAssocID="{367FF9AA-BD57-FB4B-B90A-6071B794F584}" presName="theInnerList" presStyleCnt="0"/>
      <dgm:spPr/>
    </dgm:pt>
    <dgm:pt modelId="{FD617754-D239-7947-87D7-D6D4F6B81B0E}" type="pres">
      <dgm:prSet presAssocID="{6F2974D7-052F-C648-B7D8-CE9FBFED9B06}" presName="childNode" presStyleLbl="node1" presStyleIdx="1" presStyleCnt="4" custScaleX="119947" custScaleY="118892">
        <dgm:presLayoutVars>
          <dgm:bulletEnabled val="1"/>
        </dgm:presLayoutVars>
      </dgm:prSet>
      <dgm:spPr/>
      <dgm:t>
        <a:bodyPr/>
        <a:lstStyle/>
        <a:p>
          <a:endParaRPr lang="en-GB"/>
        </a:p>
      </dgm:t>
    </dgm:pt>
    <dgm:pt modelId="{840E4007-C71A-8B4E-8F9D-3CFFC31730F2}" type="pres">
      <dgm:prSet presAssocID="{367FF9AA-BD57-FB4B-B90A-6071B794F584}" presName="aSpace" presStyleCnt="0"/>
      <dgm:spPr/>
    </dgm:pt>
    <dgm:pt modelId="{4F930323-69CC-864A-A80F-45F24B761093}" type="pres">
      <dgm:prSet presAssocID="{229D7DE4-4219-934A-9500-50206807E37B}" presName="compNode" presStyleCnt="0"/>
      <dgm:spPr/>
    </dgm:pt>
    <dgm:pt modelId="{A64A9E7C-EF50-0E42-A0DB-A172D8E9154B}" type="pres">
      <dgm:prSet presAssocID="{229D7DE4-4219-934A-9500-50206807E37B}" presName="aNode" presStyleLbl="bgShp" presStyleIdx="2" presStyleCnt="4" custLinFactNeighborX="495" custLinFactNeighborY="0"/>
      <dgm:spPr/>
      <dgm:t>
        <a:bodyPr/>
        <a:lstStyle/>
        <a:p>
          <a:endParaRPr lang="en-GB"/>
        </a:p>
      </dgm:t>
    </dgm:pt>
    <dgm:pt modelId="{BF60FE03-7403-FA4F-9681-86E5A49C4B2A}" type="pres">
      <dgm:prSet presAssocID="{229D7DE4-4219-934A-9500-50206807E37B}" presName="textNode" presStyleLbl="bgShp" presStyleIdx="2" presStyleCnt="4"/>
      <dgm:spPr/>
      <dgm:t>
        <a:bodyPr/>
        <a:lstStyle/>
        <a:p>
          <a:endParaRPr lang="en-GB"/>
        </a:p>
      </dgm:t>
    </dgm:pt>
    <dgm:pt modelId="{A50D10BD-704C-CC4B-B5CB-191902A2698D}" type="pres">
      <dgm:prSet presAssocID="{229D7DE4-4219-934A-9500-50206807E37B}" presName="compChildNode" presStyleCnt="0"/>
      <dgm:spPr/>
    </dgm:pt>
    <dgm:pt modelId="{F9E28930-E813-E74A-B663-9899FBB33078}" type="pres">
      <dgm:prSet presAssocID="{229D7DE4-4219-934A-9500-50206807E37B}" presName="theInnerList" presStyleCnt="0"/>
      <dgm:spPr/>
    </dgm:pt>
    <dgm:pt modelId="{5021C72F-82D6-AE4F-8CEA-03422571F457}" type="pres">
      <dgm:prSet presAssocID="{C297E31A-EE04-E94E-A47C-B3DE6D08B562}" presName="childNode" presStyleLbl="node1" presStyleIdx="2" presStyleCnt="4" custScaleX="119947" custScaleY="118892">
        <dgm:presLayoutVars>
          <dgm:bulletEnabled val="1"/>
        </dgm:presLayoutVars>
      </dgm:prSet>
      <dgm:spPr/>
      <dgm:t>
        <a:bodyPr/>
        <a:lstStyle/>
        <a:p>
          <a:endParaRPr lang="en-GB"/>
        </a:p>
      </dgm:t>
    </dgm:pt>
    <dgm:pt modelId="{9D2A62A0-C304-8244-B0B7-C32DA9F45225}" type="pres">
      <dgm:prSet presAssocID="{229D7DE4-4219-934A-9500-50206807E37B}" presName="aSpace" presStyleCnt="0"/>
      <dgm:spPr/>
    </dgm:pt>
    <dgm:pt modelId="{26EF35A9-709C-D542-9DFE-5EBBBE524E39}" type="pres">
      <dgm:prSet presAssocID="{5F21FD4F-2B7D-B948-8E93-31D5FE8C0E3D}" presName="compNode" presStyleCnt="0"/>
      <dgm:spPr/>
    </dgm:pt>
    <dgm:pt modelId="{4EF1F561-E1BA-3D42-9791-DBA37B4D6728}" type="pres">
      <dgm:prSet presAssocID="{5F21FD4F-2B7D-B948-8E93-31D5FE8C0E3D}" presName="aNode" presStyleLbl="bgShp" presStyleIdx="3" presStyleCnt="4"/>
      <dgm:spPr/>
      <dgm:t>
        <a:bodyPr/>
        <a:lstStyle/>
        <a:p>
          <a:endParaRPr lang="en-GB"/>
        </a:p>
      </dgm:t>
    </dgm:pt>
    <dgm:pt modelId="{09F9F8D5-02F7-F349-A6D8-FFCC63468E1A}" type="pres">
      <dgm:prSet presAssocID="{5F21FD4F-2B7D-B948-8E93-31D5FE8C0E3D}" presName="textNode" presStyleLbl="bgShp" presStyleIdx="3" presStyleCnt="4"/>
      <dgm:spPr/>
      <dgm:t>
        <a:bodyPr/>
        <a:lstStyle/>
        <a:p>
          <a:endParaRPr lang="en-GB"/>
        </a:p>
      </dgm:t>
    </dgm:pt>
    <dgm:pt modelId="{E26AD714-93B5-0B4F-BA7D-DE5530C4D2F9}" type="pres">
      <dgm:prSet presAssocID="{5F21FD4F-2B7D-B948-8E93-31D5FE8C0E3D}" presName="compChildNode" presStyleCnt="0"/>
      <dgm:spPr/>
    </dgm:pt>
    <dgm:pt modelId="{E9327E44-FA0B-FB48-A021-D1E63A8AE1E8}" type="pres">
      <dgm:prSet presAssocID="{5F21FD4F-2B7D-B948-8E93-31D5FE8C0E3D}" presName="theInnerList" presStyleCnt="0"/>
      <dgm:spPr/>
    </dgm:pt>
    <dgm:pt modelId="{2D6D7342-6F8F-5347-AB6B-BD468343896F}" type="pres">
      <dgm:prSet presAssocID="{BE49C56B-BA9F-A148-ACF6-7C845386B1D5}" presName="childNode" presStyleLbl="node1" presStyleIdx="3" presStyleCnt="4" custScaleX="119947" custScaleY="118892">
        <dgm:presLayoutVars>
          <dgm:bulletEnabled val="1"/>
        </dgm:presLayoutVars>
      </dgm:prSet>
      <dgm:spPr/>
      <dgm:t>
        <a:bodyPr/>
        <a:lstStyle/>
        <a:p>
          <a:endParaRPr lang="en-GB"/>
        </a:p>
      </dgm:t>
    </dgm:pt>
  </dgm:ptLst>
  <dgm:cxnLst>
    <dgm:cxn modelId="{2F2886C6-CC79-8444-883E-D4187E64DA13}" type="presOf" srcId="{229D7DE4-4219-934A-9500-50206807E37B}" destId="{BF60FE03-7403-FA4F-9681-86E5A49C4B2A}" srcOrd="1" destOrd="0" presId="urn:microsoft.com/office/officeart/2005/8/layout/lProcess2"/>
    <dgm:cxn modelId="{E006CA69-702B-F74F-AF1D-FFB705486BD7}" type="presOf" srcId="{5F21FD4F-2B7D-B948-8E93-31D5FE8C0E3D}" destId="{4EF1F561-E1BA-3D42-9791-DBA37B4D6728}" srcOrd="0" destOrd="0" presId="urn:microsoft.com/office/officeart/2005/8/layout/lProcess2"/>
    <dgm:cxn modelId="{66CFBDB5-7395-224A-B261-9A3CD7C4C0DB}" srcId="{60B6228A-75EE-4A4E-A64C-4C9A7F162D6E}" destId="{367FF9AA-BD57-FB4B-B90A-6071B794F584}" srcOrd="1" destOrd="0" parTransId="{7C7D00F4-73EF-7F4F-AD54-B6A2DAA06BA9}" sibTransId="{411A9252-5ED6-F843-B611-E90E985A2517}"/>
    <dgm:cxn modelId="{0C43119D-2EA0-2448-9B24-7E153676E516}" type="presOf" srcId="{E7224097-139B-1B4C-AAB7-3A31D2EE34CD}" destId="{CFE479E9-01E9-AF4E-A928-5F1AF28D1613}" srcOrd="0" destOrd="0" presId="urn:microsoft.com/office/officeart/2005/8/layout/lProcess2"/>
    <dgm:cxn modelId="{623BB430-38A2-CA46-AB7A-398BD29B757D}" type="presOf" srcId="{60B6228A-75EE-4A4E-A64C-4C9A7F162D6E}" destId="{5640EFAA-27E2-6E42-9E1A-72E48AC0C4DE}" srcOrd="0" destOrd="0" presId="urn:microsoft.com/office/officeart/2005/8/layout/lProcess2"/>
    <dgm:cxn modelId="{F0659959-BF41-EF41-AD2A-345ED307F581}" srcId="{229D7DE4-4219-934A-9500-50206807E37B}" destId="{C297E31A-EE04-E94E-A47C-B3DE6D08B562}" srcOrd="0" destOrd="0" parTransId="{466DC3E6-F080-1944-A0AC-731CE864F6E2}" sibTransId="{ADB6B6F5-84DD-8D42-98AF-6D60D74AD377}"/>
    <dgm:cxn modelId="{D29B8CF2-E4BA-8744-AB42-B633531D14D5}" type="presOf" srcId="{6F2974D7-052F-C648-B7D8-CE9FBFED9B06}" destId="{FD617754-D239-7947-87D7-D6D4F6B81B0E}" srcOrd="0" destOrd="0" presId="urn:microsoft.com/office/officeart/2005/8/layout/lProcess2"/>
    <dgm:cxn modelId="{A4F0E14F-8A9D-1847-B5D5-EBC3E0B3DCE3}" type="presOf" srcId="{367FF9AA-BD57-FB4B-B90A-6071B794F584}" destId="{86D241D0-2AC0-144A-A4A6-F5A224BCA915}" srcOrd="0" destOrd="0" presId="urn:microsoft.com/office/officeart/2005/8/layout/lProcess2"/>
    <dgm:cxn modelId="{AE291540-34C1-7A42-97AA-CE951B1A9C58}" type="presOf" srcId="{BE49C56B-BA9F-A148-ACF6-7C845386B1D5}" destId="{2D6D7342-6F8F-5347-AB6B-BD468343896F}" srcOrd="0" destOrd="0" presId="urn:microsoft.com/office/officeart/2005/8/layout/lProcess2"/>
    <dgm:cxn modelId="{AE741F7B-D703-704D-B774-E7CCA9D4A7DF}" srcId="{96771F94-D1F8-2749-8E95-ECCE0DF9283A}" destId="{E7224097-139B-1B4C-AAB7-3A31D2EE34CD}" srcOrd="0" destOrd="0" parTransId="{8B60565E-BF58-A243-82C5-055A93FBBB41}" sibTransId="{90B5B5B5-C704-9648-B47E-187C2998D341}"/>
    <dgm:cxn modelId="{8DA70A59-56C2-FF40-BEE6-837CE66043D5}" type="presOf" srcId="{C297E31A-EE04-E94E-A47C-B3DE6D08B562}" destId="{5021C72F-82D6-AE4F-8CEA-03422571F457}" srcOrd="0" destOrd="0" presId="urn:microsoft.com/office/officeart/2005/8/layout/lProcess2"/>
    <dgm:cxn modelId="{F2B7035E-6866-BC45-9853-21D228AA8F2F}" srcId="{5F21FD4F-2B7D-B948-8E93-31D5FE8C0E3D}" destId="{BE49C56B-BA9F-A148-ACF6-7C845386B1D5}" srcOrd="0" destOrd="0" parTransId="{6858B928-306E-FE43-8067-4A4BA769B39F}" sibTransId="{FD44DF4D-F2D9-9347-83D6-DB5C508A7736}"/>
    <dgm:cxn modelId="{008B50EA-5CBF-BA44-BECC-7D8C021A5A4C}" type="presOf" srcId="{96771F94-D1F8-2749-8E95-ECCE0DF9283A}" destId="{DDD7C397-E07D-5E4B-B4ED-8768B791FE95}" srcOrd="1" destOrd="0" presId="urn:microsoft.com/office/officeart/2005/8/layout/lProcess2"/>
    <dgm:cxn modelId="{0131F5AD-7540-E240-9CE0-1C45B6BB22A0}" type="presOf" srcId="{367FF9AA-BD57-FB4B-B90A-6071B794F584}" destId="{254FA109-F425-A249-AE66-5E4C23E1A144}" srcOrd="1" destOrd="0" presId="urn:microsoft.com/office/officeart/2005/8/layout/lProcess2"/>
    <dgm:cxn modelId="{08FD5970-C3D2-0B47-BCD8-A5A8D583D964}" type="presOf" srcId="{96771F94-D1F8-2749-8E95-ECCE0DF9283A}" destId="{3ACB088D-7790-C14C-AC3D-DB016DB7A238}" srcOrd="0" destOrd="0" presId="urn:microsoft.com/office/officeart/2005/8/layout/lProcess2"/>
    <dgm:cxn modelId="{5D1D9400-6BEB-E74A-BD09-520832F2C017}" srcId="{367FF9AA-BD57-FB4B-B90A-6071B794F584}" destId="{6F2974D7-052F-C648-B7D8-CE9FBFED9B06}" srcOrd="0" destOrd="0" parTransId="{7E63DA9D-FA7D-3C44-B6F4-A19215189CCB}" sibTransId="{14E0BF2D-6B11-4E45-8F84-1AF36E2B5382}"/>
    <dgm:cxn modelId="{E2C4AB1B-3027-D54C-AE1B-C200A340B1F8}" type="presOf" srcId="{229D7DE4-4219-934A-9500-50206807E37B}" destId="{A64A9E7C-EF50-0E42-A0DB-A172D8E9154B}" srcOrd="0" destOrd="0" presId="urn:microsoft.com/office/officeart/2005/8/layout/lProcess2"/>
    <dgm:cxn modelId="{E2DB55B2-113F-7444-8086-5E2250BCA989}" srcId="{60B6228A-75EE-4A4E-A64C-4C9A7F162D6E}" destId="{229D7DE4-4219-934A-9500-50206807E37B}" srcOrd="2" destOrd="0" parTransId="{D7A95044-2BFC-7F48-970B-01FDDDFCE62B}" sibTransId="{F34A7755-2A22-274B-89E1-FC9692A2C919}"/>
    <dgm:cxn modelId="{D2CE05BA-659D-2C40-8F25-0D54A94D6F45}" type="presOf" srcId="{5F21FD4F-2B7D-B948-8E93-31D5FE8C0E3D}" destId="{09F9F8D5-02F7-F349-A6D8-FFCC63468E1A}" srcOrd="1" destOrd="0" presId="urn:microsoft.com/office/officeart/2005/8/layout/lProcess2"/>
    <dgm:cxn modelId="{ADD7ED47-E9C6-C24D-A403-28625F682006}" srcId="{60B6228A-75EE-4A4E-A64C-4C9A7F162D6E}" destId="{5F21FD4F-2B7D-B948-8E93-31D5FE8C0E3D}" srcOrd="3" destOrd="0" parTransId="{97FCD425-5715-6641-86C6-FE88E6F69C65}" sibTransId="{E2ACAD2C-AA7C-A44E-A8CD-A467403D327F}"/>
    <dgm:cxn modelId="{C05BA70A-73B9-D44F-93DB-2E2331A43A76}" srcId="{60B6228A-75EE-4A4E-A64C-4C9A7F162D6E}" destId="{96771F94-D1F8-2749-8E95-ECCE0DF9283A}" srcOrd="0" destOrd="0" parTransId="{BE3F9DC1-9691-D749-993E-69A8C5D4D4C8}" sibTransId="{AACBCF2F-BB53-6449-B8B5-B1AB1C5EB683}"/>
    <dgm:cxn modelId="{6201C699-7D83-C647-A441-F5EF20BE4DE2}" type="presParOf" srcId="{5640EFAA-27E2-6E42-9E1A-72E48AC0C4DE}" destId="{26033D18-CC07-4A48-99E9-4E8E289A6A54}" srcOrd="0" destOrd="0" presId="urn:microsoft.com/office/officeart/2005/8/layout/lProcess2"/>
    <dgm:cxn modelId="{7F57F11B-7DCA-4747-B4F9-A9C1911B3730}" type="presParOf" srcId="{26033D18-CC07-4A48-99E9-4E8E289A6A54}" destId="{3ACB088D-7790-C14C-AC3D-DB016DB7A238}" srcOrd="0" destOrd="0" presId="urn:microsoft.com/office/officeart/2005/8/layout/lProcess2"/>
    <dgm:cxn modelId="{D0154988-BFF4-044E-917C-58B07FB63089}" type="presParOf" srcId="{26033D18-CC07-4A48-99E9-4E8E289A6A54}" destId="{DDD7C397-E07D-5E4B-B4ED-8768B791FE95}" srcOrd="1" destOrd="0" presId="urn:microsoft.com/office/officeart/2005/8/layout/lProcess2"/>
    <dgm:cxn modelId="{DE0CD878-9715-5B4B-9C6C-6D01B1E1D074}" type="presParOf" srcId="{26033D18-CC07-4A48-99E9-4E8E289A6A54}" destId="{E033ACDB-0979-FA46-8D50-D19E227F3D02}" srcOrd="2" destOrd="0" presId="urn:microsoft.com/office/officeart/2005/8/layout/lProcess2"/>
    <dgm:cxn modelId="{A89A173A-3613-0646-A2CB-B353FC096EC1}" type="presParOf" srcId="{E033ACDB-0979-FA46-8D50-D19E227F3D02}" destId="{A093B8FB-DB3E-104A-9FF7-BB37EC62EA2A}" srcOrd="0" destOrd="0" presId="urn:microsoft.com/office/officeart/2005/8/layout/lProcess2"/>
    <dgm:cxn modelId="{4AC677DE-4706-2D49-8F41-556ECCD9CE9F}" type="presParOf" srcId="{A093B8FB-DB3E-104A-9FF7-BB37EC62EA2A}" destId="{CFE479E9-01E9-AF4E-A928-5F1AF28D1613}" srcOrd="0" destOrd="0" presId="urn:microsoft.com/office/officeart/2005/8/layout/lProcess2"/>
    <dgm:cxn modelId="{4356C552-619E-A648-B977-D0509DFEF1A4}" type="presParOf" srcId="{5640EFAA-27E2-6E42-9E1A-72E48AC0C4DE}" destId="{1AFE0E1A-E187-814B-A8B5-18488B642405}" srcOrd="1" destOrd="0" presId="urn:microsoft.com/office/officeart/2005/8/layout/lProcess2"/>
    <dgm:cxn modelId="{9BA6DDED-CAB2-1E46-B7A3-70350F9CCDED}" type="presParOf" srcId="{5640EFAA-27E2-6E42-9E1A-72E48AC0C4DE}" destId="{D3C18FCE-96E7-024D-9280-F49AFFA4C54B}" srcOrd="2" destOrd="0" presId="urn:microsoft.com/office/officeart/2005/8/layout/lProcess2"/>
    <dgm:cxn modelId="{3FFDECED-77CF-1F47-B1D8-AA1041AFC8BB}" type="presParOf" srcId="{D3C18FCE-96E7-024D-9280-F49AFFA4C54B}" destId="{86D241D0-2AC0-144A-A4A6-F5A224BCA915}" srcOrd="0" destOrd="0" presId="urn:microsoft.com/office/officeart/2005/8/layout/lProcess2"/>
    <dgm:cxn modelId="{409AEAE2-AB6E-E744-B54B-31C8CD6F092F}" type="presParOf" srcId="{D3C18FCE-96E7-024D-9280-F49AFFA4C54B}" destId="{254FA109-F425-A249-AE66-5E4C23E1A144}" srcOrd="1" destOrd="0" presId="urn:microsoft.com/office/officeart/2005/8/layout/lProcess2"/>
    <dgm:cxn modelId="{15941B7A-0DD0-2944-B9E3-F69D822A8526}" type="presParOf" srcId="{D3C18FCE-96E7-024D-9280-F49AFFA4C54B}" destId="{4331465F-D150-3B44-BCC0-85511F1D2FD4}" srcOrd="2" destOrd="0" presId="urn:microsoft.com/office/officeart/2005/8/layout/lProcess2"/>
    <dgm:cxn modelId="{22F9E874-849E-7E4D-90F4-ED8B4B375977}" type="presParOf" srcId="{4331465F-D150-3B44-BCC0-85511F1D2FD4}" destId="{ACB139BB-EFEB-FA4F-8A75-671C4585D0F3}" srcOrd="0" destOrd="0" presId="urn:microsoft.com/office/officeart/2005/8/layout/lProcess2"/>
    <dgm:cxn modelId="{B2A522AB-2AD8-E146-B596-983D5B8BE6A3}" type="presParOf" srcId="{ACB139BB-EFEB-FA4F-8A75-671C4585D0F3}" destId="{FD617754-D239-7947-87D7-D6D4F6B81B0E}" srcOrd="0" destOrd="0" presId="urn:microsoft.com/office/officeart/2005/8/layout/lProcess2"/>
    <dgm:cxn modelId="{55F7FB93-81DB-BE47-B490-E220CA71E7A4}" type="presParOf" srcId="{5640EFAA-27E2-6E42-9E1A-72E48AC0C4DE}" destId="{840E4007-C71A-8B4E-8F9D-3CFFC31730F2}" srcOrd="3" destOrd="0" presId="urn:microsoft.com/office/officeart/2005/8/layout/lProcess2"/>
    <dgm:cxn modelId="{3B27FB34-227E-EE46-A8E8-E72A368D891A}" type="presParOf" srcId="{5640EFAA-27E2-6E42-9E1A-72E48AC0C4DE}" destId="{4F930323-69CC-864A-A80F-45F24B761093}" srcOrd="4" destOrd="0" presId="urn:microsoft.com/office/officeart/2005/8/layout/lProcess2"/>
    <dgm:cxn modelId="{1BA0D667-57FC-964E-A249-9965E75EF46D}" type="presParOf" srcId="{4F930323-69CC-864A-A80F-45F24B761093}" destId="{A64A9E7C-EF50-0E42-A0DB-A172D8E9154B}" srcOrd="0" destOrd="0" presId="urn:microsoft.com/office/officeart/2005/8/layout/lProcess2"/>
    <dgm:cxn modelId="{0F4D9474-42EE-754B-A1AC-1EC0755625C0}" type="presParOf" srcId="{4F930323-69CC-864A-A80F-45F24B761093}" destId="{BF60FE03-7403-FA4F-9681-86E5A49C4B2A}" srcOrd="1" destOrd="0" presId="urn:microsoft.com/office/officeart/2005/8/layout/lProcess2"/>
    <dgm:cxn modelId="{E0EB1F2F-7A3E-E14A-BC90-7A4CF0A6F9DE}" type="presParOf" srcId="{4F930323-69CC-864A-A80F-45F24B761093}" destId="{A50D10BD-704C-CC4B-B5CB-191902A2698D}" srcOrd="2" destOrd="0" presId="urn:microsoft.com/office/officeart/2005/8/layout/lProcess2"/>
    <dgm:cxn modelId="{88B62DBF-8655-9E4D-A7F4-DE60C642868F}" type="presParOf" srcId="{A50D10BD-704C-CC4B-B5CB-191902A2698D}" destId="{F9E28930-E813-E74A-B663-9899FBB33078}" srcOrd="0" destOrd="0" presId="urn:microsoft.com/office/officeart/2005/8/layout/lProcess2"/>
    <dgm:cxn modelId="{95FADEEF-9BDE-4843-B44A-A6980C38F237}" type="presParOf" srcId="{F9E28930-E813-E74A-B663-9899FBB33078}" destId="{5021C72F-82D6-AE4F-8CEA-03422571F457}" srcOrd="0" destOrd="0" presId="urn:microsoft.com/office/officeart/2005/8/layout/lProcess2"/>
    <dgm:cxn modelId="{D2302DBA-3B68-B644-891A-9169096FE851}" type="presParOf" srcId="{5640EFAA-27E2-6E42-9E1A-72E48AC0C4DE}" destId="{9D2A62A0-C304-8244-B0B7-C32DA9F45225}" srcOrd="5" destOrd="0" presId="urn:microsoft.com/office/officeart/2005/8/layout/lProcess2"/>
    <dgm:cxn modelId="{08EACBD8-BEB0-B347-BA92-0F5E9F4A8467}" type="presParOf" srcId="{5640EFAA-27E2-6E42-9E1A-72E48AC0C4DE}" destId="{26EF35A9-709C-D542-9DFE-5EBBBE524E39}" srcOrd="6" destOrd="0" presId="urn:microsoft.com/office/officeart/2005/8/layout/lProcess2"/>
    <dgm:cxn modelId="{659D0F3E-8B00-834B-A727-3E489318AF60}" type="presParOf" srcId="{26EF35A9-709C-D542-9DFE-5EBBBE524E39}" destId="{4EF1F561-E1BA-3D42-9791-DBA37B4D6728}" srcOrd="0" destOrd="0" presId="urn:microsoft.com/office/officeart/2005/8/layout/lProcess2"/>
    <dgm:cxn modelId="{BC4C5FAF-113E-1243-9A48-4159883072E8}" type="presParOf" srcId="{26EF35A9-709C-D542-9DFE-5EBBBE524E39}" destId="{09F9F8D5-02F7-F349-A6D8-FFCC63468E1A}" srcOrd="1" destOrd="0" presId="urn:microsoft.com/office/officeart/2005/8/layout/lProcess2"/>
    <dgm:cxn modelId="{CF1E166E-6E65-9549-A46D-2101D6C24B33}" type="presParOf" srcId="{26EF35A9-709C-D542-9DFE-5EBBBE524E39}" destId="{E26AD714-93B5-0B4F-BA7D-DE5530C4D2F9}" srcOrd="2" destOrd="0" presId="urn:microsoft.com/office/officeart/2005/8/layout/lProcess2"/>
    <dgm:cxn modelId="{8F7FE4C3-6B65-0244-B69A-4F24D17B0992}" type="presParOf" srcId="{E26AD714-93B5-0B4F-BA7D-DE5530C4D2F9}" destId="{E9327E44-FA0B-FB48-A021-D1E63A8AE1E8}" srcOrd="0" destOrd="0" presId="urn:microsoft.com/office/officeart/2005/8/layout/lProcess2"/>
    <dgm:cxn modelId="{7C9D8B81-1ABE-A54A-BC23-76353B8C59EA}" type="presParOf" srcId="{E9327E44-FA0B-FB48-A021-D1E63A8AE1E8}" destId="{2D6D7342-6F8F-5347-AB6B-BD468343896F}"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B088D-7790-C14C-AC3D-DB016DB7A238}">
      <dsp:nvSpPr>
        <dsp:cNvPr id="0" name=""/>
        <dsp:cNvSpPr/>
      </dsp:nvSpPr>
      <dsp:spPr>
        <a:xfrm>
          <a:off x="2939" y="0"/>
          <a:ext cx="2884289" cy="61579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b="1" kern="1200"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Adaptation &amp; Mitigation</a:t>
          </a:r>
          <a:endParaRPr lang="en-US" sz="2000" b="1" kern="1200" dirty="0">
            <a:latin typeface="Trebuchet MS" panose="020B0603020202020204" pitchFamily="34" charset="0"/>
            <a:ea typeface="Helvetica Neue" panose="02000503000000020004" pitchFamily="2" charset="0"/>
            <a:cs typeface="Helvetica Neue" panose="02000503000000020004" pitchFamily="2" charset="0"/>
          </a:endParaRPr>
        </a:p>
      </dsp:txBody>
      <dsp:txXfrm>
        <a:off x="2939" y="0"/>
        <a:ext cx="2884289" cy="1847373"/>
      </dsp:txXfrm>
    </dsp:sp>
    <dsp:sp modelId="{CFE479E9-01E9-AF4E-A928-5F1AF28D1613}">
      <dsp:nvSpPr>
        <dsp:cNvPr id="0" name=""/>
        <dsp:cNvSpPr/>
      </dsp:nvSpPr>
      <dsp:spPr>
        <a:xfrm>
          <a:off x="61236" y="1848037"/>
          <a:ext cx="2767694" cy="40013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GB" sz="1800" kern="1200"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Going beyond the traditional science base to support adaptation, mitigation, sustainable development, disasters and emergency response, and in responding overall to the Paris Agreement. </a:t>
          </a:r>
          <a:endParaRPr lang="en-US" sz="1800" kern="1200" dirty="0">
            <a:latin typeface="Trebuchet MS" panose="020B0603020202020204" pitchFamily="34" charset="0"/>
            <a:ea typeface="Helvetica Neue" panose="02000503000000020004" pitchFamily="2" charset="0"/>
            <a:cs typeface="Helvetica Neue" panose="02000503000000020004" pitchFamily="2" charset="0"/>
          </a:endParaRPr>
        </a:p>
      </dsp:txBody>
      <dsp:txXfrm>
        <a:off x="142299" y="1929100"/>
        <a:ext cx="2605568" cy="3839188"/>
      </dsp:txXfrm>
    </dsp:sp>
    <dsp:sp modelId="{86D241D0-2AC0-144A-A4A6-F5A224BCA915}">
      <dsp:nvSpPr>
        <dsp:cNvPr id="0" name=""/>
        <dsp:cNvSpPr/>
      </dsp:nvSpPr>
      <dsp:spPr>
        <a:xfrm>
          <a:off x="3103550" y="0"/>
          <a:ext cx="2884289" cy="61579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b="1" kern="1200" dirty="0">
              <a:latin typeface="Trebuchet MS" panose="020B0603020202020204" pitchFamily="34" charset="0"/>
              <a:ea typeface="Helvetica Neue" panose="02000503000000020004" pitchFamily="2" charset="0"/>
              <a:cs typeface="Helvetica Neue" panose="02000503000000020004" pitchFamily="2" charset="0"/>
            </a:rPr>
            <a:t>Monitoring Earth's climate cycles</a:t>
          </a:r>
          <a:endParaRPr lang="en-US" sz="2000" b="1" kern="1200" dirty="0">
            <a:latin typeface="Trebuchet MS" panose="020B0603020202020204" pitchFamily="34" charset="0"/>
            <a:ea typeface="Helvetica Neue" panose="02000503000000020004" pitchFamily="2" charset="0"/>
            <a:cs typeface="Helvetica Neue" panose="02000503000000020004" pitchFamily="2" charset="0"/>
          </a:endParaRPr>
        </a:p>
      </dsp:txBody>
      <dsp:txXfrm>
        <a:off x="3103550" y="0"/>
        <a:ext cx="2884289" cy="1847373"/>
      </dsp:txXfrm>
    </dsp:sp>
    <dsp:sp modelId="{FD617754-D239-7947-87D7-D6D4F6B81B0E}">
      <dsp:nvSpPr>
        <dsp:cNvPr id="0" name=""/>
        <dsp:cNvSpPr/>
      </dsp:nvSpPr>
      <dsp:spPr>
        <a:xfrm>
          <a:off x="3161847" y="1848037"/>
          <a:ext cx="2767694" cy="40013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endParaRPr lang="en-GB" sz="1800" kern="1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lvl="0" algn="ctr" defTabSz="800100">
            <a:lnSpc>
              <a:spcPct val="90000"/>
            </a:lnSpc>
            <a:spcBef>
              <a:spcPct val="0"/>
            </a:spcBef>
            <a:spcAft>
              <a:spcPct val="35000"/>
            </a:spcAft>
          </a:pPr>
          <a:r>
            <a:rPr lang="en-GB" sz="1800" kern="1200" dirty="0">
              <a:solidFill>
                <a:schemeClr val="tx1"/>
              </a:solidFill>
              <a:latin typeface="Trebuchet MS" panose="020B0603020202020204" pitchFamily="34" charset="0"/>
              <a:ea typeface="Helvetica Neue" panose="02000503000000020004" pitchFamily="2" charset="0"/>
              <a:cs typeface="Helvetica Neue" panose="02000503000000020004" pitchFamily="2" charset="0"/>
            </a:rPr>
            <a:t>Including  the Earth’s water and carbon cycles and energy balance in their entirety will improve understanding  &amp; prediction of the climate. This will guide mitigation and adaptation measures; assess risks and enable attribution of climatic events to underlying causes; and underpin climate services.</a:t>
          </a:r>
        </a:p>
        <a:p>
          <a:pPr lvl="0" algn="ctr" defTabSz="800100">
            <a:lnSpc>
              <a:spcPct val="90000"/>
            </a:lnSpc>
            <a:spcBef>
              <a:spcPct val="0"/>
            </a:spcBef>
            <a:spcAft>
              <a:spcPct val="35000"/>
            </a:spcAft>
          </a:pPr>
          <a:r>
            <a:rPr lang="en-GB" sz="1800" kern="1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endParaRPr lang="en-US" sz="1800" kern="1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3242910" y="1929100"/>
        <a:ext cx="2605568" cy="3839188"/>
      </dsp:txXfrm>
    </dsp:sp>
    <dsp:sp modelId="{A64A9E7C-EF50-0E42-A0DB-A172D8E9154B}">
      <dsp:nvSpPr>
        <dsp:cNvPr id="0" name=""/>
        <dsp:cNvSpPr/>
      </dsp:nvSpPr>
      <dsp:spPr>
        <a:xfrm>
          <a:off x="6218438" y="0"/>
          <a:ext cx="2884289" cy="61579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b="1" kern="1200"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New Technology</a:t>
          </a:r>
        </a:p>
      </dsp:txBody>
      <dsp:txXfrm>
        <a:off x="6218438" y="0"/>
        <a:ext cx="2884289" cy="1847373"/>
      </dsp:txXfrm>
    </dsp:sp>
    <dsp:sp modelId="{5021C72F-82D6-AE4F-8CEA-03422571F457}">
      <dsp:nvSpPr>
        <dsp:cNvPr id="0" name=""/>
        <dsp:cNvSpPr/>
      </dsp:nvSpPr>
      <dsp:spPr>
        <a:xfrm>
          <a:off x="6262458" y="1848037"/>
          <a:ext cx="2767694" cy="40013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GB" sz="1800" kern="1200"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Observation technology is evolving and improving: e.g. ocean buoys and drifters,</a:t>
          </a:r>
          <a:r>
            <a:rPr lang="en-GB" sz="1800" kern="1200" baseline="0"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 </a:t>
          </a:r>
          <a:r>
            <a:rPr lang="en-GB" sz="1800" kern="1200"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crowd sourced data</a:t>
          </a:r>
        </a:p>
      </dsp:txBody>
      <dsp:txXfrm>
        <a:off x="6343521" y="1929100"/>
        <a:ext cx="2605568" cy="3839188"/>
      </dsp:txXfrm>
    </dsp:sp>
    <dsp:sp modelId="{4EF1F561-E1BA-3D42-9791-DBA37B4D6728}">
      <dsp:nvSpPr>
        <dsp:cNvPr id="0" name=""/>
        <dsp:cNvSpPr/>
      </dsp:nvSpPr>
      <dsp:spPr>
        <a:xfrm>
          <a:off x="9304771" y="0"/>
          <a:ext cx="2884289" cy="61579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b="1" kern="1200"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Urban Areas</a:t>
          </a:r>
          <a:endParaRPr lang="en-GB" sz="2000" b="1" kern="1200" dirty="0">
            <a:latin typeface="Trebuchet MS" panose="020B0603020202020204" pitchFamily="34" charset="0"/>
            <a:ea typeface="Helvetica Neue" panose="02000503000000020004" pitchFamily="2" charset="0"/>
            <a:cs typeface="Helvetica Neue" panose="02000503000000020004" pitchFamily="2" charset="0"/>
          </a:endParaRPr>
        </a:p>
      </dsp:txBody>
      <dsp:txXfrm>
        <a:off x="9304771" y="0"/>
        <a:ext cx="2884289" cy="1847373"/>
      </dsp:txXfrm>
    </dsp:sp>
    <dsp:sp modelId="{2D6D7342-6F8F-5347-AB6B-BD468343896F}">
      <dsp:nvSpPr>
        <dsp:cNvPr id="0" name=""/>
        <dsp:cNvSpPr/>
      </dsp:nvSpPr>
      <dsp:spPr>
        <a:xfrm>
          <a:off x="9363068" y="1848037"/>
          <a:ext cx="2767694" cy="40013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GB" sz="1800" kern="1200" dirty="0">
              <a:solidFill>
                <a:schemeClr val="tx1"/>
              </a:solidFill>
              <a:effectLst/>
              <a:latin typeface="Trebuchet MS" panose="020B0603020202020204" pitchFamily="34" charset="0"/>
              <a:ea typeface="Helvetica Neue" panose="02000503000000020004" pitchFamily="2" charset="0"/>
              <a:cs typeface="Helvetica Neue" panose="02000503000000020004" pitchFamily="2" charset="0"/>
            </a:rPr>
            <a:t>Over 50% of the world’s population now living in urban areas. observations are needed where people live, especially in the new urban megacities</a:t>
          </a:r>
          <a:endParaRPr lang="en-GB" sz="1800" kern="1200" dirty="0">
            <a:latin typeface="Trebuchet MS" panose="020B0603020202020204" pitchFamily="34" charset="0"/>
            <a:ea typeface="Helvetica Neue" panose="02000503000000020004" pitchFamily="2" charset="0"/>
            <a:cs typeface="Helvetica Neue" panose="02000503000000020004" pitchFamily="2" charset="0"/>
          </a:endParaRPr>
        </a:p>
      </dsp:txBody>
      <dsp:txXfrm>
        <a:off x="9444131" y="1929100"/>
        <a:ext cx="2605568" cy="383918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D61749E-D54B-488E-A618-177CD49A9465}" type="datetimeFigureOut">
              <a:rPr lang="en-GB" smtClean="0"/>
              <a:t>23/04/18</a:t>
            </a:fld>
            <a:endParaRPr lang="en-GB"/>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65D9BD9-8DA5-46D5-94E1-7CFB4466EB3D}" type="slidenum">
              <a:rPr lang="en-GB" smtClean="0"/>
              <a:t>‹#›</a:t>
            </a:fld>
            <a:endParaRPr lang="en-GB"/>
          </a:p>
        </p:txBody>
      </p:sp>
    </p:spTree>
    <p:extLst>
      <p:ext uri="{BB962C8B-B14F-4D97-AF65-F5344CB8AC3E}">
        <p14:creationId xmlns:p14="http://schemas.microsoft.com/office/powerpoint/2010/main" val="259221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409F4D2-30A9-4CF6-965D-9FFD1AC99B17}" type="datetimeFigureOut">
              <a:rPr lang="en-US" smtClean="0"/>
              <a:t>23/04/18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54E7BAD-A572-4B2F-B8E3-BC3F786E478F}" type="slidenum">
              <a:rPr lang="en-US" smtClean="0"/>
              <a:t>‹#›</a:t>
            </a:fld>
            <a:endParaRPr lang="en-US"/>
          </a:p>
        </p:txBody>
      </p:sp>
    </p:spTree>
    <p:extLst>
      <p:ext uri="{BB962C8B-B14F-4D97-AF65-F5344CB8AC3E}">
        <p14:creationId xmlns:p14="http://schemas.microsoft.com/office/powerpoint/2010/main" val="941164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4E7BAD-A572-4B2F-B8E3-BC3F786E478F}" type="slidenum">
              <a:rPr lang="en-US" smtClean="0"/>
              <a:t>1</a:t>
            </a:fld>
            <a:endParaRPr lang="en-US"/>
          </a:p>
        </p:txBody>
      </p:sp>
    </p:spTree>
    <p:extLst>
      <p:ext uri="{BB962C8B-B14F-4D97-AF65-F5344CB8AC3E}">
        <p14:creationId xmlns:p14="http://schemas.microsoft.com/office/powerpoint/2010/main" val="3203487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6627" eaLnBrk="0" hangingPunct="0">
              <a:defRPr sz="2400">
                <a:solidFill>
                  <a:schemeClr val="tx1"/>
                </a:solidFill>
                <a:latin typeface="Times New Roman" charset="0"/>
                <a:ea typeface="ＭＳ Ｐゴシック" charset="0"/>
                <a:cs typeface="ＭＳ Ｐゴシック" charset="0"/>
              </a:defRPr>
            </a:lvl1pPr>
            <a:lvl2pPr marL="757066" indent="-291179" defTabSz="936627" eaLnBrk="0" hangingPunct="0">
              <a:defRPr sz="2400">
                <a:solidFill>
                  <a:schemeClr val="tx1"/>
                </a:solidFill>
                <a:latin typeface="Times New Roman" charset="0"/>
                <a:ea typeface="ＭＳ Ｐゴシック" charset="0"/>
              </a:defRPr>
            </a:lvl2pPr>
            <a:lvl3pPr marL="1164717" indent="-232943" defTabSz="936627" eaLnBrk="0" hangingPunct="0">
              <a:defRPr sz="2400">
                <a:solidFill>
                  <a:schemeClr val="tx1"/>
                </a:solidFill>
                <a:latin typeface="Times New Roman" charset="0"/>
                <a:ea typeface="ＭＳ Ｐゴシック" charset="0"/>
              </a:defRPr>
            </a:lvl3pPr>
            <a:lvl4pPr marL="1630604" indent="-232943" defTabSz="936627" eaLnBrk="0" hangingPunct="0">
              <a:defRPr sz="2400">
                <a:solidFill>
                  <a:schemeClr val="tx1"/>
                </a:solidFill>
                <a:latin typeface="Times New Roman" charset="0"/>
                <a:ea typeface="ＭＳ Ｐゴシック" charset="0"/>
              </a:defRPr>
            </a:lvl4pPr>
            <a:lvl5pPr marL="2096491" indent="-232943" defTabSz="936627" eaLnBrk="0" hangingPunct="0">
              <a:defRPr sz="2400">
                <a:solidFill>
                  <a:schemeClr val="tx1"/>
                </a:solidFill>
                <a:latin typeface="Times New Roman" charset="0"/>
                <a:ea typeface="ＭＳ Ｐゴシック" charset="0"/>
              </a:defRPr>
            </a:lvl5pPr>
            <a:lvl6pPr marL="2562377" indent="-232943" defTabSz="936627" eaLnBrk="0" fontAlgn="base" hangingPunct="0">
              <a:spcBef>
                <a:spcPct val="0"/>
              </a:spcBef>
              <a:spcAft>
                <a:spcPct val="0"/>
              </a:spcAft>
              <a:defRPr sz="2400">
                <a:solidFill>
                  <a:schemeClr val="tx1"/>
                </a:solidFill>
                <a:latin typeface="Times New Roman" charset="0"/>
                <a:ea typeface="ＭＳ Ｐゴシック" charset="0"/>
              </a:defRPr>
            </a:lvl6pPr>
            <a:lvl7pPr marL="3028264" indent="-232943" defTabSz="936627" eaLnBrk="0" fontAlgn="base" hangingPunct="0">
              <a:spcBef>
                <a:spcPct val="0"/>
              </a:spcBef>
              <a:spcAft>
                <a:spcPct val="0"/>
              </a:spcAft>
              <a:defRPr sz="2400">
                <a:solidFill>
                  <a:schemeClr val="tx1"/>
                </a:solidFill>
                <a:latin typeface="Times New Roman" charset="0"/>
                <a:ea typeface="ＭＳ Ｐゴシック" charset="0"/>
              </a:defRPr>
            </a:lvl7pPr>
            <a:lvl8pPr marL="3494151" indent="-232943" defTabSz="936627" eaLnBrk="0" fontAlgn="base" hangingPunct="0">
              <a:spcBef>
                <a:spcPct val="0"/>
              </a:spcBef>
              <a:spcAft>
                <a:spcPct val="0"/>
              </a:spcAft>
              <a:defRPr sz="2400">
                <a:solidFill>
                  <a:schemeClr val="tx1"/>
                </a:solidFill>
                <a:latin typeface="Times New Roman" charset="0"/>
                <a:ea typeface="ＭＳ Ｐゴシック" charset="0"/>
              </a:defRPr>
            </a:lvl8pPr>
            <a:lvl9pPr marL="3960038" indent="-232943" defTabSz="936627"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8713E85A-4C98-C94A-84A9-ECE1E345C96B}" type="slidenum">
              <a:rPr lang="en-US" sz="1200">
                <a:solidFill>
                  <a:srgbClr val="000000"/>
                </a:solidFill>
                <a:latin typeface="Arial" charset="0"/>
              </a:rPr>
              <a:pPr>
                <a:defRPr/>
              </a:pPr>
              <a:t>11</a:t>
            </a:fld>
            <a:endParaRPr lang="en-US" sz="1200">
              <a:solidFill>
                <a:srgbClr val="000000"/>
              </a:solidFill>
              <a:latin typeface="Arial" charset="0"/>
            </a:endParaRPr>
          </a:p>
        </p:txBody>
      </p:sp>
      <p:sp>
        <p:nvSpPr>
          <p:cNvPr id="107523" name="Rectangle 2"/>
          <p:cNvSpPr>
            <a:spLocks noGrp="1" noRot="1" noChangeAspect="1" noChangeArrowheads="1" noTextEdit="1"/>
          </p:cNvSpPr>
          <p:nvPr>
            <p:ph type="sldImg"/>
          </p:nvPr>
        </p:nvSpPr>
        <p:spPr>
          <a:xfrm>
            <a:off x="406400" y="696913"/>
            <a:ext cx="6197600" cy="3486150"/>
          </a:xfrm>
          <a:ln/>
        </p:spPr>
      </p:sp>
      <p:sp>
        <p:nvSpPr>
          <p:cNvPr id="1024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Times New Roman"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t>12</a:t>
            </a:fld>
            <a:endParaRPr lang="en-US"/>
          </a:p>
        </p:txBody>
      </p:sp>
    </p:spTree>
    <p:extLst>
      <p:ext uri="{BB962C8B-B14F-4D97-AF65-F5344CB8AC3E}">
        <p14:creationId xmlns:p14="http://schemas.microsoft.com/office/powerpoint/2010/main" val="3790156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4E7BAD-A572-4B2F-B8E3-BC3F786E478F}"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2968513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solidFill>
                  <a:srgbClr val="01186C"/>
                </a:solidFill>
                <a:cs typeface="Arial" panose="020B0604020202020204" pitchFamily="34" charset="0"/>
              </a:rPr>
              <a:t>GCOS produces ECV Requirements, Adequacy Reports, Plans</a:t>
            </a:r>
          </a:p>
          <a:p>
            <a:r>
              <a:rPr lang="en-US" altLang="en-US" dirty="0" smtClean="0">
                <a:solidFill>
                  <a:srgbClr val="01186C"/>
                </a:solidFill>
                <a:cs typeface="Arial" panose="020B0604020202020204" pitchFamily="34" charset="0"/>
              </a:rPr>
              <a:t>…. which lead to observations, products, open data</a:t>
            </a:r>
          </a:p>
          <a:p>
            <a:r>
              <a:rPr lang="en-US" altLang="en-US" dirty="0" smtClean="0">
                <a:solidFill>
                  <a:srgbClr val="01186C"/>
                </a:solidFill>
                <a:cs typeface="Arial" panose="020B0604020202020204" pitchFamily="34" charset="0"/>
              </a:rPr>
              <a:t>…. which inform science, assessments, policy </a:t>
            </a:r>
          </a:p>
          <a:p>
            <a:r>
              <a:rPr lang="en-US" altLang="en-US" dirty="0" smtClean="0">
                <a:solidFill>
                  <a:srgbClr val="01186C"/>
                </a:solidFill>
                <a:cs typeface="Arial" panose="020B0604020202020204" pitchFamily="34" charset="0"/>
              </a:rPr>
              <a:t>…..which are needed by climate services, risk assessments, early warning &amp;disaster risk reduction policies</a:t>
            </a:r>
          </a:p>
          <a:p>
            <a:r>
              <a:rPr lang="en-US" altLang="en-US" dirty="0" smtClean="0">
                <a:solidFill>
                  <a:srgbClr val="01186C"/>
                </a:solidFill>
                <a:cs typeface="Arial" panose="020B0604020202020204" pitchFamily="34" charset="0"/>
              </a:rPr>
              <a:t>…..which lead to successful adaptation and mitigation, reduced climate risks, enhanced livelihoods, and food &amp;water security.</a:t>
            </a:r>
          </a:p>
        </p:txBody>
      </p:sp>
      <p:sp>
        <p:nvSpPr>
          <p:cNvPr id="4" name="Slide Number Placeholder 3"/>
          <p:cNvSpPr>
            <a:spLocks noGrp="1"/>
          </p:cNvSpPr>
          <p:nvPr>
            <p:ph type="sldNum" sz="quarter" idx="10"/>
          </p:nvPr>
        </p:nvSpPr>
        <p:spPr/>
        <p:txBody>
          <a:bodyPr/>
          <a:lstStyle/>
          <a:p>
            <a:fld id="{A54E7BAD-A572-4B2F-B8E3-BC3F786E478F}" type="slidenum">
              <a:rPr lang="en-US" smtClean="0"/>
              <a:t>14</a:t>
            </a:fld>
            <a:endParaRPr lang="en-US"/>
          </a:p>
        </p:txBody>
      </p:sp>
    </p:spTree>
    <p:extLst>
      <p:ext uri="{BB962C8B-B14F-4D97-AF65-F5344CB8AC3E}">
        <p14:creationId xmlns:p14="http://schemas.microsoft.com/office/powerpoint/2010/main" val="2195574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spcAft>
                <a:spcPts val="1223"/>
              </a:spcAft>
            </a:pPr>
            <a:r>
              <a:rPr lang="en-US" altLang="en-US" sz="1100" dirty="0" smtClean="0">
                <a:latin typeface="+mn-lt"/>
                <a:cs typeface="Arial" panose="020B0604020202020204" pitchFamily="34" charset="0"/>
              </a:rPr>
              <a:t>COP-21: Paris Agreement Article 7 (7c)</a:t>
            </a:r>
          </a:p>
          <a:p>
            <a:pPr>
              <a:lnSpc>
                <a:spcPct val="100000"/>
              </a:lnSpc>
              <a:spcBef>
                <a:spcPct val="0"/>
              </a:spcBef>
              <a:spcAft>
                <a:spcPts val="1223"/>
              </a:spcAft>
            </a:pPr>
            <a:r>
              <a:rPr lang="en-US" altLang="en-US" sz="1100" dirty="0" smtClean="0">
                <a:latin typeface="+mn-lt"/>
                <a:cs typeface="Arial" panose="020B0604020202020204" pitchFamily="34" charset="0"/>
              </a:rPr>
              <a:t>Strengthening scientific knowledge on climate, including research, systematic observation of the climate </a:t>
            </a:r>
          </a:p>
          <a:p>
            <a:pPr>
              <a:lnSpc>
                <a:spcPct val="100000"/>
              </a:lnSpc>
              <a:spcBef>
                <a:spcPct val="0"/>
              </a:spcBef>
              <a:spcAft>
                <a:spcPts val="1223"/>
              </a:spcAft>
            </a:pPr>
            <a:r>
              <a:rPr lang="en-US" altLang="en-US" sz="1100" dirty="0" smtClean="0">
                <a:latin typeface="+mn-lt"/>
                <a:cs typeface="Arial" panose="020B0604020202020204" pitchFamily="34" charset="0"/>
              </a:rPr>
              <a:t>system and early warning systems, in a manner that informs climate services and supports decision- making</a:t>
            </a:r>
          </a:p>
          <a:p>
            <a:pPr>
              <a:lnSpc>
                <a:spcPct val="100000"/>
              </a:lnSpc>
              <a:spcBef>
                <a:spcPct val="0"/>
              </a:spcBef>
              <a:spcAft>
                <a:spcPts val="2446"/>
              </a:spcAft>
            </a:pPr>
            <a:endParaRPr lang="en-US" altLang="en-US" sz="1100" dirty="0" smtClean="0">
              <a:latin typeface="+mn-lt"/>
              <a:cs typeface="Arial" panose="020B0604020202020204" pitchFamily="34" charset="0"/>
            </a:endParaRPr>
          </a:p>
          <a:p>
            <a:pPr>
              <a:lnSpc>
                <a:spcPct val="100000"/>
              </a:lnSpc>
              <a:spcBef>
                <a:spcPct val="0"/>
              </a:spcBef>
              <a:spcAft>
                <a:spcPts val="2446"/>
              </a:spcAft>
            </a:pPr>
            <a:r>
              <a:rPr lang="en-US" altLang="en-US" sz="1100" dirty="0" smtClean="0">
                <a:latin typeface="+mn-lt"/>
                <a:cs typeface="Arial" panose="020B0604020202020204" pitchFamily="34" charset="0"/>
              </a:rPr>
              <a:t>Developing the Transparency Framework (the need to promote transparency, accuracy, completeness, consistency, and comparability, and environmental integrity)</a:t>
            </a:r>
          </a:p>
          <a:p>
            <a:pPr>
              <a:lnSpc>
                <a:spcPct val="100000"/>
              </a:lnSpc>
              <a:spcBef>
                <a:spcPct val="0"/>
              </a:spcBef>
              <a:spcAft>
                <a:spcPts val="2446"/>
              </a:spcAft>
            </a:pPr>
            <a:endParaRPr lang="en-US" altLang="en-US" sz="1100" dirty="0" smtClean="0">
              <a:latin typeface="+mn-lt"/>
              <a:cs typeface="Arial" panose="020B0604020202020204" pitchFamily="34" charset="0"/>
            </a:endParaRPr>
          </a:p>
          <a:p>
            <a:pPr>
              <a:lnSpc>
                <a:spcPct val="100000"/>
              </a:lnSpc>
              <a:spcBef>
                <a:spcPct val="0"/>
              </a:spcBef>
              <a:spcAft>
                <a:spcPts val="2446"/>
              </a:spcAft>
            </a:pPr>
            <a:r>
              <a:rPr lang="fr-CH" altLang="en-US" sz="1100" dirty="0" smtClean="0">
                <a:latin typeface="+mn-lt"/>
              </a:rPr>
              <a:t>Short Keys:</a:t>
            </a:r>
          </a:p>
          <a:p>
            <a:pPr>
              <a:lnSpc>
                <a:spcPct val="100000"/>
              </a:lnSpc>
              <a:spcBef>
                <a:spcPct val="0"/>
              </a:spcBef>
              <a:spcAft>
                <a:spcPts val="2446"/>
              </a:spcAft>
            </a:pPr>
            <a:r>
              <a:rPr lang="en-GB" altLang="en-US" sz="1100" dirty="0" smtClean="0">
                <a:latin typeface="+mn-lt"/>
              </a:rPr>
              <a:t>Art. 4. Nationally Determined Contribution</a:t>
            </a:r>
          </a:p>
          <a:p>
            <a:pPr>
              <a:lnSpc>
                <a:spcPct val="100000"/>
              </a:lnSpc>
              <a:spcBef>
                <a:spcPct val="0"/>
              </a:spcBef>
              <a:spcAft>
                <a:spcPts val="2446"/>
              </a:spcAft>
            </a:pPr>
            <a:r>
              <a:rPr lang="en-GB" altLang="en-US" sz="1100" dirty="0" smtClean="0">
                <a:latin typeface="+mn-lt"/>
              </a:rPr>
              <a:t>Art. 5. Mitigation (REDD+)</a:t>
            </a:r>
            <a:endParaRPr lang="en-US" altLang="en-US" sz="1100" dirty="0" smtClean="0">
              <a:latin typeface="+mn-lt"/>
              <a:cs typeface="Arial" panose="020B0604020202020204" pitchFamily="34" charset="0"/>
            </a:endParaRPr>
          </a:p>
          <a:p>
            <a:pPr>
              <a:lnSpc>
                <a:spcPct val="100000"/>
              </a:lnSpc>
              <a:spcBef>
                <a:spcPct val="0"/>
              </a:spcBef>
              <a:spcAft>
                <a:spcPts val="2446"/>
              </a:spcAft>
            </a:pPr>
            <a:r>
              <a:rPr lang="en-GB" altLang="en-US" sz="1100" dirty="0" smtClean="0">
                <a:latin typeface="+mn-lt"/>
              </a:rPr>
              <a:t>Art. 7. Adaptation &amp; Early Warning Systems. Systematic Observations, Adaption planning</a:t>
            </a:r>
          </a:p>
          <a:p>
            <a:pPr>
              <a:lnSpc>
                <a:spcPct val="100000"/>
              </a:lnSpc>
              <a:spcBef>
                <a:spcPct val="0"/>
              </a:spcBef>
              <a:spcAft>
                <a:spcPts val="2446"/>
              </a:spcAft>
            </a:pPr>
            <a:r>
              <a:rPr lang="en-GB" altLang="en-US" sz="1100" dirty="0" smtClean="0">
                <a:latin typeface="+mn-lt"/>
              </a:rPr>
              <a:t>Art. 8. Loss and damage: Early warning systems, emergency preparedness, slow onset events etc.</a:t>
            </a:r>
          </a:p>
          <a:p>
            <a:pPr>
              <a:lnSpc>
                <a:spcPct val="100000"/>
              </a:lnSpc>
              <a:spcBef>
                <a:spcPct val="0"/>
              </a:spcBef>
              <a:spcAft>
                <a:spcPts val="2446"/>
              </a:spcAft>
            </a:pPr>
            <a:r>
              <a:rPr lang="en-GB" altLang="en-US" sz="1100" dirty="0" smtClean="0">
                <a:latin typeface="+mn-lt"/>
              </a:rPr>
              <a:t>Art. 9 Provide finance</a:t>
            </a:r>
            <a:br>
              <a:rPr lang="en-GB" altLang="en-US" sz="1100" dirty="0" smtClean="0">
                <a:latin typeface="+mn-lt"/>
              </a:rPr>
            </a:br>
            <a:r>
              <a:rPr lang="en-GB" altLang="en-US" sz="1100" dirty="0" smtClean="0">
                <a:latin typeface="+mn-lt"/>
              </a:rPr>
              <a:t>Art. 10 Technology Transfer</a:t>
            </a:r>
          </a:p>
          <a:p>
            <a:pPr>
              <a:lnSpc>
                <a:spcPct val="100000"/>
              </a:lnSpc>
              <a:spcBef>
                <a:spcPct val="0"/>
              </a:spcBef>
              <a:spcAft>
                <a:spcPts val="2446"/>
              </a:spcAft>
            </a:pPr>
            <a:r>
              <a:rPr lang="en-GB" altLang="en-US" sz="1100" dirty="0" smtClean="0">
                <a:latin typeface="+mn-lt"/>
              </a:rPr>
              <a:t>Art. 11 Capacity Development</a:t>
            </a:r>
          </a:p>
          <a:p>
            <a:pPr>
              <a:lnSpc>
                <a:spcPct val="100000"/>
              </a:lnSpc>
              <a:spcBef>
                <a:spcPct val="0"/>
              </a:spcBef>
              <a:spcAft>
                <a:spcPts val="2446"/>
              </a:spcAft>
            </a:pPr>
            <a:r>
              <a:rPr lang="en-GB" altLang="en-US" sz="1100" dirty="0" smtClean="0">
                <a:latin typeface="+mn-lt"/>
              </a:rPr>
              <a:t>Art. 12. Improve Public Communications</a:t>
            </a:r>
            <a:endParaRPr lang="en-US" altLang="en-US" sz="1100" dirty="0" smtClean="0">
              <a:latin typeface="+mn-lt"/>
              <a:cs typeface="Arial" panose="020B0604020202020204" pitchFamily="34" charset="0"/>
            </a:endParaRPr>
          </a:p>
          <a:p>
            <a:pPr>
              <a:lnSpc>
                <a:spcPct val="100000"/>
              </a:lnSpc>
              <a:spcBef>
                <a:spcPct val="0"/>
              </a:spcBef>
              <a:spcAft>
                <a:spcPts val="2446"/>
              </a:spcAft>
            </a:pPr>
            <a:r>
              <a:rPr lang="en-GB" altLang="en-US" sz="1100" dirty="0" smtClean="0">
                <a:latin typeface="+mn-lt"/>
              </a:rPr>
              <a:t>Art. 13: para. 7 &amp; 8. Reporting and transparency framework</a:t>
            </a:r>
            <a:br>
              <a:rPr lang="en-GB" altLang="en-US" sz="1100" dirty="0" smtClean="0">
                <a:latin typeface="+mn-lt"/>
              </a:rPr>
            </a:br>
            <a:r>
              <a:rPr lang="en-GB" altLang="en-US" sz="1100" dirty="0" smtClean="0">
                <a:latin typeface="+mn-lt"/>
              </a:rPr>
              <a:t>Art. 14 Global Stocktake</a:t>
            </a:r>
          </a:p>
        </p:txBody>
      </p:sp>
      <p:sp>
        <p:nvSpPr>
          <p:cNvPr id="4" name="Slide Number Placeholder 3"/>
          <p:cNvSpPr>
            <a:spLocks noGrp="1"/>
          </p:cNvSpPr>
          <p:nvPr>
            <p:ph type="sldNum" sz="quarter" idx="10"/>
          </p:nvPr>
        </p:nvSpPr>
        <p:spPr/>
        <p:txBody>
          <a:bodyPr/>
          <a:lstStyle/>
          <a:p>
            <a:fld id="{A54E7BAD-A572-4B2F-B8E3-BC3F786E478F}"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853359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Context to Global </a:t>
            </a:r>
            <a:r>
              <a:rPr lang="en-US" dirty="0" err="1" smtClean="0"/>
              <a:t>Stocktake</a:t>
            </a:r>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t>16</a:t>
            </a:fld>
            <a:endParaRPr lang="en-US"/>
          </a:p>
        </p:txBody>
      </p:sp>
    </p:spTree>
    <p:extLst>
      <p:ext uri="{BB962C8B-B14F-4D97-AF65-F5344CB8AC3E}">
        <p14:creationId xmlns:p14="http://schemas.microsoft.com/office/powerpoint/2010/main" val="3790156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4E7BAD-A572-4B2F-B8E3-BC3F786E478F}" type="slidenum">
              <a:rPr lang="en-US" smtClean="0"/>
              <a:t>18</a:t>
            </a:fld>
            <a:endParaRPr lang="en-US"/>
          </a:p>
        </p:txBody>
      </p:sp>
    </p:spTree>
    <p:extLst>
      <p:ext uri="{BB962C8B-B14F-4D97-AF65-F5344CB8AC3E}">
        <p14:creationId xmlns:p14="http://schemas.microsoft.com/office/powerpoint/2010/main" val="2899200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4E7BAD-A572-4B2F-B8E3-BC3F786E478F}" type="slidenum">
              <a:rPr lang="en-US" smtClean="0"/>
              <a:t>19</a:t>
            </a:fld>
            <a:endParaRPr lang="en-US"/>
          </a:p>
        </p:txBody>
      </p:sp>
    </p:spTree>
    <p:extLst>
      <p:ext uri="{BB962C8B-B14F-4D97-AF65-F5344CB8AC3E}">
        <p14:creationId xmlns:p14="http://schemas.microsoft.com/office/powerpoint/2010/main" val="2899200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4E7BAD-A572-4B2F-B8E3-BC3F786E478F}" type="slidenum">
              <a:rPr lang="en-US" smtClean="0"/>
              <a:t>20</a:t>
            </a:fld>
            <a:endParaRPr lang="en-US"/>
          </a:p>
        </p:txBody>
      </p:sp>
    </p:spTree>
    <p:extLst>
      <p:ext uri="{BB962C8B-B14F-4D97-AF65-F5344CB8AC3E}">
        <p14:creationId xmlns:p14="http://schemas.microsoft.com/office/powerpoint/2010/main" val="2899200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A7325A-B86C-D24A-ADF5-A468F020200A}" type="slidenum">
              <a:rPr lang="en-GB" smtClean="0"/>
              <a:t>21</a:t>
            </a:fld>
            <a:endParaRPr lang="en-GB"/>
          </a:p>
        </p:txBody>
      </p:sp>
    </p:spTree>
    <p:extLst>
      <p:ext uri="{BB962C8B-B14F-4D97-AF65-F5344CB8AC3E}">
        <p14:creationId xmlns:p14="http://schemas.microsoft.com/office/powerpoint/2010/main" val="2097828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MS PGothic" charset="0"/>
            </a:endParaRPr>
          </a:p>
        </p:txBody>
      </p:sp>
      <p:sp>
        <p:nvSpPr>
          <p:cNvPr id="30723" name="Slide Number Placeholder 3"/>
          <p:cNvSpPr>
            <a:spLocks noGrp="1"/>
          </p:cNvSpPr>
          <p:nvPr>
            <p:ph type="sldNum" sz="quarter" idx="4294967295"/>
          </p:nvPr>
        </p:nvSpPr>
        <p:spPr bwMode="auto">
          <a:xfrm>
            <a:off x="3971925" y="8829675"/>
            <a:ext cx="303688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b="1">
                <a:solidFill>
                  <a:schemeClr val="tx1"/>
                </a:solidFill>
                <a:latin typeface="Arial" charset="0"/>
                <a:ea typeface="MS PGothic" charset="0"/>
                <a:cs typeface="MS PGothic" charset="0"/>
              </a:defRPr>
            </a:lvl1pPr>
            <a:lvl2pPr marL="742950" indent="-285750">
              <a:defRPr sz="2200" b="1">
                <a:solidFill>
                  <a:schemeClr val="tx1"/>
                </a:solidFill>
                <a:latin typeface="Arial" charset="0"/>
                <a:ea typeface="MS PGothic" charset="0"/>
                <a:cs typeface="MS PGothic" charset="0"/>
              </a:defRPr>
            </a:lvl2pPr>
            <a:lvl3pPr marL="1143000" indent="-228600">
              <a:defRPr sz="2200" b="1">
                <a:solidFill>
                  <a:schemeClr val="tx1"/>
                </a:solidFill>
                <a:latin typeface="Arial" charset="0"/>
                <a:ea typeface="MS PGothic" charset="0"/>
                <a:cs typeface="MS PGothic" charset="0"/>
              </a:defRPr>
            </a:lvl3pPr>
            <a:lvl4pPr marL="1600200" indent="-228600">
              <a:defRPr sz="2200" b="1">
                <a:solidFill>
                  <a:schemeClr val="tx1"/>
                </a:solidFill>
                <a:latin typeface="Arial" charset="0"/>
                <a:ea typeface="MS PGothic" charset="0"/>
                <a:cs typeface="MS PGothic" charset="0"/>
              </a:defRPr>
            </a:lvl4pPr>
            <a:lvl5pPr marL="2057400" indent="-228600">
              <a:defRPr sz="2200" b="1">
                <a:solidFill>
                  <a:schemeClr val="tx1"/>
                </a:solidFill>
                <a:latin typeface="Arial" charset="0"/>
                <a:ea typeface="MS PGothic" charset="0"/>
                <a:cs typeface="MS PGothic" charset="0"/>
              </a:defRPr>
            </a:lvl5pPr>
            <a:lvl6pPr marL="25146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6pPr>
            <a:lvl7pPr marL="29718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7pPr>
            <a:lvl8pPr marL="34290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8pPr>
            <a:lvl9pPr marL="38862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9pPr>
          </a:lstStyle>
          <a:p>
            <a:fld id="{237D9B7E-A1B4-424A-91DD-0440151997F7}" type="slidenum">
              <a:rPr lang="en-US">
                <a:solidFill>
                  <a:srgbClr val="000000"/>
                </a:solidFill>
                <a:ea typeface="ＭＳ Ｐゴシック" charset="0"/>
                <a:cs typeface="ＭＳ Ｐゴシック" charset="0"/>
              </a:rPr>
              <a:pPr/>
              <a:t>2</a:t>
            </a:fld>
            <a:endParaRPr lang="en-US">
              <a:solidFill>
                <a:srgbClr val="000000"/>
              </a:solidFill>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t>22</a:t>
            </a:fld>
            <a:endParaRPr lang="en-US"/>
          </a:p>
        </p:txBody>
      </p:sp>
    </p:spTree>
    <p:extLst>
      <p:ext uri="{BB962C8B-B14F-4D97-AF65-F5344CB8AC3E}">
        <p14:creationId xmlns:p14="http://schemas.microsoft.com/office/powerpoint/2010/main" val="3790156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a:p>
            <a:r>
              <a:rPr lang="en-US" altLang="en-US" dirty="0" smtClean="0">
                <a:solidFill>
                  <a:schemeClr val="bg1"/>
                </a:solidFill>
              </a:rPr>
              <a:t>3rd plan</a:t>
            </a:r>
          </a:p>
          <a:p>
            <a:r>
              <a:rPr lang="en-US" altLang="en-US" dirty="0" smtClean="0">
                <a:solidFill>
                  <a:schemeClr val="bg1"/>
                </a:solidFill>
              </a:rPr>
              <a:t>And the news here is that…we are supporting </a:t>
            </a:r>
            <a:r>
              <a:rPr lang="en-US" altLang="en-US" dirty="0" err="1" smtClean="0">
                <a:solidFill>
                  <a:schemeClr val="bg1"/>
                </a:solidFill>
              </a:rPr>
              <a:t>adaptation&amp;mitigation</a:t>
            </a:r>
            <a:r>
              <a:rPr lang="en-US" altLang="en-US" dirty="0" smtClean="0">
                <a:solidFill>
                  <a:schemeClr val="bg1"/>
                </a:solidFill>
              </a:rPr>
              <a:t> and ensuring that the cycles are being supported</a:t>
            </a:r>
          </a:p>
          <a:p>
            <a:r>
              <a:rPr lang="en-US" altLang="en-US" dirty="0" smtClean="0">
                <a:solidFill>
                  <a:schemeClr val="bg1"/>
                </a:solidFill>
              </a:rPr>
              <a:t>Emphasis on the need to support developing countries and their observing networks</a:t>
            </a:r>
          </a:p>
          <a:p>
            <a:endParaRPr lang="en-US" altLang="en-US" dirty="0" smtClean="0">
              <a:solidFill>
                <a:schemeClr val="bg1"/>
              </a:solidFill>
            </a:endParaRPr>
          </a:p>
          <a:p>
            <a:pPr eaLnBrk="1" hangingPunct="1"/>
            <a:r>
              <a:rPr lang="en-US" altLang="en-US" dirty="0" smtClean="0">
                <a:solidFill>
                  <a:schemeClr val="bg1"/>
                </a:solidFill>
              </a:rPr>
              <a:t>The Status Report which we have been delivered to COP21 in Paris last year showed that there has been improvement in the adequacy of the existing observing networks since 2010, but for the next decade we have to look into </a:t>
            </a:r>
          </a:p>
          <a:p>
            <a:pPr eaLnBrk="1" hangingPunct="1"/>
            <a:r>
              <a:rPr lang="en-US" altLang="en-US" dirty="0" smtClean="0">
                <a:solidFill>
                  <a:schemeClr val="bg1"/>
                </a:solidFill>
                <a:cs typeface="Arial" panose="020B0604020202020204" pitchFamily="34" charset="0"/>
              </a:rPr>
              <a:t>1. Adaptation &amp; Mitigation</a:t>
            </a:r>
          </a:p>
          <a:p>
            <a:pPr eaLnBrk="1" hangingPunct="1"/>
            <a:r>
              <a:rPr lang="en-US" altLang="en-US" dirty="0" smtClean="0">
                <a:solidFill>
                  <a:schemeClr val="bg1"/>
                </a:solidFill>
                <a:cs typeface="Arial" panose="020B0604020202020204" pitchFamily="34" charset="0"/>
              </a:rPr>
              <a:t>2. Water, Energy and Carbon cycles</a:t>
            </a:r>
          </a:p>
          <a:p>
            <a:pPr eaLnBrk="1" hangingPunct="1"/>
            <a:r>
              <a:rPr lang="en-US" altLang="en-US" dirty="0" smtClean="0">
                <a:solidFill>
                  <a:schemeClr val="bg1"/>
                </a:solidFill>
                <a:cs typeface="Arial" panose="020B0604020202020204" pitchFamily="34" charset="0"/>
              </a:rPr>
              <a:t>3. Additional Essential Climate Variables</a:t>
            </a:r>
          </a:p>
          <a:p>
            <a:pPr eaLnBrk="1" hangingPunct="1"/>
            <a:r>
              <a:rPr lang="en-US" altLang="en-US" dirty="0" smtClean="0">
                <a:solidFill>
                  <a:schemeClr val="bg1"/>
                </a:solidFill>
                <a:cs typeface="Arial" panose="020B0604020202020204" pitchFamily="34" charset="0"/>
              </a:rPr>
              <a:t>4. Emphasis on more help for networks in developing countries  </a:t>
            </a:r>
            <a:endParaRPr lang="en-GB" altLang="en-US" dirty="0" smtClean="0">
              <a:cs typeface="Arial" panose="020B0604020202020204" pitchFamily="34" charset="0"/>
            </a:endParaRPr>
          </a:p>
          <a:p>
            <a:endParaRPr lang="en-US" altLang="en-US" dirty="0" smtClean="0">
              <a:solidFill>
                <a:schemeClr val="bg1"/>
              </a:solidFill>
            </a:endParaRPr>
          </a:p>
        </p:txBody>
      </p:sp>
      <p:sp>
        <p:nvSpPr>
          <p:cNvPr id="4" name="Slide Number Placeholder 3"/>
          <p:cNvSpPr>
            <a:spLocks noGrp="1"/>
          </p:cNvSpPr>
          <p:nvPr>
            <p:ph type="sldNum" sz="quarter" idx="10"/>
          </p:nvPr>
        </p:nvSpPr>
        <p:spPr/>
        <p:txBody>
          <a:bodyPr/>
          <a:lstStyle/>
          <a:p>
            <a:fld id="{A54E7BAD-A572-4B2F-B8E3-BC3F786E478F}"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3166071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i="1" dirty="0" smtClean="0"/>
              <a:t>New Plan in now observing additional parameters. </a:t>
            </a:r>
            <a:r>
              <a:rPr lang="en-US" altLang="en-US" dirty="0" smtClean="0"/>
              <a:t>While most of the ECVs remain unchanged there are a few new ECVs that are now possible to observe and add to our understanding of climate change.</a:t>
            </a:r>
          </a:p>
          <a:p>
            <a:endParaRPr lang="en-US" altLang="en-US" dirty="0" smtClean="0"/>
          </a:p>
          <a:p>
            <a:r>
              <a:rPr lang="fr-CH" altLang="en-US" dirty="0" err="1" smtClean="0"/>
              <a:t>Example</a:t>
            </a:r>
            <a:r>
              <a:rPr lang="fr-CH" altLang="en-US" dirty="0" smtClean="0"/>
              <a:t> </a:t>
            </a:r>
            <a:r>
              <a:rPr lang="fr-CH" altLang="en-US" dirty="0" err="1" smtClean="0"/>
              <a:t>here</a:t>
            </a:r>
            <a:r>
              <a:rPr lang="fr-CH" altLang="en-US" dirty="0" smtClean="0"/>
              <a:t>:</a:t>
            </a:r>
            <a:endParaRPr lang="en-GB" altLang="en-US" dirty="0" smtClean="0"/>
          </a:p>
          <a:p>
            <a:r>
              <a:rPr lang="en-US" altLang="en-US" b="1" i="1" dirty="0" smtClean="0"/>
              <a:t>Lightning. </a:t>
            </a:r>
            <a:r>
              <a:rPr lang="en-US" altLang="en-US" dirty="0" smtClean="0"/>
              <a:t>It is now possible to monitor lightning in a systematic and accurate way. This is important as the impact of increased storms are one topic that many countries are concerned about for adaptation planning. Systematic measurements will provide a baseline and monitoring changes in storminess. </a:t>
            </a:r>
          </a:p>
          <a:p>
            <a:endParaRPr lang="fr-CH" altLang="en-US" dirty="0" smtClean="0"/>
          </a:p>
          <a:p>
            <a:r>
              <a:rPr lang="fr-CH" altLang="en-US" dirty="0" err="1" smtClean="0"/>
              <a:t>Other</a:t>
            </a:r>
            <a:r>
              <a:rPr lang="fr-CH" altLang="en-US" dirty="0" smtClean="0"/>
              <a:t> new observations are:</a:t>
            </a:r>
          </a:p>
          <a:p>
            <a:endParaRPr lang="en-GB" altLang="en-US" dirty="0" smtClean="0"/>
          </a:p>
          <a:p>
            <a:r>
              <a:rPr lang="en-US" altLang="en-US" dirty="0" smtClean="0"/>
              <a:t>GCOS has identified Anthropogenic Greenhouse Gas Fluxes and oceanic N2O as new ECVs. While a complete monitoring system for fluxes may take decades to develop and implement, atmospheric composition measurements (ground-based and satellite) are starting to be able to support existing emission estimates made for the UNFCCC. </a:t>
            </a:r>
          </a:p>
          <a:p>
            <a:endParaRPr lang="en-GB" altLang="en-US" dirty="0" smtClean="0"/>
          </a:p>
          <a:p>
            <a:endParaRPr lang="en-GB" altLang="en-US" dirty="0" smtClean="0"/>
          </a:p>
          <a:p>
            <a:r>
              <a:rPr lang="en-US" altLang="en-US" b="1" i="1" dirty="0" smtClean="0"/>
              <a:t>Biology (marine habitat properties and adding Lake </a:t>
            </a:r>
            <a:r>
              <a:rPr lang="en-US" altLang="en-US" b="1" i="1" dirty="0" err="1" smtClean="0"/>
              <a:t>colour</a:t>
            </a:r>
            <a:r>
              <a:rPr lang="en-US" altLang="en-US" b="1" i="1" dirty="0" smtClean="0"/>
              <a:t> to the Lake ECV) – see following slide.</a:t>
            </a:r>
            <a:endParaRPr lang="en-US" altLang="en-US" dirty="0" smtClean="0"/>
          </a:p>
          <a:p>
            <a:endParaRPr lang="en-GB" altLang="en-US" dirty="0" smtClean="0"/>
          </a:p>
          <a:p>
            <a:endParaRPr lang="en-GB" altLang="en-US" dirty="0" smtClean="0"/>
          </a:p>
          <a:p>
            <a:r>
              <a:rPr lang="en-US" altLang="en-US" b="1" i="1" dirty="0" smtClean="0"/>
              <a:t>Land Surface Temperature (LST). </a:t>
            </a:r>
            <a:r>
              <a:rPr lang="en-US" altLang="en-US" dirty="0" smtClean="0"/>
              <a:t>This differs from surface temperature traditionally measured for weather prediction and used to track climate change (which is an air temperature about 2m above the ground). LST is measured by satellites: it is the radiant surface temperature and is important for vegetation and ecosystem modelling. </a:t>
            </a:r>
          </a:p>
          <a:p>
            <a:endParaRPr lang="en-GB" altLang="en-US" dirty="0" smtClean="0"/>
          </a:p>
          <a:p>
            <a:endParaRPr lang="en-GB" altLang="en-US" dirty="0" smtClean="0"/>
          </a:p>
          <a:p>
            <a:r>
              <a:rPr lang="en-US" altLang="en-US" b="1" i="1" dirty="0" smtClean="0"/>
              <a:t>Two Ocean properties (ocean surface stress, ocean surface heat flux)</a:t>
            </a:r>
            <a:r>
              <a:rPr lang="en-US" altLang="en-US" dirty="0" smtClean="0"/>
              <a:t>. These are needed to improve modelling of ocean systems, especially those that have a link to weather impacts such as El Niño and storms. </a:t>
            </a:r>
          </a:p>
          <a:p>
            <a:endParaRPr lang="en-GB" altLang="en-US" dirty="0" smtClean="0"/>
          </a:p>
        </p:txBody>
      </p:sp>
      <p:sp>
        <p:nvSpPr>
          <p:cNvPr id="4" name="Slide Number Placeholder 3"/>
          <p:cNvSpPr>
            <a:spLocks noGrp="1"/>
          </p:cNvSpPr>
          <p:nvPr>
            <p:ph type="sldNum" sz="quarter" idx="10"/>
          </p:nvPr>
        </p:nvSpPr>
        <p:spPr/>
        <p:txBody>
          <a:bodyPr/>
          <a:lstStyle/>
          <a:p>
            <a:fld id="{A54E7BAD-A572-4B2F-B8E3-BC3F786E478F}"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3346779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t>6</a:t>
            </a:fld>
            <a:endParaRPr lang="en-US"/>
          </a:p>
        </p:txBody>
      </p:sp>
    </p:spTree>
    <p:extLst>
      <p:ext uri="{BB962C8B-B14F-4D97-AF65-F5344CB8AC3E}">
        <p14:creationId xmlns:p14="http://schemas.microsoft.com/office/powerpoint/2010/main" val="555479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4E7BAD-A572-4B2F-B8E3-BC3F786E478F}" type="slidenum">
              <a:rPr lang="en-US" smtClean="0"/>
              <a:t>7</a:t>
            </a:fld>
            <a:endParaRPr lang="en-US"/>
          </a:p>
        </p:txBody>
      </p:sp>
    </p:spTree>
    <p:extLst>
      <p:ext uri="{BB962C8B-B14F-4D97-AF65-F5344CB8AC3E}">
        <p14:creationId xmlns:p14="http://schemas.microsoft.com/office/powerpoint/2010/main" val="784189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475706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3790156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p:cNvSpPr>
          <p:nvPr>
            <p:ph type="sldImg"/>
          </p:nvPr>
        </p:nvSpPr>
        <p:spPr>
          <a:ln/>
        </p:spPr>
      </p:sp>
      <p:sp>
        <p:nvSpPr>
          <p:cNvPr id="188418"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188419" name="Slide Number Placeholder 3"/>
          <p:cNvSpPr>
            <a:spLocks noGrp="1"/>
          </p:cNvSpPr>
          <p:nvPr>
            <p:ph type="sldNum" sz="quarter" idx="4294967295"/>
          </p:nvPr>
        </p:nvSpPr>
        <p:spPr bwMode="auto">
          <a:xfrm>
            <a:off x="3971796" y="8829573"/>
            <a:ext cx="3036967" cy="4653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b="1">
                <a:solidFill>
                  <a:schemeClr val="tx1"/>
                </a:solidFill>
                <a:latin typeface="Arial" charset="0"/>
                <a:ea typeface="ＭＳ Ｐゴシック" charset="0"/>
                <a:cs typeface="ＭＳ Ｐゴシック" charset="0"/>
              </a:defRPr>
            </a:lvl1pPr>
            <a:lvl2pPr marL="757066" indent="-291179">
              <a:defRPr sz="2200" b="1">
                <a:solidFill>
                  <a:schemeClr val="tx1"/>
                </a:solidFill>
                <a:latin typeface="Arial" charset="0"/>
                <a:ea typeface="ＭＳ Ｐゴシック" charset="0"/>
              </a:defRPr>
            </a:lvl2pPr>
            <a:lvl3pPr marL="1164717" indent="-232943">
              <a:defRPr sz="2200" b="1">
                <a:solidFill>
                  <a:schemeClr val="tx1"/>
                </a:solidFill>
                <a:latin typeface="Arial" charset="0"/>
                <a:ea typeface="ＭＳ Ｐゴシック" charset="0"/>
              </a:defRPr>
            </a:lvl3pPr>
            <a:lvl4pPr marL="1630604" indent="-232943">
              <a:defRPr sz="2200" b="1">
                <a:solidFill>
                  <a:schemeClr val="tx1"/>
                </a:solidFill>
                <a:latin typeface="Arial" charset="0"/>
                <a:ea typeface="ＭＳ Ｐゴシック" charset="0"/>
              </a:defRPr>
            </a:lvl4pPr>
            <a:lvl5pPr marL="2096491" indent="-232943">
              <a:defRPr sz="2200" b="1">
                <a:solidFill>
                  <a:schemeClr val="tx1"/>
                </a:solidFill>
                <a:latin typeface="Arial" charset="0"/>
                <a:ea typeface="ＭＳ Ｐゴシック" charset="0"/>
              </a:defRPr>
            </a:lvl5pPr>
            <a:lvl6pPr marL="2562377" indent="-232943" eaLnBrk="0" fontAlgn="base" hangingPunct="0">
              <a:spcBef>
                <a:spcPct val="230000"/>
              </a:spcBef>
              <a:spcAft>
                <a:spcPct val="0"/>
              </a:spcAft>
              <a:buClr>
                <a:schemeClr val="tx1"/>
              </a:buClr>
              <a:defRPr sz="2200" b="1">
                <a:solidFill>
                  <a:schemeClr val="tx1"/>
                </a:solidFill>
                <a:latin typeface="Arial" charset="0"/>
                <a:ea typeface="ＭＳ Ｐゴシック" charset="0"/>
              </a:defRPr>
            </a:lvl6pPr>
            <a:lvl7pPr marL="3028264" indent="-232943" eaLnBrk="0" fontAlgn="base" hangingPunct="0">
              <a:spcBef>
                <a:spcPct val="230000"/>
              </a:spcBef>
              <a:spcAft>
                <a:spcPct val="0"/>
              </a:spcAft>
              <a:buClr>
                <a:schemeClr val="tx1"/>
              </a:buClr>
              <a:defRPr sz="2200" b="1">
                <a:solidFill>
                  <a:schemeClr val="tx1"/>
                </a:solidFill>
                <a:latin typeface="Arial" charset="0"/>
                <a:ea typeface="ＭＳ Ｐゴシック" charset="0"/>
              </a:defRPr>
            </a:lvl7pPr>
            <a:lvl8pPr marL="3494151" indent="-232943" eaLnBrk="0" fontAlgn="base" hangingPunct="0">
              <a:spcBef>
                <a:spcPct val="230000"/>
              </a:spcBef>
              <a:spcAft>
                <a:spcPct val="0"/>
              </a:spcAft>
              <a:buClr>
                <a:schemeClr val="tx1"/>
              </a:buClr>
              <a:defRPr sz="2200" b="1">
                <a:solidFill>
                  <a:schemeClr val="tx1"/>
                </a:solidFill>
                <a:latin typeface="Arial" charset="0"/>
                <a:ea typeface="ＭＳ Ｐゴシック" charset="0"/>
              </a:defRPr>
            </a:lvl8pPr>
            <a:lvl9pPr marL="3960038" indent="-232943" eaLnBrk="0" fontAlgn="base" hangingPunct="0">
              <a:spcBef>
                <a:spcPct val="230000"/>
              </a:spcBef>
              <a:spcAft>
                <a:spcPct val="0"/>
              </a:spcAft>
              <a:buClr>
                <a:schemeClr val="tx1"/>
              </a:buClr>
              <a:defRPr sz="2200" b="1">
                <a:solidFill>
                  <a:schemeClr val="tx1"/>
                </a:solidFill>
                <a:latin typeface="Arial" charset="0"/>
                <a:ea typeface="ＭＳ Ｐゴシック" charset="0"/>
              </a:defRPr>
            </a:lvl9pPr>
          </a:lstStyle>
          <a:p>
            <a:fld id="{9CD9476F-30E0-6A44-A445-6CA392260B26}" type="slidenum">
              <a:rPr lang="en-US">
                <a:solidFill>
                  <a:srgbClr val="000000"/>
                </a:solidFill>
              </a:rPr>
              <a:pPr/>
              <a:t>10</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tiff"/><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Titel 1">
            <a:extLst>
              <a:ext uri="{FF2B5EF4-FFF2-40B4-BE49-F238E27FC236}">
                <a16:creationId xmlns="" xmlns:a16="http://schemas.microsoft.com/office/drawing/2014/main" id="{A9602052-E677-A145-A7B9-1772221C34CF}"/>
              </a:ext>
            </a:extLst>
          </p:cNvPr>
          <p:cNvSpPr txBox="1">
            <a:spLocks/>
          </p:cNvSpPr>
          <p:nvPr userDrawn="1"/>
        </p:nvSpPr>
        <p:spPr bwMode="auto">
          <a:xfrm>
            <a:off x="0" y="0"/>
            <a:ext cx="12192000" cy="5832909"/>
          </a:xfrm>
          <a:prstGeom prst="rect">
            <a:avLst/>
          </a:prstGeom>
          <a:gradFill flip="none" rotWithShape="1">
            <a:gsLst>
              <a:gs pos="93000">
                <a:srgbClr val="273374"/>
              </a:gs>
              <a:gs pos="0">
                <a:srgbClr val="0684C8"/>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dirty="0">
              <a:solidFill>
                <a:srgbClr val="FFFFFF"/>
              </a:solidFill>
              <a:latin typeface="Arial Bold" pitchFamily="1" charset="0"/>
              <a:cs typeface="+mn-cs"/>
              <a:sym typeface="Arial Bold" pitchFamily="1" charset="0"/>
            </a:endParaRPr>
          </a:p>
        </p:txBody>
      </p:sp>
      <p:pic>
        <p:nvPicPr>
          <p:cNvPr id="8" name="Picture 7">
            <a:extLst>
              <a:ext uri="{FF2B5EF4-FFF2-40B4-BE49-F238E27FC236}">
                <a16:creationId xmlns="" xmlns:a16="http://schemas.microsoft.com/office/drawing/2014/main" id="{7B3A4197-B573-8B4C-9E2B-71896E6B2D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4286019" cy="5832910"/>
          </a:xfrm>
          <a:prstGeom prst="rect">
            <a:avLst/>
          </a:prstGeom>
          <a:ln w="12700">
            <a:noFill/>
          </a:ln>
          <a:effectLst/>
        </p:spPr>
      </p:pic>
      <p:grpSp>
        <p:nvGrpSpPr>
          <p:cNvPr id="9" name="Group 8">
            <a:extLst>
              <a:ext uri="{FF2B5EF4-FFF2-40B4-BE49-F238E27FC236}">
                <a16:creationId xmlns="" xmlns:a16="http://schemas.microsoft.com/office/drawing/2014/main" id="{CFACB681-1377-B24E-A043-8B9D0456A6A9}"/>
              </a:ext>
            </a:extLst>
          </p:cNvPr>
          <p:cNvGrpSpPr/>
          <p:nvPr userDrawn="1"/>
        </p:nvGrpSpPr>
        <p:grpSpPr>
          <a:xfrm>
            <a:off x="6300013" y="6006009"/>
            <a:ext cx="5606127" cy="655220"/>
            <a:chOff x="670662" y="33643612"/>
            <a:chExt cx="16170120" cy="1860332"/>
          </a:xfrm>
        </p:grpSpPr>
        <p:pic>
          <p:nvPicPr>
            <p:cNvPr id="10" name="Picture 9">
              <a:extLst>
                <a:ext uri="{FF2B5EF4-FFF2-40B4-BE49-F238E27FC236}">
                  <a16:creationId xmlns="" xmlns:a16="http://schemas.microsoft.com/office/drawing/2014/main" id="{2706FBA5-885C-1C40-BF26-3722824387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39682" y="33699526"/>
              <a:ext cx="11101100" cy="1804418"/>
            </a:xfrm>
            <a:prstGeom prst="rect">
              <a:avLst/>
            </a:prstGeom>
          </p:spPr>
        </p:pic>
        <p:pic>
          <p:nvPicPr>
            <p:cNvPr id="11" name="Picture 10">
              <a:extLst>
                <a:ext uri="{FF2B5EF4-FFF2-40B4-BE49-F238E27FC236}">
                  <a16:creationId xmlns="" xmlns:a16="http://schemas.microsoft.com/office/drawing/2014/main" id="{72C40745-74AE-744C-8A30-9F3076F6DB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662" y="33643612"/>
              <a:ext cx="4946107" cy="1722908"/>
            </a:xfrm>
            <a:prstGeom prst="rect">
              <a:avLst/>
            </a:prstGeom>
          </p:spPr>
        </p:pic>
      </p:grpSp>
    </p:spTree>
    <p:extLst>
      <p:ext uri="{BB962C8B-B14F-4D97-AF65-F5344CB8AC3E}">
        <p14:creationId xmlns:p14="http://schemas.microsoft.com/office/powerpoint/2010/main" val="789946213"/>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7CA850-B011-4401-92D3-28535CD655E4}" type="datetimeFigureOut">
              <a:rPr lang="en-US" smtClean="0">
                <a:solidFill>
                  <a:srgbClr val="000000">
                    <a:tint val="75000"/>
                  </a:srgbClr>
                </a:solidFill>
              </a:rPr>
              <a:pPr/>
              <a:t>23/04/18</a:t>
            </a:fld>
            <a:endParaRPr lang="en-US">
              <a:solidFill>
                <a:srgbClr val="000000">
                  <a:tint val="75000"/>
                </a:srgb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C3691CE-051C-4B7E-A23B-B2E80E9D0906}" type="slidenum">
              <a:rPr lang="en-US" smtClean="0">
                <a:solidFill>
                  <a:srgbClr val="000000">
                    <a:tint val="75000"/>
                  </a:srgbClr>
                </a:solidFill>
              </a:rPr>
              <a:pPr/>
              <a:t>‹#›</a:t>
            </a:fld>
            <a:endParaRPr lang="en-US">
              <a:solidFill>
                <a:srgbClr val="000000">
                  <a:tint val="75000"/>
                </a:srgbClr>
              </a:solidFill>
            </a:endParaRPr>
          </a:p>
        </p:txBody>
      </p:sp>
      <p:grpSp>
        <p:nvGrpSpPr>
          <p:cNvPr id="7" name="Group 6">
            <a:extLst>
              <a:ext uri="{FF2B5EF4-FFF2-40B4-BE49-F238E27FC236}">
                <a16:creationId xmlns="" xmlns:a16="http://schemas.microsoft.com/office/drawing/2014/main" id="{E2FB2FDB-649F-924F-AD14-DD591969B323}"/>
              </a:ext>
            </a:extLst>
          </p:cNvPr>
          <p:cNvGrpSpPr/>
          <p:nvPr userDrawn="1"/>
        </p:nvGrpSpPr>
        <p:grpSpPr>
          <a:xfrm rot="16200000">
            <a:off x="-3108445" y="3108446"/>
            <a:ext cx="6858004" cy="641115"/>
            <a:chOff x="508738" y="3792312"/>
            <a:chExt cx="12192004" cy="641115"/>
          </a:xfrm>
        </p:grpSpPr>
        <p:sp>
          <p:nvSpPr>
            <p:cNvPr id="8" name="Rectangle 7">
              <a:extLst>
                <a:ext uri="{FF2B5EF4-FFF2-40B4-BE49-F238E27FC236}">
                  <a16:creationId xmlns="" xmlns:a16="http://schemas.microsoft.com/office/drawing/2014/main" id="{76726A96-8897-5B4F-88BE-825038A2FCFB}"/>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 xmlns:a16="http://schemas.microsoft.com/office/drawing/2014/main" id="{66835754-BCDE-2447-B396-5F7ED03B0557}"/>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 xmlns:a16="http://schemas.microsoft.com/office/drawing/2014/main" id="{0C1D9C40-F1F1-A348-B060-66B127A27212}"/>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3522025932"/>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7CA850-B011-4401-92D3-28535CD655E4}" type="datetimeFigureOut">
              <a:rPr lang="en-US" smtClean="0">
                <a:solidFill>
                  <a:srgbClr val="000000">
                    <a:tint val="75000"/>
                  </a:srgbClr>
                </a:solidFill>
              </a:rPr>
              <a:pPr/>
              <a:t>23/04/18</a:t>
            </a:fld>
            <a:endParaRPr lang="en-US">
              <a:solidFill>
                <a:srgbClr val="000000">
                  <a:tint val="75000"/>
                </a:srgb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C3691CE-051C-4B7E-A23B-B2E80E9D0906}" type="slidenum">
              <a:rPr lang="en-US" smtClean="0">
                <a:solidFill>
                  <a:srgbClr val="000000">
                    <a:tint val="75000"/>
                  </a:srgbClr>
                </a:solidFill>
              </a:rPr>
              <a:pPr/>
              <a:t>‹#›</a:t>
            </a:fld>
            <a:endParaRPr lang="en-US">
              <a:solidFill>
                <a:srgbClr val="000000">
                  <a:tint val="75000"/>
                </a:srgbClr>
              </a:solidFill>
            </a:endParaRPr>
          </a:p>
        </p:txBody>
      </p:sp>
      <p:grpSp>
        <p:nvGrpSpPr>
          <p:cNvPr id="7" name="Group 6">
            <a:extLst>
              <a:ext uri="{FF2B5EF4-FFF2-40B4-BE49-F238E27FC236}">
                <a16:creationId xmlns="" xmlns:a16="http://schemas.microsoft.com/office/drawing/2014/main" id="{85795D56-B803-5C40-BE57-F14EF3111986}"/>
              </a:ext>
            </a:extLst>
          </p:cNvPr>
          <p:cNvGrpSpPr/>
          <p:nvPr userDrawn="1"/>
        </p:nvGrpSpPr>
        <p:grpSpPr>
          <a:xfrm rot="16200000">
            <a:off x="-3108445" y="3108446"/>
            <a:ext cx="6858004" cy="641115"/>
            <a:chOff x="508738" y="3792312"/>
            <a:chExt cx="12192004" cy="641115"/>
          </a:xfrm>
        </p:grpSpPr>
        <p:sp>
          <p:nvSpPr>
            <p:cNvPr id="8" name="Rectangle 7">
              <a:extLst>
                <a:ext uri="{FF2B5EF4-FFF2-40B4-BE49-F238E27FC236}">
                  <a16:creationId xmlns="" xmlns:a16="http://schemas.microsoft.com/office/drawing/2014/main" id="{14AA896C-E16D-CA43-8711-4540F7F8D31C}"/>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 xmlns:a16="http://schemas.microsoft.com/office/drawing/2014/main" id="{CC083E3A-5A76-5B4E-B27E-A9A4605B0EFE}"/>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 xmlns:a16="http://schemas.microsoft.com/office/drawing/2014/main" id="{99CDCCA1-0B68-EB4D-B8AD-5534A8A81752}"/>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1016554650"/>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23/04/18</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601307340"/>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23/04/18</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192670456"/>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23/04/18</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317061797"/>
      </p:ext>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23/04/18</a:t>
            </a:fld>
            <a:endParaRPr lang="en-US">
              <a:solidFill>
                <a:srgbClr val="000000">
                  <a:tint val="75000"/>
                </a:srgbClr>
              </a:solidFill>
              <a:latin typeface="Calibri"/>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2326658525"/>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23/04/18</a:t>
            </a:fld>
            <a:endParaRPr lang="en-US">
              <a:solidFill>
                <a:srgbClr val="000000">
                  <a:tint val="75000"/>
                </a:srgbClr>
              </a:solidFill>
              <a:latin typeface="Calibri"/>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latin typeface="Calibri"/>
            </a:endParaRPr>
          </a:p>
        </p:txBody>
      </p:sp>
      <p:sp>
        <p:nvSpPr>
          <p:cNvPr id="9" name="Slide Number Placeholder 8"/>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280464256"/>
      </p:ext>
    </p:extLst>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23/04/18</a:t>
            </a:fld>
            <a:endParaRPr lang="en-US">
              <a:solidFill>
                <a:srgbClr val="000000">
                  <a:tint val="75000"/>
                </a:srgbClr>
              </a:solidFill>
              <a:latin typeface="Calibri"/>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latin typeface="Calibri"/>
            </a:endParaRPr>
          </a:p>
        </p:txBody>
      </p:sp>
      <p:sp>
        <p:nvSpPr>
          <p:cNvPr id="5" name="Slide Number Placeholder 4"/>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2243808495"/>
      </p:ext>
    </p:extLst>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23/04/18</a:t>
            </a:fld>
            <a:endParaRPr lang="en-US">
              <a:solidFill>
                <a:srgbClr val="000000">
                  <a:tint val="75000"/>
                </a:srgbClr>
              </a:solidFill>
              <a:latin typeface="Calibri"/>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latin typeface="Calibri"/>
            </a:endParaRPr>
          </a:p>
        </p:txBody>
      </p:sp>
      <p:sp>
        <p:nvSpPr>
          <p:cNvPr id="4" name="Slide Number Placeholder 3"/>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1291626793"/>
      </p:ext>
    </p:extLst>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23/04/18</a:t>
            </a:fld>
            <a:endParaRPr lang="en-US">
              <a:solidFill>
                <a:srgbClr val="000000">
                  <a:tint val="75000"/>
                </a:srgbClr>
              </a:solidFill>
              <a:latin typeface="Calibri"/>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1262043965"/>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oup 6">
            <a:extLst>
              <a:ext uri="{FF2B5EF4-FFF2-40B4-BE49-F238E27FC236}">
                <a16:creationId xmlns="" xmlns:a16="http://schemas.microsoft.com/office/drawing/2014/main" id="{969B0E49-622A-B04F-ABFF-ADC724E4704A}"/>
              </a:ext>
            </a:extLst>
          </p:cNvPr>
          <p:cNvGrpSpPr/>
          <p:nvPr userDrawn="1"/>
        </p:nvGrpSpPr>
        <p:grpSpPr>
          <a:xfrm rot="16200000">
            <a:off x="-3108445" y="3108446"/>
            <a:ext cx="6858004" cy="641115"/>
            <a:chOff x="508738" y="3792312"/>
            <a:chExt cx="12192004" cy="641115"/>
          </a:xfrm>
        </p:grpSpPr>
        <p:sp>
          <p:nvSpPr>
            <p:cNvPr id="8" name="Rectangle 7">
              <a:extLst>
                <a:ext uri="{FF2B5EF4-FFF2-40B4-BE49-F238E27FC236}">
                  <a16:creationId xmlns="" xmlns:a16="http://schemas.microsoft.com/office/drawing/2014/main" id="{8C188CDF-2566-9743-9871-CC149C8FF615}"/>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 xmlns:a16="http://schemas.microsoft.com/office/drawing/2014/main" id="{FB768F5C-B991-654E-A562-66F9846A0115}"/>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 xmlns:a16="http://schemas.microsoft.com/office/drawing/2014/main" id="{A9D99473-AF1C-B044-9BC5-7417F87E570B}"/>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1143857945"/>
      </p:ext>
    </p:extLst>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23/04/18</a:t>
            </a:fld>
            <a:endParaRPr lang="en-US">
              <a:solidFill>
                <a:srgbClr val="000000">
                  <a:tint val="75000"/>
                </a:srgbClr>
              </a:solidFill>
              <a:latin typeface="Calibri"/>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680871586"/>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23/04/18</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405027467"/>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23/04/18</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2269575164"/>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18942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
            <a:ext cx="11734800" cy="1003300"/>
          </a:xfrm>
          <a:solidFill>
            <a:srgbClr val="0A8F9D"/>
          </a:solidFill>
        </p:spPr>
        <p:txBody>
          <a:bodyPr/>
          <a:lstStyle>
            <a:lvl1pPr algn="r">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8448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4288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3857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8744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0194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4719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A8F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solidFill>
            <a:srgbClr val="0CADEA"/>
          </a:solid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solidFill>
            <a:srgbClr val="F5911E"/>
          </a:solidFill>
        </p:spPr>
        <p:txBody>
          <a:bodyPr/>
          <a:lstStyle>
            <a:lvl1pPr marL="0" indent="0" algn="r">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7" name="Group 6">
            <a:extLst>
              <a:ext uri="{FF2B5EF4-FFF2-40B4-BE49-F238E27FC236}">
                <a16:creationId xmlns="" xmlns:a16="http://schemas.microsoft.com/office/drawing/2014/main" id="{AEE0DD17-5FB9-5A44-B326-B8752E3ECCF2}"/>
              </a:ext>
            </a:extLst>
          </p:cNvPr>
          <p:cNvGrpSpPr/>
          <p:nvPr userDrawn="1"/>
        </p:nvGrpSpPr>
        <p:grpSpPr>
          <a:xfrm rot="16200000">
            <a:off x="-3108445" y="3108446"/>
            <a:ext cx="6858004" cy="641115"/>
            <a:chOff x="508738" y="3792312"/>
            <a:chExt cx="12192004" cy="641115"/>
          </a:xfrm>
        </p:grpSpPr>
        <p:sp>
          <p:nvSpPr>
            <p:cNvPr id="8" name="Rectangle 7">
              <a:extLst>
                <a:ext uri="{FF2B5EF4-FFF2-40B4-BE49-F238E27FC236}">
                  <a16:creationId xmlns="" xmlns:a16="http://schemas.microsoft.com/office/drawing/2014/main" id="{8A08A6B9-94A5-CC42-B7DA-ECFF9C34D8A4}"/>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 xmlns:a16="http://schemas.microsoft.com/office/drawing/2014/main" id="{2D595DE8-41C8-6B43-8F89-3D2683C9D297}"/>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 xmlns:a16="http://schemas.microsoft.com/office/drawing/2014/main" id="{0B506D1F-AE50-514E-80B4-2578B43050E6}"/>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889096940"/>
      </p:ext>
    </p:extLst>
  </p:cSld>
  <p:clrMapOvr>
    <a:masterClrMapping/>
  </p:clrMapOvr>
  <p:transition xmlns:p14="http://schemas.microsoft.com/office/powerpoint/2010/mai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3999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6664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9278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93896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11684000" y="6626564"/>
            <a:ext cx="406400" cy="255389"/>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500" i="1" smtClean="0">
                <a:solidFill>
                  <a:schemeClr val="tx2"/>
                </a:solidFill>
                <a:latin typeface="+mj-lt"/>
                <a:ea typeface="+mj-ea"/>
                <a:cs typeface="Proxima Nova Regular"/>
              </a:defRPr>
            </a:lvl1pPr>
          </a:lstStyle>
          <a:p>
            <a:pPr defTabSz="1219140"/>
            <a:fld id="{86CB4B4D-7CA3-9044-876B-883B54F8677D}" type="slidenum">
              <a:rPr>
                <a:solidFill>
                  <a:srgbClr val="44546A"/>
                </a:solidFill>
                <a:latin typeface="Calibri Light"/>
              </a:rPr>
              <a:pPr defTabSz="1219140"/>
              <a:t>‹#›</a:t>
            </a:fld>
            <a:endParaRPr dirty="0">
              <a:solidFill>
                <a:srgbClr val="44546A"/>
              </a:solidFill>
              <a:latin typeface="Calibri Light"/>
            </a:endParaRPr>
          </a:p>
        </p:txBody>
      </p:sp>
      <p:sp>
        <p:nvSpPr>
          <p:cNvPr id="3" name="Content Placeholder 2"/>
          <p:cNvSpPr>
            <a:spLocks noGrp="1"/>
          </p:cNvSpPr>
          <p:nvPr>
            <p:ph sz="quarter" idx="10"/>
          </p:nvPr>
        </p:nvSpPr>
        <p:spPr>
          <a:xfrm>
            <a:off x="609600" y="1600200"/>
            <a:ext cx="10871200" cy="4724400"/>
          </a:xfrm>
          <a:prstGeom prst="rect">
            <a:avLst/>
          </a:prstGeom>
        </p:spPr>
        <p:txBody>
          <a:bodyPr/>
          <a:lstStyle>
            <a:lvl1pPr>
              <a:defRPr sz="2700">
                <a:latin typeface="+mj-lt"/>
                <a:cs typeface="Arial" panose="020B0604020202020204" pitchFamily="34" charset="0"/>
              </a:defRPr>
            </a:lvl1pPr>
            <a:lvl2pPr marL="1025185" indent="-415616">
              <a:buFont typeface="Courier New" panose="02070309020205020404" pitchFamily="49" charset="0"/>
              <a:buChar char="o"/>
              <a:defRPr sz="2700">
                <a:latin typeface="+mj-lt"/>
                <a:cs typeface="Arial" panose="020B0604020202020204" pitchFamily="34" charset="0"/>
              </a:defRPr>
            </a:lvl2pPr>
            <a:lvl3pPr marL="1584879" indent="-365742">
              <a:buFont typeface="Wingdings" panose="05000000000000000000" pitchFamily="2" charset="2"/>
              <a:buChar char="§"/>
              <a:defRPr sz="2700">
                <a:latin typeface="+mj-lt"/>
                <a:cs typeface="Arial" panose="020B0604020202020204" pitchFamily="34" charset="0"/>
              </a:defRPr>
            </a:lvl3pPr>
            <a:lvl4pPr>
              <a:defRPr sz="2700">
                <a:latin typeface="+mj-lt"/>
                <a:cs typeface="Arial" panose="020B0604020202020204" pitchFamily="34" charset="0"/>
              </a:defRPr>
            </a:lvl4pPr>
            <a:lvl5pPr>
              <a:defRPr sz="27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1" hasCustomPrompt="1"/>
          </p:nvPr>
        </p:nvSpPr>
        <p:spPr>
          <a:xfrm>
            <a:off x="2743200" y="304800"/>
            <a:ext cx="6604000" cy="533400"/>
          </a:xfrm>
          <a:prstGeom prst="rect">
            <a:avLst/>
          </a:prstGeom>
        </p:spPr>
        <p:txBody>
          <a:bodyPr/>
          <a:lstStyle>
            <a:lvl1pPr marL="0" indent="0">
              <a:buNone/>
              <a:defRPr>
                <a:solidFill>
                  <a:schemeClr val="bg1"/>
                </a:solidFill>
                <a:latin typeface="+mj-lt"/>
              </a:defRPr>
            </a:lvl1pPr>
          </a:lstStyle>
          <a:p>
            <a:pPr marL="457178" marR="0" lvl="0" indent="-457178" defTabSz="1219140" eaLnBrk="1" fontAlgn="auto" latinLnBrk="0" hangingPunct="1">
              <a:lnSpc>
                <a:spcPct val="100000"/>
              </a:lnSpc>
              <a:spcBef>
                <a:spcPts val="667"/>
              </a:spcBef>
              <a:spcAft>
                <a:spcPts val="0"/>
              </a:spcAft>
              <a:buClrTx/>
              <a:buSzPct val="100000"/>
              <a:tabLst/>
              <a:defRPr/>
            </a:pPr>
            <a:r>
              <a:rPr lang="en-US" dirty="0" smtClean="0"/>
              <a:t>Title TBA</a:t>
            </a:r>
            <a:endParaRPr lang="en-US" dirty="0"/>
          </a:p>
        </p:txBody>
      </p:sp>
    </p:spTree>
    <p:extLst>
      <p:ext uri="{BB962C8B-B14F-4D97-AF65-F5344CB8AC3E}">
        <p14:creationId xmlns:p14="http://schemas.microsoft.com/office/powerpoint/2010/main" val="14328938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11684000" y="6629402"/>
            <a:ext cx="4064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fld id="{86CB4B4D-7CA3-9044-876B-883B54F8677D}" type="slidenum">
              <a:rPr>
                <a:solidFill>
                  <a:srgbClr val="44546A"/>
                </a:solidFill>
                <a:latin typeface="Calibri Light"/>
              </a:rPr>
              <a:pPr/>
              <a:t>‹#›</a:t>
            </a:fld>
            <a:endParaRPr dirty="0">
              <a:solidFill>
                <a:srgbClr val="44546A"/>
              </a:solidFill>
              <a:latin typeface="Calibri Light"/>
            </a:endParaRPr>
          </a:p>
        </p:txBody>
      </p:sp>
      <p:sp>
        <p:nvSpPr>
          <p:cNvPr id="3" name="Content Placeholder 2"/>
          <p:cNvSpPr>
            <a:spLocks noGrp="1"/>
          </p:cNvSpPr>
          <p:nvPr>
            <p:ph sz="quarter" idx="10"/>
          </p:nvPr>
        </p:nvSpPr>
        <p:spPr>
          <a:xfrm>
            <a:off x="609600" y="1600200"/>
            <a:ext cx="10871200" cy="4724400"/>
          </a:xfrm>
          <a:prstGeom prst="rect">
            <a:avLst/>
          </a:prstGeom>
        </p:spPr>
        <p:txBody>
          <a:bodyPr/>
          <a:lstStyle>
            <a:lvl1pPr>
              <a:defRPr sz="2000">
                <a:latin typeface="+mj-lt"/>
                <a:cs typeface="Arial" panose="020B0604020202020204" pitchFamily="34" charset="0"/>
              </a:defRPr>
            </a:lvl1pPr>
            <a:lvl2pPr marL="768907" indent="-311719">
              <a:buFont typeface="Courier New" panose="02070309020205020404" pitchFamily="49" charset="0"/>
              <a:buChar char="o"/>
              <a:defRPr sz="2000">
                <a:latin typeface="+mj-lt"/>
                <a:cs typeface="Arial" panose="020B0604020202020204" pitchFamily="34" charset="0"/>
              </a:defRPr>
            </a:lvl2pPr>
            <a:lvl3pPr marL="1188689" indent="-274312">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hape 3"/>
          <p:cNvSpPr/>
          <p:nvPr userDrawn="1"/>
        </p:nvSpPr>
        <p:spPr>
          <a:xfrm>
            <a:off x="101600" y="6629402"/>
            <a:ext cx="31496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algn="ctr" defTabSz="914377">
              <a:defRPr>
                <a:solidFill>
                  <a:srgbClr val="000000"/>
                </a:solidFill>
              </a:defRPr>
            </a:pPr>
            <a:r>
              <a:rPr lang="en-AU" sz="1100" i="1" dirty="0" smtClean="0">
                <a:solidFill>
                  <a:srgbClr val="44546A"/>
                </a:solidFill>
                <a:latin typeface="Calibri"/>
                <a:cs typeface="Proxima Nova Regular"/>
                <a:sym typeface="Proxima Nova Regular"/>
              </a:rPr>
              <a:t>CEOS Plenary 2017, 19-20 October</a:t>
            </a:r>
            <a:endParaRPr sz="1100" i="1" dirty="0">
              <a:solidFill>
                <a:srgbClr val="44546A"/>
              </a:solidFill>
              <a:latin typeface="Calibri"/>
              <a:cs typeface="Proxima Nova Regular"/>
              <a:sym typeface="Proxima Nova Regular"/>
            </a:endParaRPr>
          </a:p>
        </p:txBody>
      </p:sp>
      <p:sp>
        <p:nvSpPr>
          <p:cNvPr id="9" name="Content Placeholder 3"/>
          <p:cNvSpPr>
            <a:spLocks noGrp="1"/>
          </p:cNvSpPr>
          <p:nvPr>
            <p:ph sz="quarter" idx="11" hasCustomPrompt="1"/>
          </p:nvPr>
        </p:nvSpPr>
        <p:spPr>
          <a:xfrm>
            <a:off x="2743200" y="304800"/>
            <a:ext cx="6604000" cy="533400"/>
          </a:xfrm>
          <a:prstGeom prst="rect">
            <a:avLst/>
          </a:prstGeom>
        </p:spPr>
        <p:txBody>
          <a:bodyPr/>
          <a:lstStyle>
            <a:lvl1pPr marL="0" indent="0">
              <a:buNone/>
              <a:defRPr>
                <a:solidFill>
                  <a:schemeClr val="bg1"/>
                </a:solidFill>
                <a:latin typeface="+mj-lt"/>
              </a:defRPr>
            </a:lvl1pPr>
          </a:lstStyle>
          <a:p>
            <a:pPr marL="342891" marR="0" lvl="0" indent="-342891" defTabSz="914377"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Tree>
    <p:extLst>
      <p:ext uri="{BB962C8B-B14F-4D97-AF65-F5344CB8AC3E}">
        <p14:creationId xmlns:p14="http://schemas.microsoft.com/office/powerpoint/2010/main" val="36587199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2655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5793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5539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3753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966651"/>
            <a:ext cx="5181600" cy="565621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966651"/>
            <a:ext cx="5181600" cy="56562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a:extLst>
              <a:ext uri="{FF2B5EF4-FFF2-40B4-BE49-F238E27FC236}">
                <a16:creationId xmlns="" xmlns:a16="http://schemas.microsoft.com/office/drawing/2014/main" id="{5116AA56-6D83-334F-9373-7CE035F18922}"/>
              </a:ext>
            </a:extLst>
          </p:cNvPr>
          <p:cNvGrpSpPr/>
          <p:nvPr userDrawn="1"/>
        </p:nvGrpSpPr>
        <p:grpSpPr>
          <a:xfrm rot="16200000">
            <a:off x="-3108445" y="3108446"/>
            <a:ext cx="6858004" cy="641115"/>
            <a:chOff x="508738" y="3792312"/>
            <a:chExt cx="12192004" cy="641115"/>
          </a:xfrm>
        </p:grpSpPr>
        <p:sp>
          <p:nvSpPr>
            <p:cNvPr id="9" name="Rectangle 8">
              <a:extLst>
                <a:ext uri="{FF2B5EF4-FFF2-40B4-BE49-F238E27FC236}">
                  <a16:creationId xmlns="" xmlns:a16="http://schemas.microsoft.com/office/drawing/2014/main" id="{5866C536-27E6-A74D-BF01-1AFC5D9A8EA0}"/>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 xmlns:a16="http://schemas.microsoft.com/office/drawing/2014/main" id="{8D5EB561-2F57-4444-BFCB-1C9D28B102D1}"/>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 xmlns:a16="http://schemas.microsoft.com/office/drawing/2014/main" id="{962FEFBA-4DCF-8542-B93F-3B79A998C488}"/>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3518120254"/>
      </p:ext>
    </p:extLst>
  </p:cSld>
  <p:clrMapOvr>
    <a:masterClrMapping/>
  </p:clrMapOvr>
  <p:transition xmlns:p14="http://schemas.microsoft.com/office/powerpoint/2010/mai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10978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2569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4941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30448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30687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42213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7998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54131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
            <a:ext cx="11734800" cy="1003300"/>
          </a:xfrm>
          <a:solidFill>
            <a:srgbClr val="0A8F9D"/>
          </a:solidFill>
        </p:spPr>
        <p:txBody>
          <a:bodyPr/>
          <a:lstStyle>
            <a:lvl1pPr algn="r">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08794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665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0A8F9D"/>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975769"/>
            <a:ext cx="5157787" cy="823912"/>
          </a:xfrm>
          <a:solidFill>
            <a:srgbClr val="F5911E"/>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1799680"/>
            <a:ext cx="5157787" cy="4810125"/>
          </a:xfrm>
          <a:solidFill>
            <a:srgbClr val="0CADEA"/>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975769"/>
            <a:ext cx="5183188" cy="823912"/>
          </a:xfrm>
          <a:solidFill>
            <a:srgbClr val="F5911E"/>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799680"/>
            <a:ext cx="5183188" cy="4810125"/>
          </a:xfrm>
          <a:solidFill>
            <a:srgbClr val="0CADEA"/>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a:extLst>
              <a:ext uri="{FF2B5EF4-FFF2-40B4-BE49-F238E27FC236}">
                <a16:creationId xmlns="" xmlns:a16="http://schemas.microsoft.com/office/drawing/2014/main" id="{EFC4ED04-0D5E-C245-8DDA-343802F780CB}"/>
              </a:ext>
            </a:extLst>
          </p:cNvPr>
          <p:cNvGrpSpPr/>
          <p:nvPr userDrawn="1"/>
        </p:nvGrpSpPr>
        <p:grpSpPr>
          <a:xfrm rot="16200000">
            <a:off x="-3108445" y="3108446"/>
            <a:ext cx="6858004" cy="641115"/>
            <a:chOff x="508738" y="3792312"/>
            <a:chExt cx="12192004" cy="641115"/>
          </a:xfrm>
        </p:grpSpPr>
        <p:sp>
          <p:nvSpPr>
            <p:cNvPr id="11" name="Rectangle 10">
              <a:extLst>
                <a:ext uri="{FF2B5EF4-FFF2-40B4-BE49-F238E27FC236}">
                  <a16:creationId xmlns="" xmlns:a16="http://schemas.microsoft.com/office/drawing/2014/main" id="{7FC11F50-95C4-724D-B2FA-63C05392D760}"/>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 xmlns:a16="http://schemas.microsoft.com/office/drawing/2014/main" id="{CA74969E-2081-E048-9869-2C19614BBF7B}"/>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 xmlns:a16="http://schemas.microsoft.com/office/drawing/2014/main" id="{C6F4FB13-A645-C342-B87E-6F06FC93602C}"/>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4" name="Title 1">
            <a:extLst>
              <a:ext uri="{FF2B5EF4-FFF2-40B4-BE49-F238E27FC236}">
                <a16:creationId xmlns="" xmlns:a16="http://schemas.microsoft.com/office/drawing/2014/main" id="{917CB9AD-C0B9-834D-BEFA-87206FAA645D}"/>
              </a:ext>
            </a:extLst>
          </p:cNvPr>
          <p:cNvSpPr txBox="1">
            <a:spLocks/>
          </p:cNvSpPr>
          <p:nvPr userDrawn="1"/>
        </p:nvSpPr>
        <p:spPr>
          <a:xfrm>
            <a:off x="522514" y="0"/>
            <a:ext cx="11288486" cy="862149"/>
          </a:xfrm>
          <a:prstGeom prst="rect">
            <a:avLst/>
          </a:prstGeom>
          <a:solidFill>
            <a:srgbClr val="0A8F9D"/>
          </a:solidFill>
        </p:spPr>
        <p:txBody>
          <a:bodyPr vert="horz" lIns="91440" tIns="45720" rIns="91440" bIns="45720" rtlCol="0" anchor="ctr">
            <a:normAutofit/>
          </a:bodyPr>
          <a:lstStyle>
            <a:lvl1pPr algn="r"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150901988"/>
      </p:ext>
    </p:extLst>
  </p:cSld>
  <p:clrMapOvr>
    <a:masterClrMapping/>
  </p:clrMapOvr>
  <p:transition xmlns:p14="http://schemas.microsoft.com/office/powerpoint/2010/mai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2190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3404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76352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7382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60224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14096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54306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7855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11684000" y="6626564"/>
            <a:ext cx="406400" cy="255389"/>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500" i="1" smtClean="0">
                <a:solidFill>
                  <a:schemeClr val="tx2"/>
                </a:solidFill>
                <a:latin typeface="+mj-lt"/>
                <a:ea typeface="+mj-ea"/>
                <a:cs typeface="Proxima Nova Regular"/>
              </a:defRPr>
            </a:lvl1pPr>
          </a:lstStyle>
          <a:p>
            <a:pPr defTabSz="1219140"/>
            <a:fld id="{86CB4B4D-7CA3-9044-876B-883B54F8677D}" type="slidenum">
              <a:rPr>
                <a:solidFill>
                  <a:srgbClr val="44546A"/>
                </a:solidFill>
                <a:latin typeface="Calibri Light"/>
              </a:rPr>
              <a:pPr defTabSz="1219140"/>
              <a:t>‹#›</a:t>
            </a:fld>
            <a:endParaRPr dirty="0">
              <a:solidFill>
                <a:srgbClr val="44546A"/>
              </a:solidFill>
              <a:latin typeface="Calibri Light"/>
            </a:endParaRPr>
          </a:p>
        </p:txBody>
      </p:sp>
      <p:sp>
        <p:nvSpPr>
          <p:cNvPr id="3" name="Content Placeholder 2"/>
          <p:cNvSpPr>
            <a:spLocks noGrp="1"/>
          </p:cNvSpPr>
          <p:nvPr>
            <p:ph sz="quarter" idx="10"/>
          </p:nvPr>
        </p:nvSpPr>
        <p:spPr>
          <a:xfrm>
            <a:off x="609600" y="1600200"/>
            <a:ext cx="10871200" cy="4724400"/>
          </a:xfrm>
          <a:prstGeom prst="rect">
            <a:avLst/>
          </a:prstGeom>
        </p:spPr>
        <p:txBody>
          <a:bodyPr/>
          <a:lstStyle>
            <a:lvl1pPr>
              <a:defRPr sz="2700">
                <a:latin typeface="+mj-lt"/>
                <a:cs typeface="Arial" panose="020B0604020202020204" pitchFamily="34" charset="0"/>
              </a:defRPr>
            </a:lvl1pPr>
            <a:lvl2pPr marL="1025185" indent="-415616">
              <a:buFont typeface="Courier New" panose="02070309020205020404" pitchFamily="49" charset="0"/>
              <a:buChar char="o"/>
              <a:defRPr sz="2700">
                <a:latin typeface="+mj-lt"/>
                <a:cs typeface="Arial" panose="020B0604020202020204" pitchFamily="34" charset="0"/>
              </a:defRPr>
            </a:lvl2pPr>
            <a:lvl3pPr marL="1584879" indent="-365742">
              <a:buFont typeface="Wingdings" panose="05000000000000000000" pitchFamily="2" charset="2"/>
              <a:buChar char="§"/>
              <a:defRPr sz="2700">
                <a:latin typeface="+mj-lt"/>
                <a:cs typeface="Arial" panose="020B0604020202020204" pitchFamily="34" charset="0"/>
              </a:defRPr>
            </a:lvl3pPr>
            <a:lvl4pPr>
              <a:defRPr sz="2700">
                <a:latin typeface="+mj-lt"/>
                <a:cs typeface="Arial" panose="020B0604020202020204" pitchFamily="34" charset="0"/>
              </a:defRPr>
            </a:lvl4pPr>
            <a:lvl5pPr>
              <a:defRPr sz="27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1" hasCustomPrompt="1"/>
          </p:nvPr>
        </p:nvSpPr>
        <p:spPr>
          <a:xfrm>
            <a:off x="2743200" y="304800"/>
            <a:ext cx="6604000" cy="533400"/>
          </a:xfrm>
          <a:prstGeom prst="rect">
            <a:avLst/>
          </a:prstGeom>
        </p:spPr>
        <p:txBody>
          <a:bodyPr/>
          <a:lstStyle>
            <a:lvl1pPr marL="0" indent="0">
              <a:buNone/>
              <a:defRPr>
                <a:solidFill>
                  <a:schemeClr val="bg1"/>
                </a:solidFill>
                <a:latin typeface="+mj-lt"/>
              </a:defRPr>
            </a:lvl1pPr>
          </a:lstStyle>
          <a:p>
            <a:pPr marL="457178" marR="0" lvl="0" indent="-457178" defTabSz="1219140" eaLnBrk="1" fontAlgn="auto" latinLnBrk="0" hangingPunct="1">
              <a:lnSpc>
                <a:spcPct val="100000"/>
              </a:lnSpc>
              <a:spcBef>
                <a:spcPts val="667"/>
              </a:spcBef>
              <a:spcAft>
                <a:spcPts val="0"/>
              </a:spcAft>
              <a:buClrTx/>
              <a:buSzPct val="100000"/>
              <a:tabLst/>
              <a:defRPr/>
            </a:pPr>
            <a:r>
              <a:rPr lang="en-US" dirty="0" smtClean="0"/>
              <a:t>Title TBA</a:t>
            </a:r>
            <a:endParaRPr lang="en-US" dirty="0"/>
          </a:p>
        </p:txBody>
      </p:sp>
    </p:spTree>
    <p:extLst>
      <p:ext uri="{BB962C8B-B14F-4D97-AF65-F5344CB8AC3E}">
        <p14:creationId xmlns:p14="http://schemas.microsoft.com/office/powerpoint/2010/main" val="23528317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11684000" y="6629402"/>
            <a:ext cx="4064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fld id="{86CB4B4D-7CA3-9044-876B-883B54F8677D}" type="slidenum">
              <a:rPr>
                <a:solidFill>
                  <a:srgbClr val="44546A"/>
                </a:solidFill>
                <a:latin typeface="Calibri Light"/>
              </a:rPr>
              <a:pPr/>
              <a:t>‹#›</a:t>
            </a:fld>
            <a:endParaRPr dirty="0">
              <a:solidFill>
                <a:srgbClr val="44546A"/>
              </a:solidFill>
              <a:latin typeface="Calibri Light"/>
            </a:endParaRPr>
          </a:p>
        </p:txBody>
      </p:sp>
      <p:sp>
        <p:nvSpPr>
          <p:cNvPr id="3" name="Content Placeholder 2"/>
          <p:cNvSpPr>
            <a:spLocks noGrp="1"/>
          </p:cNvSpPr>
          <p:nvPr>
            <p:ph sz="quarter" idx="10"/>
          </p:nvPr>
        </p:nvSpPr>
        <p:spPr>
          <a:xfrm>
            <a:off x="609600" y="1600200"/>
            <a:ext cx="10871200" cy="4724400"/>
          </a:xfrm>
          <a:prstGeom prst="rect">
            <a:avLst/>
          </a:prstGeom>
        </p:spPr>
        <p:txBody>
          <a:bodyPr/>
          <a:lstStyle>
            <a:lvl1pPr>
              <a:defRPr sz="2000">
                <a:latin typeface="+mj-lt"/>
                <a:cs typeface="Arial" panose="020B0604020202020204" pitchFamily="34" charset="0"/>
              </a:defRPr>
            </a:lvl1pPr>
            <a:lvl2pPr marL="768907" indent="-311719">
              <a:buFont typeface="Courier New" panose="02070309020205020404" pitchFamily="49" charset="0"/>
              <a:buChar char="o"/>
              <a:defRPr sz="2000">
                <a:latin typeface="+mj-lt"/>
                <a:cs typeface="Arial" panose="020B0604020202020204" pitchFamily="34" charset="0"/>
              </a:defRPr>
            </a:lvl2pPr>
            <a:lvl3pPr marL="1188689" indent="-274312">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hape 3"/>
          <p:cNvSpPr/>
          <p:nvPr userDrawn="1"/>
        </p:nvSpPr>
        <p:spPr>
          <a:xfrm>
            <a:off x="101600" y="6629402"/>
            <a:ext cx="31496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algn="ctr" defTabSz="914377">
              <a:defRPr>
                <a:solidFill>
                  <a:srgbClr val="000000"/>
                </a:solidFill>
              </a:defRPr>
            </a:pPr>
            <a:r>
              <a:rPr lang="en-AU" sz="1100" i="1" dirty="0" smtClean="0">
                <a:solidFill>
                  <a:srgbClr val="44546A"/>
                </a:solidFill>
                <a:latin typeface="Calibri"/>
                <a:cs typeface="Proxima Nova Regular"/>
                <a:sym typeface="Proxima Nova Regular"/>
              </a:rPr>
              <a:t>CEOS Plenary 2017, 19-20 October</a:t>
            </a:r>
            <a:endParaRPr sz="1100" i="1" dirty="0">
              <a:solidFill>
                <a:srgbClr val="44546A"/>
              </a:solidFill>
              <a:latin typeface="Calibri"/>
              <a:cs typeface="Proxima Nova Regular"/>
              <a:sym typeface="Proxima Nova Regular"/>
            </a:endParaRPr>
          </a:p>
        </p:txBody>
      </p:sp>
      <p:sp>
        <p:nvSpPr>
          <p:cNvPr id="9" name="Content Placeholder 3"/>
          <p:cNvSpPr>
            <a:spLocks noGrp="1"/>
          </p:cNvSpPr>
          <p:nvPr>
            <p:ph sz="quarter" idx="11" hasCustomPrompt="1"/>
          </p:nvPr>
        </p:nvSpPr>
        <p:spPr>
          <a:xfrm>
            <a:off x="2743200" y="304800"/>
            <a:ext cx="6604000" cy="533400"/>
          </a:xfrm>
          <a:prstGeom prst="rect">
            <a:avLst/>
          </a:prstGeom>
        </p:spPr>
        <p:txBody>
          <a:bodyPr/>
          <a:lstStyle>
            <a:lvl1pPr marL="0" indent="0">
              <a:buNone/>
              <a:defRPr>
                <a:solidFill>
                  <a:schemeClr val="bg1"/>
                </a:solidFill>
                <a:latin typeface="+mj-lt"/>
              </a:defRPr>
            </a:lvl1pPr>
          </a:lstStyle>
          <a:p>
            <a:pPr marL="342891" marR="0" lvl="0" indent="-342891" defTabSz="914377"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Tree>
    <p:extLst>
      <p:ext uri="{BB962C8B-B14F-4D97-AF65-F5344CB8AC3E}">
        <p14:creationId xmlns:p14="http://schemas.microsoft.com/office/powerpoint/2010/main" val="118774311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2514" y="0"/>
            <a:ext cx="11669486" cy="862149"/>
          </a:xfrm>
        </p:spPr>
        <p:txBody>
          <a:body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smtClean="0"/>
              <a:t>23/04/18</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dirty="0"/>
          </a:p>
        </p:txBody>
      </p:sp>
      <p:grpSp>
        <p:nvGrpSpPr>
          <p:cNvPr id="6" name="Group 5">
            <a:extLst>
              <a:ext uri="{FF2B5EF4-FFF2-40B4-BE49-F238E27FC236}">
                <a16:creationId xmlns="" xmlns:a16="http://schemas.microsoft.com/office/drawing/2014/main" id="{A53E29BE-EFFE-8143-83E7-DDB6F29B1C80}"/>
              </a:ext>
            </a:extLst>
          </p:cNvPr>
          <p:cNvGrpSpPr/>
          <p:nvPr userDrawn="1"/>
        </p:nvGrpSpPr>
        <p:grpSpPr>
          <a:xfrm rot="16200000">
            <a:off x="-3108445" y="3108446"/>
            <a:ext cx="6858004" cy="641115"/>
            <a:chOff x="508738" y="3792312"/>
            <a:chExt cx="12192004" cy="641115"/>
          </a:xfrm>
        </p:grpSpPr>
        <p:sp>
          <p:nvSpPr>
            <p:cNvPr id="7" name="Rectangle 6">
              <a:extLst>
                <a:ext uri="{FF2B5EF4-FFF2-40B4-BE49-F238E27FC236}">
                  <a16:creationId xmlns="" xmlns:a16="http://schemas.microsoft.com/office/drawing/2014/main" id="{CC82B73B-DB42-484B-8D34-1C2974FFA749}"/>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 xmlns:a16="http://schemas.microsoft.com/office/drawing/2014/main" id="{FB5A47E3-9D06-5C4F-932F-1A902B555AA1}"/>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 xmlns:a16="http://schemas.microsoft.com/office/drawing/2014/main" id="{AE6358DE-F7EF-4E4C-9791-456F93818689}"/>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2859049738"/>
      </p:ext>
    </p:extLst>
  </p:cSld>
  <p:clrMapOvr>
    <a:masterClrMapping/>
  </p:clrMapOvr>
  <p:transition xmlns:p14="http://schemas.microsoft.com/office/powerpoint/2010/mai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8504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41883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5516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89507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6050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52618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69877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60427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08310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676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57CA850-B011-4401-92D3-28535CD655E4}" type="datetimeFigureOut">
              <a:rPr lang="en-US" smtClean="0">
                <a:solidFill>
                  <a:srgbClr val="000000">
                    <a:tint val="75000"/>
                  </a:srgbClr>
                </a:solidFill>
              </a:rPr>
              <a:pPr/>
              <a:t>23/04/18</a:t>
            </a:fld>
            <a:endParaRPr lang="en-US">
              <a:solidFill>
                <a:srgbClr val="000000">
                  <a:tint val="75000"/>
                </a:srgbClr>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C3691CE-051C-4B7E-A23B-B2E80E9D0906}" type="slidenum">
              <a:rPr lang="en-US" smtClean="0">
                <a:solidFill>
                  <a:srgbClr val="000000">
                    <a:tint val="75000"/>
                  </a:srgbClr>
                </a:solidFill>
              </a:rPr>
              <a:pPr/>
              <a:t>‹#›</a:t>
            </a:fld>
            <a:endParaRPr lang="en-US">
              <a:solidFill>
                <a:srgbClr val="000000">
                  <a:tint val="75000"/>
                </a:srgbClr>
              </a:solidFill>
            </a:endParaRPr>
          </a:p>
        </p:txBody>
      </p:sp>
      <p:grpSp>
        <p:nvGrpSpPr>
          <p:cNvPr id="5" name="Group 4">
            <a:extLst>
              <a:ext uri="{FF2B5EF4-FFF2-40B4-BE49-F238E27FC236}">
                <a16:creationId xmlns="" xmlns:a16="http://schemas.microsoft.com/office/drawing/2014/main" id="{E693F1C5-AF43-8A49-96DD-B26C8E12525E}"/>
              </a:ext>
            </a:extLst>
          </p:cNvPr>
          <p:cNvGrpSpPr/>
          <p:nvPr userDrawn="1"/>
        </p:nvGrpSpPr>
        <p:grpSpPr>
          <a:xfrm rot="16200000">
            <a:off x="-3108445" y="3108446"/>
            <a:ext cx="6858004" cy="641115"/>
            <a:chOff x="508738" y="3792312"/>
            <a:chExt cx="12192004" cy="641115"/>
          </a:xfrm>
        </p:grpSpPr>
        <p:sp>
          <p:nvSpPr>
            <p:cNvPr id="6" name="Rectangle 5">
              <a:extLst>
                <a:ext uri="{FF2B5EF4-FFF2-40B4-BE49-F238E27FC236}">
                  <a16:creationId xmlns="" xmlns:a16="http://schemas.microsoft.com/office/drawing/2014/main" id="{F6BF5B1E-5EE5-E44F-A384-4BD4321E9BB9}"/>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 xmlns:a16="http://schemas.microsoft.com/office/drawing/2014/main" id="{A878F672-D2C3-F84E-9269-BFED76F0692A}"/>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 xmlns:a16="http://schemas.microsoft.com/office/drawing/2014/main" id="{3021D26B-C2BE-3541-B71C-DFBB90FB6FBC}"/>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1498858517"/>
      </p:ext>
    </p:extLst>
  </p:cSld>
  <p:clrMapOvr>
    <a:masterClrMapping/>
  </p:clrMapOvr>
  <p:transition xmlns:p14="http://schemas.microsoft.com/office/powerpoint/2010/mai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77623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Titel 1"/>
          <p:cNvSpPr txBox="1">
            <a:spLocks/>
          </p:cNvSpPr>
          <p:nvPr userDrawn="1"/>
        </p:nvSpPr>
        <p:spPr bwMode="auto">
          <a:xfrm>
            <a:off x="0" y="0"/>
            <a:ext cx="12192000" cy="5842000"/>
          </a:xfrm>
          <a:prstGeom prst="rect">
            <a:avLst/>
          </a:prstGeom>
          <a:gradFill flip="none" rotWithShape="1">
            <a:gsLst>
              <a:gs pos="0">
                <a:srgbClr val="618FFD">
                  <a:lumMod val="50000"/>
                  <a:shade val="30000"/>
                  <a:satMod val="115000"/>
                </a:srgbClr>
              </a:gs>
              <a:gs pos="50000">
                <a:srgbClr val="618FFD">
                  <a:lumMod val="50000"/>
                  <a:shade val="67500"/>
                  <a:satMod val="115000"/>
                </a:srgbClr>
              </a:gs>
              <a:gs pos="100000">
                <a:srgbClr val="618FFD">
                  <a:lumMod val="50000"/>
                  <a:shade val="100000"/>
                  <a:satMod val="115000"/>
                </a:srgbClr>
              </a:gs>
            </a:gsLst>
            <a:lin ang="5400000" scaled="1"/>
            <a:tileRect/>
          </a:gra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4450" rIns="0" bIns="44450" anchor="ctr"/>
          <a:lstStyle>
            <a:lvl1pPr defTabSz="762000">
              <a:defRPr sz="2200" b="1">
                <a:solidFill>
                  <a:schemeClr val="tx1"/>
                </a:solidFill>
                <a:latin typeface="Arial" charset="0"/>
                <a:ea typeface="MS PGothic" charset="0"/>
                <a:cs typeface="MS PGothic" charset="0"/>
              </a:defRPr>
            </a:lvl1pPr>
            <a:lvl2pPr marL="742950" indent="-285750" defTabSz="762000">
              <a:defRPr sz="2200" b="1">
                <a:solidFill>
                  <a:schemeClr val="tx1"/>
                </a:solidFill>
                <a:latin typeface="Arial" charset="0"/>
                <a:ea typeface="MS PGothic" charset="0"/>
                <a:cs typeface="MS PGothic" charset="0"/>
              </a:defRPr>
            </a:lvl2pPr>
            <a:lvl3pPr marL="1143000" indent="-228600" defTabSz="762000">
              <a:defRPr sz="2200" b="1">
                <a:solidFill>
                  <a:schemeClr val="tx1"/>
                </a:solidFill>
                <a:latin typeface="Arial" charset="0"/>
                <a:ea typeface="MS PGothic" charset="0"/>
                <a:cs typeface="MS PGothic" charset="0"/>
              </a:defRPr>
            </a:lvl3pPr>
            <a:lvl4pPr marL="1600200" indent="-228600" defTabSz="762000">
              <a:defRPr sz="2200" b="1">
                <a:solidFill>
                  <a:schemeClr val="tx1"/>
                </a:solidFill>
                <a:latin typeface="Arial" charset="0"/>
                <a:ea typeface="MS PGothic" charset="0"/>
                <a:cs typeface="MS PGothic" charset="0"/>
              </a:defRPr>
            </a:lvl4pPr>
            <a:lvl5pPr marL="2057400" indent="-228600" defTabSz="762000">
              <a:defRPr sz="2200" b="1">
                <a:solidFill>
                  <a:schemeClr val="tx1"/>
                </a:solidFill>
                <a:latin typeface="Arial" charset="0"/>
                <a:ea typeface="MS PGothic" charset="0"/>
                <a:cs typeface="MS PGothic" charset="0"/>
              </a:defRPr>
            </a:lvl5pPr>
            <a:lvl6pPr marL="2514600" indent="-228600" defTabSz="7620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6pPr>
            <a:lvl7pPr marL="2971800" indent="-228600" defTabSz="7620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7pPr>
            <a:lvl8pPr marL="3429000" indent="-228600" defTabSz="7620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8pPr>
            <a:lvl9pPr marL="3886200" indent="-228600" defTabSz="7620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9pPr>
          </a:lstStyle>
          <a:p>
            <a:pPr algn="ctr" eaLnBrk="0" fontAlgn="base" hangingPunct="0">
              <a:spcBef>
                <a:spcPct val="0"/>
              </a:spcBef>
              <a:spcAft>
                <a:spcPct val="0"/>
              </a:spcAft>
              <a:defRPr/>
            </a:pPr>
            <a:endParaRPr lang="en-US" sz="5400" smtClean="0">
              <a:solidFill>
                <a:srgbClr val="FFFFFF"/>
              </a:solidFill>
              <a:latin typeface="Arial Bold" charset="0"/>
              <a:cs typeface="Arial" charset="0"/>
              <a:sym typeface="Arial Bold" charset="0"/>
            </a:endParaRPr>
          </a:p>
        </p:txBody>
      </p:sp>
    </p:spTree>
    <p:extLst>
      <p:ext uri="{BB962C8B-B14F-4D97-AF65-F5344CB8AC3E}">
        <p14:creationId xmlns:p14="http://schemas.microsoft.com/office/powerpoint/2010/main" val="38244372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5"/>
          <p:cNvSpPr txBox="1">
            <a:spLocks noChangeArrowheads="1"/>
          </p:cNvSpPr>
          <p:nvPr userDrawn="1"/>
        </p:nvSpPr>
        <p:spPr bwMode="auto">
          <a:xfrm>
            <a:off x="0" y="6583364"/>
            <a:ext cx="12192000" cy="274637"/>
          </a:xfrm>
          <a:prstGeom prst="rect">
            <a:avLst/>
          </a:prstGeom>
          <a:noFill/>
          <a:ln w="12700">
            <a:noFill/>
            <a:miter lim="800000"/>
            <a:headEnd/>
            <a:tailEnd/>
          </a:ln>
          <a:effectLst/>
        </p:spPr>
        <p:txBody>
          <a:bodyPr>
            <a:spAutoFit/>
          </a:bodyPr>
          <a:lstStyle>
            <a:lvl1pPr>
              <a:defRPr sz="2200" b="1">
                <a:solidFill>
                  <a:schemeClr val="tx1"/>
                </a:solidFill>
                <a:latin typeface="Arial" charset="0"/>
                <a:ea typeface="MS PGothic" charset="0"/>
                <a:cs typeface="MS PGothic" charset="0"/>
              </a:defRPr>
            </a:lvl1pPr>
            <a:lvl2pPr marL="742950" indent="-285750">
              <a:defRPr sz="2200" b="1">
                <a:solidFill>
                  <a:schemeClr val="tx1"/>
                </a:solidFill>
                <a:latin typeface="Arial" charset="0"/>
                <a:ea typeface="MS PGothic" charset="0"/>
                <a:cs typeface="MS PGothic" charset="0"/>
              </a:defRPr>
            </a:lvl2pPr>
            <a:lvl3pPr marL="1143000" indent="-228600">
              <a:defRPr sz="2200" b="1">
                <a:solidFill>
                  <a:schemeClr val="tx1"/>
                </a:solidFill>
                <a:latin typeface="Arial" charset="0"/>
                <a:ea typeface="MS PGothic" charset="0"/>
                <a:cs typeface="MS PGothic" charset="0"/>
              </a:defRPr>
            </a:lvl3pPr>
            <a:lvl4pPr marL="1600200" indent="-228600">
              <a:defRPr sz="2200" b="1">
                <a:solidFill>
                  <a:schemeClr val="tx1"/>
                </a:solidFill>
                <a:latin typeface="Arial" charset="0"/>
                <a:ea typeface="MS PGothic" charset="0"/>
                <a:cs typeface="MS PGothic" charset="0"/>
              </a:defRPr>
            </a:lvl4pPr>
            <a:lvl5pPr marL="2057400" indent="-228600">
              <a:defRPr sz="2200" b="1">
                <a:solidFill>
                  <a:schemeClr val="tx1"/>
                </a:solidFill>
                <a:latin typeface="Arial" charset="0"/>
                <a:ea typeface="MS PGothic" charset="0"/>
                <a:cs typeface="MS PGothic" charset="0"/>
              </a:defRPr>
            </a:lvl5pPr>
            <a:lvl6pPr marL="25146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6pPr>
            <a:lvl7pPr marL="29718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7pPr>
            <a:lvl8pPr marL="34290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8pPr>
            <a:lvl9pPr marL="38862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9pPr>
          </a:lstStyle>
          <a:p>
            <a:pPr eaLnBrk="0" fontAlgn="base" hangingPunct="0">
              <a:spcBef>
                <a:spcPct val="20000"/>
              </a:spcBef>
              <a:spcAft>
                <a:spcPct val="0"/>
              </a:spcAft>
              <a:buClr>
                <a:srgbClr val="000000"/>
              </a:buClr>
              <a:defRPr/>
            </a:pPr>
            <a:r>
              <a:rPr lang="en-GB" sz="1200" b="0" smtClean="0">
                <a:solidFill>
                  <a:srgbClr val="99CCFF"/>
                </a:solidFill>
              </a:rPr>
              <a:t>                                                                                                                                                                                                           </a:t>
            </a:r>
            <a:endParaRPr lang="en-GB" sz="1400" b="0" smtClean="0">
              <a:solidFill>
                <a:srgbClr val="000000"/>
              </a:solidFill>
            </a:endParaRPr>
          </a:p>
        </p:txBody>
      </p:sp>
      <p:grpSp>
        <p:nvGrpSpPr>
          <p:cNvPr id="5" name="Group 10"/>
          <p:cNvGrpSpPr>
            <a:grpSpLocks noChangeAspect="1"/>
          </p:cNvGrpSpPr>
          <p:nvPr userDrawn="1"/>
        </p:nvGrpSpPr>
        <p:grpSpPr bwMode="auto">
          <a:xfrm>
            <a:off x="287868" y="6156325"/>
            <a:ext cx="1655233" cy="647700"/>
            <a:chOff x="144000" y="107948"/>
            <a:chExt cx="1972897" cy="1028574"/>
          </a:xfrm>
        </p:grpSpPr>
        <p:pic>
          <p:nvPicPr>
            <p:cNvPr id="6" name="Picture 8" descr="GCOS_new_logo.PNG"/>
            <p:cNvPicPr>
              <a:picLocks noChangeAspect="1"/>
            </p:cNvPicPr>
            <p:nvPr userDrawn="1"/>
          </p:nvPicPr>
          <p:blipFill>
            <a:blip r:embed="rId2">
              <a:extLst>
                <a:ext uri="{28A0092B-C50C-407E-A947-70E740481C1C}">
                  <a14:useLocalDpi xmlns:a14="http://schemas.microsoft.com/office/drawing/2010/main" val="0"/>
                </a:ext>
              </a:extLst>
            </a:blip>
            <a:srcRect l="25780" t="3175" r="17033" b="25409"/>
            <a:stretch>
              <a:fillRect/>
            </a:stretch>
          </p:blipFill>
          <p:spPr bwMode="auto">
            <a:xfrm>
              <a:off x="1043608" y="332656"/>
              <a:ext cx="1073289" cy="38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GCOS_new_logo.PNG"/>
            <p:cNvPicPr>
              <a:picLocks noChangeAspect="1"/>
            </p:cNvPicPr>
            <p:nvPr userDrawn="1"/>
          </p:nvPicPr>
          <p:blipFill>
            <a:blip r:embed="rId2">
              <a:extLst>
                <a:ext uri="{28A0092B-C50C-407E-A947-70E740481C1C}">
                  <a14:useLocalDpi xmlns:a14="http://schemas.microsoft.com/office/drawing/2010/main" val="0"/>
                </a:ext>
              </a:extLst>
            </a:blip>
            <a:srcRect l="26517" t="79402" b="1588"/>
            <a:stretch>
              <a:fillRect/>
            </a:stretch>
          </p:blipFill>
          <p:spPr bwMode="auto">
            <a:xfrm>
              <a:off x="144000" y="990000"/>
              <a:ext cx="1953772" cy="14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GCOS_new_logo.PNG"/>
            <p:cNvPicPr>
              <a:picLocks noChangeAspect="1"/>
            </p:cNvPicPr>
            <p:nvPr userDrawn="1"/>
          </p:nvPicPr>
          <p:blipFill>
            <a:blip r:embed="rId2">
              <a:extLst>
                <a:ext uri="{28A0092B-C50C-407E-A947-70E740481C1C}">
                  <a14:useLocalDpi xmlns:a14="http://schemas.microsoft.com/office/drawing/2010/main" val="0"/>
                </a:ext>
              </a:extLst>
            </a:blip>
            <a:srcRect r="77800" b="23820"/>
            <a:stretch>
              <a:fillRect/>
            </a:stretch>
          </p:blipFill>
          <p:spPr bwMode="auto">
            <a:xfrm>
              <a:off x="144462" y="107948"/>
              <a:ext cx="885383" cy="88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Line 9"/>
          <p:cNvSpPr>
            <a:spLocks noChangeShapeType="1"/>
          </p:cNvSpPr>
          <p:nvPr userDrawn="1"/>
        </p:nvSpPr>
        <p:spPr bwMode="auto">
          <a:xfrm>
            <a:off x="287867" y="792163"/>
            <a:ext cx="11616267" cy="0"/>
          </a:xfrm>
          <a:prstGeom prst="line">
            <a:avLst/>
          </a:prstGeom>
          <a:noFill/>
          <a:ln w="38100">
            <a:solidFill>
              <a:srgbClr val="78A7DA"/>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230000"/>
              </a:spcBef>
              <a:spcAft>
                <a:spcPct val="0"/>
              </a:spcAft>
              <a:buClr>
                <a:srgbClr val="000000"/>
              </a:buClr>
            </a:pPr>
            <a:endParaRPr lang="en-US" sz="2200" b="1">
              <a:solidFill>
                <a:srgbClr val="000000"/>
              </a:solidFill>
              <a:latin typeface="Arial" charset="0"/>
              <a:ea typeface="MS PGothic" charset="0"/>
              <a:cs typeface="MS PGothic" charset="0"/>
            </a:endParaRPr>
          </a:p>
        </p:txBody>
      </p:sp>
      <p:sp>
        <p:nvSpPr>
          <p:cNvPr id="10" name="Line 9"/>
          <p:cNvSpPr>
            <a:spLocks noChangeShapeType="1"/>
          </p:cNvSpPr>
          <p:nvPr userDrawn="1"/>
        </p:nvSpPr>
        <p:spPr bwMode="auto">
          <a:xfrm>
            <a:off x="287867" y="669925"/>
            <a:ext cx="11616267" cy="0"/>
          </a:xfrm>
          <a:prstGeom prst="line">
            <a:avLst/>
          </a:prstGeom>
          <a:noFill/>
          <a:ln w="57150">
            <a:solidFill>
              <a:srgbClr val="78A7DA"/>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230000"/>
              </a:spcBef>
              <a:spcAft>
                <a:spcPct val="0"/>
              </a:spcAft>
              <a:buClr>
                <a:srgbClr val="000000"/>
              </a:buClr>
            </a:pPr>
            <a:endParaRPr lang="en-US" sz="2200" b="1">
              <a:solidFill>
                <a:srgbClr val="000000"/>
              </a:solidFill>
              <a:latin typeface="Arial" charset="0"/>
              <a:ea typeface="MS PGothic" charset="0"/>
              <a:cs typeface="MS PGothic" charset="0"/>
            </a:endParaRPr>
          </a:p>
        </p:txBody>
      </p:sp>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27785081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0327298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1768" y="1"/>
            <a:ext cx="8447617" cy="1152525"/>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856092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906634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51768" y="1"/>
            <a:ext cx="8447617" cy="1152525"/>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69901" y="1066800"/>
            <a:ext cx="55245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1" y="1066800"/>
            <a:ext cx="55245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596156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827850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51768" y="1"/>
            <a:ext cx="8447617" cy="1152525"/>
          </a:xfrm>
          <a:prstGeom prst="rect">
            <a:avLst/>
          </a:prstGeo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37082026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281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7CA850-B011-4401-92D3-28535CD655E4}" type="datetimeFigureOut">
              <a:rPr lang="en-US" smtClean="0">
                <a:solidFill>
                  <a:srgbClr val="000000">
                    <a:tint val="75000"/>
                  </a:srgbClr>
                </a:solidFill>
              </a:rPr>
              <a:pPr/>
              <a:t>23/04/18</a:t>
            </a:fld>
            <a:endParaRPr lang="en-US">
              <a:solidFill>
                <a:srgbClr val="000000">
                  <a:tint val="75000"/>
                </a:srgb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C3691CE-051C-4B7E-A23B-B2E80E9D0906}" type="slidenum">
              <a:rPr lang="en-US" smtClean="0">
                <a:solidFill>
                  <a:srgbClr val="000000">
                    <a:tint val="75000"/>
                  </a:srgbClr>
                </a:solidFill>
              </a:rPr>
              <a:pPr/>
              <a:t>‹#›</a:t>
            </a:fld>
            <a:endParaRPr lang="en-US">
              <a:solidFill>
                <a:srgbClr val="000000">
                  <a:tint val="75000"/>
                </a:srgbClr>
              </a:solidFill>
            </a:endParaRPr>
          </a:p>
        </p:txBody>
      </p:sp>
      <p:grpSp>
        <p:nvGrpSpPr>
          <p:cNvPr id="8" name="Group 7">
            <a:extLst>
              <a:ext uri="{FF2B5EF4-FFF2-40B4-BE49-F238E27FC236}">
                <a16:creationId xmlns="" xmlns:a16="http://schemas.microsoft.com/office/drawing/2014/main" id="{C55C3FDE-9305-A94D-9133-D1D0466B9049}"/>
              </a:ext>
            </a:extLst>
          </p:cNvPr>
          <p:cNvGrpSpPr/>
          <p:nvPr userDrawn="1"/>
        </p:nvGrpSpPr>
        <p:grpSpPr>
          <a:xfrm rot="16200000">
            <a:off x="-3108445" y="3108446"/>
            <a:ext cx="6858004" cy="641115"/>
            <a:chOff x="508738" y="3792312"/>
            <a:chExt cx="12192004" cy="641115"/>
          </a:xfrm>
        </p:grpSpPr>
        <p:sp>
          <p:nvSpPr>
            <p:cNvPr id="9" name="Rectangle 8">
              <a:extLst>
                <a:ext uri="{FF2B5EF4-FFF2-40B4-BE49-F238E27FC236}">
                  <a16:creationId xmlns="" xmlns:a16="http://schemas.microsoft.com/office/drawing/2014/main" id="{74A40998-D780-4442-BA7A-2C041D244D94}"/>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 xmlns:a16="http://schemas.microsoft.com/office/drawing/2014/main" id="{97D41FE7-9C4D-224E-9D6A-A381F5344625}"/>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 xmlns:a16="http://schemas.microsoft.com/office/drawing/2014/main" id="{40133759-4EF1-584E-A6A4-AF1E7C5FC05D}"/>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1244365831"/>
      </p:ext>
    </p:extLst>
  </p:cSld>
  <p:clrMapOvr>
    <a:masterClrMapping/>
  </p:clrMapOvr>
  <p:transition xmlns:p14="http://schemas.microsoft.com/office/powerpoint/2010/mai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447555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199721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551768" y="1"/>
            <a:ext cx="8447617" cy="1152525"/>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927430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09052" y="304800"/>
            <a:ext cx="2813049" cy="5791200"/>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69901" y="304800"/>
            <a:ext cx="8235951"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416917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458585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5952"/>
      </p:ext>
    </p:extLst>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7CA850-B011-4401-92D3-28535CD655E4}" type="datetimeFigureOut">
              <a:rPr lang="en-US" smtClean="0">
                <a:solidFill>
                  <a:srgbClr val="000000">
                    <a:tint val="75000"/>
                  </a:srgbClr>
                </a:solidFill>
              </a:rPr>
              <a:pPr/>
              <a:t>23/04/18</a:t>
            </a:fld>
            <a:endParaRPr lang="en-US">
              <a:solidFill>
                <a:srgbClr val="000000">
                  <a:tint val="75000"/>
                </a:srgb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C3691CE-051C-4B7E-A23B-B2E80E9D0906}" type="slidenum">
              <a:rPr lang="en-US" smtClean="0">
                <a:solidFill>
                  <a:srgbClr val="000000">
                    <a:tint val="75000"/>
                  </a:srgbClr>
                </a:solidFill>
              </a:rPr>
              <a:pPr/>
              <a:t>‹#›</a:t>
            </a:fld>
            <a:endParaRPr lang="en-US">
              <a:solidFill>
                <a:srgbClr val="000000">
                  <a:tint val="75000"/>
                </a:srgbClr>
              </a:solidFill>
            </a:endParaRPr>
          </a:p>
        </p:txBody>
      </p:sp>
      <p:grpSp>
        <p:nvGrpSpPr>
          <p:cNvPr id="8" name="Group 7">
            <a:extLst>
              <a:ext uri="{FF2B5EF4-FFF2-40B4-BE49-F238E27FC236}">
                <a16:creationId xmlns="" xmlns:a16="http://schemas.microsoft.com/office/drawing/2014/main" id="{4B31552C-2CBB-1F40-8F94-22DA5E3D90FD}"/>
              </a:ext>
            </a:extLst>
          </p:cNvPr>
          <p:cNvGrpSpPr/>
          <p:nvPr userDrawn="1"/>
        </p:nvGrpSpPr>
        <p:grpSpPr>
          <a:xfrm rot="16200000">
            <a:off x="-3108445" y="3108446"/>
            <a:ext cx="6858004" cy="641115"/>
            <a:chOff x="508738" y="3792312"/>
            <a:chExt cx="12192004" cy="641115"/>
          </a:xfrm>
        </p:grpSpPr>
        <p:sp>
          <p:nvSpPr>
            <p:cNvPr id="9" name="Rectangle 8">
              <a:extLst>
                <a:ext uri="{FF2B5EF4-FFF2-40B4-BE49-F238E27FC236}">
                  <a16:creationId xmlns="" xmlns:a16="http://schemas.microsoft.com/office/drawing/2014/main" id="{CCAA5A53-DC43-ED4B-8A2E-74ED665B1109}"/>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 xmlns:a16="http://schemas.microsoft.com/office/drawing/2014/main" id="{3FB738E4-0780-1046-B1DD-1EF5557B9C0E}"/>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 xmlns:a16="http://schemas.microsoft.com/office/drawing/2014/main" id="{19E5DCED-3D05-1D4E-A80F-3F6ED930F229}"/>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1481702379"/>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6.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9.xml"/><Relationship Id="rId20" Type="http://schemas.openxmlformats.org/officeDocument/2006/relationships/image" Target="../media/image7.jpeg"/><Relationship Id="rId21" Type="http://schemas.openxmlformats.org/officeDocument/2006/relationships/image" Target="../media/image8.png"/><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Relationship Id="rId15" Type="http://schemas.openxmlformats.org/officeDocument/2006/relationships/slideLayout" Target="../slideLayouts/slideLayout85.xml"/><Relationship Id="rId16" Type="http://schemas.openxmlformats.org/officeDocument/2006/relationships/theme" Target="../theme/theme7.xml"/><Relationship Id="rId17" Type="http://schemas.openxmlformats.org/officeDocument/2006/relationships/image" Target="../media/image4.jpeg"/><Relationship Id="rId18" Type="http://schemas.openxmlformats.org/officeDocument/2006/relationships/image" Target="../media/image5.jpeg"/><Relationship Id="rId19" Type="http://schemas.openxmlformats.org/officeDocument/2006/relationships/image" Target="../media/image6.jpeg"/><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514" y="0"/>
            <a:ext cx="11669486" cy="862149"/>
          </a:xfrm>
          <a:prstGeom prst="rect">
            <a:avLst/>
          </a:prstGeom>
          <a:solidFill>
            <a:srgbClr val="0A8F9D"/>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045028"/>
            <a:ext cx="10515600" cy="560396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754619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ransition xmlns:p14="http://schemas.microsoft.com/office/powerpoint/2010/main">
    <p:fade/>
  </p:transition>
  <p:txStyles>
    <p:titleStyle>
      <a:lvl1pPr algn="r" defTabSz="914400" rtl="0" eaLnBrk="1" latinLnBrk="0" hangingPunct="1">
        <a:lnSpc>
          <a:spcPct val="90000"/>
        </a:lnSpc>
        <a:spcBef>
          <a:spcPct val="0"/>
        </a:spcBef>
        <a:buNone/>
        <a:defRPr sz="3600" b="1"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7692" y="4"/>
            <a:ext cx="11764309" cy="888273"/>
          </a:xfrm>
          <a:prstGeom prst="rect">
            <a:avLst/>
          </a:prstGeom>
          <a:solidFill>
            <a:srgbClr val="0A8F9D"/>
          </a:solidFill>
          <a:ln>
            <a:solidFill>
              <a:srgbClr val="0A8F9D"/>
            </a:solidFill>
          </a:ln>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162599"/>
            <a:ext cx="10515600" cy="501436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CA850-B011-4401-92D3-28535CD655E4}" type="datetimeFigureOut">
              <a:rPr lang="en-US" smtClean="0">
                <a:solidFill>
                  <a:srgbClr val="000000">
                    <a:tint val="75000"/>
                  </a:srgbClr>
                </a:solidFill>
                <a:latin typeface="Calibri"/>
              </a:rPr>
              <a:pPr/>
              <a:t>23/04/18</a:t>
            </a:fld>
            <a:endParaRPr lang="en-US">
              <a:solidFill>
                <a:srgbClr val="000000">
                  <a:tint val="75000"/>
                </a:srgbClr>
              </a:solidFill>
              <a:latin typeface="Calibri"/>
            </a:endParaRPr>
          </a:p>
        </p:txBody>
      </p:sp>
      <p:sp>
        <p:nvSpPr>
          <p:cNvPr id="5" name="Footer Placeholder 4"/>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latin typeface="Calibri"/>
            </a:endParaRPr>
          </a:p>
        </p:txBody>
      </p:sp>
      <p:sp>
        <p:nvSpPr>
          <p:cNvPr id="6" name="Slide Number Placeholder 5"/>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grpSp>
        <p:nvGrpSpPr>
          <p:cNvPr id="7" name="Group 6"/>
          <p:cNvGrpSpPr/>
          <p:nvPr userDrawn="1"/>
        </p:nvGrpSpPr>
        <p:grpSpPr>
          <a:xfrm rot="16200000">
            <a:off x="-3108445" y="3108446"/>
            <a:ext cx="6858004" cy="641115"/>
            <a:chOff x="508738" y="3792312"/>
            <a:chExt cx="12192004" cy="641115"/>
          </a:xfrm>
        </p:grpSpPr>
        <p:sp>
          <p:nvSpPr>
            <p:cNvPr id="8" name="Rectangle 7"/>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9" name="Rectangle 8"/>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10" name="Rectangle 9"/>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grpSp>
    </p:spTree>
    <p:extLst>
      <p:ext uri="{BB962C8B-B14F-4D97-AF65-F5344CB8AC3E}">
        <p14:creationId xmlns:p14="http://schemas.microsoft.com/office/powerpoint/2010/main" val="1354572599"/>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ransition xmlns:p14="http://schemas.microsoft.com/office/powerpoint/2010/main">
    <p:fade/>
  </p:transition>
  <p:txStyles>
    <p:titleStyle>
      <a:lvl1pPr algn="r" defTabSz="914400" rtl="0" eaLnBrk="1" latinLnBrk="0" hangingPunct="1">
        <a:lnSpc>
          <a:spcPct val="90000"/>
        </a:lnSpc>
        <a:spcBef>
          <a:spcPct val="0"/>
        </a:spcBef>
        <a:buNone/>
        <a:defRPr sz="3600" b="1" kern="120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CADEA"/>
            </a:gs>
            <a:gs pos="50000">
              <a:srgbClr val="0CADEA"/>
            </a:gs>
            <a:gs pos="100000">
              <a:srgbClr val="0CADEA">
                <a:alpha val="51000"/>
              </a:srgb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7"/>
            <a:fld id="{E57CA850-B011-4401-92D3-28535CD655E4}" type="datetimeFigureOut">
              <a:rPr lang="en-US" smtClean="0">
                <a:solidFill>
                  <a:prstClr val="black">
                    <a:tint val="75000"/>
                  </a:prstClr>
                </a:solidFill>
                <a:latin typeface="Calibri"/>
              </a:rPr>
              <a:pPr defTabSz="914377"/>
              <a:t>23/04/18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7"/>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7"/>
            <a:fld id="{2C3691CE-051C-4B7E-A23B-B2E80E9D0906}" type="slidenum">
              <a:rPr lang="en-US" smtClean="0">
                <a:solidFill>
                  <a:prstClr val="black">
                    <a:tint val="75000"/>
                  </a:prstClr>
                </a:solidFill>
                <a:latin typeface="Calibri"/>
              </a:rPr>
              <a:pPr defTabSz="914377"/>
              <a:t>‹#›</a:t>
            </a:fld>
            <a:endParaRPr lang="en-US">
              <a:solidFill>
                <a:prstClr val="black">
                  <a:tint val="75000"/>
                </a:prstClr>
              </a:solidFill>
              <a:latin typeface="Calibri"/>
            </a:endParaRPr>
          </a:p>
        </p:txBody>
      </p:sp>
      <p:grpSp>
        <p:nvGrpSpPr>
          <p:cNvPr id="7" name="Group 6"/>
          <p:cNvGrpSpPr/>
          <p:nvPr userDrawn="1"/>
        </p:nvGrpSpPr>
        <p:grpSpPr>
          <a:xfrm rot="16200000">
            <a:off x="-3108443" y="3111408"/>
            <a:ext cx="6858004" cy="641115"/>
            <a:chOff x="508738" y="3792312"/>
            <a:chExt cx="12192004" cy="641115"/>
          </a:xfrm>
        </p:grpSpPr>
        <p:sp>
          <p:nvSpPr>
            <p:cNvPr id="8" name="Rectangle 7"/>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9" name="Rectangle 8"/>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10" name="Rectangle 9"/>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grpSp>
    </p:spTree>
    <p:extLst>
      <p:ext uri="{BB962C8B-B14F-4D97-AF65-F5344CB8AC3E}">
        <p14:creationId xmlns:p14="http://schemas.microsoft.com/office/powerpoint/2010/main" val="287115338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063884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CADEA"/>
            </a:gs>
            <a:gs pos="50000">
              <a:srgbClr val="0CADEA"/>
            </a:gs>
            <a:gs pos="100000">
              <a:srgbClr val="0CADEA">
                <a:alpha val="51000"/>
              </a:srgb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7"/>
            <a:fld id="{E57CA850-B011-4401-92D3-28535CD655E4}" type="datetimeFigureOut">
              <a:rPr lang="en-US" smtClean="0">
                <a:solidFill>
                  <a:prstClr val="black">
                    <a:tint val="75000"/>
                  </a:prstClr>
                </a:solidFill>
                <a:latin typeface="Calibri"/>
              </a:rPr>
              <a:pPr defTabSz="914377"/>
              <a:t>23/04/18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7"/>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7"/>
            <a:fld id="{2C3691CE-051C-4B7E-A23B-B2E80E9D0906}" type="slidenum">
              <a:rPr lang="en-US" smtClean="0">
                <a:solidFill>
                  <a:prstClr val="black">
                    <a:tint val="75000"/>
                  </a:prstClr>
                </a:solidFill>
                <a:latin typeface="Calibri"/>
              </a:rPr>
              <a:pPr defTabSz="914377"/>
              <a:t>‹#›</a:t>
            </a:fld>
            <a:endParaRPr lang="en-US">
              <a:solidFill>
                <a:prstClr val="black">
                  <a:tint val="75000"/>
                </a:prstClr>
              </a:solidFill>
              <a:latin typeface="Calibri"/>
            </a:endParaRPr>
          </a:p>
        </p:txBody>
      </p:sp>
      <p:grpSp>
        <p:nvGrpSpPr>
          <p:cNvPr id="7" name="Group 6"/>
          <p:cNvGrpSpPr/>
          <p:nvPr userDrawn="1"/>
        </p:nvGrpSpPr>
        <p:grpSpPr>
          <a:xfrm rot="16200000">
            <a:off x="-3108443" y="3111408"/>
            <a:ext cx="6858004" cy="641115"/>
            <a:chOff x="508738" y="3792312"/>
            <a:chExt cx="12192004" cy="641115"/>
          </a:xfrm>
        </p:grpSpPr>
        <p:sp>
          <p:nvSpPr>
            <p:cNvPr id="8" name="Rectangle 7"/>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9" name="Rectangle 8"/>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10" name="Rectangle 9"/>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grpSp>
    </p:spTree>
    <p:extLst>
      <p:ext uri="{BB962C8B-B14F-4D97-AF65-F5344CB8AC3E}">
        <p14:creationId xmlns:p14="http://schemas.microsoft.com/office/powerpoint/2010/main" val="378431058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CA850-B011-4401-92D3-28535CD655E4}" type="datetimeFigureOut">
              <a:rPr lang="en-US" smtClean="0">
                <a:solidFill>
                  <a:prstClr val="black">
                    <a:tint val="75000"/>
                  </a:prstClr>
                </a:solidFill>
                <a:latin typeface="Calibri"/>
              </a:rPr>
              <a:pPr/>
              <a:t>23/04/18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3255989"/>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69900" y="1568450"/>
            <a:ext cx="11252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7" tIns="44450" rIns="90487" bIns="4445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9" name="Text Box 15"/>
          <p:cNvSpPr txBox="1">
            <a:spLocks noChangeArrowheads="1"/>
          </p:cNvSpPr>
          <p:nvPr userDrawn="1"/>
        </p:nvSpPr>
        <p:spPr bwMode="auto">
          <a:xfrm>
            <a:off x="0" y="6583364"/>
            <a:ext cx="12192000" cy="274637"/>
          </a:xfrm>
          <a:prstGeom prst="rect">
            <a:avLst/>
          </a:prstGeom>
          <a:noFill/>
          <a:ln w="12700">
            <a:noFill/>
            <a:miter lim="800000"/>
            <a:headEnd/>
            <a:tailEnd/>
          </a:ln>
          <a:effectLst/>
        </p:spPr>
        <p:txBody>
          <a:bodyPr>
            <a:spAutoFit/>
          </a:bodyPr>
          <a:lstStyle>
            <a:lvl1pPr>
              <a:defRPr sz="2200" b="1">
                <a:solidFill>
                  <a:schemeClr val="tx1"/>
                </a:solidFill>
                <a:latin typeface="Arial" charset="0"/>
                <a:ea typeface="MS PGothic" charset="0"/>
                <a:cs typeface="MS PGothic" charset="0"/>
              </a:defRPr>
            </a:lvl1pPr>
            <a:lvl2pPr marL="742950" indent="-285750">
              <a:defRPr sz="2200" b="1">
                <a:solidFill>
                  <a:schemeClr val="tx1"/>
                </a:solidFill>
                <a:latin typeface="Arial" charset="0"/>
                <a:ea typeface="MS PGothic" charset="0"/>
                <a:cs typeface="MS PGothic" charset="0"/>
              </a:defRPr>
            </a:lvl2pPr>
            <a:lvl3pPr marL="1143000" indent="-228600">
              <a:defRPr sz="2200" b="1">
                <a:solidFill>
                  <a:schemeClr val="tx1"/>
                </a:solidFill>
                <a:latin typeface="Arial" charset="0"/>
                <a:ea typeface="MS PGothic" charset="0"/>
                <a:cs typeface="MS PGothic" charset="0"/>
              </a:defRPr>
            </a:lvl3pPr>
            <a:lvl4pPr marL="1600200" indent="-228600">
              <a:defRPr sz="2200" b="1">
                <a:solidFill>
                  <a:schemeClr val="tx1"/>
                </a:solidFill>
                <a:latin typeface="Arial" charset="0"/>
                <a:ea typeface="MS PGothic" charset="0"/>
                <a:cs typeface="MS PGothic" charset="0"/>
              </a:defRPr>
            </a:lvl4pPr>
            <a:lvl5pPr marL="2057400" indent="-228600">
              <a:defRPr sz="2200" b="1">
                <a:solidFill>
                  <a:schemeClr val="tx1"/>
                </a:solidFill>
                <a:latin typeface="Arial" charset="0"/>
                <a:ea typeface="MS PGothic" charset="0"/>
                <a:cs typeface="MS PGothic" charset="0"/>
              </a:defRPr>
            </a:lvl5pPr>
            <a:lvl6pPr marL="25146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6pPr>
            <a:lvl7pPr marL="29718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7pPr>
            <a:lvl8pPr marL="34290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8pPr>
            <a:lvl9pPr marL="38862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9pPr>
          </a:lstStyle>
          <a:p>
            <a:pPr eaLnBrk="0" fontAlgn="base" hangingPunct="0">
              <a:spcBef>
                <a:spcPct val="20000"/>
              </a:spcBef>
              <a:spcAft>
                <a:spcPct val="0"/>
              </a:spcAft>
              <a:buClr>
                <a:srgbClr val="000000"/>
              </a:buClr>
              <a:defRPr/>
            </a:pPr>
            <a:r>
              <a:rPr lang="en-GB" sz="1200" b="0" smtClean="0">
                <a:solidFill>
                  <a:srgbClr val="99CCFF"/>
                </a:solidFill>
              </a:rPr>
              <a:t>                                                                                                                                                                                                           </a:t>
            </a:r>
            <a:endParaRPr lang="en-GB" sz="1400" b="0" smtClean="0">
              <a:solidFill>
                <a:srgbClr val="000000"/>
              </a:solidFill>
            </a:endParaRPr>
          </a:p>
        </p:txBody>
      </p:sp>
      <p:sp>
        <p:nvSpPr>
          <p:cNvPr id="1028" name="Rectangle 2"/>
          <p:cNvSpPr>
            <a:spLocks noGrp="1" noChangeArrowheads="1"/>
          </p:cNvSpPr>
          <p:nvPr>
            <p:ph type="title"/>
          </p:nvPr>
        </p:nvSpPr>
        <p:spPr bwMode="auto">
          <a:xfrm>
            <a:off x="3456517" y="1"/>
            <a:ext cx="8447616"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4450" rIns="0" bIns="44450" numCol="1" anchor="ctr" anchorCtr="0" compatLnSpc="1">
            <a:prstTxWarp prst="textNoShape">
              <a:avLst/>
            </a:prstTxWarp>
          </a:bodyPr>
          <a:lstStyle/>
          <a:p>
            <a:pPr lvl="0"/>
            <a:r>
              <a:rPr lang="en-GB"/>
              <a:t>Click to edit Master title style</a:t>
            </a:r>
          </a:p>
        </p:txBody>
      </p:sp>
      <p:sp>
        <p:nvSpPr>
          <p:cNvPr id="1029" name="Line 9"/>
          <p:cNvSpPr>
            <a:spLocks noChangeShapeType="1"/>
          </p:cNvSpPr>
          <p:nvPr userDrawn="1"/>
        </p:nvSpPr>
        <p:spPr bwMode="auto">
          <a:xfrm>
            <a:off x="287867" y="792163"/>
            <a:ext cx="11616267" cy="0"/>
          </a:xfrm>
          <a:prstGeom prst="line">
            <a:avLst/>
          </a:prstGeom>
          <a:noFill/>
          <a:ln w="38100">
            <a:solidFill>
              <a:srgbClr val="78A7DA"/>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230000"/>
              </a:spcBef>
              <a:spcAft>
                <a:spcPct val="0"/>
              </a:spcAft>
              <a:buClr>
                <a:srgbClr val="000000"/>
              </a:buClr>
            </a:pPr>
            <a:endParaRPr lang="en-US" sz="2200" b="1">
              <a:solidFill>
                <a:srgbClr val="000000"/>
              </a:solidFill>
              <a:latin typeface="Arial" charset="0"/>
              <a:ea typeface="MS PGothic" charset="0"/>
              <a:cs typeface="MS PGothic" charset="0"/>
            </a:endParaRPr>
          </a:p>
        </p:txBody>
      </p:sp>
      <p:grpSp>
        <p:nvGrpSpPr>
          <p:cNvPr id="1030" name="Group 6"/>
          <p:cNvGrpSpPr>
            <a:grpSpLocks noChangeAspect="1"/>
          </p:cNvGrpSpPr>
          <p:nvPr userDrawn="1"/>
        </p:nvGrpSpPr>
        <p:grpSpPr bwMode="auto">
          <a:xfrm>
            <a:off x="7814734" y="6138863"/>
            <a:ext cx="4205817" cy="457200"/>
            <a:chOff x="3921" y="4012"/>
            <a:chExt cx="1791" cy="260"/>
          </a:xfrm>
        </p:grpSpPr>
        <p:pic>
          <p:nvPicPr>
            <p:cNvPr id="1032" name="Picture 7" descr="ICSUlogo4c"/>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5" y="4014"/>
              <a:ext cx="687"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8" descr="IOC_UNESCO_colo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0" y="4014"/>
              <a:ext cx="451"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9" descr="UNEP279E"/>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7" y="4020"/>
              <a:ext cx="199"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0" descr="WMO"/>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1" y="4012"/>
              <a:ext cx="20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1" name="Picture 15" descr="GCOS_logo[1]-June 2011"/>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59318" y="6051551"/>
            <a:ext cx="201083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0344633"/>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Lst>
  <p:timing>
    <p:tnLst>
      <p:par>
        <p:cTn xmlns:p14="http://schemas.microsoft.com/office/powerpoint/2010/main" id="1" dur="indefinite" restart="never" nodeType="tmRoot"/>
      </p:par>
    </p:tnLst>
  </p:timing>
  <p:txStyles>
    <p:titleStyle>
      <a:lvl1pPr algn="r" defTabSz="762000" rtl="0" eaLnBrk="0" fontAlgn="base" hangingPunct="0">
        <a:spcBef>
          <a:spcPct val="0"/>
        </a:spcBef>
        <a:spcAft>
          <a:spcPct val="0"/>
        </a:spcAft>
        <a:defRPr lang="en-GB" sz="2600" b="1" kern="1200" dirty="0">
          <a:solidFill>
            <a:srgbClr val="0050A0"/>
          </a:solidFill>
          <a:latin typeface="Arial" pitchFamily="34" charset="0"/>
          <a:ea typeface="MS PGothic" pitchFamily="34" charset="-128"/>
          <a:cs typeface="Arial" pitchFamily="34" charset="0"/>
        </a:defRPr>
      </a:lvl1pPr>
      <a:lvl2pPr algn="r" defTabSz="762000" rtl="0" eaLnBrk="0" fontAlgn="base" hangingPunct="0">
        <a:spcBef>
          <a:spcPct val="0"/>
        </a:spcBef>
        <a:spcAft>
          <a:spcPct val="0"/>
        </a:spcAft>
        <a:defRPr sz="2600" b="1">
          <a:solidFill>
            <a:srgbClr val="0050A0"/>
          </a:solidFill>
          <a:latin typeface="Arial" charset="0"/>
          <a:ea typeface="MS PGothic" pitchFamily="34" charset="-128"/>
          <a:cs typeface="Arial" charset="0"/>
        </a:defRPr>
      </a:lvl2pPr>
      <a:lvl3pPr algn="r" defTabSz="762000" rtl="0" eaLnBrk="0" fontAlgn="base" hangingPunct="0">
        <a:spcBef>
          <a:spcPct val="0"/>
        </a:spcBef>
        <a:spcAft>
          <a:spcPct val="0"/>
        </a:spcAft>
        <a:defRPr sz="2600" b="1">
          <a:solidFill>
            <a:srgbClr val="0050A0"/>
          </a:solidFill>
          <a:latin typeface="Arial" charset="0"/>
          <a:ea typeface="MS PGothic" pitchFamily="34" charset="-128"/>
          <a:cs typeface="Arial" charset="0"/>
        </a:defRPr>
      </a:lvl3pPr>
      <a:lvl4pPr algn="r" defTabSz="762000" rtl="0" eaLnBrk="0" fontAlgn="base" hangingPunct="0">
        <a:spcBef>
          <a:spcPct val="0"/>
        </a:spcBef>
        <a:spcAft>
          <a:spcPct val="0"/>
        </a:spcAft>
        <a:defRPr sz="2600" b="1">
          <a:solidFill>
            <a:srgbClr val="0050A0"/>
          </a:solidFill>
          <a:latin typeface="Arial" charset="0"/>
          <a:ea typeface="MS PGothic" pitchFamily="34" charset="-128"/>
          <a:cs typeface="Arial" charset="0"/>
        </a:defRPr>
      </a:lvl4pPr>
      <a:lvl5pPr algn="r" defTabSz="762000" rtl="0" eaLnBrk="0" fontAlgn="base" hangingPunct="0">
        <a:spcBef>
          <a:spcPct val="0"/>
        </a:spcBef>
        <a:spcAft>
          <a:spcPct val="0"/>
        </a:spcAft>
        <a:defRPr sz="2600" b="1">
          <a:solidFill>
            <a:srgbClr val="0050A0"/>
          </a:solidFill>
          <a:latin typeface="Arial" charset="0"/>
          <a:ea typeface="MS PGothic" pitchFamily="34" charset="-128"/>
          <a:cs typeface="Arial" charset="0"/>
        </a:defRPr>
      </a:lvl5pPr>
      <a:lvl6pPr marL="457200" algn="l" defTabSz="762000" rtl="0" eaLnBrk="0" fontAlgn="base" hangingPunct="0">
        <a:spcBef>
          <a:spcPct val="0"/>
        </a:spcBef>
        <a:spcAft>
          <a:spcPct val="0"/>
        </a:spcAft>
        <a:defRPr sz="2800" b="1">
          <a:solidFill>
            <a:srgbClr val="CC0000"/>
          </a:solidFill>
          <a:latin typeface="Arial" charset="0"/>
        </a:defRPr>
      </a:lvl6pPr>
      <a:lvl7pPr marL="914400" algn="l" defTabSz="762000" rtl="0" eaLnBrk="0" fontAlgn="base" hangingPunct="0">
        <a:spcBef>
          <a:spcPct val="0"/>
        </a:spcBef>
        <a:spcAft>
          <a:spcPct val="0"/>
        </a:spcAft>
        <a:defRPr sz="2800" b="1">
          <a:solidFill>
            <a:srgbClr val="CC0000"/>
          </a:solidFill>
          <a:latin typeface="Arial" charset="0"/>
        </a:defRPr>
      </a:lvl7pPr>
      <a:lvl8pPr marL="1371600" algn="l" defTabSz="762000" rtl="0" eaLnBrk="0" fontAlgn="base" hangingPunct="0">
        <a:spcBef>
          <a:spcPct val="0"/>
        </a:spcBef>
        <a:spcAft>
          <a:spcPct val="0"/>
        </a:spcAft>
        <a:defRPr sz="2800" b="1">
          <a:solidFill>
            <a:srgbClr val="CC0000"/>
          </a:solidFill>
          <a:latin typeface="Arial" charset="0"/>
        </a:defRPr>
      </a:lvl8pPr>
      <a:lvl9pPr marL="1828800" algn="l" defTabSz="762000" rtl="0" eaLnBrk="0" fontAlgn="base" hangingPunct="0">
        <a:spcBef>
          <a:spcPct val="0"/>
        </a:spcBef>
        <a:spcAft>
          <a:spcPct val="0"/>
        </a:spcAft>
        <a:defRPr sz="2800" b="1">
          <a:solidFill>
            <a:srgbClr val="CC0000"/>
          </a:solidFill>
          <a:latin typeface="Arial" charset="0"/>
        </a:defRPr>
      </a:lvl9pPr>
    </p:titleStyle>
    <p:bodyStyle>
      <a:lvl1pPr marL="290513" indent="-290513" algn="l" defTabSz="762000" rtl="0" eaLnBrk="0" fontAlgn="base" hangingPunct="0">
        <a:lnSpc>
          <a:spcPts val="3000"/>
        </a:lnSpc>
        <a:spcBef>
          <a:spcPct val="0"/>
        </a:spcBef>
        <a:spcAft>
          <a:spcPts val="1000"/>
        </a:spcAft>
        <a:buClr>
          <a:schemeClr val="tx1"/>
        </a:buClr>
        <a:buChar char="•"/>
        <a:defRPr sz="2400" b="1">
          <a:solidFill>
            <a:schemeClr val="tx1"/>
          </a:solidFill>
          <a:latin typeface="+mn-lt"/>
          <a:ea typeface="MS PGothic" pitchFamily="34" charset="-128"/>
          <a:cs typeface="MS PGothic" charset="0"/>
        </a:defRPr>
      </a:lvl1pPr>
      <a:lvl2pPr marL="766763" indent="-285750" algn="l" defTabSz="762000" rtl="0" eaLnBrk="0" fontAlgn="base" hangingPunct="0">
        <a:lnSpc>
          <a:spcPts val="3000"/>
        </a:lnSpc>
        <a:spcBef>
          <a:spcPct val="0"/>
        </a:spcBef>
        <a:spcAft>
          <a:spcPts val="1000"/>
        </a:spcAft>
        <a:buClr>
          <a:schemeClr val="tx1"/>
        </a:buClr>
        <a:buFont typeface="Arial Unicode MS" charset="0"/>
        <a:buChar char="‑"/>
        <a:defRPr sz="2200">
          <a:solidFill>
            <a:schemeClr val="tx1"/>
          </a:solidFill>
          <a:latin typeface="+mn-lt"/>
          <a:ea typeface="MS PGothic" pitchFamily="34" charset="-128"/>
          <a:cs typeface="MS PGothic" charset="0"/>
        </a:defRPr>
      </a:lvl2pPr>
      <a:lvl3pPr marL="1300163" indent="-342900" algn="l" defTabSz="762000" rtl="0" eaLnBrk="0" fontAlgn="base" hangingPunct="0">
        <a:lnSpc>
          <a:spcPts val="2600"/>
        </a:lnSpc>
        <a:spcBef>
          <a:spcPct val="0"/>
        </a:spcBef>
        <a:spcAft>
          <a:spcPts val="800"/>
        </a:spcAft>
        <a:buClr>
          <a:schemeClr val="tx1"/>
        </a:buClr>
        <a:buFont typeface="Arial" charset="0"/>
        <a:buChar char="-"/>
        <a:defRPr sz="2200">
          <a:solidFill>
            <a:schemeClr val="tx1"/>
          </a:solidFill>
          <a:latin typeface="+mn-lt"/>
          <a:ea typeface="MS PGothic" pitchFamily="34" charset="-128"/>
          <a:cs typeface="MS PGothic" charset="0"/>
        </a:defRPr>
      </a:lvl3pPr>
      <a:lvl4pPr marL="17192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ea typeface="MS PGothic" pitchFamily="34" charset="-128"/>
          <a:cs typeface="MS PGothic" charset="0"/>
        </a:defRPr>
      </a:lvl4pPr>
      <a:lvl5pPr marL="21383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ea typeface="MS PGothic" pitchFamily="34" charset="-128"/>
          <a:cs typeface="MS PGothic" charset="0"/>
        </a:defRPr>
      </a:lvl5pPr>
      <a:lvl6pPr marL="25955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6pPr>
      <a:lvl7pPr marL="30527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7pPr>
      <a:lvl8pPr marL="35099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8pPr>
      <a:lvl9pPr marL="39671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0.xml"/><Relationship Id="rId3"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5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4.xml"/><Relationship Id="rId3"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53.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5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5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5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7.xml"/><Relationship Id="rId3" Type="http://schemas.openxmlformats.org/officeDocument/2006/relationships/image" Target="../media/image19.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p:cNvSpPr txBox="1">
            <a:spLocks/>
          </p:cNvSpPr>
          <p:nvPr/>
        </p:nvSpPr>
        <p:spPr bwMode="auto">
          <a:xfrm>
            <a:off x="20320" y="0"/>
            <a:ext cx="12192000" cy="5832909"/>
          </a:xfrm>
          <a:prstGeom prst="rect">
            <a:avLst/>
          </a:prstGeom>
          <a:gradFill flip="none" rotWithShape="1">
            <a:gsLst>
              <a:gs pos="93000">
                <a:srgbClr val="273374"/>
              </a:gs>
              <a:gs pos="0">
                <a:srgbClr val="0684C8"/>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a:solidFill>
                <a:srgbClr val="FFFFFF"/>
              </a:solidFill>
              <a:latin typeface="Arial Bold" pitchFamily="1" charset="0"/>
              <a:cs typeface="+mn-cs"/>
              <a:sym typeface="Arial Bold" pitchFamily="1"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286019" cy="5832910"/>
          </a:xfrm>
          <a:prstGeom prst="rect">
            <a:avLst/>
          </a:prstGeom>
          <a:ln w="12700">
            <a:noFill/>
          </a:ln>
          <a:effectLst/>
        </p:spPr>
      </p:pic>
      <p:sp>
        <p:nvSpPr>
          <p:cNvPr id="5" name="Rectangle 1"/>
          <p:cNvSpPr>
            <a:spLocks noChangeArrowheads="1"/>
          </p:cNvSpPr>
          <p:nvPr/>
        </p:nvSpPr>
        <p:spPr bwMode="auto">
          <a:xfrm>
            <a:off x="4286019" y="1133977"/>
            <a:ext cx="7905982" cy="253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ctr">
              <a:lnSpc>
                <a:spcPct val="100000"/>
              </a:lnSpc>
              <a:spcBef>
                <a:spcPts val="1600"/>
              </a:spcBef>
              <a:spcAft>
                <a:spcPct val="0"/>
              </a:spcAft>
              <a:buFontTx/>
              <a:buNone/>
            </a:pPr>
            <a:r>
              <a:rPr lang="en-US" altLang="en-US" sz="44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GCOS </a:t>
            </a:r>
            <a:r>
              <a:rPr lang="en-US" altLang="en-US" sz="4400" dirty="0" smtClean="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Update :</a:t>
            </a:r>
          </a:p>
          <a:p>
            <a:pPr algn="ctr">
              <a:lnSpc>
                <a:spcPct val="100000"/>
              </a:lnSpc>
              <a:spcBef>
                <a:spcPts val="1600"/>
              </a:spcBef>
              <a:spcAft>
                <a:spcPct val="0"/>
              </a:spcAft>
              <a:buFontTx/>
              <a:buNone/>
            </a:pPr>
            <a:r>
              <a:rPr lang="en-US" altLang="en-US" sz="4400" dirty="0" smtClean="0">
                <a:solidFill>
                  <a:schemeClr val="bg1"/>
                </a:solidFill>
                <a:latin typeface="Trebuchet MS" panose="020B0603020202020204" pitchFamily="34" charset="0"/>
                <a:ea typeface="Helvetica Neue" panose="02000503000000020004" pitchFamily="2" charset="0"/>
                <a:cs typeface="Helvetica Neue" panose="02000503000000020004" pitchFamily="2" charset="0"/>
              </a:rPr>
              <a:t>CEOS SIT-33</a:t>
            </a:r>
          </a:p>
          <a:p>
            <a:pPr algn="ctr">
              <a:lnSpc>
                <a:spcPct val="100000"/>
              </a:lnSpc>
              <a:spcBef>
                <a:spcPts val="1600"/>
              </a:spcBef>
              <a:spcAft>
                <a:spcPct val="0"/>
              </a:spcAft>
              <a:buFontTx/>
              <a:buNone/>
            </a:pPr>
            <a:endParaRPr lang="en-US" altLang="en-US" sz="44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6" name="Rectangle 1"/>
          <p:cNvSpPr>
            <a:spLocks noChangeArrowheads="1"/>
          </p:cNvSpPr>
          <p:nvPr/>
        </p:nvSpPr>
        <p:spPr bwMode="auto">
          <a:xfrm>
            <a:off x="5299765" y="3441676"/>
            <a:ext cx="6721290"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ctr">
              <a:lnSpc>
                <a:spcPct val="100000"/>
              </a:lnSpc>
              <a:spcAft>
                <a:spcPct val="0"/>
              </a:spcAft>
              <a:buFontTx/>
              <a:buNone/>
            </a:pPr>
            <a:r>
              <a:rPr lang="en-US" altLang="en-US" sz="2800" dirty="0" smtClean="0">
                <a:solidFill>
                  <a:schemeClr val="bg1"/>
                </a:solidFill>
                <a:latin typeface="Trebuchet MS" panose="020B0603020202020204" pitchFamily="34" charset="0"/>
                <a:ea typeface="Helvetica Neue Condensed" panose="02000503000000020004" pitchFamily="2" charset="0"/>
                <a:cs typeface="Helvetica Neue Condensed" panose="02000503000000020004" pitchFamily="2" charset="0"/>
              </a:rPr>
              <a:t>Boulder, CO, USA, 23-25 April 2018</a:t>
            </a:r>
          </a:p>
          <a:p>
            <a:pPr algn="ctr">
              <a:lnSpc>
                <a:spcPct val="100000"/>
              </a:lnSpc>
              <a:spcAft>
                <a:spcPct val="0"/>
              </a:spcAft>
              <a:buFontTx/>
              <a:buNone/>
            </a:pPr>
            <a:endParaRPr lang="en-US" altLang="en-US" sz="2800" dirty="0" smtClean="0">
              <a:solidFill>
                <a:schemeClr val="bg1"/>
              </a:solidFill>
              <a:latin typeface="Trebuchet MS" panose="020B0603020202020204" pitchFamily="34" charset="0"/>
              <a:ea typeface="Helvetica Neue Condensed" panose="02000503000000020004" pitchFamily="2" charset="0"/>
              <a:cs typeface="Helvetica Neue Condensed" panose="02000503000000020004" pitchFamily="2" charset="0"/>
            </a:endParaRPr>
          </a:p>
          <a:p>
            <a:pPr algn="ctr">
              <a:lnSpc>
                <a:spcPct val="100000"/>
              </a:lnSpc>
              <a:spcAft>
                <a:spcPct val="0"/>
              </a:spcAft>
              <a:buNone/>
            </a:pPr>
            <a:r>
              <a:rPr lang="en-US" altLang="en-US" sz="2800" dirty="0" smtClean="0">
                <a:solidFill>
                  <a:schemeClr val="bg1"/>
                </a:solidFill>
                <a:latin typeface="Trebuchet MS" panose="020B0603020202020204" pitchFamily="34" charset="0"/>
                <a:ea typeface="Helvetica Neue Condensed" panose="02000503000000020004" pitchFamily="2" charset="0"/>
                <a:cs typeface="Helvetica Neue Condensed" panose="02000503000000020004" pitchFamily="2" charset="0"/>
              </a:rPr>
              <a:t>Stephen Briggs</a:t>
            </a:r>
            <a:r>
              <a:rPr lang="en-US" altLang="en-US" sz="2800" dirty="0">
                <a:solidFill>
                  <a:schemeClr val="bg1"/>
                </a:solidFill>
                <a:latin typeface="Trebuchet MS" panose="020B0603020202020204" pitchFamily="34" charset="0"/>
                <a:ea typeface="Helvetica Neue Condensed" panose="02000503000000020004" pitchFamily="2" charset="0"/>
                <a:cs typeface="Helvetica Neue Condensed" panose="02000503000000020004" pitchFamily="2" charset="0"/>
              </a:rPr>
              <a:t>, </a:t>
            </a:r>
            <a:endParaRPr lang="en-US" altLang="en-US" sz="2800" dirty="0" smtClean="0">
              <a:solidFill>
                <a:schemeClr val="bg1"/>
              </a:solidFill>
              <a:latin typeface="Trebuchet MS" panose="020B0603020202020204" pitchFamily="34" charset="0"/>
              <a:ea typeface="Helvetica Neue Condensed" panose="02000503000000020004" pitchFamily="2" charset="0"/>
              <a:cs typeface="Helvetica Neue Condensed" panose="02000503000000020004" pitchFamily="2" charset="0"/>
            </a:endParaRPr>
          </a:p>
          <a:p>
            <a:pPr algn="ctr">
              <a:lnSpc>
                <a:spcPct val="100000"/>
              </a:lnSpc>
              <a:spcAft>
                <a:spcPct val="0"/>
              </a:spcAft>
              <a:buNone/>
            </a:pPr>
            <a:r>
              <a:rPr lang="en-US" altLang="en-US" sz="2800" dirty="0" smtClean="0">
                <a:solidFill>
                  <a:schemeClr val="bg1"/>
                </a:solidFill>
                <a:latin typeface="Trebuchet MS" panose="020B0603020202020204" pitchFamily="34" charset="0"/>
                <a:ea typeface="Helvetica Neue Condensed" panose="02000503000000020004" pitchFamily="2" charset="0"/>
                <a:cs typeface="Helvetica Neue Condensed" panose="02000503000000020004" pitchFamily="2" charset="0"/>
              </a:rPr>
              <a:t>Chairman, GCOS Steering Committee </a:t>
            </a:r>
          </a:p>
        </p:txBody>
      </p:sp>
    </p:spTree>
    <p:extLst>
      <p:ext uri="{BB962C8B-B14F-4D97-AF65-F5344CB8AC3E}">
        <p14:creationId xmlns:p14="http://schemas.microsoft.com/office/powerpoint/2010/main" val="252240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5991" y="1009401"/>
            <a:ext cx="6226187"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TextBox 1"/>
          <p:cNvSpPr txBox="1">
            <a:spLocks noChangeArrowheads="1"/>
          </p:cNvSpPr>
          <p:nvPr/>
        </p:nvSpPr>
        <p:spPr bwMode="auto">
          <a:xfrm>
            <a:off x="1080106" y="238919"/>
            <a:ext cx="7002167"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sz="2200" b="1">
                <a:solidFill>
                  <a:schemeClr val="tx1"/>
                </a:solidFill>
                <a:latin typeface="Arial" charset="0"/>
                <a:ea typeface="ＭＳ Ｐゴシック" charset="0"/>
                <a:cs typeface="ＭＳ Ｐゴシック" charset="0"/>
              </a:defRPr>
            </a:lvl1pPr>
            <a:lvl2pPr marL="742950" indent="-285750">
              <a:defRPr sz="2200" b="1">
                <a:solidFill>
                  <a:schemeClr val="tx1"/>
                </a:solidFill>
                <a:latin typeface="Arial" charset="0"/>
                <a:ea typeface="ＭＳ Ｐゴシック" charset="0"/>
              </a:defRPr>
            </a:lvl2pPr>
            <a:lvl3pPr marL="1143000" indent="-228600">
              <a:defRPr sz="2200" b="1">
                <a:solidFill>
                  <a:schemeClr val="tx1"/>
                </a:solidFill>
                <a:latin typeface="Arial" charset="0"/>
                <a:ea typeface="ＭＳ Ｐゴシック" charset="0"/>
              </a:defRPr>
            </a:lvl3pPr>
            <a:lvl4pPr marL="1600200" indent="-228600">
              <a:defRPr sz="2200" b="1">
                <a:solidFill>
                  <a:schemeClr val="tx1"/>
                </a:solidFill>
                <a:latin typeface="Arial" charset="0"/>
                <a:ea typeface="ＭＳ Ｐゴシック" charset="0"/>
              </a:defRPr>
            </a:lvl4pPr>
            <a:lvl5pPr marL="2057400" indent="-228600">
              <a:defRPr sz="2200" b="1">
                <a:solidFill>
                  <a:schemeClr val="tx1"/>
                </a:solidFill>
                <a:latin typeface="Arial" charset="0"/>
                <a:ea typeface="ＭＳ Ｐゴシック" charset="0"/>
              </a:defRPr>
            </a:lvl5pPr>
            <a:lvl6pPr marL="25146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6pPr>
            <a:lvl7pPr marL="29718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7pPr>
            <a:lvl8pPr marL="34290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8pPr>
            <a:lvl9pPr marL="38862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9pPr>
          </a:lstStyle>
          <a:p>
            <a:pPr defTabSz="914377">
              <a:spcBef>
                <a:spcPct val="0"/>
              </a:spcBef>
            </a:pPr>
            <a:r>
              <a:rPr lang="en-US" sz="2400" b="0" dirty="0">
                <a:solidFill>
                  <a:srgbClr val="000000"/>
                </a:solidFill>
                <a:latin typeface="Verdana" charset="0"/>
              </a:rPr>
              <a:t>Ocean Heat Content (from IPCC AR5, 2013)</a:t>
            </a:r>
          </a:p>
        </p:txBody>
      </p:sp>
    </p:spTree>
    <p:extLst>
      <p:ext uri="{BB962C8B-B14F-4D97-AF65-F5344CB8AC3E}">
        <p14:creationId xmlns:p14="http://schemas.microsoft.com/office/powerpoint/2010/main" val="3396682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MSL Budget over 2005-2013 (CC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129" y="1149012"/>
            <a:ext cx="9744100" cy="5523603"/>
          </a:xfrm>
          <a:prstGeom prst="rect">
            <a:avLst/>
          </a:prstGeom>
        </p:spPr>
      </p:pic>
      <p:sp>
        <p:nvSpPr>
          <p:cNvPr id="10" name="TextBox 74"/>
          <p:cNvSpPr txBox="1">
            <a:spLocks noChangeArrowheads="1"/>
          </p:cNvSpPr>
          <p:nvPr/>
        </p:nvSpPr>
        <p:spPr bwMode="auto">
          <a:xfrm>
            <a:off x="293521" y="59025"/>
            <a:ext cx="11558955" cy="120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377" eaLnBrk="1" fontAlgn="base" hangingPunct="1">
              <a:spcBef>
                <a:spcPct val="0"/>
              </a:spcBef>
              <a:spcAft>
                <a:spcPct val="0"/>
              </a:spcAft>
            </a:pPr>
            <a:r>
              <a:rPr lang="en-GB" b="1" dirty="0">
                <a:solidFill>
                  <a:srgbClr val="FFFFFF"/>
                </a:solidFill>
                <a:latin typeface="Calibri" charset="0"/>
              </a:rPr>
              <a:t>Global Sea-level Budget Workshop (</a:t>
            </a:r>
            <a:r>
              <a:rPr lang="en-GB" b="1" dirty="0" smtClean="0">
                <a:solidFill>
                  <a:srgbClr val="FFFFFF"/>
                </a:solidFill>
                <a:latin typeface="Calibri" charset="0"/>
              </a:rPr>
              <a:t>ISSI Bern, Feb 2015)</a:t>
            </a:r>
          </a:p>
          <a:p>
            <a:pPr algn="ctr" defTabSz="914377" eaLnBrk="1" fontAlgn="base" hangingPunct="1">
              <a:spcBef>
                <a:spcPct val="0"/>
              </a:spcBef>
              <a:spcAft>
                <a:spcPct val="0"/>
              </a:spcAft>
            </a:pPr>
            <a:r>
              <a:rPr lang="en-GB" b="1" dirty="0" smtClean="0">
                <a:solidFill>
                  <a:srgbClr val="FFFFFF"/>
                </a:solidFill>
                <a:latin typeface="Calibri" charset="0"/>
              </a:rPr>
              <a:t> – COMPONENTS OF SEA LEVEL RISE</a:t>
            </a:r>
          </a:p>
          <a:p>
            <a:pPr algn="ctr" defTabSz="914377" eaLnBrk="1" fontAlgn="base" hangingPunct="1">
              <a:spcBef>
                <a:spcPct val="0"/>
              </a:spcBef>
              <a:spcAft>
                <a:spcPct val="0"/>
              </a:spcAft>
            </a:pPr>
            <a:r>
              <a:rPr lang="de-AT" b="1" dirty="0">
                <a:solidFill>
                  <a:srgbClr val="000000"/>
                </a:solidFill>
              </a:rPr>
              <a:t> </a:t>
            </a:r>
            <a:endParaRPr lang="en-GB" b="1" dirty="0" smtClean="0">
              <a:solidFill>
                <a:srgbClr val="FFFFFF"/>
              </a:solidFill>
              <a:latin typeface="Calibri" charset="0"/>
            </a:endParaRPr>
          </a:p>
        </p:txBody>
      </p:sp>
      <p:sp>
        <p:nvSpPr>
          <p:cNvPr id="3" name="TextBox 2"/>
          <p:cNvSpPr txBox="1"/>
          <p:nvPr/>
        </p:nvSpPr>
        <p:spPr>
          <a:xfrm>
            <a:off x="8079647" y="5266331"/>
            <a:ext cx="2374833" cy="384719"/>
          </a:xfrm>
          <a:prstGeom prst="rect">
            <a:avLst/>
          </a:prstGeom>
          <a:noFill/>
        </p:spPr>
        <p:txBody>
          <a:bodyPr wrap="none" lIns="91438" tIns="45719" rIns="91438" bIns="45719" rtlCol="0">
            <a:spAutoFit/>
          </a:bodyPr>
          <a:lstStyle/>
          <a:p>
            <a:pPr defTabSz="914377"/>
            <a:r>
              <a:rPr lang="en-US" sz="1900" dirty="0" smtClean="0">
                <a:solidFill>
                  <a:srgbClr val="57D932"/>
                </a:solidFill>
                <a:latin typeface="Calibri"/>
              </a:rPr>
              <a:t>THERMAL EXPANSION</a:t>
            </a:r>
            <a:endParaRPr lang="en-US" sz="1900" dirty="0">
              <a:solidFill>
                <a:srgbClr val="57D932"/>
              </a:solidFill>
              <a:latin typeface="Calibri"/>
            </a:endParaRPr>
          </a:p>
        </p:txBody>
      </p:sp>
      <p:sp>
        <p:nvSpPr>
          <p:cNvPr id="4" name="TextBox 3"/>
          <p:cNvSpPr txBox="1"/>
          <p:nvPr/>
        </p:nvSpPr>
        <p:spPr>
          <a:xfrm>
            <a:off x="8539463" y="4094821"/>
            <a:ext cx="2634050" cy="677106"/>
          </a:xfrm>
          <a:prstGeom prst="rect">
            <a:avLst/>
          </a:prstGeom>
          <a:noFill/>
        </p:spPr>
        <p:txBody>
          <a:bodyPr wrap="none" lIns="91438" tIns="45719" rIns="91438" bIns="45719" rtlCol="0">
            <a:spAutoFit/>
          </a:bodyPr>
          <a:lstStyle/>
          <a:p>
            <a:pPr defTabSz="914377"/>
            <a:r>
              <a:rPr lang="en-US" sz="1900" dirty="0" smtClean="0">
                <a:solidFill>
                  <a:srgbClr val="0000FF"/>
                </a:solidFill>
                <a:latin typeface="Calibri"/>
              </a:rPr>
              <a:t>GLACIER AND  ICE SHEET</a:t>
            </a:r>
          </a:p>
          <a:p>
            <a:pPr defTabSz="914377"/>
            <a:r>
              <a:rPr lang="en-US" sz="1900" dirty="0" smtClean="0">
                <a:solidFill>
                  <a:srgbClr val="0000FF"/>
                </a:solidFill>
                <a:latin typeface="Calibri"/>
              </a:rPr>
              <a:t>RUNOFF</a:t>
            </a:r>
            <a:endParaRPr lang="en-US" sz="1900" dirty="0">
              <a:solidFill>
                <a:srgbClr val="0000FF"/>
              </a:solidFill>
              <a:latin typeface="Calibri"/>
            </a:endParaRPr>
          </a:p>
        </p:txBody>
      </p:sp>
      <p:sp>
        <p:nvSpPr>
          <p:cNvPr id="5" name="TextBox 4"/>
          <p:cNvSpPr txBox="1"/>
          <p:nvPr/>
        </p:nvSpPr>
        <p:spPr>
          <a:xfrm>
            <a:off x="8605153" y="2835717"/>
            <a:ext cx="2495710" cy="384719"/>
          </a:xfrm>
          <a:prstGeom prst="rect">
            <a:avLst/>
          </a:prstGeom>
          <a:noFill/>
        </p:spPr>
        <p:txBody>
          <a:bodyPr wrap="none" lIns="91438" tIns="45719" rIns="91438" bIns="45719" rtlCol="0">
            <a:spAutoFit/>
          </a:bodyPr>
          <a:lstStyle/>
          <a:p>
            <a:pPr defTabSz="914377"/>
            <a:r>
              <a:rPr lang="en-US" sz="1900" dirty="0" smtClean="0">
                <a:solidFill>
                  <a:srgbClr val="FF0000"/>
                </a:solidFill>
                <a:latin typeface="Calibri"/>
              </a:rPr>
              <a:t>SUM OF COMPONENTS</a:t>
            </a:r>
            <a:endParaRPr lang="en-US" sz="1900" dirty="0">
              <a:solidFill>
                <a:srgbClr val="FF0000"/>
              </a:solidFill>
              <a:latin typeface="Calibri"/>
            </a:endParaRPr>
          </a:p>
        </p:txBody>
      </p:sp>
      <p:sp>
        <p:nvSpPr>
          <p:cNvPr id="6" name="TextBox 5"/>
          <p:cNvSpPr txBox="1"/>
          <p:nvPr/>
        </p:nvSpPr>
        <p:spPr>
          <a:xfrm>
            <a:off x="8780320" y="1565667"/>
            <a:ext cx="2390394" cy="384719"/>
          </a:xfrm>
          <a:prstGeom prst="rect">
            <a:avLst/>
          </a:prstGeom>
          <a:noFill/>
        </p:spPr>
        <p:txBody>
          <a:bodyPr wrap="none" lIns="91438" tIns="45719" rIns="91438" bIns="45719" rtlCol="0">
            <a:spAutoFit/>
          </a:bodyPr>
          <a:lstStyle/>
          <a:p>
            <a:pPr defTabSz="914377"/>
            <a:r>
              <a:rPr lang="en-US" sz="1900" dirty="0" smtClean="0">
                <a:solidFill>
                  <a:prstClr val="black"/>
                </a:solidFill>
                <a:latin typeface="Calibri"/>
              </a:rPr>
              <a:t>MEASURED SEA LEVEL</a:t>
            </a:r>
          </a:p>
        </p:txBody>
      </p:sp>
    </p:spTree>
    <p:extLst>
      <p:ext uri="{BB962C8B-B14F-4D97-AF65-F5344CB8AC3E}">
        <p14:creationId xmlns:p14="http://schemas.microsoft.com/office/powerpoint/2010/main" val="274367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16200000">
            <a:off x="-3111974" y="3111349"/>
            <a:ext cx="6858003" cy="634057"/>
            <a:chOff x="508738" y="3792312"/>
            <a:chExt cx="12192003" cy="634057"/>
          </a:xfrm>
        </p:grpSpPr>
        <p:sp>
          <p:nvSpPr>
            <p:cNvPr id="8" name="Rectangle 7"/>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8742" y="3999948"/>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08738" y="4213373"/>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ontent Placeholder 4"/>
          <p:cNvSpPr txBox="1">
            <a:spLocks/>
          </p:cNvSpPr>
          <p:nvPr/>
        </p:nvSpPr>
        <p:spPr>
          <a:xfrm>
            <a:off x="803565" y="888273"/>
            <a:ext cx="11388436" cy="5630463"/>
          </a:xfrm>
          <a:prstGeom prst="rect">
            <a:avLst/>
          </a:prstGeom>
        </p:spPr>
        <p:txBody>
          <a:bodyPr/>
          <a:lstStyle>
            <a:lvl1pPr marL="290513" indent="-290513" algn="l" defTabSz="762000" rtl="0" eaLnBrk="0" fontAlgn="base" hangingPunct="0">
              <a:lnSpc>
                <a:spcPts val="3000"/>
              </a:lnSpc>
              <a:spcBef>
                <a:spcPct val="0"/>
              </a:spcBef>
              <a:spcAft>
                <a:spcPts val="1000"/>
              </a:spcAft>
              <a:buClr>
                <a:schemeClr val="tx1"/>
              </a:buClr>
              <a:buChar char="•"/>
              <a:defRPr sz="2400" b="1">
                <a:solidFill>
                  <a:schemeClr val="tx1"/>
                </a:solidFill>
                <a:latin typeface="+mn-lt"/>
                <a:ea typeface="MS PGothic" pitchFamily="34" charset="-128"/>
                <a:cs typeface="MS PGothic" charset="0"/>
              </a:defRPr>
            </a:lvl1pPr>
            <a:lvl2pPr marL="766763" indent="-285750" algn="l" defTabSz="762000" rtl="0" eaLnBrk="0" fontAlgn="base" hangingPunct="0">
              <a:lnSpc>
                <a:spcPts val="3000"/>
              </a:lnSpc>
              <a:spcBef>
                <a:spcPct val="0"/>
              </a:spcBef>
              <a:spcAft>
                <a:spcPts val="1000"/>
              </a:spcAft>
              <a:buClr>
                <a:schemeClr val="tx1"/>
              </a:buClr>
              <a:buFont typeface="Arial Unicode MS" pitchFamily="34" charset="-128"/>
              <a:buChar char="‑"/>
              <a:defRPr sz="2200">
                <a:solidFill>
                  <a:schemeClr val="tx1"/>
                </a:solidFill>
                <a:latin typeface="+mn-lt"/>
                <a:ea typeface="MS PGothic" pitchFamily="34" charset="-128"/>
                <a:cs typeface="MS PGothic" charset="0"/>
              </a:defRPr>
            </a:lvl2pPr>
            <a:lvl3pPr marL="1300163" indent="-342900" algn="l" defTabSz="762000" rtl="0" eaLnBrk="0" fontAlgn="base" hangingPunct="0">
              <a:lnSpc>
                <a:spcPts val="2600"/>
              </a:lnSpc>
              <a:spcBef>
                <a:spcPct val="0"/>
              </a:spcBef>
              <a:spcAft>
                <a:spcPts val="800"/>
              </a:spcAft>
              <a:buClr>
                <a:schemeClr val="tx1"/>
              </a:buClr>
              <a:buFont typeface="Arial" pitchFamily="34" charset="0"/>
              <a:buChar char="-"/>
              <a:defRPr sz="2200">
                <a:solidFill>
                  <a:schemeClr val="tx1"/>
                </a:solidFill>
                <a:latin typeface="+mn-lt"/>
                <a:ea typeface="MS PGothic" pitchFamily="34" charset="-128"/>
                <a:cs typeface="MS PGothic" charset="0"/>
              </a:defRPr>
            </a:lvl3pPr>
            <a:lvl4pPr marL="1719263" indent="-228600" algn="l" defTabSz="762000" rtl="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mn-lt"/>
                <a:ea typeface="MS PGothic" pitchFamily="34" charset="-128"/>
                <a:cs typeface="MS PGothic" charset="0"/>
              </a:defRPr>
            </a:lvl4pPr>
            <a:lvl5pPr marL="2138363" indent="-228600" algn="l" defTabSz="762000" rtl="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mn-lt"/>
                <a:ea typeface="MS PGothic" pitchFamily="34" charset="-128"/>
                <a:cs typeface="MS PGothic" charset="0"/>
              </a:defRPr>
            </a:lvl5pPr>
            <a:lvl6pPr marL="25955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6pPr>
            <a:lvl7pPr marL="30527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7pPr>
            <a:lvl8pPr marL="35099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8pPr>
            <a:lvl9pPr marL="39671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9pPr>
          </a:lstStyle>
          <a:p>
            <a:pPr marL="0" indent="0">
              <a:lnSpc>
                <a:spcPct val="100000"/>
              </a:lnSpc>
              <a:spcBef>
                <a:spcPts val="0"/>
              </a:spcBef>
              <a:spcAft>
                <a:spcPts val="600"/>
              </a:spcAft>
              <a:buFontTx/>
              <a:buNone/>
              <a:defRPr/>
            </a:pPr>
            <a:r>
              <a:rPr lang="en-US" sz="2800" kern="0" dirty="0">
                <a:solidFill>
                  <a:srgbClr val="273375"/>
                </a:solidFill>
                <a:latin typeface="Trebuchet MS" panose="020B0603020202020204" pitchFamily="34" charset="0"/>
                <a:cs typeface="Arial"/>
              </a:rPr>
              <a:t>Subsidiary Body for Scientific and Technological Advice (SBSTA), </a:t>
            </a:r>
          </a:p>
          <a:p>
            <a:pPr marL="0" indent="0">
              <a:lnSpc>
                <a:spcPct val="100000"/>
              </a:lnSpc>
              <a:spcBef>
                <a:spcPts val="0"/>
              </a:spcBef>
              <a:spcAft>
                <a:spcPts val="600"/>
              </a:spcAft>
              <a:buFontTx/>
              <a:buNone/>
              <a:defRPr/>
            </a:pPr>
            <a:r>
              <a:rPr lang="en-US" sz="2800" kern="0" dirty="0">
                <a:solidFill>
                  <a:srgbClr val="273375"/>
                </a:solidFill>
                <a:latin typeface="Trebuchet MS" panose="020B0603020202020204" pitchFamily="34" charset="0"/>
                <a:cs typeface="Arial"/>
              </a:rPr>
              <a:t>FCCC/SBSTA/2017/7, VIII, 53 and 54</a:t>
            </a:r>
            <a:r>
              <a:rPr lang="fr-CH" sz="2800" kern="0" dirty="0">
                <a:solidFill>
                  <a:srgbClr val="273375"/>
                </a:solidFill>
                <a:latin typeface="Trebuchet MS" panose="020B0603020202020204" pitchFamily="34" charset="0"/>
                <a:cs typeface="Arial"/>
              </a:rPr>
              <a:t>:</a:t>
            </a:r>
          </a:p>
          <a:p>
            <a:pPr marL="0" indent="0">
              <a:lnSpc>
                <a:spcPct val="100000"/>
              </a:lnSpc>
              <a:spcBef>
                <a:spcPts val="0"/>
              </a:spcBef>
              <a:spcAft>
                <a:spcPts val="600"/>
              </a:spcAft>
              <a:buFontTx/>
              <a:buNone/>
              <a:defRPr/>
            </a:pPr>
            <a:endParaRPr lang="fr-CH" sz="2800" kern="0" dirty="0">
              <a:solidFill>
                <a:srgbClr val="273375"/>
              </a:solidFill>
              <a:latin typeface="Trebuchet MS" panose="020B0603020202020204" pitchFamily="34" charset="0"/>
              <a:cs typeface="Arial"/>
            </a:endParaRPr>
          </a:p>
          <a:p>
            <a:pPr defTabSz="914400" eaLnBrk="1" fontAlgn="auto" hangingPunct="1">
              <a:lnSpc>
                <a:spcPct val="100000"/>
              </a:lnSpc>
              <a:spcBef>
                <a:spcPts val="0"/>
              </a:spcBef>
              <a:spcAft>
                <a:spcPts val="600"/>
              </a:spcAft>
              <a:buClr>
                <a:prstClr val="black"/>
              </a:buClr>
              <a:defRPr/>
            </a:pPr>
            <a:r>
              <a:rPr lang="en-US" sz="2800" kern="0" dirty="0">
                <a:solidFill>
                  <a:srgbClr val="FFFFFF"/>
                </a:solidFill>
                <a:latin typeface="Trebuchet MS" panose="020B0603020202020204" pitchFamily="34" charset="0"/>
                <a:ea typeface="+mn-ea"/>
                <a:cs typeface="Arial"/>
              </a:rPr>
              <a:t>The SBSTA noted the efforts undertaken by GCOS and the wider science community on the development of climate indicators, including global surface temperature, global atmospheric carbon dioxide and glacier change, and by WMO on the categorization of extreme events.</a:t>
            </a:r>
          </a:p>
          <a:p>
            <a:pPr defTabSz="914400" eaLnBrk="1" fontAlgn="auto" hangingPunct="1">
              <a:lnSpc>
                <a:spcPct val="100000"/>
              </a:lnSpc>
              <a:spcBef>
                <a:spcPts val="0"/>
              </a:spcBef>
              <a:spcAft>
                <a:spcPts val="600"/>
              </a:spcAft>
              <a:buClr>
                <a:prstClr val="black"/>
              </a:buClr>
              <a:defRPr/>
            </a:pPr>
            <a:r>
              <a:rPr lang="en-US" sz="2800" kern="0" dirty="0">
                <a:solidFill>
                  <a:srgbClr val="FFFFFF"/>
                </a:solidFill>
                <a:latin typeface="Trebuchet MS" panose="020B0603020202020204" pitchFamily="34" charset="0"/>
                <a:ea typeface="+mn-ea"/>
                <a:cs typeface="Arial"/>
              </a:rPr>
              <a:t>The SBSTA noted the importance of ocean-related climate indicators, including ocean heat content, ocean acidification, sea level rise, and Arctic and Antarctic sea ice extent, for informing on the state of the global climate.</a:t>
            </a:r>
          </a:p>
        </p:txBody>
      </p:sp>
      <p:sp>
        <p:nvSpPr>
          <p:cNvPr id="13" name="Title 1"/>
          <p:cNvSpPr txBox="1">
            <a:spLocks/>
          </p:cNvSpPr>
          <p:nvPr/>
        </p:nvSpPr>
        <p:spPr>
          <a:xfrm>
            <a:off x="420632" y="0"/>
            <a:ext cx="11771368" cy="888273"/>
          </a:xfrm>
          <a:prstGeom prst="rect">
            <a:avLst/>
          </a:prstGeom>
          <a:solidFill>
            <a:srgbClr val="0DADEA"/>
          </a:solidFill>
          <a:ln>
            <a:noFill/>
          </a:ln>
        </p:spPr>
        <p:txBody>
          <a:bodyPr anchor="ctr">
            <a:normAutofit/>
          </a:bodyPr>
          <a:lstStyle>
            <a:lvl1pPr algn="r" defTabSz="914400" rtl="0" eaLnBrk="1" latinLnBrk="0" hangingPunct="1">
              <a:lnSpc>
                <a:spcPct val="90000"/>
              </a:lnSpc>
              <a:spcBef>
                <a:spcPct val="0"/>
              </a:spcBef>
              <a:buNone/>
              <a:defRPr sz="3600" b="1" kern="1200">
                <a:solidFill>
                  <a:schemeClr val="bg1"/>
                </a:solidFill>
                <a:latin typeface="Calibri" panose="020F0502020204030204" pitchFamily="34" charset="0"/>
                <a:ea typeface="+mj-ea"/>
                <a:cs typeface="+mj-cs"/>
              </a:defRPr>
            </a:lvl1pPr>
          </a:lstStyle>
          <a:p>
            <a:r>
              <a:rPr lang="en-GB" dirty="0">
                <a:latin typeface="Trebuchet MS" panose="020B0603020202020204" pitchFamily="34" charset="0"/>
              </a:rPr>
              <a:t>Reported to UNFCCC</a:t>
            </a:r>
          </a:p>
        </p:txBody>
      </p:sp>
    </p:spTree>
    <p:extLst>
      <p:ext uri="{BB962C8B-B14F-4D97-AF65-F5344CB8AC3E}">
        <p14:creationId xmlns:p14="http://schemas.microsoft.com/office/powerpoint/2010/main" val="3339057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27692" y="4"/>
            <a:ext cx="11764309" cy="888273"/>
          </a:xfrm>
          <a:prstGeom prst="rect">
            <a:avLst/>
          </a:prstGeom>
          <a:solidFill>
            <a:srgbClr val="F49234"/>
          </a:solidFill>
          <a:ln>
            <a:noFill/>
          </a:ln>
        </p:spPr>
        <p:txBody>
          <a:bodyPr vert="horz" lIns="91440" tIns="45720" rIns="91440" bIns="45720" rtlCol="0" anchor="ctr">
            <a:normAutofit/>
          </a:bodyPr>
          <a:lstStyle>
            <a:lvl1pPr algn="r" defTabSz="914400" rtl="0" eaLnBrk="1" latinLnBrk="0" hangingPunct="1">
              <a:lnSpc>
                <a:spcPct val="90000"/>
              </a:lnSpc>
              <a:spcBef>
                <a:spcPct val="0"/>
              </a:spcBef>
              <a:buNone/>
              <a:defRPr sz="3600" b="1" kern="1200">
                <a:solidFill>
                  <a:schemeClr val="bg1"/>
                </a:solidFill>
                <a:latin typeface="Calibri" panose="020F0502020204030204" pitchFamily="34" charset="0"/>
                <a:ea typeface="+mj-ea"/>
                <a:cs typeface="+mj-cs"/>
              </a:defRPr>
            </a:lvl1pPr>
          </a:lstStyle>
          <a:p>
            <a:pPr>
              <a:defRPr/>
            </a:pPr>
            <a:r>
              <a:rPr lang="en-GB" dirty="0" smtClean="0">
                <a:solidFill>
                  <a:srgbClr val="FFFFFF"/>
                </a:solidFill>
              </a:rPr>
              <a:t>A GCOS Surface Reference Network</a:t>
            </a:r>
            <a:endParaRPr lang="en-GB" dirty="0">
              <a:solidFill>
                <a:srgbClr val="FFFFFF"/>
              </a:solidFill>
            </a:endParaRPr>
          </a:p>
        </p:txBody>
      </p:sp>
      <p:sp>
        <p:nvSpPr>
          <p:cNvPr id="8" name="TextBox 7"/>
          <p:cNvSpPr txBox="1"/>
          <p:nvPr/>
        </p:nvSpPr>
        <p:spPr>
          <a:xfrm>
            <a:off x="641016" y="3777445"/>
            <a:ext cx="8175360" cy="2862322"/>
          </a:xfrm>
          <a:prstGeom prst="rect">
            <a:avLst/>
          </a:prstGeom>
          <a:noFill/>
        </p:spPr>
        <p:txBody>
          <a:bodyPr wrap="square" rtlCol="0">
            <a:spAutoFit/>
          </a:bodyPr>
          <a:lstStyle/>
          <a:p>
            <a:pPr marL="285750" indent="-285750">
              <a:buFont typeface="Arial" charset="0"/>
              <a:buChar char="•"/>
            </a:pPr>
            <a:r>
              <a:rPr lang="en-US" sz="2000" b="1" dirty="0" smtClean="0">
                <a:solidFill>
                  <a:prstClr val="white"/>
                </a:solidFill>
                <a:latin typeface="Calibri"/>
              </a:rPr>
              <a:t>A Reference Network</a:t>
            </a:r>
          </a:p>
          <a:p>
            <a:pPr marL="742950" lvl="1" indent="-285750">
              <a:buFont typeface="Arial" charset="0"/>
              <a:buChar char="•"/>
            </a:pPr>
            <a:r>
              <a:rPr lang="en-US" sz="2000" b="1" dirty="0">
                <a:solidFill>
                  <a:prstClr val="white"/>
                </a:solidFill>
                <a:latin typeface="Calibri"/>
              </a:rPr>
              <a:t>Is traceable to </a:t>
            </a:r>
            <a:r>
              <a:rPr lang="en-US" sz="2000" b="1" dirty="0" smtClean="0">
                <a:solidFill>
                  <a:prstClr val="white"/>
                </a:solidFill>
                <a:latin typeface="Calibri"/>
              </a:rPr>
              <a:t>an </a:t>
            </a:r>
            <a:r>
              <a:rPr lang="en-US" sz="2000" b="1" dirty="0">
                <a:solidFill>
                  <a:prstClr val="white"/>
                </a:solidFill>
                <a:latin typeface="Calibri"/>
              </a:rPr>
              <a:t>internationally accepted </a:t>
            </a:r>
            <a:r>
              <a:rPr lang="en-US" sz="2000" b="1" dirty="0" smtClean="0">
                <a:solidFill>
                  <a:prstClr val="white"/>
                </a:solidFill>
                <a:latin typeface="Calibri"/>
              </a:rPr>
              <a:t>standard and has a </a:t>
            </a:r>
            <a:r>
              <a:rPr lang="en-US" sz="2000" b="1" dirty="0">
                <a:solidFill>
                  <a:prstClr val="white"/>
                </a:solidFill>
                <a:latin typeface="Calibri"/>
              </a:rPr>
              <a:t>comprehensive uncertainty </a:t>
            </a:r>
            <a:r>
              <a:rPr lang="en-US" sz="2000" b="1" dirty="0" smtClean="0">
                <a:solidFill>
                  <a:prstClr val="white"/>
                </a:solidFill>
                <a:latin typeface="Calibri"/>
              </a:rPr>
              <a:t>analysis and is validated;</a:t>
            </a:r>
            <a:endParaRPr lang="en-US" sz="2000" b="1" dirty="0">
              <a:solidFill>
                <a:prstClr val="white"/>
              </a:solidFill>
              <a:latin typeface="Calibri"/>
            </a:endParaRPr>
          </a:p>
          <a:p>
            <a:pPr marL="742950" lvl="1" indent="-285750">
              <a:buFont typeface="Arial" charset="0"/>
              <a:buChar char="•"/>
            </a:pPr>
            <a:r>
              <a:rPr lang="en-US" sz="2000" b="1" dirty="0">
                <a:solidFill>
                  <a:prstClr val="white"/>
                </a:solidFill>
                <a:latin typeface="Calibri"/>
              </a:rPr>
              <a:t>Is documented in accessible </a:t>
            </a:r>
            <a:r>
              <a:rPr lang="en-US" sz="2000" b="1" dirty="0" smtClean="0">
                <a:solidFill>
                  <a:prstClr val="white"/>
                </a:solidFill>
                <a:latin typeface="Calibri"/>
              </a:rPr>
              <a:t>literature and </a:t>
            </a:r>
            <a:r>
              <a:rPr lang="en-US" sz="2000" b="1" dirty="0">
                <a:solidFill>
                  <a:prstClr val="white"/>
                </a:solidFill>
                <a:latin typeface="Calibri"/>
              </a:rPr>
              <a:t>Includes complete metadata </a:t>
            </a:r>
            <a:r>
              <a:rPr lang="en-US" sz="2000" b="1" dirty="0" smtClean="0">
                <a:solidFill>
                  <a:prstClr val="white"/>
                </a:solidFill>
                <a:latin typeface="Calibri"/>
              </a:rPr>
              <a:t>description</a:t>
            </a:r>
          </a:p>
          <a:p>
            <a:pPr marL="742950" lvl="1" indent="-285750">
              <a:buFont typeface="Arial" charset="0"/>
              <a:buChar char="•"/>
            </a:pPr>
            <a:r>
              <a:rPr lang="en-US" sz="2000" b="1" dirty="0" smtClean="0">
                <a:solidFill>
                  <a:prstClr val="white"/>
                </a:solidFill>
                <a:latin typeface="Calibri"/>
              </a:rPr>
              <a:t>Will measure temperature and precipitation and a range of other surface ECVs</a:t>
            </a:r>
          </a:p>
          <a:p>
            <a:pPr marL="742950" lvl="1" indent="-285750">
              <a:buFont typeface="Arial" charset="0"/>
              <a:buChar char="•"/>
            </a:pPr>
            <a:r>
              <a:rPr lang="en-US" sz="2000" b="1" dirty="0" smtClean="0">
                <a:solidFill>
                  <a:prstClr val="white"/>
                </a:solidFill>
                <a:latin typeface="Calibri"/>
              </a:rPr>
              <a:t>May be based on existing networks such </a:t>
            </a:r>
            <a:r>
              <a:rPr lang="en-US" sz="2000" b="1" dirty="0">
                <a:solidFill>
                  <a:prstClr val="white"/>
                </a:solidFill>
                <a:latin typeface="Calibri"/>
              </a:rPr>
              <a:t>as the US Climate Reference Network and the </a:t>
            </a:r>
            <a:r>
              <a:rPr lang="en-US" sz="2000" b="1" dirty="0" err="1">
                <a:solidFill>
                  <a:prstClr val="white"/>
                </a:solidFill>
                <a:latin typeface="Calibri"/>
              </a:rPr>
              <a:t>Cryonet</a:t>
            </a:r>
            <a:r>
              <a:rPr lang="en-US" sz="2000" b="1" dirty="0">
                <a:solidFill>
                  <a:prstClr val="white"/>
                </a:solidFill>
                <a:latin typeface="Calibri"/>
              </a:rPr>
              <a:t> sites from WMO </a:t>
            </a:r>
            <a:r>
              <a:rPr lang="en-US" sz="2000" b="1" dirty="0" smtClean="0">
                <a:solidFill>
                  <a:prstClr val="white"/>
                </a:solidFill>
                <a:latin typeface="Calibri"/>
              </a:rPr>
              <a:t>GCW</a:t>
            </a:r>
            <a:endParaRPr lang="en-US" sz="2000" b="1" dirty="0">
              <a:solidFill>
                <a:prstClr val="black"/>
              </a:solidFill>
              <a:latin typeface="Calibri"/>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
            <a:ext cx="5216260" cy="2631757"/>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61400" y="4210049"/>
            <a:ext cx="3530601" cy="2647951"/>
          </a:xfrm>
          <a:prstGeom prst="rect">
            <a:avLst/>
          </a:prstGeom>
        </p:spPr>
      </p:pic>
      <p:sp>
        <p:nvSpPr>
          <p:cNvPr id="11" name="TextBox 10"/>
          <p:cNvSpPr txBox="1"/>
          <p:nvPr/>
        </p:nvSpPr>
        <p:spPr>
          <a:xfrm>
            <a:off x="5216154" y="1315882"/>
            <a:ext cx="6975953" cy="954107"/>
          </a:xfrm>
          <a:prstGeom prst="rect">
            <a:avLst/>
          </a:prstGeom>
          <a:noFill/>
        </p:spPr>
        <p:txBody>
          <a:bodyPr wrap="square" rtlCol="0">
            <a:spAutoFit/>
          </a:bodyPr>
          <a:lstStyle/>
          <a:p>
            <a:pPr algn="ctr"/>
            <a:r>
              <a:rPr lang="en-US" sz="2800" b="1" i="1" dirty="0" smtClean="0">
                <a:solidFill>
                  <a:prstClr val="white"/>
                </a:solidFill>
                <a:latin typeface="Calibri"/>
              </a:rPr>
              <a:t>Improved long-term accuracy, stability and </a:t>
            </a:r>
          </a:p>
          <a:p>
            <a:pPr algn="ctr"/>
            <a:r>
              <a:rPr lang="en-US" sz="2800" b="1" i="1" dirty="0" smtClean="0">
                <a:solidFill>
                  <a:prstClr val="white"/>
                </a:solidFill>
                <a:latin typeface="Calibri"/>
              </a:rPr>
              <a:t>comparability of observations.</a:t>
            </a:r>
            <a:endParaRPr lang="en-US" sz="2800" b="1" i="1" dirty="0">
              <a:solidFill>
                <a:prstClr val="white"/>
              </a:solidFill>
              <a:latin typeface="Calibri"/>
            </a:endParaRPr>
          </a:p>
        </p:txBody>
      </p:sp>
      <p:sp>
        <p:nvSpPr>
          <p:cNvPr id="14" name="TextBox 13"/>
          <p:cNvSpPr txBox="1"/>
          <p:nvPr/>
        </p:nvSpPr>
        <p:spPr>
          <a:xfrm>
            <a:off x="641016" y="2574484"/>
            <a:ext cx="11337660" cy="1323439"/>
          </a:xfrm>
          <a:prstGeom prst="rect">
            <a:avLst/>
          </a:prstGeom>
          <a:noFill/>
        </p:spPr>
        <p:txBody>
          <a:bodyPr wrap="square" rtlCol="0">
            <a:spAutoFit/>
          </a:bodyPr>
          <a:lstStyle/>
          <a:p>
            <a:pPr marL="285750" indent="-285750">
              <a:buFont typeface="Arial" charset="0"/>
              <a:buChar char="•"/>
            </a:pPr>
            <a:r>
              <a:rPr lang="en-US" sz="2000" b="1" dirty="0" smtClean="0">
                <a:solidFill>
                  <a:prstClr val="white"/>
                </a:solidFill>
                <a:latin typeface="Calibri"/>
              </a:rPr>
              <a:t>Aims</a:t>
            </a:r>
          </a:p>
          <a:p>
            <a:pPr marL="742950" lvl="1" indent="-285750">
              <a:buFont typeface="Arial" charset="0"/>
              <a:buChar char="•"/>
            </a:pPr>
            <a:r>
              <a:rPr lang="en-US" sz="2000" b="1" dirty="0" smtClean="0">
                <a:solidFill>
                  <a:prstClr val="white"/>
                </a:solidFill>
                <a:latin typeface="Calibri"/>
              </a:rPr>
              <a:t>To  achieve simultaneous high-quality observations of many ECVs</a:t>
            </a:r>
          </a:p>
          <a:p>
            <a:pPr marL="742950" lvl="1" indent="-285750">
              <a:buFont typeface="Arial" charset="0"/>
              <a:buChar char="•"/>
            </a:pPr>
            <a:r>
              <a:rPr lang="en-US" sz="2000" b="1" dirty="0">
                <a:solidFill>
                  <a:prstClr val="white"/>
                </a:solidFill>
                <a:latin typeface="Calibri"/>
              </a:rPr>
              <a:t>Provide reference data to constrain and calibrate </a:t>
            </a:r>
            <a:r>
              <a:rPr lang="en-US" sz="2000" b="1" dirty="0" smtClean="0">
                <a:solidFill>
                  <a:prstClr val="white"/>
                </a:solidFill>
                <a:latin typeface="Calibri"/>
              </a:rPr>
              <a:t>more </a:t>
            </a:r>
            <a:r>
              <a:rPr lang="en-US" sz="2000" b="1" dirty="0">
                <a:solidFill>
                  <a:prstClr val="white"/>
                </a:solidFill>
                <a:latin typeface="Calibri"/>
              </a:rPr>
              <a:t>spatially comprehensive observing </a:t>
            </a:r>
            <a:r>
              <a:rPr lang="en-US" sz="2000" b="1" dirty="0" smtClean="0">
                <a:solidFill>
                  <a:prstClr val="white"/>
                </a:solidFill>
                <a:latin typeface="Calibri"/>
              </a:rPr>
              <a:t>systems. </a:t>
            </a:r>
            <a:endParaRPr lang="en-US" sz="2000" b="1" dirty="0" smtClean="0">
              <a:solidFill>
                <a:prstClr val="black"/>
              </a:solidFill>
              <a:latin typeface="Calibri"/>
            </a:endParaRPr>
          </a:p>
          <a:p>
            <a:pPr marL="285750" indent="-285750">
              <a:buFont typeface="Arial" charset="0"/>
              <a:buChar char="•"/>
            </a:pPr>
            <a:endParaRPr lang="en-US" sz="2000" b="1" dirty="0">
              <a:solidFill>
                <a:prstClr val="black"/>
              </a:solidFill>
              <a:latin typeface="Calibri"/>
            </a:endParaRPr>
          </a:p>
        </p:txBody>
      </p:sp>
    </p:spTree>
    <p:extLst>
      <p:ext uri="{BB962C8B-B14F-4D97-AF65-F5344CB8AC3E}">
        <p14:creationId xmlns:p14="http://schemas.microsoft.com/office/powerpoint/2010/main" val="161064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el 1"/>
          <p:cNvSpPr txBox="1">
            <a:spLocks/>
          </p:cNvSpPr>
          <p:nvPr/>
        </p:nvSpPr>
        <p:spPr bwMode="auto">
          <a:xfrm>
            <a:off x="0" y="0"/>
            <a:ext cx="12192000" cy="6858000"/>
          </a:xfrm>
          <a:prstGeom prst="rect">
            <a:avLst/>
          </a:prstGeom>
          <a:gradFill flip="none" rotWithShape="1">
            <a:gsLst>
              <a:gs pos="75000">
                <a:srgbClr val="0070C0"/>
              </a:gs>
              <a:gs pos="0">
                <a:srgbClr val="00B0F0"/>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cs typeface="+mn-cs"/>
              <a:sym typeface="Arial Bold" pitchFamily="1" charset="0"/>
            </a:endParaRPr>
          </a:p>
        </p:txBody>
      </p:sp>
      <p:grpSp>
        <p:nvGrpSpPr>
          <p:cNvPr id="13" name="Group 12"/>
          <p:cNvGrpSpPr/>
          <p:nvPr/>
        </p:nvGrpSpPr>
        <p:grpSpPr>
          <a:xfrm rot="16200000">
            <a:off x="-3100818" y="3102348"/>
            <a:ext cx="6858004" cy="653307"/>
            <a:chOff x="508738" y="3792312"/>
            <a:chExt cx="12192004" cy="653307"/>
          </a:xfrm>
        </p:grpSpPr>
        <p:sp>
          <p:nvSpPr>
            <p:cNvPr id="14" name="Rectangle 13"/>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8743" y="4019198"/>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8738" y="4232623"/>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itle 1"/>
          <p:cNvSpPr txBox="1">
            <a:spLocks/>
          </p:cNvSpPr>
          <p:nvPr/>
        </p:nvSpPr>
        <p:spPr>
          <a:xfrm>
            <a:off x="1634926" y="260494"/>
            <a:ext cx="8864534" cy="533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6000" b="1" dirty="0" smtClean="0">
                <a:solidFill>
                  <a:schemeClr val="bg1"/>
                </a:solidFill>
                <a:latin typeface="+mn-lt"/>
              </a:rPr>
              <a:t>Improved observations </a:t>
            </a:r>
            <a:br>
              <a:rPr lang="en-US" sz="6000" b="1" dirty="0" smtClean="0">
                <a:solidFill>
                  <a:schemeClr val="bg1"/>
                </a:solidFill>
                <a:latin typeface="+mn-lt"/>
              </a:rPr>
            </a:br>
            <a:r>
              <a:rPr lang="en-US" sz="6000" b="1" dirty="0" smtClean="0">
                <a:solidFill>
                  <a:schemeClr val="bg1"/>
                </a:solidFill>
                <a:latin typeface="+mn-lt"/>
              </a:rPr>
              <a:t>lead to significant benefits</a:t>
            </a:r>
            <a:endParaRPr lang="en-US" sz="6000" b="1" dirty="0">
              <a:solidFill>
                <a:schemeClr val="bg1"/>
              </a:solidFill>
              <a:latin typeface="+mn-lt"/>
            </a:endParaRPr>
          </a:p>
        </p:txBody>
      </p:sp>
      <p:sp>
        <p:nvSpPr>
          <p:cNvPr id="3" name="TextBox 2"/>
          <p:cNvSpPr txBox="1">
            <a:spLocks noChangeArrowheads="1"/>
          </p:cNvSpPr>
          <p:nvPr/>
        </p:nvSpPr>
        <p:spPr bwMode="auto">
          <a:xfrm>
            <a:off x="-1" y="5091764"/>
            <a:ext cx="2437201" cy="1766237"/>
          </a:xfrm>
          <a:prstGeom prst="rect">
            <a:avLst/>
          </a:prstGeom>
          <a:solidFill>
            <a:schemeClr val="accent4">
              <a:lumMod val="50000"/>
            </a:schemeClr>
          </a:solidFill>
          <a:ln>
            <a:no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nSpc>
                <a:spcPct val="100000"/>
              </a:lnSpc>
              <a:spcBef>
                <a:spcPct val="230000"/>
              </a:spcBef>
              <a:spcAft>
                <a:spcPct val="0"/>
              </a:spcAft>
              <a:buFontTx/>
              <a:buNone/>
              <a:defRPr/>
            </a:pPr>
            <a:r>
              <a:rPr lang="en-US" altLang="en-US" dirty="0" smtClean="0">
                <a:solidFill>
                  <a:schemeClr val="bg1"/>
                </a:solidFill>
                <a:latin typeface="+mn-lt"/>
              </a:rPr>
              <a:t>ECV Requirements, Adequacy Reports, Plans</a:t>
            </a:r>
          </a:p>
        </p:txBody>
      </p:sp>
      <p:sp>
        <p:nvSpPr>
          <p:cNvPr id="4" name="TextBox 6"/>
          <p:cNvSpPr txBox="1">
            <a:spLocks noChangeArrowheads="1"/>
          </p:cNvSpPr>
          <p:nvPr/>
        </p:nvSpPr>
        <p:spPr bwMode="auto">
          <a:xfrm>
            <a:off x="2440200" y="4561243"/>
            <a:ext cx="2437200" cy="2296758"/>
          </a:xfrm>
          <a:prstGeom prst="rect">
            <a:avLst/>
          </a:prstGeom>
          <a:solidFill>
            <a:schemeClr val="accent4"/>
          </a:solidFill>
          <a:ln>
            <a:no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nSpc>
                <a:spcPct val="100000"/>
              </a:lnSpc>
              <a:spcBef>
                <a:spcPct val="230000"/>
              </a:spcBef>
              <a:spcAft>
                <a:spcPct val="0"/>
              </a:spcAft>
              <a:buFontTx/>
              <a:buNone/>
              <a:defRPr/>
            </a:pPr>
            <a:r>
              <a:rPr lang="en-US" altLang="en-US" sz="2800" dirty="0" smtClean="0">
                <a:solidFill>
                  <a:schemeClr val="bg1"/>
                </a:solidFill>
                <a:latin typeface="+mn-lt"/>
              </a:rPr>
              <a:t>Observations, Products, Open Data</a:t>
            </a:r>
          </a:p>
        </p:txBody>
      </p:sp>
      <p:sp>
        <p:nvSpPr>
          <p:cNvPr id="5" name="TextBox 7"/>
          <p:cNvSpPr txBox="1">
            <a:spLocks noChangeArrowheads="1"/>
          </p:cNvSpPr>
          <p:nvPr/>
        </p:nvSpPr>
        <p:spPr bwMode="auto">
          <a:xfrm>
            <a:off x="4880400" y="3861995"/>
            <a:ext cx="2437200" cy="2996005"/>
          </a:xfrm>
          <a:prstGeom prst="rect">
            <a:avLst/>
          </a:prstGeom>
          <a:solidFill>
            <a:srgbClr val="C00000"/>
          </a:solidFill>
          <a:ln>
            <a:no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nSpc>
                <a:spcPct val="100000"/>
              </a:lnSpc>
              <a:spcBef>
                <a:spcPct val="230000"/>
              </a:spcBef>
              <a:spcAft>
                <a:spcPct val="0"/>
              </a:spcAft>
              <a:buFontTx/>
              <a:buNone/>
              <a:defRPr/>
            </a:pPr>
            <a:r>
              <a:rPr lang="en-US" altLang="en-US" sz="2800" dirty="0" smtClean="0">
                <a:solidFill>
                  <a:schemeClr val="bg1"/>
                </a:solidFill>
                <a:latin typeface="+mn-lt"/>
              </a:rPr>
              <a:t>Science, Assessments, Policy </a:t>
            </a:r>
          </a:p>
        </p:txBody>
      </p:sp>
      <p:sp>
        <p:nvSpPr>
          <p:cNvPr id="6" name="TextBox 8"/>
          <p:cNvSpPr txBox="1">
            <a:spLocks noChangeArrowheads="1"/>
          </p:cNvSpPr>
          <p:nvPr/>
        </p:nvSpPr>
        <p:spPr bwMode="auto">
          <a:xfrm>
            <a:off x="7317600" y="3195021"/>
            <a:ext cx="2437200" cy="3665463"/>
          </a:xfrm>
          <a:prstGeom prst="rect">
            <a:avLst/>
          </a:prstGeom>
          <a:solidFill>
            <a:schemeClr val="accent6"/>
          </a:solidFill>
          <a:ln>
            <a:no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nSpc>
                <a:spcPct val="100000"/>
              </a:lnSpc>
              <a:spcBef>
                <a:spcPct val="230000"/>
              </a:spcBef>
              <a:spcAft>
                <a:spcPct val="0"/>
              </a:spcAft>
              <a:buFontTx/>
              <a:buNone/>
              <a:defRPr/>
            </a:pPr>
            <a:r>
              <a:rPr lang="en-US" altLang="en-US" dirty="0" smtClean="0">
                <a:solidFill>
                  <a:schemeClr val="bg1"/>
                </a:solidFill>
                <a:latin typeface="+mn-lt"/>
              </a:rPr>
              <a:t>Climate Services, Risk Assessments, Early Warning &amp; Disaster Risk Reduction Policies</a:t>
            </a:r>
          </a:p>
        </p:txBody>
      </p:sp>
      <p:sp>
        <p:nvSpPr>
          <p:cNvPr id="7" name="TextBox 9"/>
          <p:cNvSpPr txBox="1">
            <a:spLocks noChangeArrowheads="1"/>
          </p:cNvSpPr>
          <p:nvPr/>
        </p:nvSpPr>
        <p:spPr bwMode="auto">
          <a:xfrm>
            <a:off x="9754800" y="2485016"/>
            <a:ext cx="2437200" cy="4372984"/>
          </a:xfrm>
          <a:prstGeom prst="rect">
            <a:avLst/>
          </a:prstGeom>
          <a:solidFill>
            <a:schemeClr val="accent1"/>
          </a:solidFill>
          <a:ln>
            <a:noFill/>
          </a:ln>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nSpc>
                <a:spcPct val="100000"/>
              </a:lnSpc>
              <a:spcBef>
                <a:spcPct val="230000"/>
              </a:spcBef>
              <a:spcAft>
                <a:spcPct val="0"/>
              </a:spcAft>
              <a:buFontTx/>
              <a:buNone/>
              <a:defRPr/>
            </a:pPr>
            <a:r>
              <a:rPr lang="en-US" altLang="en-US" dirty="0">
                <a:solidFill>
                  <a:schemeClr val="bg1"/>
                </a:solidFill>
                <a:latin typeface="+mn-lt"/>
              </a:rPr>
              <a:t>S</a:t>
            </a:r>
            <a:r>
              <a:rPr lang="en-US" altLang="en-US" dirty="0" smtClean="0">
                <a:solidFill>
                  <a:schemeClr val="bg1"/>
                </a:solidFill>
                <a:latin typeface="+mn-lt"/>
              </a:rPr>
              <a:t>uccessful adaptation and mitigation, reduced climate risks, enhanced livelihoods, and food &amp; water security.</a:t>
            </a:r>
          </a:p>
        </p:txBody>
      </p:sp>
    </p:spTree>
    <p:extLst>
      <p:ext uri="{BB962C8B-B14F-4D97-AF65-F5344CB8AC3E}">
        <p14:creationId xmlns:p14="http://schemas.microsoft.com/office/powerpoint/2010/main" val="1618166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8796" y="0"/>
            <a:ext cx="4038600" cy="6858000"/>
          </a:xfrm>
          <a:prstGeom prst="rect">
            <a:avLst/>
          </a:prstGeom>
        </p:spPr>
      </p:pic>
      <p:grpSp>
        <p:nvGrpSpPr>
          <p:cNvPr id="25" name="Group 24"/>
          <p:cNvGrpSpPr/>
          <p:nvPr/>
        </p:nvGrpSpPr>
        <p:grpSpPr>
          <a:xfrm>
            <a:off x="4639043" y="4602582"/>
            <a:ext cx="7552957" cy="3735871"/>
            <a:chOff x="7970543" y="3417454"/>
            <a:chExt cx="4404767" cy="2178701"/>
          </a:xfrm>
        </p:grpSpPr>
        <p:sp>
          <p:nvSpPr>
            <p:cNvPr id="3" name="Content Placeholder 4"/>
            <p:cNvSpPr txBox="1">
              <a:spLocks/>
            </p:cNvSpPr>
            <p:nvPr/>
          </p:nvSpPr>
          <p:spPr>
            <a:xfrm>
              <a:off x="8771498" y="3448411"/>
              <a:ext cx="3603812" cy="2147744"/>
            </a:xfrm>
            <a:prstGeom prst="rect">
              <a:avLst/>
            </a:prstGeom>
          </p:spPr>
          <p:txBody>
            <a:bodyPr/>
            <a:lstStyle>
              <a:lvl1pPr marL="290513" indent="-290513" algn="l" defTabSz="762000" rtl="0" eaLnBrk="0" fontAlgn="base" hangingPunct="0">
                <a:lnSpc>
                  <a:spcPts val="3000"/>
                </a:lnSpc>
                <a:spcBef>
                  <a:spcPct val="0"/>
                </a:spcBef>
                <a:spcAft>
                  <a:spcPts val="1000"/>
                </a:spcAft>
                <a:buClr>
                  <a:schemeClr val="tx1"/>
                </a:buClr>
                <a:buChar char="•"/>
                <a:defRPr sz="2400" b="1">
                  <a:solidFill>
                    <a:schemeClr val="tx1"/>
                  </a:solidFill>
                  <a:latin typeface="+mn-lt"/>
                  <a:ea typeface="MS PGothic" pitchFamily="34" charset="-128"/>
                  <a:cs typeface="MS PGothic" charset="0"/>
                </a:defRPr>
              </a:lvl1pPr>
              <a:lvl2pPr marL="766763" indent="-285750" algn="l" defTabSz="762000" rtl="0" eaLnBrk="0" fontAlgn="base" hangingPunct="0">
                <a:lnSpc>
                  <a:spcPts val="3000"/>
                </a:lnSpc>
                <a:spcBef>
                  <a:spcPct val="0"/>
                </a:spcBef>
                <a:spcAft>
                  <a:spcPts val="1000"/>
                </a:spcAft>
                <a:buClr>
                  <a:schemeClr val="tx1"/>
                </a:buClr>
                <a:buFont typeface="Arial Unicode MS" pitchFamily="34" charset="-128"/>
                <a:buChar char="‑"/>
                <a:defRPr sz="2200">
                  <a:solidFill>
                    <a:schemeClr val="tx1"/>
                  </a:solidFill>
                  <a:latin typeface="+mn-lt"/>
                  <a:ea typeface="MS PGothic" pitchFamily="34" charset="-128"/>
                  <a:cs typeface="MS PGothic" charset="0"/>
                </a:defRPr>
              </a:lvl2pPr>
              <a:lvl3pPr marL="1300163" indent="-342900" algn="l" defTabSz="762000" rtl="0" eaLnBrk="0" fontAlgn="base" hangingPunct="0">
                <a:lnSpc>
                  <a:spcPts val="2600"/>
                </a:lnSpc>
                <a:spcBef>
                  <a:spcPct val="0"/>
                </a:spcBef>
                <a:spcAft>
                  <a:spcPts val="800"/>
                </a:spcAft>
                <a:buClr>
                  <a:schemeClr val="tx1"/>
                </a:buClr>
                <a:buFont typeface="Arial" pitchFamily="34" charset="0"/>
                <a:buChar char="-"/>
                <a:defRPr sz="2200">
                  <a:solidFill>
                    <a:schemeClr val="tx1"/>
                  </a:solidFill>
                  <a:latin typeface="+mn-lt"/>
                  <a:ea typeface="MS PGothic" pitchFamily="34" charset="-128"/>
                  <a:cs typeface="MS PGothic" charset="0"/>
                </a:defRPr>
              </a:lvl3pPr>
              <a:lvl4pPr marL="1719263" indent="-228600" algn="l" defTabSz="762000" rtl="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mn-lt"/>
                  <a:ea typeface="MS PGothic" pitchFamily="34" charset="-128"/>
                  <a:cs typeface="MS PGothic" charset="0"/>
                </a:defRPr>
              </a:lvl4pPr>
              <a:lvl5pPr marL="2138363" indent="-228600" algn="l" defTabSz="762000" rtl="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mn-lt"/>
                  <a:ea typeface="MS PGothic" pitchFamily="34" charset="-128"/>
                  <a:cs typeface="MS PGothic" charset="0"/>
                </a:defRPr>
              </a:lvl5pPr>
              <a:lvl6pPr marL="25955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6pPr>
              <a:lvl7pPr marL="30527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7pPr>
              <a:lvl8pPr marL="35099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8pPr>
              <a:lvl9pPr marL="39671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9pPr>
            </a:lstStyle>
            <a:p>
              <a:pPr marL="0" indent="0">
                <a:lnSpc>
                  <a:spcPct val="100000"/>
                </a:lnSpc>
                <a:spcBef>
                  <a:spcPts val="0"/>
                </a:spcBef>
                <a:spcAft>
                  <a:spcPts val="600"/>
                </a:spcAft>
                <a:buClr>
                  <a:prstClr val="black"/>
                </a:buClr>
                <a:buFontTx/>
                <a:buNone/>
                <a:defRPr/>
              </a:pPr>
              <a:r>
                <a:rPr lang="en-US" sz="2800" kern="0" dirty="0">
                  <a:solidFill>
                    <a:prstClr val="black"/>
                  </a:solidFill>
                  <a:latin typeface="Calibri"/>
                  <a:cs typeface="Arial"/>
                </a:rPr>
                <a:t>*Paris Agreement Article 7 (7c):  Strengthening scientific knowledge on climate, including research, systemic observation of  the climate system and early warning systems. </a:t>
              </a:r>
            </a:p>
          </p:txBody>
        </p:sp>
        <p:sp>
          <p:nvSpPr>
            <p:cNvPr id="4" name="Oval 3"/>
            <p:cNvSpPr/>
            <p:nvPr/>
          </p:nvSpPr>
          <p:spPr bwMode="auto">
            <a:xfrm>
              <a:off x="7970543" y="3417454"/>
              <a:ext cx="750673" cy="793207"/>
            </a:xfrm>
            <a:prstGeom prst="ellipse">
              <a:avLst/>
            </a:prstGeom>
            <a:solidFill>
              <a:srgbClr val="66FF66"/>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indent="-174621" algn="ctr" defTabSz="761981" eaLnBrk="0" hangingPunct="0">
                <a:spcBef>
                  <a:spcPct val="230000"/>
                </a:spcBef>
                <a:buClr>
                  <a:prstClr val="black"/>
                </a:buClr>
                <a:defRPr/>
              </a:pPr>
              <a:r>
                <a:rPr lang="fr-CH" sz="2000" b="1" dirty="0">
                  <a:ln w="19050">
                    <a:noFill/>
                    <a:prstDash val="solid"/>
                  </a:ln>
                  <a:solidFill>
                    <a:prstClr val="white"/>
                  </a:solidFill>
                  <a:effectLst>
                    <a:outerShdw blurRad="38100" dist="38100" dir="2700000" algn="tl">
                      <a:srgbClr val="000000">
                        <a:alpha val="43137"/>
                      </a:srgbClr>
                    </a:outerShdw>
                  </a:effectLst>
                  <a:latin typeface="Calibri"/>
                </a:rPr>
                <a:t>Art 7 (7c)</a:t>
              </a:r>
              <a:endParaRPr lang="en-GB" sz="2000" b="1" dirty="0">
                <a:ln w="19050">
                  <a:noFill/>
                  <a:prstDash val="solid"/>
                </a:ln>
                <a:solidFill>
                  <a:prstClr val="white"/>
                </a:solidFill>
                <a:effectLst>
                  <a:outerShdw blurRad="38100" dist="38100" dir="2700000" algn="tl">
                    <a:srgbClr val="000000">
                      <a:alpha val="43137"/>
                    </a:srgbClr>
                  </a:outerShdw>
                </a:effectLst>
                <a:latin typeface="Calibri"/>
              </a:endParaRPr>
            </a:p>
          </p:txBody>
        </p:sp>
      </p:grpSp>
      <p:grpSp>
        <p:nvGrpSpPr>
          <p:cNvPr id="5" name="Group 2"/>
          <p:cNvGrpSpPr>
            <a:grpSpLocks noChangeAspect="1"/>
          </p:cNvGrpSpPr>
          <p:nvPr/>
        </p:nvGrpSpPr>
        <p:grpSpPr bwMode="auto">
          <a:xfrm>
            <a:off x="3007838" y="314710"/>
            <a:ext cx="9088655" cy="1291709"/>
            <a:chOff x="997517" y="3885611"/>
            <a:chExt cx="7639613" cy="1085850"/>
          </a:xfrm>
        </p:grpSpPr>
        <p:sp>
          <p:nvSpPr>
            <p:cNvPr id="6" name="Oval 5"/>
            <p:cNvSpPr/>
            <p:nvPr/>
          </p:nvSpPr>
          <p:spPr bwMode="auto">
            <a:xfrm>
              <a:off x="997517" y="3885611"/>
              <a:ext cx="1051560" cy="1051560"/>
            </a:xfrm>
            <a:prstGeom prst="ellipse">
              <a:avLst/>
            </a:prstGeom>
            <a:solidFill>
              <a:srgbClr val="996600"/>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800" dist="38100" dir="8100000" algn="tr" rotWithShape="0">
                      <a:prstClr val="black">
                        <a:alpha val="40000"/>
                      </a:prstClr>
                    </a:outerShdw>
                  </a:effectLst>
                  <a:latin typeface="Calibri"/>
                </a:rPr>
                <a:t>Art 4</a:t>
              </a:r>
              <a:endParaRPr lang="en-GB" sz="1600" b="1" dirty="0">
                <a:ln w="19050">
                  <a:noFill/>
                  <a:prstDash val="solid"/>
                </a:ln>
                <a:solidFill>
                  <a:prstClr val="white"/>
                </a:solidFill>
                <a:effectLst>
                  <a:outerShdw blurRad="50800" dist="38100" dir="8100000" algn="tr" rotWithShape="0">
                    <a:prstClr val="black">
                      <a:alpha val="40000"/>
                    </a:prstClr>
                  </a:outerShdw>
                </a:effectLst>
                <a:latin typeface="Calibri"/>
              </a:endParaRPr>
            </a:p>
          </p:txBody>
        </p:sp>
        <p:sp>
          <p:nvSpPr>
            <p:cNvPr id="7" name="Oval 6"/>
            <p:cNvSpPr/>
            <p:nvPr/>
          </p:nvSpPr>
          <p:spPr bwMode="auto">
            <a:xfrm>
              <a:off x="1700351" y="3919901"/>
              <a:ext cx="1051560" cy="1051560"/>
            </a:xfrm>
            <a:prstGeom prst="ellipse">
              <a:avLst/>
            </a:prstGeom>
            <a:solidFill>
              <a:srgbClr val="FF9900"/>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800" dist="38100" dir="8100000" algn="tr" rotWithShape="0">
                      <a:prstClr val="black">
                        <a:alpha val="40000"/>
                      </a:prstClr>
                    </a:outerShdw>
                  </a:effectLst>
                  <a:latin typeface="Calibri"/>
                </a:rPr>
                <a:t>Art 5</a:t>
              </a:r>
              <a:endParaRPr lang="en-GB" sz="1600" b="1" dirty="0">
                <a:ln w="19050">
                  <a:noFill/>
                  <a:prstDash val="solid"/>
                </a:ln>
                <a:solidFill>
                  <a:prstClr val="white"/>
                </a:solidFill>
                <a:effectLst>
                  <a:outerShdw blurRad="50800" dist="38100" dir="8100000" algn="tr" rotWithShape="0">
                    <a:prstClr val="black">
                      <a:alpha val="40000"/>
                    </a:prstClr>
                  </a:outerShdw>
                </a:effectLst>
                <a:latin typeface="Calibri"/>
              </a:endParaRPr>
            </a:p>
          </p:txBody>
        </p:sp>
        <p:sp>
          <p:nvSpPr>
            <p:cNvPr id="8" name="Oval 7"/>
            <p:cNvSpPr/>
            <p:nvPr/>
          </p:nvSpPr>
          <p:spPr bwMode="auto">
            <a:xfrm>
              <a:off x="2434123" y="3919901"/>
              <a:ext cx="1051560" cy="1051560"/>
            </a:xfrm>
            <a:prstGeom prst="ellipse">
              <a:avLst/>
            </a:prstGeom>
            <a:solidFill>
              <a:srgbClr val="FFCC00"/>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Art 7</a:t>
              </a:r>
              <a:endParaRPr lang="en-GB" sz="1600" b="1" dirty="0">
                <a:ln w="19050">
                  <a:noFill/>
                  <a:prstDash val="solid"/>
                </a:ln>
                <a:solidFill>
                  <a:prstClr val="white"/>
                </a:solidFill>
                <a:effectLst>
                  <a:outerShdw blurRad="50000" dist="50800" dir="7500000" algn="tl">
                    <a:srgbClr val="000000">
                      <a:shade val="5000"/>
                      <a:alpha val="35000"/>
                    </a:srgbClr>
                  </a:outerShdw>
                </a:effectLst>
                <a:latin typeface="Calibri"/>
              </a:endParaRPr>
            </a:p>
          </p:txBody>
        </p:sp>
        <p:sp>
          <p:nvSpPr>
            <p:cNvPr id="9" name="Oval 8"/>
            <p:cNvSpPr/>
            <p:nvPr/>
          </p:nvSpPr>
          <p:spPr bwMode="auto">
            <a:xfrm>
              <a:off x="3147252" y="3919901"/>
              <a:ext cx="1051560" cy="1051560"/>
            </a:xfrm>
            <a:prstGeom prst="ellipse">
              <a:avLst/>
            </a:prstGeom>
            <a:solidFill>
              <a:srgbClr val="FFCC66"/>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38100" dist="38100" dir="2700000" algn="tl">
                      <a:srgbClr val="000000">
                        <a:alpha val="43137"/>
                      </a:srgbClr>
                    </a:outerShdw>
                  </a:effectLst>
                  <a:latin typeface="Calibri"/>
                </a:rPr>
                <a:t>Art 8</a:t>
              </a:r>
              <a:endParaRPr lang="en-GB" sz="1600" b="1" dirty="0">
                <a:ln w="19050">
                  <a:noFill/>
                  <a:prstDash val="solid"/>
                </a:ln>
                <a:solidFill>
                  <a:prstClr val="white"/>
                </a:solidFill>
                <a:effectLst>
                  <a:outerShdw blurRad="38100" dist="38100" dir="2700000" algn="tl">
                    <a:srgbClr val="000000">
                      <a:alpha val="43137"/>
                    </a:srgbClr>
                  </a:outerShdw>
                </a:effectLst>
                <a:latin typeface="Calibri"/>
              </a:endParaRPr>
            </a:p>
          </p:txBody>
        </p:sp>
        <p:sp>
          <p:nvSpPr>
            <p:cNvPr id="10" name="Oval 9"/>
            <p:cNvSpPr/>
            <p:nvPr/>
          </p:nvSpPr>
          <p:spPr bwMode="auto">
            <a:xfrm>
              <a:off x="3874529" y="3919901"/>
              <a:ext cx="1051560" cy="1051560"/>
            </a:xfrm>
            <a:prstGeom prst="ellipse">
              <a:avLst/>
            </a:prstGeom>
            <a:solidFill>
              <a:srgbClr val="FFCC99"/>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Art 9</a:t>
              </a:r>
              <a:endParaRPr lang="en-GB" sz="1600" b="1" dirty="0">
                <a:ln w="19050">
                  <a:noFill/>
                  <a:prstDash val="solid"/>
                </a:ln>
                <a:solidFill>
                  <a:prstClr val="white"/>
                </a:solidFill>
                <a:effectLst>
                  <a:outerShdw blurRad="50000" dist="50800" dir="7500000" algn="tl">
                    <a:srgbClr val="000000">
                      <a:shade val="5000"/>
                      <a:alpha val="35000"/>
                    </a:srgbClr>
                  </a:outerShdw>
                </a:effectLst>
                <a:latin typeface="Calibri"/>
              </a:endParaRPr>
            </a:p>
          </p:txBody>
        </p:sp>
        <p:sp>
          <p:nvSpPr>
            <p:cNvPr id="11" name="Oval 10"/>
            <p:cNvSpPr/>
            <p:nvPr/>
          </p:nvSpPr>
          <p:spPr bwMode="auto">
            <a:xfrm>
              <a:off x="4606365" y="3919901"/>
              <a:ext cx="1051560" cy="1051560"/>
            </a:xfrm>
            <a:prstGeom prst="ellipse">
              <a:avLst/>
            </a:prstGeom>
            <a:solidFill>
              <a:srgbClr val="FFCCCC"/>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Art</a:t>
              </a:r>
              <a:r>
                <a:rPr lang="fr-CH" sz="1600" b="1" dirty="0">
                  <a:ln w="19050">
                    <a:noFill/>
                    <a:prstDash val="solid"/>
                  </a:ln>
                  <a:solidFill>
                    <a:prstClr val="white"/>
                  </a:solidFill>
                  <a:latin typeface="Calibri"/>
                </a:rPr>
                <a:t> </a:t>
              </a: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10</a:t>
              </a:r>
              <a:endParaRPr lang="en-GB" sz="1600" b="1" dirty="0">
                <a:ln w="19050">
                  <a:noFill/>
                  <a:prstDash val="solid"/>
                </a:ln>
                <a:solidFill>
                  <a:prstClr val="white"/>
                </a:solidFill>
                <a:effectLst>
                  <a:outerShdw blurRad="50000" dist="50800" dir="7500000" algn="tl">
                    <a:srgbClr val="000000">
                      <a:shade val="5000"/>
                      <a:alpha val="35000"/>
                    </a:srgbClr>
                  </a:outerShdw>
                </a:effectLst>
                <a:latin typeface="Calibri"/>
              </a:endParaRPr>
            </a:p>
          </p:txBody>
        </p:sp>
        <p:sp>
          <p:nvSpPr>
            <p:cNvPr id="12" name="Oval 11"/>
            <p:cNvSpPr/>
            <p:nvPr/>
          </p:nvSpPr>
          <p:spPr bwMode="auto">
            <a:xfrm>
              <a:off x="5348340" y="3919901"/>
              <a:ext cx="1051560" cy="1051560"/>
            </a:xfrm>
            <a:prstGeom prst="ellipse">
              <a:avLst/>
            </a:prstGeom>
            <a:solidFill>
              <a:srgbClr val="FFCCFF"/>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Art 11</a:t>
              </a:r>
              <a:endParaRPr lang="en-GB" sz="1600" b="1" dirty="0">
                <a:ln w="19050">
                  <a:noFill/>
                  <a:prstDash val="solid"/>
                </a:ln>
                <a:solidFill>
                  <a:prstClr val="white"/>
                </a:solidFill>
                <a:effectLst>
                  <a:outerShdw blurRad="50000" dist="50800" dir="7500000" algn="tl">
                    <a:srgbClr val="000000">
                      <a:shade val="5000"/>
                      <a:alpha val="35000"/>
                    </a:srgbClr>
                  </a:outerShdw>
                </a:effectLst>
                <a:latin typeface="Calibri"/>
              </a:endParaRPr>
            </a:p>
          </p:txBody>
        </p:sp>
        <p:sp>
          <p:nvSpPr>
            <p:cNvPr id="13" name="Oval 12"/>
            <p:cNvSpPr/>
            <p:nvPr/>
          </p:nvSpPr>
          <p:spPr bwMode="auto">
            <a:xfrm>
              <a:off x="6091834" y="3919901"/>
              <a:ext cx="1051560" cy="1051560"/>
            </a:xfrm>
            <a:prstGeom prst="ellipse">
              <a:avLst/>
            </a:prstGeom>
            <a:solidFill>
              <a:srgbClr val="CCCCFF"/>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Art 12</a:t>
              </a:r>
              <a:endParaRPr lang="en-GB" sz="1600" b="1" dirty="0">
                <a:ln w="19050">
                  <a:noFill/>
                  <a:prstDash val="solid"/>
                </a:ln>
                <a:solidFill>
                  <a:prstClr val="white"/>
                </a:solidFill>
                <a:effectLst>
                  <a:outerShdw blurRad="50000" dist="50800" dir="7500000" algn="tl">
                    <a:srgbClr val="000000">
                      <a:shade val="5000"/>
                      <a:alpha val="35000"/>
                    </a:srgbClr>
                  </a:outerShdw>
                </a:effectLst>
                <a:latin typeface="Calibri"/>
              </a:endParaRPr>
            </a:p>
          </p:txBody>
        </p:sp>
        <p:sp>
          <p:nvSpPr>
            <p:cNvPr id="14" name="Oval 13"/>
            <p:cNvSpPr/>
            <p:nvPr/>
          </p:nvSpPr>
          <p:spPr bwMode="auto">
            <a:xfrm>
              <a:off x="6804292" y="3919901"/>
              <a:ext cx="1051560" cy="1051560"/>
            </a:xfrm>
            <a:prstGeom prst="ellipse">
              <a:avLst/>
            </a:prstGeom>
            <a:solidFill>
              <a:srgbClr val="CC99FF"/>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Art 13</a:t>
              </a:r>
              <a:endParaRPr lang="en-GB" sz="1600" b="1" dirty="0">
                <a:ln w="19050">
                  <a:noFill/>
                  <a:prstDash val="solid"/>
                </a:ln>
                <a:solidFill>
                  <a:prstClr val="white"/>
                </a:solidFill>
                <a:effectLst>
                  <a:outerShdw blurRad="50000" dist="50800" dir="7500000" algn="tl">
                    <a:srgbClr val="000000">
                      <a:shade val="5000"/>
                      <a:alpha val="35000"/>
                    </a:srgbClr>
                  </a:outerShdw>
                </a:effectLst>
                <a:latin typeface="Calibri"/>
              </a:endParaRPr>
            </a:p>
          </p:txBody>
        </p:sp>
        <p:sp>
          <p:nvSpPr>
            <p:cNvPr id="15" name="Oval 14"/>
            <p:cNvSpPr/>
            <p:nvPr/>
          </p:nvSpPr>
          <p:spPr bwMode="auto">
            <a:xfrm>
              <a:off x="7585570" y="3919901"/>
              <a:ext cx="1051560" cy="1051560"/>
            </a:xfrm>
            <a:prstGeom prst="ellipse">
              <a:avLst/>
            </a:prstGeom>
            <a:solidFill>
              <a:srgbClr val="9966FF"/>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Art 14</a:t>
              </a:r>
              <a:endParaRPr lang="en-GB" sz="1600" b="1" dirty="0">
                <a:ln w="19050">
                  <a:noFill/>
                  <a:prstDash val="solid"/>
                </a:ln>
                <a:solidFill>
                  <a:prstClr val="white"/>
                </a:solidFill>
                <a:effectLst>
                  <a:outerShdw blurRad="50000" dist="50800" dir="7500000" algn="tl">
                    <a:srgbClr val="000000">
                      <a:shade val="5000"/>
                      <a:alpha val="35000"/>
                    </a:srgbClr>
                  </a:outerShdw>
                </a:effectLst>
                <a:latin typeface="Calibri"/>
              </a:endParaRPr>
            </a:p>
          </p:txBody>
        </p:sp>
      </p:grpSp>
      <p:grpSp>
        <p:nvGrpSpPr>
          <p:cNvPr id="20" name="Group 19"/>
          <p:cNvGrpSpPr/>
          <p:nvPr/>
        </p:nvGrpSpPr>
        <p:grpSpPr>
          <a:xfrm rot="16200000">
            <a:off x="-3108443" y="3108446"/>
            <a:ext cx="6858004" cy="641115"/>
            <a:chOff x="508738" y="3792312"/>
            <a:chExt cx="12192004" cy="641115"/>
          </a:xfrm>
        </p:grpSpPr>
        <p:sp>
          <p:nvSpPr>
            <p:cNvPr id="21" name="Rectangle 20"/>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22" name="Rectangle 21"/>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23" name="Rectangle 22"/>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grpSp>
      <p:sp>
        <p:nvSpPr>
          <p:cNvPr id="2" name="TextBox 1"/>
          <p:cNvSpPr txBox="1"/>
          <p:nvPr/>
        </p:nvSpPr>
        <p:spPr>
          <a:xfrm rot="18000000">
            <a:off x="2706621" y="1589241"/>
            <a:ext cx="887008" cy="461665"/>
          </a:xfrm>
          <a:prstGeom prst="rect">
            <a:avLst/>
          </a:prstGeom>
          <a:noFill/>
        </p:spPr>
        <p:txBody>
          <a:bodyPr wrap="square" lIns="91438" tIns="45719" rIns="91438" bIns="45719" rtlCol="0">
            <a:spAutoFit/>
          </a:bodyPr>
          <a:lstStyle/>
          <a:p>
            <a:pPr defTabSz="914377"/>
            <a:r>
              <a:rPr lang="en-US" sz="2400" b="1" dirty="0">
                <a:solidFill>
                  <a:srgbClr val="FF0000"/>
                </a:solidFill>
                <a:latin typeface="Calibri"/>
              </a:rPr>
              <a:t>NDCs</a:t>
            </a:r>
          </a:p>
        </p:txBody>
      </p:sp>
      <p:sp>
        <p:nvSpPr>
          <p:cNvPr id="16" name="TextBox 15"/>
          <p:cNvSpPr txBox="1"/>
          <p:nvPr/>
        </p:nvSpPr>
        <p:spPr>
          <a:xfrm rot="18000000">
            <a:off x="2920183" y="2088416"/>
            <a:ext cx="1798088" cy="461665"/>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MITIGATION</a:t>
            </a:r>
          </a:p>
        </p:txBody>
      </p:sp>
      <p:sp>
        <p:nvSpPr>
          <p:cNvPr id="17" name="TextBox 16"/>
          <p:cNvSpPr txBox="1"/>
          <p:nvPr/>
        </p:nvSpPr>
        <p:spPr>
          <a:xfrm rot="18000000">
            <a:off x="3477949" y="2615397"/>
            <a:ext cx="3319388" cy="461665"/>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LOSS &amp; DAMAGE, EWS,..</a:t>
            </a:r>
          </a:p>
        </p:txBody>
      </p:sp>
      <p:sp>
        <p:nvSpPr>
          <p:cNvPr id="18" name="TextBox 17"/>
          <p:cNvSpPr txBox="1"/>
          <p:nvPr/>
        </p:nvSpPr>
        <p:spPr>
          <a:xfrm rot="18000000">
            <a:off x="5979155" y="1887605"/>
            <a:ext cx="1312980" cy="461665"/>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FINANCE</a:t>
            </a:r>
          </a:p>
        </p:txBody>
      </p:sp>
      <p:sp>
        <p:nvSpPr>
          <p:cNvPr id="19" name="TextBox 18"/>
          <p:cNvSpPr txBox="1"/>
          <p:nvPr/>
        </p:nvSpPr>
        <p:spPr>
          <a:xfrm rot="18000000">
            <a:off x="6137892" y="2310993"/>
            <a:ext cx="2238864" cy="461665"/>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TECH TRANSFER</a:t>
            </a:r>
          </a:p>
        </p:txBody>
      </p:sp>
      <p:sp>
        <p:nvSpPr>
          <p:cNvPr id="26" name="TextBox 25"/>
          <p:cNvSpPr txBox="1"/>
          <p:nvPr/>
        </p:nvSpPr>
        <p:spPr>
          <a:xfrm rot="18000000">
            <a:off x="6614105" y="2540329"/>
            <a:ext cx="2771763" cy="461665"/>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CAPACITY BUILDING</a:t>
            </a:r>
          </a:p>
        </p:txBody>
      </p:sp>
      <p:sp>
        <p:nvSpPr>
          <p:cNvPr id="27" name="TextBox 26"/>
          <p:cNvSpPr txBox="1"/>
          <p:nvPr/>
        </p:nvSpPr>
        <p:spPr>
          <a:xfrm rot="18000000">
            <a:off x="2486902" y="2769664"/>
            <a:ext cx="3517911" cy="461665"/>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ADAPTATION, EWS, RSO</a:t>
            </a:r>
            <a:r>
              <a:rPr lang="is-IS" sz="2400" b="1" dirty="0">
                <a:solidFill>
                  <a:srgbClr val="FF0000"/>
                </a:solidFill>
                <a:latin typeface="Calibri"/>
              </a:rPr>
              <a:t>…</a:t>
            </a:r>
            <a:endParaRPr lang="en-US" sz="2400" b="1" dirty="0">
              <a:solidFill>
                <a:srgbClr val="FF0000"/>
              </a:solidFill>
              <a:latin typeface="Calibri"/>
            </a:endParaRPr>
          </a:p>
        </p:txBody>
      </p:sp>
      <p:sp>
        <p:nvSpPr>
          <p:cNvPr id="28" name="TextBox 27"/>
          <p:cNvSpPr txBox="1"/>
          <p:nvPr/>
        </p:nvSpPr>
        <p:spPr>
          <a:xfrm rot="18000000">
            <a:off x="7513625" y="2469764"/>
            <a:ext cx="2719615" cy="461665"/>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COMMUNICATIONS</a:t>
            </a:r>
          </a:p>
        </p:txBody>
      </p:sp>
      <p:sp>
        <p:nvSpPr>
          <p:cNvPr id="29" name="TextBox 28"/>
          <p:cNvSpPr txBox="1"/>
          <p:nvPr/>
        </p:nvSpPr>
        <p:spPr>
          <a:xfrm rot="18000000">
            <a:off x="7526374" y="2981358"/>
            <a:ext cx="3890809" cy="461665"/>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REPORTING/TRANSPARENCY</a:t>
            </a:r>
          </a:p>
        </p:txBody>
      </p:sp>
      <p:sp>
        <p:nvSpPr>
          <p:cNvPr id="30" name="TextBox 29"/>
          <p:cNvSpPr txBox="1"/>
          <p:nvPr/>
        </p:nvSpPr>
        <p:spPr>
          <a:xfrm rot="18000000">
            <a:off x="9295023" y="2540328"/>
            <a:ext cx="2772364" cy="461665"/>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GLOBAL STOCKTAKE</a:t>
            </a:r>
          </a:p>
        </p:txBody>
      </p:sp>
    </p:spTree>
    <p:extLst>
      <p:ext uri="{BB962C8B-B14F-4D97-AF65-F5344CB8AC3E}">
        <p14:creationId xmlns:p14="http://schemas.microsoft.com/office/powerpoint/2010/main" val="6839271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p:cNvGrpSpPr/>
          <p:nvPr/>
        </p:nvGrpSpPr>
        <p:grpSpPr>
          <a:xfrm rot="16200000">
            <a:off x="-3111974" y="3111349"/>
            <a:ext cx="6858003" cy="634057"/>
            <a:chOff x="508738" y="3792312"/>
            <a:chExt cx="12192003" cy="634057"/>
          </a:xfrm>
        </p:grpSpPr>
        <p:sp>
          <p:nvSpPr>
            <p:cNvPr id="8" name="Rectangle 7"/>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8742" y="3999948"/>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08738" y="4213373"/>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ontent Placeholder 4"/>
          <p:cNvSpPr txBox="1">
            <a:spLocks/>
          </p:cNvSpPr>
          <p:nvPr/>
        </p:nvSpPr>
        <p:spPr>
          <a:xfrm>
            <a:off x="803564" y="1059723"/>
            <a:ext cx="10978861" cy="5541102"/>
          </a:xfrm>
          <a:prstGeom prst="rect">
            <a:avLst/>
          </a:prstGeom>
        </p:spPr>
        <p:txBody>
          <a:bodyPr/>
          <a:lstStyle>
            <a:lvl1pPr marL="290513" indent="-290513" algn="l" defTabSz="762000" rtl="0" eaLnBrk="0" fontAlgn="base" hangingPunct="0">
              <a:lnSpc>
                <a:spcPts val="3000"/>
              </a:lnSpc>
              <a:spcBef>
                <a:spcPct val="0"/>
              </a:spcBef>
              <a:spcAft>
                <a:spcPts val="1000"/>
              </a:spcAft>
              <a:buClr>
                <a:schemeClr val="tx1"/>
              </a:buClr>
              <a:buChar char="•"/>
              <a:defRPr sz="2400" b="1">
                <a:solidFill>
                  <a:schemeClr val="tx1"/>
                </a:solidFill>
                <a:latin typeface="+mn-lt"/>
                <a:ea typeface="MS PGothic" pitchFamily="34" charset="-128"/>
                <a:cs typeface="MS PGothic" charset="0"/>
              </a:defRPr>
            </a:lvl1pPr>
            <a:lvl2pPr marL="766763" indent="-285750" algn="l" defTabSz="762000" rtl="0" eaLnBrk="0" fontAlgn="base" hangingPunct="0">
              <a:lnSpc>
                <a:spcPts val="3000"/>
              </a:lnSpc>
              <a:spcBef>
                <a:spcPct val="0"/>
              </a:spcBef>
              <a:spcAft>
                <a:spcPts val="1000"/>
              </a:spcAft>
              <a:buClr>
                <a:schemeClr val="tx1"/>
              </a:buClr>
              <a:buFont typeface="Arial Unicode MS" pitchFamily="34" charset="-128"/>
              <a:buChar char="‑"/>
              <a:defRPr sz="2200">
                <a:solidFill>
                  <a:schemeClr val="tx1"/>
                </a:solidFill>
                <a:latin typeface="+mn-lt"/>
                <a:ea typeface="MS PGothic" pitchFamily="34" charset="-128"/>
                <a:cs typeface="MS PGothic" charset="0"/>
              </a:defRPr>
            </a:lvl2pPr>
            <a:lvl3pPr marL="1300163" indent="-342900" algn="l" defTabSz="762000" rtl="0" eaLnBrk="0" fontAlgn="base" hangingPunct="0">
              <a:lnSpc>
                <a:spcPts val="2600"/>
              </a:lnSpc>
              <a:spcBef>
                <a:spcPct val="0"/>
              </a:spcBef>
              <a:spcAft>
                <a:spcPts val="800"/>
              </a:spcAft>
              <a:buClr>
                <a:schemeClr val="tx1"/>
              </a:buClr>
              <a:buFont typeface="Arial" pitchFamily="34" charset="0"/>
              <a:buChar char="-"/>
              <a:defRPr sz="2200">
                <a:solidFill>
                  <a:schemeClr val="tx1"/>
                </a:solidFill>
                <a:latin typeface="+mn-lt"/>
                <a:ea typeface="MS PGothic" pitchFamily="34" charset="-128"/>
                <a:cs typeface="MS PGothic" charset="0"/>
              </a:defRPr>
            </a:lvl3pPr>
            <a:lvl4pPr marL="1719263" indent="-228600" algn="l" defTabSz="762000" rtl="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mn-lt"/>
                <a:ea typeface="MS PGothic" pitchFamily="34" charset="-128"/>
                <a:cs typeface="MS PGothic" charset="0"/>
              </a:defRPr>
            </a:lvl4pPr>
            <a:lvl5pPr marL="2138363" indent="-228600" algn="l" defTabSz="762000" rtl="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mn-lt"/>
                <a:ea typeface="MS PGothic" pitchFamily="34" charset="-128"/>
                <a:cs typeface="MS PGothic" charset="0"/>
              </a:defRPr>
            </a:lvl5pPr>
            <a:lvl6pPr marL="25955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6pPr>
            <a:lvl7pPr marL="30527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7pPr>
            <a:lvl8pPr marL="35099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8pPr>
            <a:lvl9pPr marL="39671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9pPr>
          </a:lstStyle>
          <a:p>
            <a:pPr marL="0" indent="0">
              <a:lnSpc>
                <a:spcPct val="100000"/>
              </a:lnSpc>
              <a:spcBef>
                <a:spcPts val="0"/>
              </a:spcBef>
              <a:spcAft>
                <a:spcPts val="600"/>
              </a:spcAft>
              <a:buFontTx/>
              <a:buNone/>
              <a:defRPr/>
            </a:pPr>
            <a:r>
              <a:rPr lang="en-US" sz="2800" b="0" dirty="0"/>
              <a:t>Ad hoc Working Group on the Paris Agreement (APA), which consists of all 196 Parties to the UNFCCC, met for first time in May 2016, will discuss the details of the Paris Agreement. </a:t>
            </a:r>
          </a:p>
          <a:p>
            <a:pPr marL="0" indent="0">
              <a:lnSpc>
                <a:spcPct val="100000"/>
              </a:lnSpc>
              <a:spcBef>
                <a:spcPts val="0"/>
              </a:spcBef>
              <a:spcAft>
                <a:spcPts val="600"/>
              </a:spcAft>
              <a:buFontTx/>
              <a:buNone/>
              <a:defRPr/>
            </a:pPr>
            <a:endParaRPr lang="en-US" sz="2800" b="0" kern="0" dirty="0">
              <a:solidFill>
                <a:srgbClr val="273375"/>
              </a:solidFill>
              <a:latin typeface="Trebuchet MS" panose="020B0603020202020204" pitchFamily="34" charset="0"/>
              <a:cs typeface="Arial"/>
            </a:endParaRPr>
          </a:p>
          <a:p>
            <a:pPr marL="0" indent="0">
              <a:lnSpc>
                <a:spcPct val="100000"/>
              </a:lnSpc>
              <a:spcBef>
                <a:spcPts val="0"/>
              </a:spcBef>
              <a:spcAft>
                <a:spcPts val="600"/>
              </a:spcAft>
              <a:buFontTx/>
              <a:buNone/>
              <a:defRPr/>
            </a:pPr>
            <a:r>
              <a:rPr lang="en-US" sz="2800" b="0" dirty="0"/>
              <a:t>One of the items on the agenda of the APA is to discuss “matters relating to the </a:t>
            </a:r>
            <a:r>
              <a:rPr lang="en-US" sz="2800" dirty="0"/>
              <a:t>global </a:t>
            </a:r>
            <a:r>
              <a:rPr lang="en-US" sz="2800" dirty="0" err="1"/>
              <a:t>stocktake</a:t>
            </a:r>
            <a:r>
              <a:rPr lang="en-US" sz="2800" b="0" dirty="0"/>
              <a:t>,” the collective moment of review every five years, beginning in 2023. </a:t>
            </a:r>
          </a:p>
          <a:p>
            <a:pPr marL="0" indent="0">
              <a:lnSpc>
                <a:spcPct val="100000"/>
              </a:lnSpc>
              <a:spcBef>
                <a:spcPts val="0"/>
              </a:spcBef>
              <a:spcAft>
                <a:spcPts val="600"/>
              </a:spcAft>
              <a:buFontTx/>
              <a:buNone/>
              <a:defRPr/>
            </a:pPr>
            <a:endParaRPr lang="en-US" sz="2800" b="0" kern="0" dirty="0">
              <a:solidFill>
                <a:srgbClr val="273375"/>
              </a:solidFill>
              <a:latin typeface="Trebuchet MS" panose="020B0603020202020204" pitchFamily="34" charset="0"/>
              <a:cs typeface="Arial"/>
            </a:endParaRPr>
          </a:p>
          <a:p>
            <a:pPr marL="0" indent="0">
              <a:lnSpc>
                <a:spcPct val="100000"/>
              </a:lnSpc>
              <a:spcBef>
                <a:spcPts val="0"/>
              </a:spcBef>
              <a:spcAft>
                <a:spcPts val="600"/>
              </a:spcAft>
              <a:buFontTx/>
              <a:buNone/>
              <a:defRPr/>
            </a:pPr>
            <a:r>
              <a:rPr lang="en-US" sz="2800" b="0" dirty="0"/>
              <a:t>The </a:t>
            </a:r>
            <a:r>
              <a:rPr lang="en-US" sz="2800" b="0" dirty="0" err="1"/>
              <a:t>stocktake</a:t>
            </a:r>
            <a:r>
              <a:rPr lang="en-US" sz="2800" b="0" dirty="0"/>
              <a:t> is at the heart of what has become known as the ambition mechanism of the Paris Agreement, which is an ongoing process, intended to inform successive </a:t>
            </a:r>
            <a:r>
              <a:rPr lang="en-GB" sz="2800" dirty="0"/>
              <a:t>Nationally Determined</a:t>
            </a:r>
            <a:r>
              <a:rPr lang="en-GB" sz="2800" b="0" dirty="0"/>
              <a:t> </a:t>
            </a:r>
            <a:r>
              <a:rPr lang="en-GB" sz="2800" dirty="0"/>
              <a:t>Contributions</a:t>
            </a:r>
            <a:r>
              <a:rPr lang="en-GB" sz="2800" b="0" dirty="0"/>
              <a:t> (NDCs)</a:t>
            </a:r>
            <a:r>
              <a:rPr lang="en-US" sz="2800" b="0" dirty="0"/>
              <a:t> and strengthen action in a regular and timely way.</a:t>
            </a:r>
            <a:endParaRPr lang="en-US" sz="2800" kern="0" dirty="0">
              <a:solidFill>
                <a:srgbClr val="273375"/>
              </a:solidFill>
              <a:latin typeface="Trebuchet MS" panose="020B0603020202020204" pitchFamily="34" charset="0"/>
              <a:cs typeface="Arial"/>
            </a:endParaRPr>
          </a:p>
        </p:txBody>
      </p:sp>
      <p:sp>
        <p:nvSpPr>
          <p:cNvPr id="13" name="Title 1"/>
          <p:cNvSpPr txBox="1">
            <a:spLocks/>
          </p:cNvSpPr>
          <p:nvPr/>
        </p:nvSpPr>
        <p:spPr>
          <a:xfrm>
            <a:off x="420632" y="0"/>
            <a:ext cx="11771368" cy="888273"/>
          </a:xfrm>
          <a:prstGeom prst="rect">
            <a:avLst/>
          </a:prstGeom>
          <a:solidFill>
            <a:srgbClr val="0DADEA"/>
          </a:solidFill>
          <a:ln>
            <a:noFill/>
          </a:ln>
        </p:spPr>
        <p:txBody>
          <a:bodyPr anchor="ctr">
            <a:normAutofit/>
          </a:bodyPr>
          <a:lstStyle>
            <a:lvl1pPr algn="r" defTabSz="914400" rtl="0" eaLnBrk="1" latinLnBrk="0" hangingPunct="1">
              <a:lnSpc>
                <a:spcPct val="90000"/>
              </a:lnSpc>
              <a:spcBef>
                <a:spcPct val="0"/>
              </a:spcBef>
              <a:buNone/>
              <a:defRPr sz="3600" b="1" kern="1200">
                <a:solidFill>
                  <a:schemeClr val="bg1"/>
                </a:solidFill>
                <a:latin typeface="Calibri" panose="020F0502020204030204" pitchFamily="34" charset="0"/>
                <a:ea typeface="+mj-ea"/>
                <a:cs typeface="+mj-cs"/>
              </a:defRPr>
            </a:lvl1pPr>
          </a:lstStyle>
          <a:p>
            <a:r>
              <a:rPr lang="fr-CH" dirty="0">
                <a:latin typeface="Trebuchet MS" panose="020B0603020202020204" pitchFamily="34" charset="0"/>
              </a:rPr>
              <a:t>GCOS contribution to the Global </a:t>
            </a:r>
            <a:r>
              <a:rPr lang="fr-CH" dirty="0" err="1">
                <a:latin typeface="Trebuchet MS" panose="020B0603020202020204" pitchFamily="34" charset="0"/>
              </a:rPr>
              <a:t>Stocktake</a:t>
            </a:r>
            <a:endParaRPr lang="en-GB" dirty="0">
              <a:latin typeface="Trebuchet MS" panose="020B0603020202020204" pitchFamily="34" charset="0"/>
            </a:endParaRPr>
          </a:p>
        </p:txBody>
      </p:sp>
      <p:sp>
        <p:nvSpPr>
          <p:cNvPr id="2" name="Rectangle 1"/>
          <p:cNvSpPr/>
          <p:nvPr/>
        </p:nvSpPr>
        <p:spPr>
          <a:xfrm>
            <a:off x="-110836" y="6706706"/>
            <a:ext cx="11388436" cy="523220"/>
          </a:xfrm>
          <a:prstGeom prst="rect">
            <a:avLst/>
          </a:prstGeom>
        </p:spPr>
        <p:txBody>
          <a:bodyPr wrap="square">
            <a:spAutoFit/>
          </a:bodyPr>
          <a:lstStyle/>
          <a:p>
            <a:pPr>
              <a:spcAft>
                <a:spcPts val="600"/>
              </a:spcAft>
              <a:defRPr/>
            </a:pPr>
            <a:r>
              <a:rPr lang="en-US" sz="2800" kern="0" dirty="0">
                <a:solidFill>
                  <a:srgbClr val="273375"/>
                </a:solidFill>
                <a:cs typeface="Arial"/>
              </a:rPr>
              <a:t>.</a:t>
            </a:r>
            <a:endParaRPr lang="fr-CH" sz="3600" kern="0" dirty="0">
              <a:cs typeface="Arial"/>
            </a:endParaRPr>
          </a:p>
        </p:txBody>
      </p:sp>
    </p:spTree>
    <p:extLst>
      <p:ext uri="{BB962C8B-B14F-4D97-AF65-F5344CB8AC3E}">
        <p14:creationId xmlns:p14="http://schemas.microsoft.com/office/powerpoint/2010/main" val="20833524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683" b="15487"/>
          <a:stretch/>
        </p:blipFill>
        <p:spPr bwMode="auto">
          <a:xfrm>
            <a:off x="1070040" y="0"/>
            <a:ext cx="10658947" cy="6533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1850420" y="5943598"/>
            <a:ext cx="10194096" cy="117987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US" sz="2400" b="1" dirty="0" smtClean="0">
                <a:solidFill>
                  <a:srgbClr val="002060"/>
                </a:solidFill>
                <a:latin typeface="Trebuchet MS" panose="020B0603020202020204" pitchFamily="34" charset="0"/>
                <a:ea typeface="Helvetica Neue" panose="02000503000000020004" pitchFamily="2" charset="0"/>
                <a:cs typeface="Helvetica Neue" panose="02000503000000020004" pitchFamily="2" charset="0"/>
              </a:rPr>
              <a:t>Systematic Observations are fundamental to implementing the Paris Agreement and monitoring its progress.</a:t>
            </a:r>
            <a:endParaRPr lang="en-US" sz="2400" b="1" dirty="0">
              <a:solidFill>
                <a:srgbClr val="002060"/>
              </a:solidFill>
              <a:latin typeface="Trebuchet MS" panose="020B0603020202020204" pitchFamily="34"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19134165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p:cNvSpPr txBox="1">
            <a:spLocks/>
          </p:cNvSpPr>
          <p:nvPr/>
        </p:nvSpPr>
        <p:spPr bwMode="auto">
          <a:xfrm>
            <a:off x="0" y="15313"/>
            <a:ext cx="12192000" cy="6858000"/>
          </a:xfrm>
          <a:prstGeom prst="rect">
            <a:avLst/>
          </a:prstGeom>
          <a:gradFill flip="none" rotWithShape="1">
            <a:gsLst>
              <a:gs pos="75000">
                <a:srgbClr val="0070C0"/>
              </a:gs>
              <a:gs pos="0">
                <a:srgbClr val="00B0F0"/>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500">
              <a:solidFill>
                <a:srgbClr val="FFFFFF"/>
              </a:solidFill>
              <a:latin typeface="Arial Bold" pitchFamily="1" charset="0"/>
              <a:sym typeface="Arial Bold" pitchFamily="1" charset="0"/>
            </a:endParaRPr>
          </a:p>
        </p:txBody>
      </p:sp>
      <p:grpSp>
        <p:nvGrpSpPr>
          <p:cNvPr id="12" name="Group 11"/>
          <p:cNvGrpSpPr/>
          <p:nvPr/>
        </p:nvGrpSpPr>
        <p:grpSpPr>
          <a:xfrm rot="16200000">
            <a:off x="-3108443" y="3108446"/>
            <a:ext cx="6858004" cy="641115"/>
            <a:chOff x="508738" y="3792312"/>
            <a:chExt cx="12192004" cy="641115"/>
          </a:xfrm>
        </p:grpSpPr>
        <p:sp>
          <p:nvSpPr>
            <p:cNvPr id="13" name="Rectangle 12"/>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5319" b="71934"/>
          <a:stretch/>
        </p:blipFill>
        <p:spPr bwMode="auto">
          <a:xfrm rot="5400000">
            <a:off x="276866" y="3481527"/>
            <a:ext cx="3644021" cy="282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442692" y="188159"/>
            <a:ext cx="8685212" cy="206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ctr">
              <a:lnSpc>
                <a:spcPct val="150000"/>
              </a:lnSpc>
              <a:spcBef>
                <a:spcPct val="230000"/>
              </a:spcBef>
              <a:spcAft>
                <a:spcPct val="0"/>
              </a:spcAft>
              <a:buFontTx/>
              <a:buNone/>
            </a:pPr>
            <a:r>
              <a:rPr lang="en-GB" altLang="en-US" sz="4400" dirty="0">
                <a:solidFill>
                  <a:schemeClr val="bg1"/>
                </a:solidFill>
                <a:latin typeface="+mn-lt"/>
              </a:rPr>
              <a:t>Climate observations </a:t>
            </a:r>
            <a:r>
              <a:rPr lang="en-GB" altLang="en-US" sz="4400" dirty="0" smtClean="0">
                <a:solidFill>
                  <a:schemeClr val="bg1"/>
                </a:solidFill>
                <a:latin typeface="+mn-lt"/>
              </a:rPr>
              <a:t>also support:</a:t>
            </a:r>
            <a:r>
              <a:rPr lang="en-GB" altLang="en-US" sz="4400" dirty="0">
                <a:solidFill>
                  <a:schemeClr val="bg1"/>
                </a:solidFill>
                <a:latin typeface="+mn-lt"/>
              </a:rPr>
              <a:t/>
            </a:r>
            <a:br>
              <a:rPr lang="en-GB" altLang="en-US" sz="4400" dirty="0">
                <a:solidFill>
                  <a:schemeClr val="bg1"/>
                </a:solidFill>
                <a:latin typeface="+mn-lt"/>
              </a:rPr>
            </a:br>
            <a:endParaRPr lang="en-GB" altLang="en-US" sz="4400" dirty="0">
              <a:solidFill>
                <a:schemeClr val="bg1"/>
              </a:solidFill>
              <a:latin typeface="+mn-lt"/>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9455" y="3229293"/>
            <a:ext cx="8009611" cy="3628707"/>
          </a:xfrm>
          <a:prstGeom prst="rect">
            <a:avLst/>
          </a:prstGeom>
          <a:ln w="12700" cmpd="sng">
            <a:noFill/>
          </a:ln>
          <a:effectLst/>
        </p:spPr>
      </p:pic>
      <p:sp>
        <p:nvSpPr>
          <p:cNvPr id="18" name="Chevron 17"/>
          <p:cNvSpPr/>
          <p:nvPr/>
        </p:nvSpPr>
        <p:spPr>
          <a:xfrm>
            <a:off x="3550050" y="3882932"/>
            <a:ext cx="594911" cy="2133409"/>
          </a:xfrm>
          <a:prstGeom prst="chevron">
            <a:avLst/>
          </a:prstGeom>
          <a:solidFill>
            <a:srgbClr val="0A8F9D"/>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ln>
                <a:solidFill>
                  <a:schemeClr val="accent2">
                    <a:lumMod val="75000"/>
                  </a:schemeClr>
                </a:solidFill>
              </a:ln>
              <a:solidFill>
                <a:srgbClr val="FFFF00"/>
              </a:solidFill>
            </a:endParaRPr>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l="7574" t="21019" r="8702" b="25975"/>
          <a:stretch/>
        </p:blipFill>
        <p:spPr>
          <a:xfrm>
            <a:off x="1910473" y="1518150"/>
            <a:ext cx="9718063" cy="1312537"/>
          </a:xfrm>
          <a:prstGeom prst="rect">
            <a:avLst/>
          </a:prstGeom>
          <a:solidFill>
            <a:schemeClr val="bg1"/>
          </a:solidFill>
        </p:spPr>
      </p:pic>
    </p:spTree>
    <p:extLst>
      <p:ext uri="{BB962C8B-B14F-4D97-AF65-F5344CB8AC3E}">
        <p14:creationId xmlns:p14="http://schemas.microsoft.com/office/powerpoint/2010/main" val="91649318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p:cNvSpPr txBox="1">
            <a:spLocks/>
          </p:cNvSpPr>
          <p:nvPr/>
        </p:nvSpPr>
        <p:spPr bwMode="auto">
          <a:xfrm>
            <a:off x="0" y="15313"/>
            <a:ext cx="12192000" cy="6858000"/>
          </a:xfrm>
          <a:prstGeom prst="rect">
            <a:avLst/>
          </a:prstGeom>
          <a:gradFill flip="none" rotWithShape="1">
            <a:gsLst>
              <a:gs pos="75000">
                <a:srgbClr val="0070C0"/>
              </a:gs>
              <a:gs pos="0">
                <a:srgbClr val="00B0F0"/>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500">
              <a:solidFill>
                <a:srgbClr val="FFFFFF"/>
              </a:solidFill>
              <a:latin typeface="Arial Bold" pitchFamily="1" charset="0"/>
              <a:sym typeface="Arial Bold" pitchFamily="1" charset="0"/>
            </a:endParaRPr>
          </a:p>
        </p:txBody>
      </p:sp>
      <p:grpSp>
        <p:nvGrpSpPr>
          <p:cNvPr id="12" name="Group 11"/>
          <p:cNvGrpSpPr/>
          <p:nvPr/>
        </p:nvGrpSpPr>
        <p:grpSpPr>
          <a:xfrm rot="16200000">
            <a:off x="-3108443" y="3108446"/>
            <a:ext cx="6858004" cy="641115"/>
            <a:chOff x="508738" y="3792312"/>
            <a:chExt cx="12192004" cy="641115"/>
          </a:xfrm>
        </p:grpSpPr>
        <p:sp>
          <p:nvSpPr>
            <p:cNvPr id="13" name="Rectangle 12"/>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5319" b="71934"/>
          <a:stretch/>
        </p:blipFill>
        <p:spPr bwMode="auto">
          <a:xfrm rot="5400000">
            <a:off x="276866" y="3481527"/>
            <a:ext cx="3644021" cy="282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0" y="313598"/>
            <a:ext cx="10689048" cy="515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ctr">
              <a:lnSpc>
                <a:spcPct val="150000"/>
              </a:lnSpc>
              <a:spcBef>
                <a:spcPct val="230000"/>
              </a:spcBef>
              <a:spcAft>
                <a:spcPct val="0"/>
              </a:spcAft>
              <a:buNone/>
            </a:pPr>
            <a:r>
              <a:rPr lang="en-GB" altLang="en-US" sz="4000" dirty="0">
                <a:solidFill>
                  <a:schemeClr val="bg1"/>
                </a:solidFill>
              </a:rPr>
              <a:t>Climate observations </a:t>
            </a:r>
            <a:r>
              <a:rPr lang="en-GB" altLang="en-US" sz="4000" dirty="0" smtClean="0">
                <a:solidFill>
                  <a:schemeClr val="bg1"/>
                </a:solidFill>
              </a:rPr>
              <a:t>also support:  </a:t>
            </a:r>
            <a:r>
              <a:rPr lang="en-GB" altLang="en-US" sz="4000" dirty="0">
                <a:solidFill>
                  <a:schemeClr val="bg1"/>
                </a:solidFill>
              </a:rPr>
              <a:t>support:</a:t>
            </a:r>
            <a:br>
              <a:rPr lang="en-GB" altLang="en-US" sz="4000" dirty="0">
                <a:solidFill>
                  <a:schemeClr val="bg1"/>
                </a:solidFill>
              </a:rPr>
            </a:br>
            <a:endParaRPr lang="en-GB" altLang="en-US" sz="4000" dirty="0">
              <a:solidFill>
                <a:schemeClr val="bg1"/>
              </a:solidFill>
            </a:endParaRPr>
          </a:p>
          <a:p>
            <a:pPr algn="ctr">
              <a:lnSpc>
                <a:spcPct val="150000"/>
              </a:lnSpc>
              <a:spcBef>
                <a:spcPct val="230000"/>
              </a:spcBef>
              <a:spcAft>
                <a:spcPct val="0"/>
              </a:spcAft>
              <a:buFontTx/>
              <a:buNone/>
            </a:pPr>
            <a:endParaRPr lang="en-GB" altLang="en-US" sz="4000" dirty="0">
              <a:solidFill>
                <a:schemeClr val="bg1"/>
              </a:solidFill>
              <a:latin typeface="+mn-lt"/>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9455" y="3229293"/>
            <a:ext cx="8009611" cy="3628707"/>
          </a:xfrm>
          <a:prstGeom prst="rect">
            <a:avLst/>
          </a:prstGeom>
          <a:ln w="12700" cmpd="sng">
            <a:noFill/>
          </a:ln>
          <a:effectLst/>
        </p:spPr>
      </p:pic>
      <p:sp>
        <p:nvSpPr>
          <p:cNvPr id="18" name="Chevron 17"/>
          <p:cNvSpPr/>
          <p:nvPr/>
        </p:nvSpPr>
        <p:spPr>
          <a:xfrm>
            <a:off x="3550050" y="3882932"/>
            <a:ext cx="594911" cy="2133409"/>
          </a:xfrm>
          <a:prstGeom prst="chevron">
            <a:avLst/>
          </a:prstGeom>
          <a:solidFill>
            <a:srgbClr val="0A8F9D"/>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ln>
                <a:solidFill>
                  <a:schemeClr val="accent2">
                    <a:lumMod val="75000"/>
                  </a:schemeClr>
                </a:solidFill>
              </a:ln>
              <a:solidFill>
                <a:srgbClr val="FFFF00"/>
              </a:solidFill>
            </a:endParaRPr>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l="7574" t="21019" r="8702" b="25975"/>
          <a:stretch/>
        </p:blipFill>
        <p:spPr>
          <a:xfrm>
            <a:off x="1910473" y="1518150"/>
            <a:ext cx="9718063" cy="1312537"/>
          </a:xfrm>
          <a:prstGeom prst="rect">
            <a:avLst/>
          </a:prstGeom>
          <a:solidFill>
            <a:schemeClr val="bg1"/>
          </a:solidFill>
        </p:spPr>
      </p:pic>
      <p:sp>
        <p:nvSpPr>
          <p:cNvPr id="28" name="5-Point Star 27"/>
          <p:cNvSpPr/>
          <p:nvPr/>
        </p:nvSpPr>
        <p:spPr>
          <a:xfrm>
            <a:off x="5144703" y="5659605"/>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393012526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9"/>
          <p:cNvSpPr>
            <a:spLocks noGrp="1" noChangeArrowheads="1"/>
          </p:cNvSpPr>
          <p:nvPr>
            <p:ph type="ctrTitle"/>
          </p:nvPr>
        </p:nvSpPr>
        <p:spPr>
          <a:xfrm>
            <a:off x="783167" y="2568575"/>
            <a:ext cx="10629900" cy="579439"/>
          </a:xfrm>
        </p:spPr>
        <p:txBody>
          <a:bodyPr>
            <a:normAutofit fontScale="90000"/>
          </a:bodyPr>
          <a:lstStyle/>
          <a:p>
            <a:pPr eaLnBrk="1" hangingPunct="1"/>
            <a:endParaRPr lang="en-US" i="1">
              <a:latin typeface="Verdana" charset="0"/>
              <a:ea typeface="MS PGothic" charset="0"/>
            </a:endParaRPr>
          </a:p>
        </p:txBody>
      </p:sp>
      <p:sp>
        <p:nvSpPr>
          <p:cNvPr id="29698" name="Text Box 24"/>
          <p:cNvSpPr txBox="1">
            <a:spLocks noChangeArrowheads="1"/>
          </p:cNvSpPr>
          <p:nvPr/>
        </p:nvSpPr>
        <p:spPr bwMode="auto">
          <a:xfrm>
            <a:off x="819153" y="4025902"/>
            <a:ext cx="10519833" cy="38471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spAutoFit/>
          </a:bodyPr>
          <a:lstStyle>
            <a:lvl1pPr>
              <a:defRPr sz="2200" b="1">
                <a:solidFill>
                  <a:schemeClr val="tx1"/>
                </a:solidFill>
                <a:latin typeface="Arial" charset="0"/>
                <a:ea typeface="MS PGothic" charset="0"/>
                <a:cs typeface="MS PGothic" charset="0"/>
              </a:defRPr>
            </a:lvl1pPr>
            <a:lvl2pPr marL="742950" indent="-285750">
              <a:defRPr sz="2200" b="1">
                <a:solidFill>
                  <a:schemeClr val="tx1"/>
                </a:solidFill>
                <a:latin typeface="Arial" charset="0"/>
                <a:ea typeface="MS PGothic" charset="0"/>
                <a:cs typeface="MS PGothic" charset="0"/>
              </a:defRPr>
            </a:lvl2pPr>
            <a:lvl3pPr marL="1143000" indent="-228600">
              <a:defRPr sz="2200" b="1">
                <a:solidFill>
                  <a:schemeClr val="tx1"/>
                </a:solidFill>
                <a:latin typeface="Arial" charset="0"/>
                <a:ea typeface="MS PGothic" charset="0"/>
                <a:cs typeface="MS PGothic" charset="0"/>
              </a:defRPr>
            </a:lvl3pPr>
            <a:lvl4pPr marL="1600200" indent="-228600">
              <a:defRPr sz="2200" b="1">
                <a:solidFill>
                  <a:schemeClr val="tx1"/>
                </a:solidFill>
                <a:latin typeface="Arial" charset="0"/>
                <a:ea typeface="MS PGothic" charset="0"/>
                <a:cs typeface="MS PGothic" charset="0"/>
              </a:defRPr>
            </a:lvl4pPr>
            <a:lvl5pPr marL="2057400" indent="-228600">
              <a:defRPr sz="2200" b="1">
                <a:solidFill>
                  <a:schemeClr val="tx1"/>
                </a:solidFill>
                <a:latin typeface="Arial" charset="0"/>
                <a:ea typeface="MS PGothic" charset="0"/>
                <a:cs typeface="MS PGothic" charset="0"/>
              </a:defRPr>
            </a:lvl5pPr>
            <a:lvl6pPr marL="25146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6pPr>
            <a:lvl7pPr marL="29718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7pPr>
            <a:lvl8pPr marL="34290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8pPr>
            <a:lvl9pPr marL="38862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9pPr>
          </a:lstStyle>
          <a:p>
            <a:pPr>
              <a:spcBef>
                <a:spcPct val="0"/>
              </a:spcBef>
            </a:pPr>
            <a:endParaRPr lang="en-US" sz="1900" b="0" i="1">
              <a:solidFill>
                <a:srgbClr val="0098DB"/>
              </a:solidFill>
              <a:latin typeface="Verdana" charset="0"/>
              <a:ea typeface="ＭＳ Ｐゴシック" charset="0"/>
              <a:cs typeface="ＭＳ Ｐゴシック" charset="0"/>
            </a:endParaRPr>
          </a:p>
        </p:txBody>
      </p:sp>
      <p:pic>
        <p:nvPicPr>
          <p:cNvPr id="296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401" y="1320801"/>
            <a:ext cx="10905067"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2"/>
          <p:cNvSpPr txBox="1">
            <a:spLocks noChangeArrowheads="1"/>
          </p:cNvSpPr>
          <p:nvPr/>
        </p:nvSpPr>
        <p:spPr bwMode="auto">
          <a:xfrm>
            <a:off x="7897284" y="6232526"/>
            <a:ext cx="30458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sz="2200" b="1">
                <a:solidFill>
                  <a:schemeClr val="tx1"/>
                </a:solidFill>
                <a:latin typeface="Arial" charset="0"/>
                <a:ea typeface="MS PGothic" charset="0"/>
                <a:cs typeface="MS PGothic" charset="0"/>
              </a:defRPr>
            </a:lvl1pPr>
            <a:lvl2pPr marL="742950" indent="-285750">
              <a:defRPr sz="2200" b="1">
                <a:solidFill>
                  <a:schemeClr val="tx1"/>
                </a:solidFill>
                <a:latin typeface="Arial" charset="0"/>
                <a:ea typeface="MS PGothic" charset="0"/>
                <a:cs typeface="MS PGothic" charset="0"/>
              </a:defRPr>
            </a:lvl2pPr>
            <a:lvl3pPr marL="1143000" indent="-228600">
              <a:defRPr sz="2200" b="1">
                <a:solidFill>
                  <a:schemeClr val="tx1"/>
                </a:solidFill>
                <a:latin typeface="Arial" charset="0"/>
                <a:ea typeface="MS PGothic" charset="0"/>
                <a:cs typeface="MS PGothic" charset="0"/>
              </a:defRPr>
            </a:lvl3pPr>
            <a:lvl4pPr marL="1600200" indent="-228600">
              <a:defRPr sz="2200" b="1">
                <a:solidFill>
                  <a:schemeClr val="tx1"/>
                </a:solidFill>
                <a:latin typeface="Arial" charset="0"/>
                <a:ea typeface="MS PGothic" charset="0"/>
                <a:cs typeface="MS PGothic" charset="0"/>
              </a:defRPr>
            </a:lvl4pPr>
            <a:lvl5pPr marL="2057400" indent="-228600">
              <a:defRPr sz="2200" b="1">
                <a:solidFill>
                  <a:schemeClr val="tx1"/>
                </a:solidFill>
                <a:latin typeface="Arial" charset="0"/>
                <a:ea typeface="MS PGothic" charset="0"/>
                <a:cs typeface="MS PGothic" charset="0"/>
              </a:defRPr>
            </a:lvl5pPr>
            <a:lvl6pPr marL="25146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6pPr>
            <a:lvl7pPr marL="29718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7pPr>
            <a:lvl8pPr marL="34290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8pPr>
            <a:lvl9pPr marL="38862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9pPr>
          </a:lstStyle>
          <a:p>
            <a:pPr>
              <a:spcBef>
                <a:spcPct val="0"/>
              </a:spcBef>
            </a:pPr>
            <a:r>
              <a:rPr lang="en-US" sz="800" b="0" i="1">
                <a:solidFill>
                  <a:srgbClr val="000000"/>
                </a:solidFill>
                <a:latin typeface="Verdana" charset="0"/>
                <a:ea typeface="ＭＳ Ｐゴシック" charset="0"/>
                <a:cs typeface="ＭＳ Ｐゴシック" charset="0"/>
              </a:rPr>
              <a:t>Credit: Victor &amp; Kennel, Nature Climate Change, 2014.</a:t>
            </a:r>
          </a:p>
        </p:txBody>
      </p:sp>
      <p:sp>
        <p:nvSpPr>
          <p:cNvPr id="25605" name="TextBox 1"/>
          <p:cNvSpPr txBox="1">
            <a:spLocks noChangeArrowheads="1"/>
          </p:cNvSpPr>
          <p:nvPr/>
        </p:nvSpPr>
        <p:spPr bwMode="auto">
          <a:xfrm>
            <a:off x="754916" y="132995"/>
            <a:ext cx="951653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200" b="1">
                <a:solidFill>
                  <a:schemeClr val="tx1"/>
                </a:solidFill>
                <a:latin typeface="Arial" charset="0"/>
                <a:ea typeface="ＭＳ Ｐゴシック" charset="0"/>
                <a:cs typeface="ＭＳ Ｐゴシック" charset="0"/>
              </a:defRPr>
            </a:lvl1pPr>
            <a:lvl2pPr marL="742950" indent="-285750">
              <a:defRPr sz="2200" b="1">
                <a:solidFill>
                  <a:schemeClr val="tx1"/>
                </a:solidFill>
                <a:latin typeface="Arial" charset="0"/>
                <a:ea typeface="ＭＳ Ｐゴシック" charset="0"/>
              </a:defRPr>
            </a:lvl2pPr>
            <a:lvl3pPr marL="1143000" indent="-228600">
              <a:defRPr sz="2200" b="1">
                <a:solidFill>
                  <a:schemeClr val="tx1"/>
                </a:solidFill>
                <a:latin typeface="Arial" charset="0"/>
                <a:ea typeface="ＭＳ Ｐゴシック" charset="0"/>
              </a:defRPr>
            </a:lvl3pPr>
            <a:lvl4pPr marL="1600200" indent="-228600">
              <a:defRPr sz="2200" b="1">
                <a:solidFill>
                  <a:schemeClr val="tx1"/>
                </a:solidFill>
                <a:latin typeface="Arial" charset="0"/>
                <a:ea typeface="ＭＳ Ｐゴシック" charset="0"/>
              </a:defRPr>
            </a:lvl4pPr>
            <a:lvl5pPr marL="2057400" indent="-228600">
              <a:defRPr sz="2200" b="1">
                <a:solidFill>
                  <a:schemeClr val="tx1"/>
                </a:solidFill>
                <a:latin typeface="Arial" charset="0"/>
                <a:ea typeface="ＭＳ Ｐゴシック" charset="0"/>
              </a:defRPr>
            </a:lvl5pPr>
            <a:lvl6pPr marL="25146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6pPr>
            <a:lvl7pPr marL="29718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7pPr>
            <a:lvl8pPr marL="34290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8pPr>
            <a:lvl9pPr marL="38862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9pPr>
          </a:lstStyle>
          <a:p>
            <a:pPr>
              <a:spcBef>
                <a:spcPct val="0"/>
              </a:spcBef>
              <a:defRPr/>
            </a:pPr>
            <a:r>
              <a:rPr lang="en-US" sz="2800" dirty="0">
                <a:solidFill>
                  <a:srgbClr val="0CADE9">
                    <a:lumMod val="75000"/>
                  </a:srgbClr>
                </a:solidFill>
                <a:latin typeface="Verdana" charset="0"/>
              </a:rPr>
              <a:t>The importance of observations………</a:t>
            </a:r>
          </a:p>
        </p:txBody>
      </p:sp>
    </p:spTree>
    <p:extLst>
      <p:ext uri="{BB962C8B-B14F-4D97-AF65-F5344CB8AC3E}">
        <p14:creationId xmlns:p14="http://schemas.microsoft.com/office/powerpoint/2010/main" val="168561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p:cNvSpPr txBox="1">
            <a:spLocks/>
          </p:cNvSpPr>
          <p:nvPr/>
        </p:nvSpPr>
        <p:spPr bwMode="auto">
          <a:xfrm>
            <a:off x="0" y="15313"/>
            <a:ext cx="12192000" cy="6858000"/>
          </a:xfrm>
          <a:prstGeom prst="rect">
            <a:avLst/>
          </a:prstGeom>
          <a:gradFill flip="none" rotWithShape="1">
            <a:gsLst>
              <a:gs pos="75000">
                <a:srgbClr val="0070C0"/>
              </a:gs>
              <a:gs pos="0">
                <a:srgbClr val="00B0F0"/>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500">
              <a:solidFill>
                <a:srgbClr val="FFFFFF"/>
              </a:solidFill>
              <a:latin typeface="Arial Bold" pitchFamily="1" charset="0"/>
              <a:sym typeface="Arial Bold" pitchFamily="1" charset="0"/>
            </a:endParaRPr>
          </a:p>
        </p:txBody>
      </p:sp>
      <p:grpSp>
        <p:nvGrpSpPr>
          <p:cNvPr id="12" name="Group 11"/>
          <p:cNvGrpSpPr/>
          <p:nvPr/>
        </p:nvGrpSpPr>
        <p:grpSpPr>
          <a:xfrm rot="16200000">
            <a:off x="-3108443" y="3108446"/>
            <a:ext cx="6858004" cy="641115"/>
            <a:chOff x="508738" y="3792312"/>
            <a:chExt cx="12192004" cy="641115"/>
          </a:xfrm>
        </p:grpSpPr>
        <p:sp>
          <p:nvSpPr>
            <p:cNvPr id="13" name="Rectangle 12"/>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5319" b="71934"/>
          <a:stretch/>
        </p:blipFill>
        <p:spPr bwMode="auto">
          <a:xfrm rot="5400000">
            <a:off x="276866" y="3481527"/>
            <a:ext cx="3644021" cy="282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411335" y="141119"/>
            <a:ext cx="8685212" cy="206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ctr">
              <a:lnSpc>
                <a:spcPct val="150000"/>
              </a:lnSpc>
              <a:spcBef>
                <a:spcPct val="230000"/>
              </a:spcBef>
              <a:spcAft>
                <a:spcPct val="0"/>
              </a:spcAft>
              <a:buFontTx/>
              <a:buNone/>
            </a:pPr>
            <a:r>
              <a:rPr lang="en-GB" altLang="en-US" sz="4400" dirty="0">
                <a:solidFill>
                  <a:schemeClr val="bg1"/>
                </a:solidFill>
                <a:latin typeface="+mn-lt"/>
              </a:rPr>
              <a:t>Climate observations </a:t>
            </a:r>
            <a:r>
              <a:rPr lang="en-GB" altLang="en-US" sz="4400" dirty="0" smtClean="0">
                <a:solidFill>
                  <a:schemeClr val="bg1"/>
                </a:solidFill>
                <a:latin typeface="+mn-lt"/>
              </a:rPr>
              <a:t>also support:</a:t>
            </a:r>
            <a:r>
              <a:rPr lang="en-GB" altLang="en-US" sz="4400" dirty="0">
                <a:solidFill>
                  <a:schemeClr val="bg1"/>
                </a:solidFill>
                <a:latin typeface="+mn-lt"/>
              </a:rPr>
              <a:t/>
            </a:r>
            <a:br>
              <a:rPr lang="en-GB" altLang="en-US" sz="4400" dirty="0">
                <a:solidFill>
                  <a:schemeClr val="bg1"/>
                </a:solidFill>
                <a:latin typeface="+mn-lt"/>
              </a:rPr>
            </a:br>
            <a:endParaRPr lang="en-GB" altLang="en-US" sz="4400" dirty="0">
              <a:solidFill>
                <a:schemeClr val="bg1"/>
              </a:solidFill>
              <a:latin typeface="+mn-lt"/>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9455" y="3229293"/>
            <a:ext cx="8009611" cy="3628707"/>
          </a:xfrm>
          <a:prstGeom prst="rect">
            <a:avLst/>
          </a:prstGeom>
          <a:ln w="12700" cmpd="sng">
            <a:noFill/>
          </a:ln>
          <a:effectLst/>
        </p:spPr>
      </p:pic>
      <p:sp>
        <p:nvSpPr>
          <p:cNvPr id="18" name="Chevron 17"/>
          <p:cNvSpPr/>
          <p:nvPr/>
        </p:nvSpPr>
        <p:spPr>
          <a:xfrm>
            <a:off x="3550050" y="3882932"/>
            <a:ext cx="594911" cy="2133409"/>
          </a:xfrm>
          <a:prstGeom prst="chevron">
            <a:avLst/>
          </a:prstGeom>
          <a:solidFill>
            <a:srgbClr val="0A8F9D"/>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ln>
                <a:solidFill>
                  <a:schemeClr val="accent2">
                    <a:lumMod val="75000"/>
                  </a:schemeClr>
                </a:solidFill>
              </a:ln>
              <a:solidFill>
                <a:srgbClr val="FFFF00"/>
              </a:solidFill>
            </a:endParaRPr>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l="7574" t="21019" r="8702" b="25975"/>
          <a:stretch/>
        </p:blipFill>
        <p:spPr>
          <a:xfrm>
            <a:off x="1910473" y="1518150"/>
            <a:ext cx="9718063" cy="1312537"/>
          </a:xfrm>
          <a:prstGeom prst="rect">
            <a:avLst/>
          </a:prstGeom>
          <a:solidFill>
            <a:schemeClr val="bg1"/>
          </a:solidFill>
        </p:spPr>
      </p:pic>
      <p:sp>
        <p:nvSpPr>
          <p:cNvPr id="8" name="5-Point Star 7"/>
          <p:cNvSpPr/>
          <p:nvPr/>
        </p:nvSpPr>
        <p:spPr>
          <a:xfrm>
            <a:off x="5090835" y="3262718"/>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21" name="5-Point Star 20"/>
          <p:cNvSpPr/>
          <p:nvPr/>
        </p:nvSpPr>
        <p:spPr>
          <a:xfrm>
            <a:off x="6436570" y="3261837"/>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22" name="5-Point Star 21"/>
          <p:cNvSpPr/>
          <p:nvPr/>
        </p:nvSpPr>
        <p:spPr>
          <a:xfrm>
            <a:off x="7848866" y="3261837"/>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23" name="5-Point Star 22"/>
          <p:cNvSpPr/>
          <p:nvPr/>
        </p:nvSpPr>
        <p:spPr>
          <a:xfrm>
            <a:off x="11808820" y="3261837"/>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24" name="5-Point Star 23"/>
          <p:cNvSpPr/>
          <p:nvPr/>
        </p:nvSpPr>
        <p:spPr>
          <a:xfrm>
            <a:off x="5079015" y="4477144"/>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25" name="5-Point Star 24"/>
          <p:cNvSpPr/>
          <p:nvPr/>
        </p:nvSpPr>
        <p:spPr>
          <a:xfrm>
            <a:off x="7794126" y="4531888"/>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26" name="5-Point Star 25"/>
          <p:cNvSpPr/>
          <p:nvPr/>
        </p:nvSpPr>
        <p:spPr>
          <a:xfrm>
            <a:off x="10509238" y="4531888"/>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27" name="5-Point Star 26"/>
          <p:cNvSpPr/>
          <p:nvPr/>
        </p:nvSpPr>
        <p:spPr>
          <a:xfrm>
            <a:off x="11907352" y="4445178"/>
            <a:ext cx="383181" cy="448015"/>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28" name="5-Point Star 27"/>
          <p:cNvSpPr/>
          <p:nvPr/>
        </p:nvSpPr>
        <p:spPr>
          <a:xfrm>
            <a:off x="5144703" y="5659605"/>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29" name="5-Point Star 28"/>
          <p:cNvSpPr/>
          <p:nvPr/>
        </p:nvSpPr>
        <p:spPr>
          <a:xfrm>
            <a:off x="6480363" y="5681501"/>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30" name="5-Point Star 29"/>
          <p:cNvSpPr/>
          <p:nvPr/>
        </p:nvSpPr>
        <p:spPr>
          <a:xfrm>
            <a:off x="7848866" y="5659605"/>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31" name="5-Point Star 30"/>
          <p:cNvSpPr/>
          <p:nvPr/>
        </p:nvSpPr>
        <p:spPr>
          <a:xfrm>
            <a:off x="10498290" y="5637706"/>
            <a:ext cx="383181" cy="4488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25352261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7FF2700A-AA30-974B-8DB1-0C85175CE90E}"/>
              </a:ext>
            </a:extLst>
          </p:cNvPr>
          <p:cNvSpPr/>
          <p:nvPr/>
        </p:nvSpPr>
        <p:spPr>
          <a:xfrm>
            <a:off x="1099007" y="0"/>
            <a:ext cx="11092992" cy="596900"/>
          </a:xfrm>
          <a:prstGeom prst="roundRect">
            <a:avLst/>
          </a:prstGeom>
          <a:solidFill>
            <a:srgbClr val="03BBFF"/>
          </a:solidFill>
          <a:ln w="31750">
            <a:solidFill>
              <a:srgbClr val="03BB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i="1" dirty="0">
                <a:latin typeface="Trebuchet MS" panose="020B0603020202020204" pitchFamily="34" charset="0"/>
                <a:ea typeface="Helvetica Neue" panose="02000503000000020004" pitchFamily="2" charset="0"/>
                <a:cs typeface="Helvetica Neue" panose="02000503000000020004" pitchFamily="2" charset="0"/>
              </a:rPr>
              <a:t>a world where users have access to the climate-related information they need </a:t>
            </a:r>
            <a:endParaRPr lang="en-GB" sz="1600" dirty="0">
              <a:latin typeface="Trebuchet MS" panose="020B0603020202020204" pitchFamily="34" charset="0"/>
              <a:ea typeface="Helvetica Neue" panose="02000503000000020004" pitchFamily="2" charset="0"/>
              <a:cs typeface="Helvetica Neue" panose="02000503000000020004" pitchFamily="2" charset="0"/>
            </a:endParaRPr>
          </a:p>
        </p:txBody>
      </p:sp>
      <p:sp>
        <p:nvSpPr>
          <p:cNvPr id="4" name="Rounded Rectangle 3">
            <a:extLst>
              <a:ext uri="{FF2B5EF4-FFF2-40B4-BE49-F238E27FC236}">
                <a16:creationId xmlns="" xmlns:a16="http://schemas.microsoft.com/office/drawing/2014/main" id="{07B86209-93BD-D44A-BD88-231A66C82DF4}"/>
              </a:ext>
            </a:extLst>
          </p:cNvPr>
          <p:cNvSpPr/>
          <p:nvPr/>
        </p:nvSpPr>
        <p:spPr>
          <a:xfrm>
            <a:off x="1099007" y="635878"/>
            <a:ext cx="11092991" cy="596900"/>
          </a:xfrm>
          <a:prstGeom prst="roundRect">
            <a:avLst/>
          </a:prstGeom>
          <a:solidFill>
            <a:srgbClr val="039AAB"/>
          </a:solidFill>
          <a:ln w="31750">
            <a:solidFill>
              <a:srgbClr val="0A8F9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i="1" dirty="0">
                <a:latin typeface="Trebuchet MS" panose="020B0603020202020204" pitchFamily="34" charset="0"/>
                <a:ea typeface="Helvetica Neue" panose="02000503000000020004" pitchFamily="2" charset="0"/>
                <a:cs typeface="Helvetica Neue" panose="02000503000000020004" pitchFamily="2" charset="0"/>
              </a:rPr>
              <a:t>to ensure the availability and quality of observations necessary to monitor, understand and predict the global climate system so that communities and nations can live successfully with climate variability and change</a:t>
            </a:r>
            <a:endParaRPr lang="en-GB" sz="1400" dirty="0">
              <a:latin typeface="Trebuchet MS" panose="020B0603020202020204" pitchFamily="34" charset="0"/>
              <a:ea typeface="Helvetica Neue" panose="02000503000000020004" pitchFamily="2" charset="0"/>
              <a:cs typeface="Helvetica Neue" panose="02000503000000020004" pitchFamily="2" charset="0"/>
            </a:endParaRPr>
          </a:p>
        </p:txBody>
      </p:sp>
      <p:sp>
        <p:nvSpPr>
          <p:cNvPr id="7" name="Rounded Rectangle 6">
            <a:extLst>
              <a:ext uri="{FF2B5EF4-FFF2-40B4-BE49-F238E27FC236}">
                <a16:creationId xmlns="" xmlns:a16="http://schemas.microsoft.com/office/drawing/2014/main" id="{A7131622-0F62-FD40-9472-3A1F418DE954}"/>
              </a:ext>
            </a:extLst>
          </p:cNvPr>
          <p:cNvSpPr/>
          <p:nvPr/>
        </p:nvSpPr>
        <p:spPr>
          <a:xfrm>
            <a:off x="1064297" y="1288304"/>
            <a:ext cx="1793255" cy="1080016"/>
          </a:xfrm>
          <a:prstGeom prst="roundRect">
            <a:avLst/>
          </a:prstGeom>
          <a:solidFill>
            <a:srgbClr val="FF9E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0" fontAlgn="base" hangingPunct="0">
              <a:spcBef>
                <a:spcPct val="0"/>
              </a:spcBef>
              <a:spcAft>
                <a:spcPct val="0"/>
              </a:spcAft>
            </a:pPr>
            <a:r>
              <a:rPr lang="en-GB" altLang="en-US" sz="20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Free and Open</a:t>
            </a:r>
            <a:r>
              <a:rPr lang="en-GB" altLang="en-US" sz="20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a:t>
            </a:r>
          </a:p>
        </p:txBody>
      </p:sp>
      <p:sp>
        <p:nvSpPr>
          <p:cNvPr id="8" name="Rounded Rectangle 7">
            <a:extLst>
              <a:ext uri="{FF2B5EF4-FFF2-40B4-BE49-F238E27FC236}">
                <a16:creationId xmlns="" xmlns:a16="http://schemas.microsoft.com/office/drawing/2014/main" id="{4D400C27-A89F-7141-9B02-C870333C459B}"/>
              </a:ext>
            </a:extLst>
          </p:cNvPr>
          <p:cNvSpPr/>
          <p:nvPr/>
        </p:nvSpPr>
        <p:spPr>
          <a:xfrm>
            <a:off x="2937344" y="1301644"/>
            <a:ext cx="1793255" cy="1080016"/>
          </a:xfrm>
          <a:prstGeom prst="roundRect">
            <a:avLst/>
          </a:prstGeom>
          <a:solidFill>
            <a:srgbClr val="FF9E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0" fontAlgn="base" hangingPunct="0">
              <a:spcBef>
                <a:spcPct val="0"/>
              </a:spcBef>
              <a:spcAft>
                <a:spcPct val="0"/>
              </a:spcAft>
            </a:pPr>
            <a:r>
              <a:rPr lang="en-GB" altLang="en-US" sz="20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Transparent</a:t>
            </a:r>
            <a:r>
              <a:rPr lang="en-GB" altLang="en-US" sz="20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a:t>
            </a:r>
          </a:p>
        </p:txBody>
      </p:sp>
      <p:sp>
        <p:nvSpPr>
          <p:cNvPr id="9" name="Rounded Rectangle 8">
            <a:extLst>
              <a:ext uri="{FF2B5EF4-FFF2-40B4-BE49-F238E27FC236}">
                <a16:creationId xmlns="" xmlns:a16="http://schemas.microsoft.com/office/drawing/2014/main" id="{1474F9BF-27E6-0F43-A6DA-769C8A26B415}"/>
              </a:ext>
            </a:extLst>
          </p:cNvPr>
          <p:cNvSpPr/>
          <p:nvPr/>
        </p:nvSpPr>
        <p:spPr>
          <a:xfrm>
            <a:off x="4810391" y="1301644"/>
            <a:ext cx="1793255" cy="1080016"/>
          </a:xfrm>
          <a:prstGeom prst="roundRect">
            <a:avLst/>
          </a:prstGeom>
          <a:solidFill>
            <a:srgbClr val="FF9E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0" fontAlgn="base" hangingPunct="0">
              <a:spcBef>
                <a:spcPct val="0"/>
              </a:spcBef>
              <a:spcAft>
                <a:spcPct val="0"/>
              </a:spcAft>
            </a:pPr>
            <a:r>
              <a:rPr lang="en-GB" altLang="en-US" sz="20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Accurate</a:t>
            </a:r>
            <a:r>
              <a:rPr lang="en-GB" altLang="en-US" sz="20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a:t>
            </a:r>
          </a:p>
        </p:txBody>
      </p:sp>
      <p:sp>
        <p:nvSpPr>
          <p:cNvPr id="10" name="Rounded Rectangle 9">
            <a:extLst>
              <a:ext uri="{FF2B5EF4-FFF2-40B4-BE49-F238E27FC236}">
                <a16:creationId xmlns="" xmlns:a16="http://schemas.microsoft.com/office/drawing/2014/main" id="{CF756036-88A7-8A43-9BFE-46DC43C99DFD}"/>
              </a:ext>
            </a:extLst>
          </p:cNvPr>
          <p:cNvSpPr/>
          <p:nvPr/>
        </p:nvSpPr>
        <p:spPr>
          <a:xfrm>
            <a:off x="6683438" y="1301644"/>
            <a:ext cx="1793255" cy="1080016"/>
          </a:xfrm>
          <a:prstGeom prst="roundRect">
            <a:avLst/>
          </a:prstGeom>
          <a:solidFill>
            <a:srgbClr val="FF9E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0" fontAlgn="base" hangingPunct="0">
              <a:spcBef>
                <a:spcPct val="0"/>
              </a:spcBef>
              <a:spcAft>
                <a:spcPct val="0"/>
              </a:spcAft>
            </a:pPr>
            <a:r>
              <a:rPr lang="en-GB" altLang="en-US" sz="20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Useful</a:t>
            </a:r>
            <a:endParaRPr lang="en-GB" altLang="en-US" sz="20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11" name="Rounded Rectangle 10">
            <a:extLst>
              <a:ext uri="{FF2B5EF4-FFF2-40B4-BE49-F238E27FC236}">
                <a16:creationId xmlns="" xmlns:a16="http://schemas.microsoft.com/office/drawing/2014/main" id="{27333ADB-E8E6-7641-B284-B7D699DA3E0B}"/>
              </a:ext>
            </a:extLst>
          </p:cNvPr>
          <p:cNvSpPr/>
          <p:nvPr/>
        </p:nvSpPr>
        <p:spPr>
          <a:xfrm>
            <a:off x="8556485" y="1301644"/>
            <a:ext cx="1793255" cy="1080016"/>
          </a:xfrm>
          <a:prstGeom prst="roundRect">
            <a:avLst/>
          </a:prstGeom>
          <a:solidFill>
            <a:srgbClr val="FF9E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0" fontAlgn="base" hangingPunct="0">
              <a:spcBef>
                <a:spcPct val="0"/>
              </a:spcBef>
              <a:spcAft>
                <a:spcPct val="0"/>
              </a:spcAft>
            </a:pPr>
            <a:r>
              <a:rPr lang="en-GB" altLang="en-US" sz="20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Timely</a:t>
            </a:r>
            <a:endParaRPr lang="en-GB" altLang="en-US" sz="20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14" name="Rounded Rectangle 13">
            <a:extLst>
              <a:ext uri="{FF2B5EF4-FFF2-40B4-BE49-F238E27FC236}">
                <a16:creationId xmlns="" xmlns:a16="http://schemas.microsoft.com/office/drawing/2014/main" id="{E9CA3A49-C9B2-A042-A9E5-FBFE02C58F82}"/>
              </a:ext>
            </a:extLst>
          </p:cNvPr>
          <p:cNvSpPr/>
          <p:nvPr/>
        </p:nvSpPr>
        <p:spPr>
          <a:xfrm>
            <a:off x="1095088" y="2473071"/>
            <a:ext cx="5078316" cy="683031"/>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lvl="0" algn="ctr" eaLnBrk="0" fontAlgn="base" hangingPunct="0">
              <a:spcBef>
                <a:spcPct val="0"/>
              </a:spcBef>
              <a:spcAft>
                <a:spcPct val="0"/>
              </a:spcAft>
            </a:pPr>
            <a:r>
              <a:rPr lang="en-GB" altLang="en-US" sz="16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climate observations are </a:t>
            </a:r>
            <a:r>
              <a:rPr lang="en-GB" altLang="en-US" sz="16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enhanced and continued</a:t>
            </a:r>
            <a:endParaRPr lang="en-GB" altLang="en-US" sz="14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15" name="Rounded Rectangle 14">
            <a:extLst>
              <a:ext uri="{FF2B5EF4-FFF2-40B4-BE49-F238E27FC236}">
                <a16:creationId xmlns="" xmlns:a16="http://schemas.microsoft.com/office/drawing/2014/main" id="{8A964033-6EE2-1D4B-ABC5-92F6CF451696}"/>
              </a:ext>
            </a:extLst>
          </p:cNvPr>
          <p:cNvSpPr/>
          <p:nvPr/>
        </p:nvSpPr>
        <p:spPr>
          <a:xfrm>
            <a:off x="1095088" y="3210303"/>
            <a:ext cx="5078316" cy="683031"/>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lvl="0" algn="ctr" eaLnBrk="0" fontAlgn="base" hangingPunct="0">
              <a:spcBef>
                <a:spcPct val="0"/>
              </a:spcBef>
              <a:spcAft>
                <a:spcPct val="0"/>
              </a:spcAft>
            </a:pPr>
            <a:r>
              <a:rPr lang="en-GB" altLang="en-US" sz="16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Support integrated observations, including the </a:t>
            </a:r>
            <a:r>
              <a:rPr lang="en-GB" altLang="en-US" sz="16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Earth’s water and carbon cycles and energy balance</a:t>
            </a:r>
            <a:endParaRPr lang="en-GB" altLang="en-US" sz="14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16" name="Rounded Rectangle 15">
            <a:extLst>
              <a:ext uri="{FF2B5EF4-FFF2-40B4-BE49-F238E27FC236}">
                <a16:creationId xmlns="" xmlns:a16="http://schemas.microsoft.com/office/drawing/2014/main" id="{2C195863-DE78-F148-9FC2-7D455B89C026}"/>
              </a:ext>
            </a:extLst>
          </p:cNvPr>
          <p:cNvSpPr/>
          <p:nvPr/>
        </p:nvSpPr>
        <p:spPr>
          <a:xfrm>
            <a:off x="1095088" y="3947535"/>
            <a:ext cx="5078316" cy="683031"/>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lvl="0" algn="ctr" eaLnBrk="0" fontAlgn="base" hangingPunct="0">
              <a:spcBef>
                <a:spcPct val="0"/>
              </a:spcBef>
              <a:spcAft>
                <a:spcPct val="0"/>
              </a:spcAft>
            </a:pPr>
            <a:r>
              <a:rPr lang="en-GB" altLang="en-US" sz="16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Build on the climate-related components of the </a:t>
            </a:r>
            <a:r>
              <a:rPr lang="en-GB" altLang="en-US" sz="16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established observing systems  </a:t>
            </a:r>
          </a:p>
        </p:txBody>
      </p:sp>
      <p:sp>
        <p:nvSpPr>
          <p:cNvPr id="17" name="Rounded Rectangle 16">
            <a:extLst>
              <a:ext uri="{FF2B5EF4-FFF2-40B4-BE49-F238E27FC236}">
                <a16:creationId xmlns="" xmlns:a16="http://schemas.microsoft.com/office/drawing/2014/main" id="{9ACA19BE-4498-4E4C-9995-FD6C2B12BE2A}"/>
              </a:ext>
            </a:extLst>
          </p:cNvPr>
          <p:cNvSpPr/>
          <p:nvPr/>
        </p:nvSpPr>
        <p:spPr>
          <a:xfrm>
            <a:off x="1095088" y="4684767"/>
            <a:ext cx="5078316" cy="683031"/>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lvl="0" algn="ctr" eaLnBrk="0" fontAlgn="base" hangingPunct="0">
              <a:spcBef>
                <a:spcPct val="0"/>
              </a:spcBef>
              <a:spcAft>
                <a:spcPct val="0"/>
              </a:spcAft>
            </a:pPr>
            <a:r>
              <a:rPr lang="en-GB" altLang="en-US" sz="16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to </a:t>
            </a:r>
            <a:r>
              <a:rPr lang="en-GB" altLang="en-US" sz="16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meet identified user needs</a:t>
            </a:r>
          </a:p>
        </p:txBody>
      </p:sp>
      <p:sp>
        <p:nvSpPr>
          <p:cNvPr id="18" name="Rounded Rectangle 17">
            <a:extLst>
              <a:ext uri="{FF2B5EF4-FFF2-40B4-BE49-F238E27FC236}">
                <a16:creationId xmlns="" xmlns:a16="http://schemas.microsoft.com/office/drawing/2014/main" id="{0719A408-7095-AD42-A087-80825F7FFCA7}"/>
              </a:ext>
            </a:extLst>
          </p:cNvPr>
          <p:cNvSpPr/>
          <p:nvPr/>
        </p:nvSpPr>
        <p:spPr>
          <a:xfrm>
            <a:off x="1095088" y="5421999"/>
            <a:ext cx="5078316" cy="683031"/>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lvl="0" algn="ctr" eaLnBrk="0" fontAlgn="base" hangingPunct="0">
              <a:spcBef>
                <a:spcPct val="0"/>
              </a:spcBef>
              <a:spcAft>
                <a:spcPct val="0"/>
              </a:spcAft>
            </a:pPr>
            <a:r>
              <a:rPr lang="en-GB" altLang="en-US" sz="16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adaptation</a:t>
            </a:r>
            <a:r>
              <a:rPr lang="en-GB" altLang="en-US" sz="16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and </a:t>
            </a:r>
            <a:r>
              <a:rPr lang="en-GB" altLang="en-US" sz="16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mitigation</a:t>
            </a:r>
            <a:r>
              <a:rPr lang="en-GB" altLang="en-US" sz="16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to climate change, support </a:t>
            </a:r>
            <a:r>
              <a:rPr lang="en-GB" altLang="en-US" sz="16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sustainable development</a:t>
            </a:r>
            <a:r>
              <a:rPr lang="en-GB" altLang="en-US" sz="16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&amp; the </a:t>
            </a:r>
            <a:r>
              <a:rPr lang="en-GB" altLang="en-US" sz="16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UNFCCC</a:t>
            </a:r>
          </a:p>
        </p:txBody>
      </p:sp>
      <p:sp>
        <p:nvSpPr>
          <p:cNvPr id="27" name="Rounded Rectangle 26">
            <a:extLst>
              <a:ext uri="{FF2B5EF4-FFF2-40B4-BE49-F238E27FC236}">
                <a16:creationId xmlns="" xmlns:a16="http://schemas.microsoft.com/office/drawing/2014/main" id="{F081783E-7370-4E4E-BA27-56D9FAEEBCC2}"/>
              </a:ext>
            </a:extLst>
          </p:cNvPr>
          <p:cNvSpPr/>
          <p:nvPr/>
        </p:nvSpPr>
        <p:spPr>
          <a:xfrm>
            <a:off x="6275423" y="2452440"/>
            <a:ext cx="4943971" cy="841512"/>
          </a:xfrm>
          <a:prstGeom prst="roundRect">
            <a:avLst/>
          </a:prstGeom>
          <a:solidFill>
            <a:srgbClr val="039A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0" fontAlgn="base" hangingPunct="0">
              <a:spcBef>
                <a:spcPct val="0"/>
              </a:spcBef>
              <a:spcAft>
                <a:spcPct val="0"/>
              </a:spcAft>
            </a:pPr>
            <a:r>
              <a:rPr lang="en-GB" altLang="en-US" sz="14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Review</a:t>
            </a:r>
            <a:r>
              <a:rPr lang="en-GB" altLang="en-US" sz="14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a:t>
            </a:r>
            <a:r>
              <a:rPr lang="en-GB" altLang="en-US" sz="14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Essential Climate Variables </a:t>
            </a:r>
            <a:r>
              <a:rPr lang="en-GB" altLang="en-US" sz="14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Monitoring the performance of the observational systems against these needs.</a:t>
            </a:r>
            <a:endParaRPr lang="en-GB" altLang="en-US" sz="12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28" name="Rounded Rectangle 27">
            <a:extLst>
              <a:ext uri="{FF2B5EF4-FFF2-40B4-BE49-F238E27FC236}">
                <a16:creationId xmlns="" xmlns:a16="http://schemas.microsoft.com/office/drawing/2014/main" id="{13306699-B488-EE4C-AB86-595157977DA2}"/>
              </a:ext>
            </a:extLst>
          </p:cNvPr>
          <p:cNvSpPr/>
          <p:nvPr/>
        </p:nvSpPr>
        <p:spPr>
          <a:xfrm>
            <a:off x="6275423" y="3343452"/>
            <a:ext cx="4943971" cy="841512"/>
          </a:xfrm>
          <a:prstGeom prst="roundRect">
            <a:avLst/>
          </a:prstGeom>
          <a:solidFill>
            <a:srgbClr val="039A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0" fontAlgn="base" hangingPunct="0">
              <a:spcBef>
                <a:spcPct val="0"/>
              </a:spcBef>
              <a:spcAft>
                <a:spcPct val="0"/>
              </a:spcAft>
            </a:pPr>
            <a:r>
              <a:rPr lang="en-GB" altLang="en-US" sz="14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Prepare plans and guidance</a:t>
            </a:r>
            <a:r>
              <a:rPr lang="en-GB" altLang="en-US" sz="14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a:t>
            </a:r>
            <a:r>
              <a:rPr lang="en-GB" altLang="en-US" sz="14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Assist with improving the observational infrastructure </a:t>
            </a:r>
            <a:r>
              <a:rPr lang="en-GB" altLang="en-US" sz="14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in countries with limited resources (</a:t>
            </a:r>
            <a:r>
              <a:rPr lang="en-GB" altLang="en-US" sz="14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the GCOS Cooperation Mechanism</a:t>
            </a:r>
            <a:r>
              <a:rPr lang="en-GB" altLang="en-US" sz="14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GCM</a:t>
            </a:r>
            <a:endParaRPr lang="en-GB" altLang="en-US" sz="12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29" name="Rounded Rectangle 28">
            <a:extLst>
              <a:ext uri="{FF2B5EF4-FFF2-40B4-BE49-F238E27FC236}">
                <a16:creationId xmlns="" xmlns:a16="http://schemas.microsoft.com/office/drawing/2014/main" id="{6E878EDE-6328-2247-B767-CF250FA5850C}"/>
              </a:ext>
            </a:extLst>
          </p:cNvPr>
          <p:cNvSpPr/>
          <p:nvPr/>
        </p:nvSpPr>
        <p:spPr>
          <a:xfrm>
            <a:off x="6275423" y="4234464"/>
            <a:ext cx="4943971" cy="841512"/>
          </a:xfrm>
          <a:prstGeom prst="roundRect">
            <a:avLst/>
          </a:prstGeom>
          <a:solidFill>
            <a:srgbClr val="039A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400" b="1" dirty="0">
                <a:latin typeface="Trebuchet MS" panose="020B0603020202020204" pitchFamily="34" charset="0"/>
                <a:ea typeface="Helvetica Neue" panose="02000503000000020004" pitchFamily="2" charset="0"/>
                <a:cs typeface="Helvetica Neue" panose="02000503000000020004" pitchFamily="2" charset="0"/>
              </a:rPr>
              <a:t>Advocate</a:t>
            </a:r>
            <a:r>
              <a:rPr lang="en-GB" sz="1400" dirty="0">
                <a:latin typeface="Trebuchet MS" panose="020B0603020202020204" pitchFamily="34" charset="0"/>
                <a:ea typeface="Helvetica Neue" panose="02000503000000020004" pitchFamily="2" charset="0"/>
                <a:cs typeface="Helvetica Neue" panose="02000503000000020004" pitchFamily="2" charset="0"/>
              </a:rPr>
              <a:t> for, and facilitate of data repositories with </a:t>
            </a:r>
            <a:r>
              <a:rPr lang="en-GB" sz="1400" b="1" dirty="0">
                <a:latin typeface="Trebuchet MS" panose="020B0603020202020204" pitchFamily="34" charset="0"/>
                <a:ea typeface="Helvetica Neue" panose="02000503000000020004" pitchFamily="2" charset="0"/>
                <a:cs typeface="Helvetica Neue" panose="02000503000000020004" pitchFamily="2" charset="0"/>
              </a:rPr>
              <a:t>open access to all climate data</a:t>
            </a:r>
            <a:r>
              <a:rPr lang="en-GB" sz="1400" dirty="0">
                <a:latin typeface="Trebuchet MS" panose="020B0603020202020204" pitchFamily="34" charset="0"/>
                <a:ea typeface="Helvetica Neue" panose="02000503000000020004" pitchFamily="2" charset="0"/>
                <a:cs typeface="Helvetica Neue" panose="02000503000000020004" pitchFamily="2" charset="0"/>
              </a:rPr>
              <a:t>. </a:t>
            </a:r>
            <a:endParaRPr lang="en-US" sz="1400" dirty="0">
              <a:effectLst/>
              <a:latin typeface="Trebuchet MS" panose="020B0603020202020204" pitchFamily="34" charset="0"/>
              <a:ea typeface="Helvetica Neue" panose="02000503000000020004" pitchFamily="2" charset="0"/>
              <a:cs typeface="Helvetica Neue" panose="02000503000000020004" pitchFamily="2" charset="0"/>
            </a:endParaRPr>
          </a:p>
        </p:txBody>
      </p:sp>
      <p:sp>
        <p:nvSpPr>
          <p:cNvPr id="30" name="Rounded Rectangle 29">
            <a:extLst>
              <a:ext uri="{FF2B5EF4-FFF2-40B4-BE49-F238E27FC236}">
                <a16:creationId xmlns="" xmlns:a16="http://schemas.microsoft.com/office/drawing/2014/main" id="{F227A817-1787-C74D-85CC-DBF2FC55F35F}"/>
              </a:ext>
            </a:extLst>
          </p:cNvPr>
          <p:cNvSpPr/>
          <p:nvPr/>
        </p:nvSpPr>
        <p:spPr>
          <a:xfrm>
            <a:off x="6275423" y="5125476"/>
            <a:ext cx="4943971" cy="841512"/>
          </a:xfrm>
          <a:prstGeom prst="roundRect">
            <a:avLst/>
          </a:prstGeom>
          <a:solidFill>
            <a:srgbClr val="039A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0" fontAlgn="base" hangingPunct="0">
              <a:spcBef>
                <a:spcPct val="0"/>
              </a:spcBef>
              <a:spcAft>
                <a:spcPct val="0"/>
              </a:spcAft>
            </a:pPr>
            <a:r>
              <a:rPr lang="en-GB" altLang="en-US" sz="14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Coordinate </a:t>
            </a:r>
            <a:r>
              <a:rPr lang="en-GB" altLang="en-US" sz="14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with the </a:t>
            </a:r>
            <a:r>
              <a:rPr lang="en-GB" altLang="en-US" sz="14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disparate observing systems</a:t>
            </a:r>
            <a:r>
              <a:rPr lang="en-GB" altLang="en-US" sz="14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a:t>
            </a:r>
          </a:p>
        </p:txBody>
      </p:sp>
      <p:sp>
        <p:nvSpPr>
          <p:cNvPr id="31" name="Rounded Rectangle 30">
            <a:extLst>
              <a:ext uri="{FF2B5EF4-FFF2-40B4-BE49-F238E27FC236}">
                <a16:creationId xmlns="" xmlns:a16="http://schemas.microsoft.com/office/drawing/2014/main" id="{8757EC19-DAAD-B241-BFB1-B6A496062421}"/>
              </a:ext>
            </a:extLst>
          </p:cNvPr>
          <p:cNvSpPr/>
          <p:nvPr/>
        </p:nvSpPr>
        <p:spPr>
          <a:xfrm>
            <a:off x="6260188" y="6016488"/>
            <a:ext cx="4943971" cy="841512"/>
          </a:xfrm>
          <a:prstGeom prst="roundRect">
            <a:avLst/>
          </a:prstGeom>
          <a:solidFill>
            <a:srgbClr val="039A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400" b="1" dirty="0">
                <a:latin typeface="Trebuchet MS" panose="020B0603020202020204" pitchFamily="34" charset="0"/>
                <a:ea typeface="Helvetica Neue" panose="02000503000000020004" pitchFamily="2" charset="0"/>
                <a:cs typeface="Helvetica Neue" panose="02000503000000020004" pitchFamily="2" charset="0"/>
              </a:rPr>
              <a:t>Communicate</a:t>
            </a:r>
            <a:r>
              <a:rPr lang="en-GB" sz="1400" dirty="0">
                <a:latin typeface="Trebuchet MS" panose="020B0603020202020204" pitchFamily="34" charset="0"/>
                <a:ea typeface="Helvetica Neue" panose="02000503000000020004" pitchFamily="2" charset="0"/>
                <a:cs typeface="Helvetica Neue" panose="02000503000000020004" pitchFamily="2" charset="0"/>
              </a:rPr>
              <a:t> with </a:t>
            </a:r>
            <a:r>
              <a:rPr lang="en-GB" sz="1400" b="1" dirty="0">
                <a:latin typeface="Trebuchet MS" panose="020B0603020202020204" pitchFamily="34" charset="0"/>
                <a:ea typeface="Helvetica Neue" panose="02000503000000020004" pitchFamily="2" charset="0"/>
                <a:cs typeface="Helvetica Neue" panose="02000503000000020004" pitchFamily="2" charset="0"/>
              </a:rPr>
              <a:t>users, policy makers, funding agencies and the media</a:t>
            </a:r>
            <a:endParaRPr lang="en-US" sz="1400" dirty="0">
              <a:effectLst/>
              <a:latin typeface="Trebuchet MS" panose="020B0603020202020204" pitchFamily="34" charset="0"/>
              <a:ea typeface="Helvetica Neue" panose="02000503000000020004" pitchFamily="2" charset="0"/>
              <a:cs typeface="Helvetica Neue" panose="02000503000000020004" pitchFamily="2" charset="0"/>
            </a:endParaRPr>
          </a:p>
        </p:txBody>
      </p:sp>
      <p:sp>
        <p:nvSpPr>
          <p:cNvPr id="33" name="Rounded Rectangle 32">
            <a:extLst>
              <a:ext uri="{FF2B5EF4-FFF2-40B4-BE49-F238E27FC236}">
                <a16:creationId xmlns="" xmlns:a16="http://schemas.microsoft.com/office/drawing/2014/main" id="{C1B6863D-B075-964E-89C1-D5EBF3439ED5}"/>
              </a:ext>
            </a:extLst>
          </p:cNvPr>
          <p:cNvSpPr/>
          <p:nvPr/>
        </p:nvSpPr>
        <p:spPr>
          <a:xfrm>
            <a:off x="0" y="10391"/>
            <a:ext cx="1371600" cy="586509"/>
          </a:xfrm>
          <a:prstGeom prst="roundRect">
            <a:avLst/>
          </a:prstGeom>
          <a:noFill/>
          <a:ln w="31750">
            <a:solidFill>
              <a:srgbClr val="03BB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GB" sz="1600" i="1" dirty="0">
                <a:solidFill>
                  <a:schemeClr val="tx1"/>
                </a:solidFill>
                <a:latin typeface="Trebuchet MS" panose="020B0603020202020204" pitchFamily="34" charset="0"/>
                <a:ea typeface="Helvetica Neue" panose="02000503000000020004" pitchFamily="2" charset="0"/>
                <a:cs typeface="Helvetica Neue" panose="02000503000000020004" pitchFamily="2" charset="0"/>
              </a:rPr>
              <a:t>Vision</a:t>
            </a:r>
            <a:endParaRPr lang="en-GB" sz="1600" dirty="0">
              <a:solidFill>
                <a:schemeClr val="tx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34" name="Rounded Rectangle 33">
            <a:extLst>
              <a:ext uri="{FF2B5EF4-FFF2-40B4-BE49-F238E27FC236}">
                <a16:creationId xmlns="" xmlns:a16="http://schemas.microsoft.com/office/drawing/2014/main" id="{ECE9F81B-FC91-F142-B253-6EA448B374CD}"/>
              </a:ext>
            </a:extLst>
          </p:cNvPr>
          <p:cNvSpPr/>
          <p:nvPr/>
        </p:nvSpPr>
        <p:spPr>
          <a:xfrm>
            <a:off x="1" y="635878"/>
            <a:ext cx="12191999" cy="596900"/>
          </a:xfrm>
          <a:prstGeom prst="roundRect">
            <a:avLst/>
          </a:prstGeom>
          <a:noFill/>
          <a:ln w="31750">
            <a:solidFill>
              <a:srgbClr val="0A8F9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GB" sz="1600" i="1" dirty="0">
                <a:solidFill>
                  <a:schemeClr val="tx1"/>
                </a:solidFill>
                <a:latin typeface="Trebuchet MS" panose="020B0603020202020204" pitchFamily="34" charset="0"/>
                <a:ea typeface="Helvetica Neue" panose="02000503000000020004" pitchFamily="2" charset="0"/>
                <a:cs typeface="Helvetica Neue" panose="02000503000000020004" pitchFamily="2" charset="0"/>
              </a:rPr>
              <a:t>Aim</a:t>
            </a:r>
            <a:endParaRPr lang="en-GB" sz="1600" dirty="0">
              <a:solidFill>
                <a:schemeClr val="tx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35" name="Rounded Rectangle 34">
            <a:extLst>
              <a:ext uri="{FF2B5EF4-FFF2-40B4-BE49-F238E27FC236}">
                <a16:creationId xmlns="" xmlns:a16="http://schemas.microsoft.com/office/drawing/2014/main" id="{6CA74A0A-F469-C246-A186-FFD33CA5D735}"/>
              </a:ext>
            </a:extLst>
          </p:cNvPr>
          <p:cNvSpPr/>
          <p:nvPr/>
        </p:nvSpPr>
        <p:spPr>
          <a:xfrm>
            <a:off x="-2" y="1301644"/>
            <a:ext cx="12192000" cy="1059385"/>
          </a:xfrm>
          <a:prstGeom prst="roundRect">
            <a:avLst/>
          </a:prstGeom>
          <a:noFill/>
          <a:ln w="31750">
            <a:solidFill>
              <a:srgbClr val="FF9E2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GB" sz="1600" i="1" dirty="0">
                <a:solidFill>
                  <a:schemeClr val="tx1"/>
                </a:solidFill>
                <a:latin typeface="Trebuchet MS" panose="020B0603020202020204" pitchFamily="34" charset="0"/>
                <a:ea typeface="Helvetica Neue" panose="02000503000000020004" pitchFamily="2" charset="0"/>
                <a:cs typeface="Helvetica Neue" panose="02000503000000020004" pitchFamily="2" charset="0"/>
              </a:rPr>
              <a:t>Principles</a:t>
            </a:r>
            <a:endParaRPr lang="en-GB" sz="1600" dirty="0">
              <a:solidFill>
                <a:schemeClr val="tx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36" name="Rounded Rectangle 35">
            <a:extLst>
              <a:ext uri="{FF2B5EF4-FFF2-40B4-BE49-F238E27FC236}">
                <a16:creationId xmlns="" xmlns:a16="http://schemas.microsoft.com/office/drawing/2014/main" id="{8013E5D9-83F3-7945-B3C3-C9FCAB659311}"/>
              </a:ext>
            </a:extLst>
          </p:cNvPr>
          <p:cNvSpPr/>
          <p:nvPr/>
        </p:nvSpPr>
        <p:spPr>
          <a:xfrm>
            <a:off x="30790" y="2450526"/>
            <a:ext cx="6142614" cy="4391734"/>
          </a:xfrm>
          <a:prstGeom prst="roundRect">
            <a:avLst>
              <a:gd name="adj" fmla="val 4876"/>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t" anchorCtr="0"/>
          <a:lstStyle/>
          <a:p>
            <a:pPr algn="ctr"/>
            <a:r>
              <a:rPr lang="en-GB" sz="2000" i="1" dirty="0">
                <a:solidFill>
                  <a:schemeClr val="tx1"/>
                </a:solidFill>
                <a:latin typeface="Trebuchet MS" panose="020B0603020202020204" pitchFamily="34" charset="0"/>
                <a:ea typeface="Helvetica Neue" panose="02000503000000020004" pitchFamily="2" charset="0"/>
                <a:cs typeface="Helvetica Neue" panose="02000503000000020004" pitchFamily="2" charset="0"/>
              </a:rPr>
              <a:t>Strategic Goals</a:t>
            </a:r>
            <a:endParaRPr lang="en-GB" sz="2000" dirty="0">
              <a:solidFill>
                <a:schemeClr val="tx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37" name="Rounded Rectangle 36">
            <a:extLst>
              <a:ext uri="{FF2B5EF4-FFF2-40B4-BE49-F238E27FC236}">
                <a16:creationId xmlns="" xmlns:a16="http://schemas.microsoft.com/office/drawing/2014/main" id="{861336C3-047B-EC4C-9C73-F448F45FA6A3}"/>
              </a:ext>
            </a:extLst>
          </p:cNvPr>
          <p:cNvSpPr/>
          <p:nvPr/>
        </p:nvSpPr>
        <p:spPr>
          <a:xfrm>
            <a:off x="6260188" y="2473071"/>
            <a:ext cx="5931812" cy="4384929"/>
          </a:xfrm>
          <a:prstGeom prst="roundRect">
            <a:avLst>
              <a:gd name="adj" fmla="val 4105"/>
            </a:avLst>
          </a:prstGeom>
          <a:noFill/>
          <a:ln w="31750">
            <a:solidFill>
              <a:srgbClr val="0A8F9D"/>
            </a:solid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t" anchorCtr="0"/>
          <a:lstStyle/>
          <a:p>
            <a:pPr algn="ctr"/>
            <a:r>
              <a:rPr lang="en-GB" sz="2000" i="1" dirty="0">
                <a:solidFill>
                  <a:schemeClr val="tx1"/>
                </a:solidFill>
                <a:latin typeface="Trebuchet MS" panose="020B0603020202020204" pitchFamily="34" charset="0"/>
                <a:ea typeface="Helvetica Neue" panose="02000503000000020004" pitchFamily="2" charset="0"/>
                <a:cs typeface="Helvetica Neue" panose="02000503000000020004" pitchFamily="2" charset="0"/>
              </a:rPr>
              <a:t>Components</a:t>
            </a:r>
            <a:endParaRPr lang="en-GB" sz="2000" dirty="0">
              <a:solidFill>
                <a:schemeClr val="tx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24" name="Rounded Rectangle 23">
            <a:extLst>
              <a:ext uri="{FF2B5EF4-FFF2-40B4-BE49-F238E27FC236}">
                <a16:creationId xmlns="" xmlns:a16="http://schemas.microsoft.com/office/drawing/2014/main" id="{3F7D9C6E-408E-CA4C-AFA2-446B1B878BCC}"/>
              </a:ext>
            </a:extLst>
          </p:cNvPr>
          <p:cNvSpPr/>
          <p:nvPr/>
        </p:nvSpPr>
        <p:spPr>
          <a:xfrm>
            <a:off x="10429534" y="1301644"/>
            <a:ext cx="1793255" cy="1080016"/>
          </a:xfrm>
          <a:prstGeom prst="roundRect">
            <a:avLst/>
          </a:prstGeom>
          <a:solidFill>
            <a:srgbClr val="FF9E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0" fontAlgn="base" hangingPunct="0">
              <a:spcBef>
                <a:spcPct val="0"/>
              </a:spcBef>
              <a:spcAft>
                <a:spcPct val="0"/>
              </a:spcAft>
            </a:pPr>
            <a:r>
              <a:rPr lang="en-GB" altLang="en-US" sz="20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Best</a:t>
            </a:r>
            <a:r>
              <a:rPr lang="en-GB" altLang="en-US" sz="20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 </a:t>
            </a:r>
            <a:r>
              <a:rPr lang="en-GB" altLang="en-US" sz="20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available science</a:t>
            </a:r>
            <a:endParaRPr lang="en-GB" altLang="en-US" sz="20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endParaRPr>
          </a:p>
        </p:txBody>
      </p:sp>
      <p:sp>
        <p:nvSpPr>
          <p:cNvPr id="25" name="Rounded Rectangle 24">
            <a:extLst>
              <a:ext uri="{FF2B5EF4-FFF2-40B4-BE49-F238E27FC236}">
                <a16:creationId xmlns="" xmlns:a16="http://schemas.microsoft.com/office/drawing/2014/main" id="{2AAF0EAF-07EA-814B-8B61-21D309CDF62A}"/>
              </a:ext>
            </a:extLst>
          </p:cNvPr>
          <p:cNvSpPr/>
          <p:nvPr/>
        </p:nvSpPr>
        <p:spPr>
          <a:xfrm>
            <a:off x="1079853" y="6159229"/>
            <a:ext cx="5078316" cy="683031"/>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lvl="0" algn="ctr" eaLnBrk="0" fontAlgn="base" hangingPunct="0">
              <a:spcBef>
                <a:spcPct val="0"/>
              </a:spcBef>
              <a:spcAft>
                <a:spcPct val="0"/>
              </a:spcAft>
            </a:pPr>
            <a:r>
              <a:rPr lang="en-GB" altLang="en-US" sz="1600" b="1"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free and open access </a:t>
            </a:r>
            <a:r>
              <a:rPr lang="en-GB" altLang="en-US" sz="1600" dirty="0">
                <a:solidFill>
                  <a:schemeClr val="bg1"/>
                </a:solidFill>
                <a:latin typeface="Trebuchet MS" panose="020B0603020202020204" pitchFamily="34" charset="0"/>
                <a:ea typeface="Helvetica Neue" panose="02000503000000020004" pitchFamily="2" charset="0"/>
                <a:cs typeface="Helvetica Neue" panose="02000503000000020004" pitchFamily="2" charset="0"/>
              </a:rPr>
              <a:t>to relevant data</a:t>
            </a:r>
          </a:p>
        </p:txBody>
      </p:sp>
    </p:spTree>
    <p:extLst>
      <p:ext uri="{BB962C8B-B14F-4D97-AF65-F5344CB8AC3E}">
        <p14:creationId xmlns:p14="http://schemas.microsoft.com/office/powerpoint/2010/main" val="5472730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16200000">
            <a:off x="-3111974" y="3111349"/>
            <a:ext cx="6858003" cy="634057"/>
            <a:chOff x="508738" y="3792312"/>
            <a:chExt cx="12192003" cy="634057"/>
          </a:xfrm>
        </p:grpSpPr>
        <p:sp>
          <p:nvSpPr>
            <p:cNvPr id="8" name="Rectangle 7"/>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8742" y="3999948"/>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08738" y="4213373"/>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p:cNvSpPr txBox="1">
            <a:spLocks/>
          </p:cNvSpPr>
          <p:nvPr/>
        </p:nvSpPr>
        <p:spPr>
          <a:xfrm>
            <a:off x="420632" y="0"/>
            <a:ext cx="11771368" cy="888273"/>
          </a:xfrm>
          <a:prstGeom prst="rect">
            <a:avLst/>
          </a:prstGeom>
          <a:solidFill>
            <a:srgbClr val="0DADEA"/>
          </a:solidFill>
          <a:ln>
            <a:noFill/>
          </a:ln>
        </p:spPr>
        <p:txBody>
          <a:bodyPr anchor="ctr">
            <a:normAutofit/>
          </a:bodyPr>
          <a:lstStyle>
            <a:lvl1pPr algn="r" defTabSz="914400" rtl="0" eaLnBrk="1" latinLnBrk="0" hangingPunct="1">
              <a:lnSpc>
                <a:spcPct val="90000"/>
              </a:lnSpc>
              <a:spcBef>
                <a:spcPct val="0"/>
              </a:spcBef>
              <a:buNone/>
              <a:defRPr sz="3600" b="1" kern="1200">
                <a:solidFill>
                  <a:schemeClr val="bg1"/>
                </a:solidFill>
                <a:latin typeface="Calibri" panose="020F0502020204030204" pitchFamily="34" charset="0"/>
                <a:ea typeface="+mj-ea"/>
                <a:cs typeface="+mj-cs"/>
              </a:defRPr>
            </a:lvl1pPr>
          </a:lstStyle>
          <a:p>
            <a:r>
              <a:rPr lang="fr-CH" dirty="0">
                <a:latin typeface="Trebuchet MS" panose="020B0603020202020204" pitchFamily="34" charset="0"/>
              </a:rPr>
              <a:t>Time Plan</a:t>
            </a:r>
            <a:endParaRPr lang="en-GB" dirty="0">
              <a:latin typeface="Trebuchet MS" panose="020B0603020202020204" pitchFamily="34" charset="0"/>
            </a:endParaRPr>
          </a:p>
        </p:txBody>
      </p:sp>
      <p:sp>
        <p:nvSpPr>
          <p:cNvPr id="2" name="Rectangle 1"/>
          <p:cNvSpPr/>
          <p:nvPr/>
        </p:nvSpPr>
        <p:spPr>
          <a:xfrm>
            <a:off x="-110836" y="6706706"/>
            <a:ext cx="11388436" cy="523220"/>
          </a:xfrm>
          <a:prstGeom prst="rect">
            <a:avLst/>
          </a:prstGeom>
        </p:spPr>
        <p:txBody>
          <a:bodyPr wrap="square">
            <a:spAutoFit/>
          </a:bodyPr>
          <a:lstStyle/>
          <a:p>
            <a:pPr>
              <a:spcAft>
                <a:spcPts val="600"/>
              </a:spcAft>
              <a:defRPr/>
            </a:pPr>
            <a:r>
              <a:rPr lang="en-US" sz="2800" kern="0" dirty="0">
                <a:solidFill>
                  <a:srgbClr val="273375"/>
                </a:solidFill>
                <a:cs typeface="Arial"/>
              </a:rPr>
              <a:t>.</a:t>
            </a:r>
            <a:endParaRPr lang="fr-CH" sz="3600" kern="0" dirty="0">
              <a:cs typeface="Arial"/>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147" t="22682" r="12857" b="15604"/>
          <a:stretch/>
        </p:blipFill>
        <p:spPr bwMode="auto">
          <a:xfrm>
            <a:off x="909993" y="888273"/>
            <a:ext cx="11296369" cy="5969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03151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27691" y="1"/>
            <a:ext cx="11764309" cy="891408"/>
          </a:xfrm>
          <a:prstGeom prst="rect">
            <a:avLst/>
          </a:prstGeom>
          <a:solidFill>
            <a:srgbClr val="0A8F9D"/>
          </a:solidFill>
          <a:ln>
            <a:noFill/>
          </a:ln>
          <a:extLst/>
        </p:spPr>
        <p:txBody>
          <a:bodyPr wrap="square" lIns="91438" tIns="45719" rIns="91438" bIns="45719" anchor="ctr">
            <a:no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r" defTabSz="914377">
              <a:lnSpc>
                <a:spcPct val="100000"/>
              </a:lnSpc>
              <a:spcAft>
                <a:spcPct val="0"/>
              </a:spcAft>
              <a:buClr>
                <a:prstClr val="black"/>
              </a:buClr>
              <a:buFontTx/>
              <a:buNone/>
            </a:pPr>
            <a:r>
              <a:rPr lang="en-US" altLang="en-US" sz="4000" dirty="0">
                <a:solidFill>
                  <a:prstClr val="white"/>
                </a:solidFill>
                <a:latin typeface="Calibri"/>
              </a:rPr>
              <a:t>GCOS Progress: Improving global </a:t>
            </a:r>
            <a:r>
              <a:rPr lang="en-US" altLang="en-US" sz="4000">
                <a:solidFill>
                  <a:prstClr val="white"/>
                </a:solidFill>
                <a:latin typeface="Calibri"/>
              </a:rPr>
              <a:t>climate observations</a:t>
            </a:r>
            <a:endParaRPr lang="en-US" altLang="en-US" sz="4000" dirty="0">
              <a:solidFill>
                <a:prstClr val="black"/>
              </a:solidFill>
              <a:latin typeface="Calibri"/>
            </a:endParaRPr>
          </a:p>
        </p:txBody>
      </p:sp>
      <p:sp>
        <p:nvSpPr>
          <p:cNvPr id="38" name="Chevron 37"/>
          <p:cNvSpPr/>
          <p:nvPr/>
        </p:nvSpPr>
        <p:spPr>
          <a:xfrm>
            <a:off x="2544031" y="3301274"/>
            <a:ext cx="594911" cy="2133409"/>
          </a:xfrm>
          <a:prstGeom prst="chevron">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endParaRPr lang="en-US" sz="1900">
              <a:solidFill>
                <a:prstClr val="black"/>
              </a:solidFill>
              <a:latin typeface="Calibri"/>
            </a:endParaRPr>
          </a:p>
        </p:txBody>
      </p:sp>
      <p:sp>
        <p:nvSpPr>
          <p:cNvPr id="43" name="Chevron 42"/>
          <p:cNvSpPr/>
          <p:nvPr/>
        </p:nvSpPr>
        <p:spPr>
          <a:xfrm>
            <a:off x="5157666" y="3301273"/>
            <a:ext cx="594911" cy="2133409"/>
          </a:xfrm>
          <a:prstGeom prst="chevron">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endParaRPr lang="en-US" sz="1900">
              <a:solidFill>
                <a:prstClr val="black"/>
              </a:solidFill>
              <a:latin typeface="Calibri"/>
            </a:endParaRPr>
          </a:p>
        </p:txBody>
      </p:sp>
      <p:grpSp>
        <p:nvGrpSpPr>
          <p:cNvPr id="28" name="Group 27"/>
          <p:cNvGrpSpPr/>
          <p:nvPr/>
        </p:nvGrpSpPr>
        <p:grpSpPr>
          <a:xfrm rot="16200000">
            <a:off x="-3108443" y="3108446"/>
            <a:ext cx="6858004" cy="641115"/>
            <a:chOff x="508738" y="3792312"/>
            <a:chExt cx="12192004" cy="641115"/>
          </a:xfrm>
        </p:grpSpPr>
        <p:sp>
          <p:nvSpPr>
            <p:cNvPr id="29" name="Rectangle 28"/>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31" name="Rectangle 30"/>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32" name="Rectangle 31"/>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grpSp>
      <p:sp>
        <p:nvSpPr>
          <p:cNvPr id="33" name="TextBox 32"/>
          <p:cNvSpPr txBox="1">
            <a:spLocks noChangeArrowheads="1"/>
          </p:cNvSpPr>
          <p:nvPr/>
        </p:nvSpPr>
        <p:spPr bwMode="auto">
          <a:xfrm>
            <a:off x="5900703" y="2408123"/>
            <a:ext cx="3060000" cy="720000"/>
          </a:xfrm>
          <a:prstGeom prst="rect">
            <a:avLst/>
          </a:prstGeom>
          <a:solidFill>
            <a:srgbClr val="F49234"/>
          </a:solidFill>
          <a:ln>
            <a:noFill/>
          </a:ln>
          <a:extLst/>
        </p:spPr>
        <p:txBody>
          <a:bodyPr wrap="square" lIns="179996" tIns="179996" rIns="179996" bIns="45719"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gn="ctr" defTabSz="914377" eaLnBrk="1" hangingPunct="1">
              <a:lnSpc>
                <a:spcPct val="100000"/>
              </a:lnSpc>
              <a:spcBef>
                <a:spcPts val="1200"/>
              </a:spcBef>
              <a:spcAft>
                <a:spcPct val="0"/>
              </a:spcAft>
              <a:buClrTx/>
              <a:buFontTx/>
              <a:buNone/>
            </a:pPr>
            <a:r>
              <a:rPr lang="en-US" altLang="en-US" sz="1600" dirty="0">
                <a:solidFill>
                  <a:prstClr val="white"/>
                </a:solidFill>
              </a:rPr>
              <a:t>Support Adaptation </a:t>
            </a:r>
            <a:br>
              <a:rPr lang="en-US" altLang="en-US" sz="1600" dirty="0">
                <a:solidFill>
                  <a:prstClr val="white"/>
                </a:solidFill>
              </a:rPr>
            </a:br>
            <a:r>
              <a:rPr lang="en-US" altLang="en-US" sz="1600" dirty="0">
                <a:solidFill>
                  <a:prstClr val="white"/>
                </a:solidFill>
              </a:rPr>
              <a:t>&amp; Mitigation</a:t>
            </a:r>
            <a:br>
              <a:rPr lang="en-US" altLang="en-US" sz="1600" dirty="0">
                <a:solidFill>
                  <a:prstClr val="white"/>
                </a:solidFill>
              </a:rPr>
            </a:br>
            <a:r>
              <a:rPr lang="en-US" altLang="en-US" sz="1500" dirty="0">
                <a:solidFill>
                  <a:prstClr val="white"/>
                </a:solidFill>
              </a:rPr>
              <a:t/>
            </a:r>
            <a:br>
              <a:rPr lang="en-US" altLang="en-US" sz="1500" dirty="0">
                <a:solidFill>
                  <a:prstClr val="white"/>
                </a:solidFill>
              </a:rPr>
            </a:br>
            <a:r>
              <a:rPr lang="en-US" altLang="en-US" sz="1500" dirty="0">
                <a:solidFill>
                  <a:prstClr val="white"/>
                </a:solidFill>
              </a:rPr>
              <a:t/>
            </a:r>
            <a:br>
              <a:rPr lang="en-US" altLang="en-US" sz="1500" dirty="0">
                <a:solidFill>
                  <a:prstClr val="white"/>
                </a:solidFill>
              </a:rPr>
            </a:br>
            <a:endParaRPr lang="en-US" altLang="en-US" sz="1500" dirty="0">
              <a:solidFill>
                <a:prstClr val="white"/>
              </a:solidFill>
            </a:endParaRPr>
          </a:p>
        </p:txBody>
      </p:sp>
      <p:sp>
        <p:nvSpPr>
          <p:cNvPr id="34" name="TextBox 33"/>
          <p:cNvSpPr txBox="1">
            <a:spLocks noChangeArrowheads="1"/>
          </p:cNvSpPr>
          <p:nvPr/>
        </p:nvSpPr>
        <p:spPr bwMode="auto">
          <a:xfrm>
            <a:off x="5900703" y="3110603"/>
            <a:ext cx="3060000" cy="720000"/>
          </a:xfrm>
          <a:prstGeom prst="rect">
            <a:avLst/>
          </a:prstGeom>
          <a:solidFill>
            <a:srgbClr val="0A8F9D"/>
          </a:solidFill>
          <a:ln>
            <a:noFill/>
          </a:ln>
          <a:extLst/>
        </p:spPr>
        <p:txBody>
          <a:bodyPr wrap="square" lIns="179996" tIns="179996" rIns="179996" bIns="45719"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gn="ctr" defTabSz="914377" eaLnBrk="1" hangingPunct="1">
              <a:lnSpc>
                <a:spcPct val="100000"/>
              </a:lnSpc>
              <a:spcAft>
                <a:spcPct val="0"/>
              </a:spcAft>
              <a:buClrTx/>
              <a:buFontTx/>
              <a:buNone/>
            </a:pPr>
            <a:r>
              <a:rPr lang="en-US" altLang="en-US" sz="1500" dirty="0">
                <a:solidFill>
                  <a:prstClr val="white"/>
                </a:solidFill>
              </a:rPr>
              <a:t>Water, Energy and Carbon cycles</a:t>
            </a:r>
          </a:p>
        </p:txBody>
      </p:sp>
      <p:sp>
        <p:nvSpPr>
          <p:cNvPr id="35" name="TextBox 34"/>
          <p:cNvSpPr txBox="1">
            <a:spLocks noChangeArrowheads="1"/>
          </p:cNvSpPr>
          <p:nvPr/>
        </p:nvSpPr>
        <p:spPr bwMode="auto">
          <a:xfrm>
            <a:off x="5900703" y="3813083"/>
            <a:ext cx="3060000" cy="720000"/>
          </a:xfrm>
          <a:prstGeom prst="rect">
            <a:avLst/>
          </a:prstGeom>
          <a:solidFill>
            <a:srgbClr val="F49234"/>
          </a:solidFill>
          <a:ln>
            <a:noFill/>
          </a:ln>
          <a:extLst/>
        </p:spPr>
        <p:txBody>
          <a:bodyPr wrap="square" lIns="179996" tIns="179996" rIns="179996" bIns="45719"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gn="ctr" defTabSz="914377" eaLnBrk="1" hangingPunct="1">
              <a:lnSpc>
                <a:spcPct val="100000"/>
              </a:lnSpc>
              <a:spcAft>
                <a:spcPct val="0"/>
              </a:spcAft>
              <a:buClrTx/>
              <a:buFontTx/>
              <a:buNone/>
            </a:pPr>
            <a:r>
              <a:rPr lang="en-US" altLang="en-US" sz="1500" dirty="0">
                <a:solidFill>
                  <a:prstClr val="white"/>
                </a:solidFill>
              </a:rPr>
              <a:t>Additional Essential Climate Variables</a:t>
            </a:r>
          </a:p>
          <a:p>
            <a:pPr algn="ctr" defTabSz="914377" eaLnBrk="1" hangingPunct="1">
              <a:lnSpc>
                <a:spcPct val="100000"/>
              </a:lnSpc>
              <a:spcAft>
                <a:spcPct val="0"/>
              </a:spcAft>
              <a:buClrTx/>
              <a:buFontTx/>
              <a:buNone/>
            </a:pPr>
            <a:r>
              <a:rPr lang="en-US" altLang="en-US" sz="1500" dirty="0">
                <a:solidFill>
                  <a:prstClr val="white"/>
                </a:solidFill>
              </a:rPr>
              <a:t/>
            </a:r>
            <a:br>
              <a:rPr lang="en-US" altLang="en-US" sz="1500" dirty="0">
                <a:solidFill>
                  <a:prstClr val="white"/>
                </a:solidFill>
              </a:rPr>
            </a:br>
            <a:endParaRPr lang="en-US" altLang="en-US" sz="1500" dirty="0">
              <a:solidFill>
                <a:prstClr val="white"/>
              </a:solidFill>
            </a:endParaRPr>
          </a:p>
        </p:txBody>
      </p:sp>
      <p:sp>
        <p:nvSpPr>
          <p:cNvPr id="36" name="TextBox 35"/>
          <p:cNvSpPr txBox="1">
            <a:spLocks noChangeArrowheads="1"/>
          </p:cNvSpPr>
          <p:nvPr/>
        </p:nvSpPr>
        <p:spPr bwMode="auto">
          <a:xfrm>
            <a:off x="5900703" y="4515561"/>
            <a:ext cx="3060000" cy="720000"/>
          </a:xfrm>
          <a:prstGeom prst="rect">
            <a:avLst/>
          </a:prstGeom>
          <a:solidFill>
            <a:srgbClr val="0A8F9D"/>
          </a:solidFill>
          <a:ln>
            <a:noFill/>
          </a:ln>
          <a:extLst/>
        </p:spPr>
        <p:txBody>
          <a:bodyPr wrap="square" lIns="179996" tIns="179996" rIns="179996" bIns="45719"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gn="ctr" defTabSz="914377" eaLnBrk="1" hangingPunct="1">
              <a:lnSpc>
                <a:spcPct val="100000"/>
              </a:lnSpc>
              <a:spcAft>
                <a:spcPct val="0"/>
              </a:spcAft>
              <a:buClrTx/>
              <a:buFontTx/>
              <a:buNone/>
            </a:pPr>
            <a:r>
              <a:rPr lang="en-US" altLang="en-US" sz="1500" dirty="0">
                <a:solidFill>
                  <a:prstClr val="white"/>
                </a:solidFill>
              </a:rPr>
              <a:t>More help for networks in developing countries</a:t>
            </a:r>
          </a:p>
        </p:txBody>
      </p:sp>
      <p:sp>
        <p:nvSpPr>
          <p:cNvPr id="37" name="TextBox 36"/>
          <p:cNvSpPr txBox="1">
            <a:spLocks noChangeArrowheads="1"/>
          </p:cNvSpPr>
          <p:nvPr/>
        </p:nvSpPr>
        <p:spPr bwMode="auto">
          <a:xfrm>
            <a:off x="5900703" y="5218041"/>
            <a:ext cx="3060000" cy="720000"/>
          </a:xfrm>
          <a:prstGeom prst="rect">
            <a:avLst/>
          </a:prstGeom>
          <a:solidFill>
            <a:srgbClr val="F49234"/>
          </a:solidFill>
          <a:ln>
            <a:noFill/>
          </a:ln>
          <a:extLst/>
        </p:spPr>
        <p:txBody>
          <a:bodyPr wrap="square" lIns="179996" tIns="179996" rIns="179996" bIns="45719"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gn="ctr" defTabSz="914377" eaLnBrk="1" hangingPunct="1">
              <a:lnSpc>
                <a:spcPct val="100000"/>
              </a:lnSpc>
              <a:spcAft>
                <a:spcPct val="0"/>
              </a:spcAft>
              <a:buClrTx/>
              <a:buFontTx/>
              <a:buNone/>
            </a:pPr>
            <a:r>
              <a:rPr lang="en-US" altLang="en-US" sz="1500" dirty="0">
                <a:solidFill>
                  <a:prstClr val="white"/>
                </a:solidFill>
              </a:rPr>
              <a:t>Climate Indicators</a:t>
            </a:r>
          </a:p>
          <a:p>
            <a:pPr algn="ctr" defTabSz="914377" eaLnBrk="1" hangingPunct="1">
              <a:lnSpc>
                <a:spcPct val="100000"/>
              </a:lnSpc>
              <a:spcAft>
                <a:spcPct val="0"/>
              </a:spcAft>
              <a:buClrTx/>
              <a:buFontTx/>
              <a:buNone/>
            </a:pPr>
            <a:r>
              <a:rPr lang="en-US" altLang="en-US" sz="1900" dirty="0">
                <a:solidFill>
                  <a:prstClr val="white"/>
                </a:solidFill>
              </a:rPr>
              <a:t/>
            </a:r>
            <a:br>
              <a:rPr lang="en-US" altLang="en-US" sz="1900" dirty="0">
                <a:solidFill>
                  <a:prstClr val="white"/>
                </a:solidFill>
              </a:rPr>
            </a:br>
            <a:endParaRPr lang="en-US" altLang="en-US" sz="1900" dirty="0">
              <a:solidFill>
                <a:prstClr val="white"/>
              </a:solidFill>
            </a:endParaRPr>
          </a:p>
        </p:txBody>
      </p:sp>
      <p:pic>
        <p:nvPicPr>
          <p:cNvPr id="39" name="Bild 13" descr="Bildschirmfoto 2017-10-18 um 20.56.1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76627" y="4438649"/>
            <a:ext cx="1651323" cy="2310355"/>
          </a:xfrm>
          <a:prstGeom prst="rect">
            <a:avLst/>
          </a:prstGeom>
        </p:spPr>
      </p:pic>
      <p:grpSp>
        <p:nvGrpSpPr>
          <p:cNvPr id="6" name="Group 5"/>
          <p:cNvGrpSpPr/>
          <p:nvPr/>
        </p:nvGrpSpPr>
        <p:grpSpPr>
          <a:xfrm>
            <a:off x="3098173" y="1646453"/>
            <a:ext cx="2100263" cy="5211547"/>
            <a:chOff x="3332116" y="1646453"/>
            <a:chExt cx="2100263" cy="5211547"/>
          </a:xfrm>
        </p:grpSpPr>
        <p:sp>
          <p:nvSpPr>
            <p:cNvPr id="9" name="Rectangle 8"/>
            <p:cNvSpPr>
              <a:spLocks noChangeArrowheads="1"/>
            </p:cNvSpPr>
            <p:nvPr/>
          </p:nvSpPr>
          <p:spPr bwMode="auto">
            <a:xfrm>
              <a:off x="3332116" y="6133335"/>
              <a:ext cx="2100263" cy="724665"/>
            </a:xfrm>
            <a:prstGeom prst="rect">
              <a:avLst/>
            </a:prstGeom>
            <a:ln/>
          </p:spPr>
          <p:style>
            <a:lnRef idx="0">
              <a:schemeClr val="accent5"/>
            </a:lnRef>
            <a:fillRef idx="3">
              <a:schemeClr val="accent5"/>
            </a:fillRef>
            <a:effectRef idx="3">
              <a:schemeClr val="accent5"/>
            </a:effectRef>
            <a:fontRef idx="minor">
              <a:schemeClr val="lt1"/>
            </a:fontRef>
          </p:style>
          <p:txBody>
            <a:bodyPr>
              <a:noAutofit/>
            </a:bodyPr>
            <a:lstStyle>
              <a:lvl1pPr eaLnBrk="0" hangingPunct="0">
                <a:defRPr sz="2200" b="1">
                  <a:solidFill>
                    <a:schemeClr val="tx1"/>
                  </a:solidFill>
                  <a:latin typeface="Arial" pitchFamily="34" charset="0"/>
                  <a:ea typeface="MS PGothic" pitchFamily="34" charset="-128"/>
                </a:defRPr>
              </a:lvl1pPr>
              <a:lvl2pPr marL="742950" indent="-285750" eaLnBrk="0" hangingPunct="0">
                <a:defRPr sz="2200" b="1">
                  <a:solidFill>
                    <a:schemeClr val="tx1"/>
                  </a:solidFill>
                  <a:latin typeface="Arial" pitchFamily="34" charset="0"/>
                  <a:ea typeface="MS PGothic" pitchFamily="34" charset="-128"/>
                </a:defRPr>
              </a:lvl2pPr>
              <a:lvl3pPr marL="1143000" indent="-228600" eaLnBrk="0" hangingPunct="0">
                <a:defRPr sz="2200" b="1">
                  <a:solidFill>
                    <a:schemeClr val="tx1"/>
                  </a:solidFill>
                  <a:latin typeface="Arial" pitchFamily="34" charset="0"/>
                  <a:ea typeface="MS PGothic" pitchFamily="34" charset="-128"/>
                </a:defRPr>
              </a:lvl3pPr>
              <a:lvl4pPr marL="1600200" indent="-228600" eaLnBrk="0" hangingPunct="0">
                <a:defRPr sz="2200" b="1">
                  <a:solidFill>
                    <a:schemeClr val="tx1"/>
                  </a:solidFill>
                  <a:latin typeface="Arial" pitchFamily="34" charset="0"/>
                  <a:ea typeface="MS PGothic" pitchFamily="34" charset="-128"/>
                </a:defRPr>
              </a:lvl4pPr>
              <a:lvl5pPr marL="2057400" indent="-228600" eaLnBrk="0" hangingPunct="0">
                <a:defRPr sz="22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defTabSz="914377">
                <a:buClr>
                  <a:prstClr val="black"/>
                </a:buClr>
                <a:defRPr/>
              </a:pPr>
              <a:r>
                <a:rPr lang="en-US" altLang="en-US" sz="4400" dirty="0">
                  <a:solidFill>
                    <a:prstClr val="white"/>
                  </a:solidFill>
                  <a:latin typeface="Arial Rounded MT Bold" pitchFamily="34" charset="0"/>
                </a:rPr>
                <a:t>2016</a:t>
              </a:r>
              <a:endParaRPr lang="en-US" altLang="en-US" sz="2400" dirty="0">
                <a:solidFill>
                  <a:prstClr val="black"/>
                </a:solidFill>
                <a:latin typeface="Arial Rounded MT Bold" pitchFamily="34" charset="0"/>
              </a:endParaRPr>
            </a:p>
          </p:txBody>
        </p:sp>
        <p:sp>
          <p:nvSpPr>
            <p:cNvPr id="45" name="TextBox 44"/>
            <p:cNvSpPr txBox="1"/>
            <p:nvPr/>
          </p:nvSpPr>
          <p:spPr>
            <a:xfrm>
              <a:off x="3340681" y="1646453"/>
              <a:ext cx="2083134" cy="9848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189" latinLnBrk="1" hangingPunct="0"/>
              <a:r>
                <a:rPr lang="en-US" sz="1900" dirty="0" smtClean="0">
                  <a:solidFill>
                    <a:prstClr val="white"/>
                  </a:solidFill>
                  <a:latin typeface="Calibri"/>
                </a:rPr>
                <a:t>COP-22,  </a:t>
              </a:r>
              <a:r>
                <a:rPr lang="en-US" sz="1900" dirty="0" err="1" smtClean="0">
                  <a:solidFill>
                    <a:prstClr val="white"/>
                  </a:solidFill>
                  <a:latin typeface="Calibri"/>
                </a:rPr>
                <a:t>Marrakec</a:t>
              </a:r>
              <a:endParaRPr lang="en-US" sz="1900" dirty="0" smtClean="0">
                <a:solidFill>
                  <a:prstClr val="white"/>
                </a:solidFill>
                <a:latin typeface="Calibri"/>
              </a:endParaRPr>
            </a:p>
            <a:p>
              <a:pPr defTabSz="457189" latinLnBrk="1" hangingPunct="0"/>
              <a:r>
                <a:rPr lang="en-US" sz="1900" dirty="0" smtClean="0">
                  <a:solidFill>
                    <a:prstClr val="white"/>
                  </a:solidFill>
                  <a:latin typeface="Calibri"/>
                </a:rPr>
                <a:t>Decision 19/CP.22</a:t>
              </a:r>
              <a:endParaRPr lang="en-US" sz="1900" dirty="0">
                <a:solidFill>
                  <a:prstClr val="white"/>
                </a:solidFill>
                <a:latin typeface="Calibri"/>
              </a:endParaRPr>
            </a:p>
            <a:p>
              <a:pPr defTabSz="457189" latinLnBrk="1" hangingPunct="0"/>
              <a:r>
                <a:rPr lang="en-US" sz="1900" dirty="0" smtClean="0">
                  <a:solidFill>
                    <a:prstClr val="white"/>
                  </a:solidFill>
                  <a:latin typeface="Calibri"/>
                </a:rPr>
                <a:t>SBSTA Conclusions</a:t>
              </a:r>
              <a:endParaRPr lang="en-US" sz="1900" dirty="0">
                <a:solidFill>
                  <a:prstClr val="white"/>
                </a:solidFill>
                <a:latin typeface="Calibri"/>
              </a:endParaRPr>
            </a:p>
          </p:txBody>
        </p:sp>
        <p:pic>
          <p:nvPicPr>
            <p:cNvPr id="4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70680" y="3221788"/>
              <a:ext cx="1623135" cy="2295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p:nvPr/>
        </p:nvGrpSpPr>
        <p:grpSpPr>
          <a:xfrm>
            <a:off x="0" y="1741725"/>
            <a:ext cx="2584800" cy="5116276"/>
            <a:chOff x="0" y="1741724"/>
            <a:chExt cx="2584800" cy="5116276"/>
          </a:xfrm>
        </p:grpSpPr>
        <p:pic>
          <p:nvPicPr>
            <p:cNvPr id="15"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0375" y="3139488"/>
              <a:ext cx="1924050" cy="2597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6"/>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 r="141"/>
            <a:stretch/>
          </p:blipFill>
          <p:spPr bwMode="auto">
            <a:xfrm>
              <a:off x="0" y="1741724"/>
              <a:ext cx="2584800" cy="776682"/>
            </a:xfrm>
            <a:prstGeom prst="rect">
              <a:avLst/>
            </a:prstGeom>
            <a:no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a:extLst/>
          </p:spPr>
        </p:pic>
        <p:sp>
          <p:nvSpPr>
            <p:cNvPr id="41" name="Rectangle 40"/>
            <p:cNvSpPr>
              <a:spLocks noChangeArrowheads="1"/>
            </p:cNvSpPr>
            <p:nvPr/>
          </p:nvSpPr>
          <p:spPr bwMode="auto">
            <a:xfrm>
              <a:off x="242269" y="6133335"/>
              <a:ext cx="2100263" cy="724665"/>
            </a:xfrm>
            <a:prstGeom prst="rect">
              <a:avLst/>
            </a:prstGeom>
            <a:ln/>
          </p:spPr>
          <p:style>
            <a:lnRef idx="0">
              <a:schemeClr val="accent5"/>
            </a:lnRef>
            <a:fillRef idx="3">
              <a:schemeClr val="accent5"/>
            </a:fillRef>
            <a:effectRef idx="3">
              <a:schemeClr val="accent5"/>
            </a:effectRef>
            <a:fontRef idx="minor">
              <a:schemeClr val="lt1"/>
            </a:fontRef>
          </p:style>
          <p:txBody>
            <a:bodyPr>
              <a:noAutofit/>
            </a:bodyPr>
            <a:lstStyle>
              <a:lvl1pPr eaLnBrk="0" hangingPunct="0">
                <a:defRPr sz="2200" b="1">
                  <a:solidFill>
                    <a:schemeClr val="tx1"/>
                  </a:solidFill>
                  <a:latin typeface="Arial" pitchFamily="34" charset="0"/>
                  <a:ea typeface="MS PGothic" pitchFamily="34" charset="-128"/>
                </a:defRPr>
              </a:lvl1pPr>
              <a:lvl2pPr marL="742950" indent="-285750" eaLnBrk="0" hangingPunct="0">
                <a:defRPr sz="2200" b="1">
                  <a:solidFill>
                    <a:schemeClr val="tx1"/>
                  </a:solidFill>
                  <a:latin typeface="Arial" pitchFamily="34" charset="0"/>
                  <a:ea typeface="MS PGothic" pitchFamily="34" charset="-128"/>
                </a:defRPr>
              </a:lvl2pPr>
              <a:lvl3pPr marL="1143000" indent="-228600" eaLnBrk="0" hangingPunct="0">
                <a:defRPr sz="2200" b="1">
                  <a:solidFill>
                    <a:schemeClr val="tx1"/>
                  </a:solidFill>
                  <a:latin typeface="Arial" pitchFamily="34" charset="0"/>
                  <a:ea typeface="MS PGothic" pitchFamily="34" charset="-128"/>
                </a:defRPr>
              </a:lvl3pPr>
              <a:lvl4pPr marL="1600200" indent="-228600" eaLnBrk="0" hangingPunct="0">
                <a:defRPr sz="2200" b="1">
                  <a:solidFill>
                    <a:schemeClr val="tx1"/>
                  </a:solidFill>
                  <a:latin typeface="Arial" pitchFamily="34" charset="0"/>
                  <a:ea typeface="MS PGothic" pitchFamily="34" charset="-128"/>
                </a:defRPr>
              </a:lvl4pPr>
              <a:lvl5pPr marL="2057400" indent="-228600" eaLnBrk="0" hangingPunct="0">
                <a:defRPr sz="22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defTabSz="914377">
                <a:buClr>
                  <a:prstClr val="black"/>
                </a:buClr>
                <a:defRPr/>
              </a:pPr>
              <a:r>
                <a:rPr lang="en-US" altLang="en-US" sz="4400" dirty="0">
                  <a:solidFill>
                    <a:prstClr val="white"/>
                  </a:solidFill>
                  <a:latin typeface="Arial Rounded MT Bold" pitchFamily="34" charset="0"/>
                </a:rPr>
                <a:t>2015</a:t>
              </a:r>
              <a:endParaRPr lang="en-US" altLang="en-US" sz="2400" dirty="0">
                <a:solidFill>
                  <a:prstClr val="black"/>
                </a:solidFill>
                <a:latin typeface="Arial Rounded MT Bold" pitchFamily="34" charset="0"/>
              </a:endParaRPr>
            </a:p>
          </p:txBody>
        </p:sp>
      </p:grpSp>
      <p:sp>
        <p:nvSpPr>
          <p:cNvPr id="42" name="Rectangle 41"/>
          <p:cNvSpPr>
            <a:spLocks noChangeArrowheads="1"/>
          </p:cNvSpPr>
          <p:nvPr/>
        </p:nvSpPr>
        <p:spPr bwMode="auto">
          <a:xfrm>
            <a:off x="6199622" y="6133337"/>
            <a:ext cx="2100263" cy="724665"/>
          </a:xfrm>
          <a:prstGeom prst="rect">
            <a:avLst/>
          </a:prstGeom>
          <a:ln/>
        </p:spPr>
        <p:style>
          <a:lnRef idx="0">
            <a:schemeClr val="accent5"/>
          </a:lnRef>
          <a:fillRef idx="3">
            <a:schemeClr val="accent5"/>
          </a:fillRef>
          <a:effectRef idx="3">
            <a:schemeClr val="accent5"/>
          </a:effectRef>
          <a:fontRef idx="minor">
            <a:schemeClr val="lt1"/>
          </a:fontRef>
        </p:style>
        <p:txBody>
          <a:bodyPr lIns="91438" tIns="45719" rIns="91438" bIns="45719">
            <a:noAutofit/>
          </a:bodyPr>
          <a:lstStyle>
            <a:lvl1pPr eaLnBrk="0" hangingPunct="0">
              <a:defRPr sz="2200" b="1">
                <a:solidFill>
                  <a:schemeClr val="tx1"/>
                </a:solidFill>
                <a:latin typeface="Arial" pitchFamily="34" charset="0"/>
                <a:ea typeface="MS PGothic" pitchFamily="34" charset="-128"/>
              </a:defRPr>
            </a:lvl1pPr>
            <a:lvl2pPr marL="742950" indent="-285750" eaLnBrk="0" hangingPunct="0">
              <a:defRPr sz="2200" b="1">
                <a:solidFill>
                  <a:schemeClr val="tx1"/>
                </a:solidFill>
                <a:latin typeface="Arial" pitchFamily="34" charset="0"/>
                <a:ea typeface="MS PGothic" pitchFamily="34" charset="-128"/>
              </a:defRPr>
            </a:lvl2pPr>
            <a:lvl3pPr marL="1143000" indent="-228600" eaLnBrk="0" hangingPunct="0">
              <a:defRPr sz="2200" b="1">
                <a:solidFill>
                  <a:schemeClr val="tx1"/>
                </a:solidFill>
                <a:latin typeface="Arial" pitchFamily="34" charset="0"/>
                <a:ea typeface="MS PGothic" pitchFamily="34" charset="-128"/>
              </a:defRPr>
            </a:lvl3pPr>
            <a:lvl4pPr marL="1600200" indent="-228600" eaLnBrk="0" hangingPunct="0">
              <a:defRPr sz="2200" b="1">
                <a:solidFill>
                  <a:schemeClr val="tx1"/>
                </a:solidFill>
                <a:latin typeface="Arial" pitchFamily="34" charset="0"/>
                <a:ea typeface="MS PGothic" pitchFamily="34" charset="-128"/>
              </a:defRPr>
            </a:lvl4pPr>
            <a:lvl5pPr marL="2057400" indent="-228600" eaLnBrk="0" hangingPunct="0">
              <a:defRPr sz="22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defTabSz="914377">
              <a:buClr>
                <a:prstClr val="black"/>
              </a:buClr>
              <a:defRPr/>
            </a:pPr>
            <a:r>
              <a:rPr lang="en-US" altLang="en-US" sz="4400" dirty="0">
                <a:solidFill>
                  <a:prstClr val="white"/>
                </a:solidFill>
                <a:latin typeface="Arial Rounded MT Bold" pitchFamily="34" charset="0"/>
              </a:rPr>
              <a:t>2017</a:t>
            </a:r>
            <a:endParaRPr lang="en-US" altLang="en-US" sz="2400" dirty="0">
              <a:solidFill>
                <a:prstClr val="black"/>
              </a:solidFill>
              <a:latin typeface="Arial Rounded MT Bold" pitchFamily="34" charset="0"/>
            </a:endParaRPr>
          </a:p>
        </p:txBody>
      </p:sp>
      <p:pic>
        <p:nvPicPr>
          <p:cNvPr id="1028" name="Picture 4" descr="http://climatemonitoring.info/assets/logos/logo-ceos-cgms.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083676" y="3917109"/>
            <a:ext cx="3108325" cy="548529"/>
          </a:xfrm>
          <a:prstGeom prst="rect">
            <a:avLst/>
          </a:prstGeom>
          <a:solidFill>
            <a:schemeClr val="bg1"/>
          </a:solidFill>
        </p:spPr>
      </p:pic>
      <p:sp>
        <p:nvSpPr>
          <p:cNvPr id="18" name="Rectangle 17"/>
          <p:cNvSpPr/>
          <p:nvPr/>
        </p:nvSpPr>
        <p:spPr>
          <a:xfrm>
            <a:off x="10721977" y="4448859"/>
            <a:ext cx="1476375" cy="1651735"/>
          </a:xfrm>
          <a:prstGeom prst="rect">
            <a:avLst/>
          </a:prstGeom>
        </p:spPr>
        <p:txBody>
          <a:bodyPr wrap="square" lIns="35999" tIns="45719" rIns="35999" bIns="45719">
            <a:spAutoFit/>
          </a:bodyPr>
          <a:lstStyle/>
          <a:p>
            <a:pPr defTabSz="914377"/>
            <a:r>
              <a:rPr lang="en-US" sz="1900" b="1" i="1" dirty="0">
                <a:solidFill>
                  <a:prstClr val="black"/>
                </a:solidFill>
                <a:latin typeface="Calibri"/>
              </a:rPr>
              <a:t>ECV </a:t>
            </a:r>
            <a:r>
              <a:rPr lang="en-US" sz="1900" b="1" i="1" dirty="0" smtClean="0">
                <a:solidFill>
                  <a:prstClr val="black"/>
                </a:solidFill>
                <a:latin typeface="Calibri"/>
              </a:rPr>
              <a:t>Inventory: </a:t>
            </a:r>
            <a:r>
              <a:rPr lang="en-US" sz="1600" b="1" i="1" dirty="0">
                <a:solidFill>
                  <a:prstClr val="black"/>
                </a:solidFill>
                <a:latin typeface="Calibri"/>
              </a:rPr>
              <a:t>The Architecture for Climate Monitoring from Space in Action</a:t>
            </a:r>
          </a:p>
        </p:txBody>
      </p:sp>
      <p:sp>
        <p:nvSpPr>
          <p:cNvPr id="19" name="TextBox 18"/>
          <p:cNvSpPr txBox="1"/>
          <p:nvPr/>
        </p:nvSpPr>
        <p:spPr>
          <a:xfrm>
            <a:off x="8960703" y="1729349"/>
            <a:ext cx="3231299" cy="2431433"/>
          </a:xfrm>
          <a:prstGeom prst="rect">
            <a:avLst/>
          </a:prstGeom>
          <a:noFill/>
        </p:spPr>
        <p:txBody>
          <a:bodyPr wrap="square" lIns="91438" tIns="45719" rIns="91438" bIns="45719" rtlCol="0">
            <a:spAutoFit/>
          </a:bodyPr>
          <a:lstStyle/>
          <a:p>
            <a:pPr marL="285744" indent="-285744" defTabSz="914377">
              <a:buFont typeface="Arial" panose="020B0604020202020204" pitchFamily="34" charset="0"/>
              <a:buChar char="•"/>
            </a:pPr>
            <a:r>
              <a:rPr lang="en-US" sz="1900" dirty="0">
                <a:solidFill>
                  <a:prstClr val="white"/>
                </a:solidFill>
                <a:latin typeface="Calibri"/>
              </a:rPr>
              <a:t>First Regional workshop held in Fiji for Pacific Island States</a:t>
            </a:r>
          </a:p>
          <a:p>
            <a:pPr marL="285744" indent="-285744" defTabSz="914377">
              <a:buFont typeface="Arial" panose="020B0604020202020204" pitchFamily="34" charset="0"/>
              <a:buChar char="•"/>
            </a:pPr>
            <a:r>
              <a:rPr lang="en-US" sz="1900" dirty="0">
                <a:solidFill>
                  <a:prstClr val="white"/>
                </a:solidFill>
                <a:latin typeface="Calibri"/>
              </a:rPr>
              <a:t>Working group in Lightning </a:t>
            </a:r>
            <a:r>
              <a:rPr lang="en-US" sz="1900" dirty="0" smtClean="0">
                <a:solidFill>
                  <a:prstClr val="white"/>
                </a:solidFill>
                <a:latin typeface="Calibri"/>
              </a:rPr>
              <a:t>starts </a:t>
            </a:r>
            <a:r>
              <a:rPr lang="en-US" sz="1900" dirty="0">
                <a:solidFill>
                  <a:prstClr val="white"/>
                </a:solidFill>
                <a:latin typeface="Calibri"/>
              </a:rPr>
              <a:t>work</a:t>
            </a:r>
          </a:p>
          <a:p>
            <a:pPr marL="285744" indent="-285744" defTabSz="914377">
              <a:buFont typeface="Arial" panose="020B0604020202020204" pitchFamily="34" charset="0"/>
              <a:buChar char="•"/>
            </a:pPr>
            <a:r>
              <a:rPr lang="en-US" sz="1900" dirty="0">
                <a:solidFill>
                  <a:prstClr val="white"/>
                </a:solidFill>
                <a:latin typeface="Calibri"/>
              </a:rPr>
              <a:t>Working group on GCOS Reference Surface Network </a:t>
            </a:r>
            <a:r>
              <a:rPr lang="en-US" sz="1900" dirty="0" smtClean="0">
                <a:solidFill>
                  <a:prstClr val="white"/>
                </a:solidFill>
                <a:latin typeface="Calibri"/>
              </a:rPr>
              <a:t>meets for first time</a:t>
            </a:r>
            <a:endParaRPr lang="en-US" sz="1900" dirty="0">
              <a:solidFill>
                <a:prstClr val="white"/>
              </a:solidFill>
              <a:latin typeface="Calibri"/>
            </a:endParaRPr>
          </a:p>
        </p:txBody>
      </p:sp>
    </p:spTree>
    <p:extLst>
      <p:ext uri="{BB962C8B-B14F-4D97-AF65-F5344CB8AC3E}">
        <p14:creationId xmlns:p14="http://schemas.microsoft.com/office/powerpoint/2010/main" val="35776925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51367137"/>
              </p:ext>
            </p:extLst>
          </p:nvPr>
        </p:nvGraphicFramePr>
        <p:xfrm>
          <a:off x="2839655" y="162638"/>
          <a:ext cx="9173844" cy="6540657"/>
        </p:xfrm>
        <a:graphic>
          <a:graphicData uri="http://schemas.openxmlformats.org/drawingml/2006/table">
            <a:tbl>
              <a:tblPr/>
              <a:tblGrid>
                <a:gridCol w="1706455"/>
                <a:gridCol w="2445035"/>
                <a:gridCol w="2314957"/>
                <a:gridCol w="2707397"/>
              </a:tblGrid>
              <a:tr h="338285">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alibri" charset="0"/>
                        <a:ea typeface="MS PGothic" charset="0"/>
                        <a:cs typeface="MS PGothic"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900" b="1" i="0" u="none" strike="noStrike" cap="none" normalizeH="0" baseline="0" dirty="0">
                          <a:ln>
                            <a:noFill/>
                          </a:ln>
                          <a:solidFill>
                            <a:srgbClr val="FFFFFF"/>
                          </a:solidFill>
                          <a:effectLst/>
                          <a:latin typeface="Calibri" charset="0"/>
                          <a:ea typeface="SimSun" charset="0"/>
                          <a:cs typeface="Arial" charset="0"/>
                        </a:rPr>
                        <a:t>Atmosphere</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9FE3"/>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900" b="1" i="0" u="none" strike="noStrike" cap="none" normalizeH="0" baseline="0" dirty="0">
                          <a:ln>
                            <a:noFill/>
                          </a:ln>
                          <a:solidFill>
                            <a:srgbClr val="FFFFFF"/>
                          </a:solidFill>
                          <a:effectLst/>
                          <a:latin typeface="Calibri" charset="0"/>
                          <a:ea typeface="SimSun" charset="0"/>
                          <a:cs typeface="Arial" charset="0"/>
                        </a:rPr>
                        <a:t>Terrestrial</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29200"/>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900" b="1" i="0" u="none" strike="noStrike" cap="none" normalizeH="0" baseline="0" dirty="0">
                          <a:ln>
                            <a:noFill/>
                          </a:ln>
                          <a:solidFill>
                            <a:srgbClr val="FFFFFF"/>
                          </a:solidFill>
                          <a:effectLst/>
                          <a:latin typeface="Calibri" charset="0"/>
                          <a:ea typeface="SimSun" charset="0"/>
                          <a:cs typeface="Arial" charset="0"/>
                        </a:rPr>
                        <a:t>Ocean</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869A"/>
                    </a:solidFill>
                  </a:tcPr>
                </a:tc>
              </a:tr>
              <a:tr h="1204547">
                <a:tc>
                  <a:txBody>
                    <a:bodyPr/>
                    <a:lstStyle/>
                    <a:p>
                      <a:pPr marL="0" marR="0" lvl="0" indent="0" algn="ctr" defTabSz="914400" rtl="0" eaLnBrk="1" fontAlgn="base" latinLnBrk="0" hangingPunct="1">
                        <a:lnSpc>
                          <a:spcPct val="115000"/>
                        </a:lnSpc>
                        <a:spcBef>
                          <a:spcPts val="0"/>
                        </a:spcBef>
                        <a:spcAft>
                          <a:spcPts val="0"/>
                        </a:spcAft>
                        <a:buClrTx/>
                        <a:buSzTx/>
                        <a:buFontTx/>
                        <a:buNone/>
                        <a:tabLst/>
                      </a:pPr>
                      <a:r>
                        <a:rPr kumimoji="0" lang="en-US" sz="1600" b="1" i="0" u="none" strike="noStrike" cap="none" normalizeH="0" baseline="0" dirty="0" smtClean="0">
                          <a:ln>
                            <a:noFill/>
                          </a:ln>
                          <a:solidFill>
                            <a:srgbClr val="FFFFFF"/>
                          </a:solidFill>
                          <a:effectLst/>
                          <a:latin typeface="Calibri" charset="0"/>
                          <a:ea typeface="SimSun" charset="0"/>
                          <a:cs typeface="Arial" charset="0"/>
                        </a:rPr>
                        <a:t>Energy  &amp;</a:t>
                      </a:r>
                    </a:p>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600" b="1" i="0" u="none" strike="noStrike" cap="none" normalizeH="0" baseline="0" dirty="0" smtClean="0">
                          <a:ln>
                            <a:noFill/>
                          </a:ln>
                          <a:solidFill>
                            <a:srgbClr val="FFFFFF"/>
                          </a:solidFill>
                          <a:effectLst/>
                          <a:latin typeface="Calibri" charset="0"/>
                          <a:ea typeface="SimSun" charset="0"/>
                          <a:cs typeface="Arial" charset="0"/>
                        </a:rPr>
                        <a:t> </a:t>
                      </a:r>
                      <a:r>
                        <a:rPr kumimoji="0" lang="en-US" sz="1600" b="1" i="0" u="none" strike="noStrike" cap="none" normalizeH="0" baseline="0" dirty="0">
                          <a:ln>
                            <a:noFill/>
                          </a:ln>
                          <a:solidFill>
                            <a:srgbClr val="FFFFFF"/>
                          </a:solidFill>
                          <a:effectLst/>
                          <a:latin typeface="Calibri" charset="0"/>
                          <a:ea typeface="SimSun" charset="0"/>
                          <a:cs typeface="Arial" charset="0"/>
                        </a:rPr>
                        <a:t>Temperature</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dirty="0">
                          <a:ln>
                            <a:noFill/>
                          </a:ln>
                          <a:solidFill>
                            <a:srgbClr val="000000"/>
                          </a:solidFill>
                          <a:effectLst/>
                          <a:latin typeface="Calibri" charset="0"/>
                          <a:ea typeface="SimSun" charset="0"/>
                          <a:cs typeface="Arial" charset="0"/>
                        </a:rPr>
                        <a:t>Surface Radiation Budget,</a:t>
                      </a:r>
                      <a:br>
                        <a:rPr kumimoji="0" lang="en-US" sz="1200" b="0" i="0" u="none" strike="noStrike" cap="none" normalizeH="0" baseline="0" dirty="0">
                          <a:ln>
                            <a:noFill/>
                          </a:ln>
                          <a:solidFill>
                            <a:srgbClr val="000000"/>
                          </a:solidFill>
                          <a:effectLst/>
                          <a:latin typeface="Calibri" charset="0"/>
                          <a:ea typeface="SimSun" charset="0"/>
                          <a:cs typeface="Arial" charset="0"/>
                        </a:rPr>
                      </a:br>
                      <a:r>
                        <a:rPr kumimoji="0" lang="en-US" sz="1200" b="0" i="0" u="none" strike="noStrike" cap="none" normalizeH="0" baseline="0" dirty="0">
                          <a:ln>
                            <a:noFill/>
                          </a:ln>
                          <a:solidFill>
                            <a:srgbClr val="000000"/>
                          </a:solidFill>
                          <a:effectLst/>
                          <a:latin typeface="Calibri" charset="0"/>
                          <a:ea typeface="SimSun" charset="0"/>
                          <a:cs typeface="Arial" charset="0"/>
                        </a:rPr>
                        <a:t>Earth Radiation Budget, Surface Temperature,</a:t>
                      </a:r>
                      <a:br>
                        <a:rPr kumimoji="0" lang="en-US" sz="1200" b="0" i="0" u="none" strike="noStrike" cap="none" normalizeH="0" baseline="0" dirty="0">
                          <a:ln>
                            <a:noFill/>
                          </a:ln>
                          <a:solidFill>
                            <a:srgbClr val="000000"/>
                          </a:solidFill>
                          <a:effectLst/>
                          <a:latin typeface="Calibri" charset="0"/>
                          <a:ea typeface="SimSun" charset="0"/>
                          <a:cs typeface="Arial" charset="0"/>
                        </a:rPr>
                      </a:br>
                      <a:r>
                        <a:rPr kumimoji="0" lang="en-US" sz="1200" b="0" i="0" u="none" strike="noStrike" cap="none" normalizeH="0" baseline="0" dirty="0">
                          <a:ln>
                            <a:noFill/>
                          </a:ln>
                          <a:solidFill>
                            <a:srgbClr val="000000"/>
                          </a:solidFill>
                          <a:effectLst/>
                          <a:latin typeface="Calibri" charset="0"/>
                          <a:ea typeface="SimSun" charset="0"/>
                          <a:cs typeface="Arial" charset="0"/>
                        </a:rPr>
                        <a:t>Upper Air Temperature, Surface and Upper Air Wind Speed</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FDEF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GB" sz="1200" b="0" i="0" u="none" strike="noStrike" cap="none" normalizeH="0" baseline="0" dirty="0">
                          <a:ln>
                            <a:noFill/>
                          </a:ln>
                          <a:solidFill>
                            <a:srgbClr val="000000"/>
                          </a:solidFill>
                          <a:effectLst/>
                          <a:latin typeface="Calibri" charset="0"/>
                          <a:ea typeface="SimSun" charset="0"/>
                          <a:cs typeface="Arial" charset="0"/>
                        </a:rPr>
                        <a:t>Albedo,</a:t>
                      </a:r>
                      <a:br>
                        <a:rPr kumimoji="0" lang="en-GB" sz="1200" b="0" i="0" u="none" strike="noStrike" cap="none" normalizeH="0" baseline="0" dirty="0">
                          <a:ln>
                            <a:noFill/>
                          </a:ln>
                          <a:solidFill>
                            <a:srgbClr val="000000"/>
                          </a:solidFill>
                          <a:effectLst/>
                          <a:latin typeface="Calibri" charset="0"/>
                          <a:ea typeface="SimSun" charset="0"/>
                          <a:cs typeface="Arial" charset="0"/>
                        </a:rPr>
                      </a:br>
                      <a:r>
                        <a:rPr kumimoji="0" lang="en-GB" sz="1200" b="0" i="1" u="none" strike="noStrike" cap="none" normalizeH="0" baseline="0" dirty="0">
                          <a:ln>
                            <a:noFill/>
                          </a:ln>
                          <a:solidFill>
                            <a:srgbClr val="000000"/>
                          </a:solidFill>
                          <a:effectLst/>
                          <a:latin typeface="Calibri" charset="0"/>
                          <a:ea typeface="SimSun" charset="0"/>
                          <a:cs typeface="Arial" charset="0"/>
                        </a:rPr>
                        <a:t>Latent and Sensible Heat</a:t>
                      </a:r>
                      <a:r>
                        <a:rPr kumimoji="0" lang="en-GB" sz="1200" b="0" i="0" u="none" strike="noStrike" cap="none" normalizeH="0" baseline="0" dirty="0">
                          <a:ln>
                            <a:noFill/>
                          </a:ln>
                          <a:solidFill>
                            <a:srgbClr val="000000"/>
                          </a:solidFill>
                          <a:effectLst/>
                          <a:latin typeface="Calibri" charset="0"/>
                          <a:ea typeface="SimSun" charset="0"/>
                          <a:cs typeface="Arial" charset="0"/>
                        </a:rPr>
                        <a:t> fluxes, </a:t>
                      </a:r>
                      <a:r>
                        <a:rPr kumimoji="0" lang="en-US" sz="1200" b="0" i="0" u="none" strike="noStrike" cap="none" normalizeH="0" baseline="0" dirty="0">
                          <a:ln>
                            <a:noFill/>
                          </a:ln>
                          <a:solidFill>
                            <a:srgbClr val="000000"/>
                          </a:solidFill>
                          <a:effectLst/>
                          <a:latin typeface="Calibri" charset="0"/>
                          <a:ea typeface="SimSun" charset="0"/>
                          <a:cs typeface="Arial" charset="0"/>
                        </a:rPr>
                        <a:t>Land Surface Temperature</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ED6A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a:ln>
                            <a:noFill/>
                          </a:ln>
                          <a:solidFill>
                            <a:srgbClr val="000000"/>
                          </a:solidFill>
                          <a:effectLst/>
                          <a:latin typeface="Calibri" charset="0"/>
                          <a:ea typeface="SimSun" charset="0"/>
                          <a:cs typeface="Arial" charset="0"/>
                        </a:rPr>
                        <a:t>Ocean Surface Heat Flux, Sea Surface Temperature,</a:t>
                      </a:r>
                      <a:br>
                        <a:rPr kumimoji="0" lang="en-US" sz="1200" b="0" i="0" u="none" strike="noStrike" cap="none" normalizeH="0" baseline="0">
                          <a:ln>
                            <a:noFill/>
                          </a:ln>
                          <a:solidFill>
                            <a:srgbClr val="000000"/>
                          </a:solidFill>
                          <a:effectLst/>
                          <a:latin typeface="Calibri" charset="0"/>
                          <a:ea typeface="SimSun" charset="0"/>
                          <a:cs typeface="Arial" charset="0"/>
                        </a:rPr>
                      </a:br>
                      <a:r>
                        <a:rPr kumimoji="0" lang="en-US" sz="1200" b="0" i="0" u="none" strike="noStrike" cap="none" normalizeH="0" baseline="0">
                          <a:ln>
                            <a:noFill/>
                          </a:ln>
                          <a:solidFill>
                            <a:srgbClr val="000000"/>
                          </a:solidFill>
                          <a:effectLst/>
                          <a:latin typeface="Calibri" charset="0"/>
                          <a:ea typeface="SimSun" charset="0"/>
                          <a:cs typeface="Arial" charset="0"/>
                        </a:rPr>
                        <a:t>Subsurface Temperature</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AD2DA"/>
                    </a:solidFill>
                  </a:tcPr>
                </a:tc>
              </a:tr>
              <a:tr h="807480">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600" b="1" i="0" u="none" strike="noStrike" cap="none" normalizeH="0" baseline="0" dirty="0">
                          <a:ln>
                            <a:noFill/>
                          </a:ln>
                          <a:solidFill>
                            <a:srgbClr val="FFFFFF"/>
                          </a:solidFill>
                          <a:effectLst/>
                          <a:latin typeface="Calibri" charset="0"/>
                          <a:ea typeface="SimSun" charset="0"/>
                          <a:cs typeface="Arial" charset="0"/>
                        </a:rPr>
                        <a:t>Other Physical Properties</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a:ln>
                            <a:noFill/>
                          </a:ln>
                          <a:solidFill>
                            <a:srgbClr val="000000"/>
                          </a:solidFill>
                          <a:effectLst/>
                          <a:latin typeface="Calibri" charset="0"/>
                          <a:ea typeface="SimSun" charset="0"/>
                          <a:cs typeface="Arial" charset="0"/>
                        </a:rPr>
                        <a:t>Surface Wind,  Upper Air Wind, Pressure, Lightning, Aerosol Properties</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FDEF5"/>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alibri" charset="0"/>
                        <a:ea typeface="MS PGothic" charset="0"/>
                        <a:cs typeface="MS PGothic"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ED6A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a:ln>
                            <a:noFill/>
                          </a:ln>
                          <a:solidFill>
                            <a:srgbClr val="000000"/>
                          </a:solidFill>
                          <a:effectLst/>
                          <a:latin typeface="Calibri" charset="0"/>
                          <a:ea typeface="SimSun" charset="0"/>
                          <a:cs typeface="Arial" charset="0"/>
                        </a:rPr>
                        <a:t>Surface Currents, Subsurface Currents,</a:t>
                      </a:r>
                      <a:br>
                        <a:rPr kumimoji="0" lang="en-US" sz="1200" b="0" i="0" u="none" strike="noStrike" cap="none" normalizeH="0" baseline="0">
                          <a:ln>
                            <a:noFill/>
                          </a:ln>
                          <a:solidFill>
                            <a:srgbClr val="000000"/>
                          </a:solidFill>
                          <a:effectLst/>
                          <a:latin typeface="Calibri" charset="0"/>
                          <a:ea typeface="SimSun" charset="0"/>
                          <a:cs typeface="Arial" charset="0"/>
                        </a:rPr>
                      </a:br>
                      <a:r>
                        <a:rPr kumimoji="0" lang="en-US" sz="1200" b="0" i="0" u="none" strike="noStrike" cap="none" normalizeH="0" baseline="0">
                          <a:ln>
                            <a:noFill/>
                          </a:ln>
                          <a:solidFill>
                            <a:srgbClr val="000000"/>
                          </a:solidFill>
                          <a:effectLst/>
                          <a:latin typeface="Calibri" charset="0"/>
                          <a:ea typeface="SimSun" charset="0"/>
                          <a:cs typeface="Arial" charset="0"/>
                        </a:rPr>
                        <a:t>Ocean Surface Stress, Sea State, Transient Traces</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AD2DA"/>
                    </a:solidFill>
                  </a:tcPr>
                </a:tc>
              </a:tr>
              <a:tr h="852381">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600" b="1" i="0" u="none" strike="noStrike" cap="none" normalizeH="0" baseline="0" dirty="0">
                          <a:ln>
                            <a:noFill/>
                          </a:ln>
                          <a:solidFill>
                            <a:srgbClr val="FFFFFF"/>
                          </a:solidFill>
                          <a:effectLst/>
                          <a:latin typeface="Calibri" charset="0"/>
                          <a:ea typeface="SimSun" charset="0"/>
                          <a:cs typeface="Arial" charset="0"/>
                        </a:rPr>
                        <a:t>Carbon Cycle and other GHGs</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669900"/>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a:ln>
                            <a:noFill/>
                          </a:ln>
                          <a:solidFill>
                            <a:srgbClr val="000000"/>
                          </a:solidFill>
                          <a:effectLst/>
                          <a:latin typeface="Calibri" charset="0"/>
                          <a:ea typeface="SimSun" charset="0"/>
                          <a:cs typeface="Arial" charset="0"/>
                        </a:rPr>
                        <a:t>Carbon Dioxide,</a:t>
                      </a:r>
                      <a:br>
                        <a:rPr kumimoji="0" lang="en-US" sz="1200" b="0" i="0" u="none" strike="noStrike" cap="none" normalizeH="0" baseline="0">
                          <a:ln>
                            <a:noFill/>
                          </a:ln>
                          <a:solidFill>
                            <a:srgbClr val="000000"/>
                          </a:solidFill>
                          <a:effectLst/>
                          <a:latin typeface="Calibri" charset="0"/>
                          <a:ea typeface="SimSun" charset="0"/>
                          <a:cs typeface="Arial" charset="0"/>
                        </a:rPr>
                      </a:br>
                      <a:r>
                        <a:rPr kumimoji="0" lang="en-US" sz="1200" b="0" i="0" u="none" strike="noStrike" cap="none" normalizeH="0" baseline="0">
                          <a:ln>
                            <a:noFill/>
                          </a:ln>
                          <a:solidFill>
                            <a:srgbClr val="000000"/>
                          </a:solidFill>
                          <a:effectLst/>
                          <a:latin typeface="Calibri" charset="0"/>
                          <a:ea typeface="SimSun" charset="0"/>
                          <a:cs typeface="Arial" charset="0"/>
                        </a:rPr>
                        <a:t>Methane, Other long-lived GHG, Ozone, Precursors for Aerosol and Ozone</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FDEF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GB" sz="1200" b="0" i="0" u="none" strike="noStrike" cap="none" normalizeH="0" baseline="0">
                          <a:ln>
                            <a:noFill/>
                          </a:ln>
                          <a:solidFill>
                            <a:srgbClr val="000000"/>
                          </a:solidFill>
                          <a:effectLst/>
                          <a:latin typeface="Calibri" charset="0"/>
                          <a:ea typeface="SimSun" charset="0"/>
                          <a:cs typeface="Arial" charset="0"/>
                        </a:rPr>
                        <a:t>Soil Carbon,</a:t>
                      </a:r>
                      <a:br>
                        <a:rPr kumimoji="0" lang="en-GB" sz="1200" b="0" i="0" u="none" strike="noStrike" cap="none" normalizeH="0" baseline="0">
                          <a:ln>
                            <a:noFill/>
                          </a:ln>
                          <a:solidFill>
                            <a:srgbClr val="000000"/>
                          </a:solidFill>
                          <a:effectLst/>
                          <a:latin typeface="Calibri" charset="0"/>
                          <a:ea typeface="SimSun" charset="0"/>
                          <a:cs typeface="Arial" charset="0"/>
                        </a:rPr>
                      </a:br>
                      <a:r>
                        <a:rPr kumimoji="0" lang="en-GB" sz="1200" b="0" i="0" u="none" strike="noStrike" cap="none" normalizeH="0" baseline="0">
                          <a:ln>
                            <a:noFill/>
                          </a:ln>
                          <a:solidFill>
                            <a:srgbClr val="000000"/>
                          </a:solidFill>
                          <a:effectLst/>
                          <a:latin typeface="Calibri" charset="0"/>
                          <a:ea typeface="SimSun" charset="0"/>
                          <a:cs typeface="Arial" charset="0"/>
                        </a:rPr>
                        <a:t>Above-ground Biomass</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ED6A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a:ln>
                            <a:noFill/>
                          </a:ln>
                          <a:solidFill>
                            <a:srgbClr val="000000"/>
                          </a:solidFill>
                          <a:effectLst/>
                          <a:latin typeface="Calibri" charset="0"/>
                          <a:ea typeface="SimSun" charset="0"/>
                          <a:cs typeface="Arial" charset="0"/>
                        </a:rPr>
                        <a:t>Inorganic Carbon, Nitrous Oxide</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AD2DA"/>
                    </a:solidFill>
                  </a:tcPr>
                </a:tc>
              </a:tr>
              <a:tr h="1062693">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600" b="1" i="0" u="none" strike="noStrike" cap="none" normalizeH="0" baseline="0">
                          <a:ln>
                            <a:noFill/>
                          </a:ln>
                          <a:solidFill>
                            <a:srgbClr val="FFFFFF"/>
                          </a:solidFill>
                          <a:effectLst/>
                          <a:latin typeface="Calibri" charset="0"/>
                          <a:ea typeface="SimSun" charset="0"/>
                          <a:cs typeface="Arial" charset="0"/>
                        </a:rPr>
                        <a:t>Hydrosphere</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9CC00"/>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dirty="0">
                          <a:ln>
                            <a:noFill/>
                          </a:ln>
                          <a:solidFill>
                            <a:srgbClr val="000000"/>
                          </a:solidFill>
                          <a:effectLst/>
                          <a:latin typeface="Calibri" charset="0"/>
                          <a:ea typeface="SimSun" charset="0"/>
                          <a:cs typeface="Arial" charset="0"/>
                        </a:rPr>
                        <a:t>Precipitation,</a:t>
                      </a:r>
                      <a:br>
                        <a:rPr kumimoji="0" lang="en-US" sz="1200" b="0" i="0" u="none" strike="noStrike" cap="none" normalizeH="0" baseline="0" dirty="0">
                          <a:ln>
                            <a:noFill/>
                          </a:ln>
                          <a:solidFill>
                            <a:srgbClr val="000000"/>
                          </a:solidFill>
                          <a:effectLst/>
                          <a:latin typeface="Calibri" charset="0"/>
                          <a:ea typeface="SimSun" charset="0"/>
                          <a:cs typeface="Arial" charset="0"/>
                        </a:rPr>
                      </a:br>
                      <a:r>
                        <a:rPr kumimoji="0" lang="en-US" sz="1200" b="0" i="0" u="none" strike="noStrike" cap="none" normalizeH="0" baseline="0" dirty="0">
                          <a:ln>
                            <a:noFill/>
                          </a:ln>
                          <a:solidFill>
                            <a:srgbClr val="000000"/>
                          </a:solidFill>
                          <a:effectLst/>
                          <a:latin typeface="Calibri" charset="0"/>
                          <a:ea typeface="SimSun" charset="0"/>
                          <a:cs typeface="Arial" charset="0"/>
                        </a:rPr>
                        <a:t>Cloud Properties,</a:t>
                      </a:r>
                      <a:br>
                        <a:rPr kumimoji="0" lang="en-US" sz="1200" b="0" i="0" u="none" strike="noStrike" cap="none" normalizeH="0" baseline="0" dirty="0">
                          <a:ln>
                            <a:noFill/>
                          </a:ln>
                          <a:solidFill>
                            <a:srgbClr val="000000"/>
                          </a:solidFill>
                          <a:effectLst/>
                          <a:latin typeface="Calibri" charset="0"/>
                          <a:ea typeface="SimSun" charset="0"/>
                          <a:cs typeface="Arial" charset="0"/>
                        </a:rPr>
                      </a:br>
                      <a:r>
                        <a:rPr kumimoji="0" lang="en-US" sz="1200" b="0" i="0" u="none" strike="noStrike" cap="none" normalizeH="0" baseline="0" dirty="0">
                          <a:ln>
                            <a:noFill/>
                          </a:ln>
                          <a:solidFill>
                            <a:srgbClr val="000000"/>
                          </a:solidFill>
                          <a:effectLst/>
                          <a:latin typeface="Calibri" charset="0"/>
                          <a:ea typeface="SimSun" charset="0"/>
                          <a:cs typeface="Arial" charset="0"/>
                        </a:rPr>
                        <a:t>Water </a:t>
                      </a:r>
                      <a:r>
                        <a:rPr kumimoji="0" lang="en-GB" sz="1200" b="0" i="0" u="none" strike="noStrike" cap="none" normalizeH="0" baseline="0" dirty="0">
                          <a:ln>
                            <a:noFill/>
                          </a:ln>
                          <a:solidFill>
                            <a:srgbClr val="000000"/>
                          </a:solidFill>
                          <a:effectLst/>
                          <a:latin typeface="Calibri" charset="0"/>
                          <a:ea typeface="SimSun" charset="0"/>
                          <a:cs typeface="Arial" charset="0"/>
                        </a:rPr>
                        <a:t>Vapour</a:t>
                      </a:r>
                      <a:r>
                        <a:rPr kumimoji="0" lang="en-US" sz="1200" b="0" i="0" u="none" strike="noStrike" cap="none" normalizeH="0" baseline="0" dirty="0">
                          <a:ln>
                            <a:noFill/>
                          </a:ln>
                          <a:solidFill>
                            <a:srgbClr val="000000"/>
                          </a:solidFill>
                          <a:effectLst/>
                          <a:latin typeface="Calibri" charset="0"/>
                          <a:ea typeface="SimSun" charset="0"/>
                          <a:cs typeface="Arial" charset="0"/>
                        </a:rPr>
                        <a:t> (Surface),</a:t>
                      </a:r>
                      <a:br>
                        <a:rPr kumimoji="0" lang="en-US" sz="1200" b="0" i="0" u="none" strike="noStrike" cap="none" normalizeH="0" baseline="0" dirty="0">
                          <a:ln>
                            <a:noFill/>
                          </a:ln>
                          <a:solidFill>
                            <a:srgbClr val="000000"/>
                          </a:solidFill>
                          <a:effectLst/>
                          <a:latin typeface="Calibri" charset="0"/>
                          <a:ea typeface="SimSun" charset="0"/>
                          <a:cs typeface="Arial" charset="0"/>
                        </a:rPr>
                      </a:br>
                      <a:r>
                        <a:rPr kumimoji="0" lang="en-US" sz="1200" b="0" i="0" u="none" strike="noStrike" cap="none" normalizeH="0" baseline="0" dirty="0">
                          <a:ln>
                            <a:noFill/>
                          </a:ln>
                          <a:solidFill>
                            <a:srgbClr val="000000"/>
                          </a:solidFill>
                          <a:effectLst/>
                          <a:latin typeface="Calibri" charset="0"/>
                          <a:ea typeface="SimSun" charset="0"/>
                          <a:cs typeface="Arial" charset="0"/>
                        </a:rPr>
                        <a:t>Water </a:t>
                      </a:r>
                      <a:r>
                        <a:rPr kumimoji="0" lang="en-GB" sz="1200" b="0" i="0" u="none" strike="noStrike" cap="none" normalizeH="0" baseline="0" dirty="0">
                          <a:ln>
                            <a:noFill/>
                          </a:ln>
                          <a:solidFill>
                            <a:srgbClr val="000000"/>
                          </a:solidFill>
                          <a:effectLst/>
                          <a:latin typeface="Calibri" charset="0"/>
                          <a:ea typeface="SimSun" charset="0"/>
                          <a:cs typeface="Arial" charset="0"/>
                        </a:rPr>
                        <a:t>Vapour</a:t>
                      </a:r>
                      <a:r>
                        <a:rPr kumimoji="0" lang="en-US" sz="1200" b="0" i="0" u="none" strike="noStrike" cap="none" normalizeH="0" baseline="0" dirty="0">
                          <a:ln>
                            <a:noFill/>
                          </a:ln>
                          <a:solidFill>
                            <a:srgbClr val="000000"/>
                          </a:solidFill>
                          <a:effectLst/>
                          <a:latin typeface="Calibri" charset="0"/>
                          <a:ea typeface="SimSun" charset="0"/>
                          <a:cs typeface="Arial" charset="0"/>
                        </a:rPr>
                        <a:t> (Upper Air),  Surface Temperature,</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FDEF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a:ln>
                            <a:noFill/>
                          </a:ln>
                          <a:solidFill>
                            <a:srgbClr val="000000"/>
                          </a:solidFill>
                          <a:effectLst/>
                          <a:latin typeface="Calibri" charset="0"/>
                          <a:ea typeface="SimSun" charset="0"/>
                          <a:cs typeface="Arial" charset="0"/>
                        </a:rPr>
                        <a:t>Soil Moisture,</a:t>
                      </a:r>
                      <a:br>
                        <a:rPr kumimoji="0" lang="en-US" sz="1200" b="0" i="0" u="none" strike="noStrike" cap="none" normalizeH="0" baseline="0">
                          <a:ln>
                            <a:noFill/>
                          </a:ln>
                          <a:solidFill>
                            <a:srgbClr val="000000"/>
                          </a:solidFill>
                          <a:effectLst/>
                          <a:latin typeface="Calibri" charset="0"/>
                          <a:ea typeface="SimSun" charset="0"/>
                          <a:cs typeface="Arial" charset="0"/>
                        </a:rPr>
                      </a:br>
                      <a:r>
                        <a:rPr kumimoji="0" lang="en-US" sz="1200" b="0" i="0" u="none" strike="noStrike" cap="none" normalizeH="0" baseline="0">
                          <a:ln>
                            <a:noFill/>
                          </a:ln>
                          <a:solidFill>
                            <a:srgbClr val="000000"/>
                          </a:solidFill>
                          <a:effectLst/>
                          <a:latin typeface="Calibri" charset="0"/>
                          <a:ea typeface="SimSun" charset="0"/>
                          <a:cs typeface="Arial" charset="0"/>
                        </a:rPr>
                        <a:t>River Discharge,</a:t>
                      </a:r>
                      <a:br>
                        <a:rPr kumimoji="0" lang="en-US" sz="1200" b="0" i="0" u="none" strike="noStrike" cap="none" normalizeH="0" baseline="0">
                          <a:ln>
                            <a:noFill/>
                          </a:ln>
                          <a:solidFill>
                            <a:srgbClr val="000000"/>
                          </a:solidFill>
                          <a:effectLst/>
                          <a:latin typeface="Calibri" charset="0"/>
                          <a:ea typeface="SimSun" charset="0"/>
                          <a:cs typeface="Arial" charset="0"/>
                        </a:rPr>
                      </a:br>
                      <a:r>
                        <a:rPr kumimoji="0" lang="en-US" sz="1200" b="0" i="0" u="none" strike="noStrike" cap="none" normalizeH="0" baseline="0">
                          <a:ln>
                            <a:noFill/>
                          </a:ln>
                          <a:solidFill>
                            <a:srgbClr val="000000"/>
                          </a:solidFill>
                          <a:effectLst/>
                          <a:latin typeface="Calibri" charset="0"/>
                          <a:ea typeface="SimSun" charset="0"/>
                          <a:cs typeface="Arial" charset="0"/>
                        </a:rPr>
                        <a:t>Lakes, Groundwater,</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ED6A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a:ln>
                            <a:noFill/>
                          </a:ln>
                          <a:solidFill>
                            <a:srgbClr val="000000"/>
                          </a:solidFill>
                          <a:effectLst/>
                          <a:latin typeface="Calibri" charset="0"/>
                          <a:ea typeface="SimSun" charset="0"/>
                          <a:cs typeface="Arial" charset="0"/>
                        </a:rPr>
                        <a:t>Sea Surface Salinity, Subsurface Salinity, Sea Level,  Sea Surface Temperature</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AD2DA"/>
                    </a:solidFill>
                  </a:tcPr>
                </a:tc>
              </a:tr>
              <a:tr h="642069">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600" b="1" i="0" u="none" strike="noStrike" cap="none" normalizeH="0" baseline="0">
                          <a:ln>
                            <a:noFill/>
                          </a:ln>
                          <a:solidFill>
                            <a:srgbClr val="FFFFFF"/>
                          </a:solidFill>
                          <a:effectLst/>
                          <a:latin typeface="Calibri" charset="0"/>
                          <a:ea typeface="SimSun" charset="0"/>
                          <a:cs typeface="Arial" charset="0"/>
                        </a:rPr>
                        <a:t>Snow &amp; Ice</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Calibri" charset="0"/>
                        <a:ea typeface="MS PGothic" charset="0"/>
                        <a:cs typeface="MS PGothic"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FDEF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dirty="0">
                          <a:ln>
                            <a:noFill/>
                          </a:ln>
                          <a:solidFill>
                            <a:srgbClr val="000000"/>
                          </a:solidFill>
                          <a:effectLst/>
                          <a:latin typeface="Calibri" charset="0"/>
                          <a:ea typeface="SimSun" charset="0"/>
                          <a:cs typeface="Arial" charset="0"/>
                        </a:rPr>
                        <a:t>Glaciers,</a:t>
                      </a:r>
                      <a:br>
                        <a:rPr kumimoji="0" lang="en-US" sz="1200" b="0" i="0" u="none" strike="noStrike" cap="none" normalizeH="0" baseline="0" dirty="0">
                          <a:ln>
                            <a:noFill/>
                          </a:ln>
                          <a:solidFill>
                            <a:srgbClr val="000000"/>
                          </a:solidFill>
                          <a:effectLst/>
                          <a:latin typeface="Calibri" charset="0"/>
                          <a:ea typeface="SimSun" charset="0"/>
                          <a:cs typeface="Arial" charset="0"/>
                        </a:rPr>
                      </a:br>
                      <a:r>
                        <a:rPr kumimoji="0" lang="en-US" sz="1200" b="0" i="0" u="none" strike="noStrike" cap="none" normalizeH="0" baseline="0" dirty="0">
                          <a:ln>
                            <a:noFill/>
                          </a:ln>
                          <a:solidFill>
                            <a:srgbClr val="000000"/>
                          </a:solidFill>
                          <a:effectLst/>
                          <a:latin typeface="Calibri" charset="0"/>
                          <a:ea typeface="SimSun" charset="0"/>
                          <a:cs typeface="Arial" charset="0"/>
                        </a:rPr>
                        <a:t>Ice Sheets and ice shelves,</a:t>
                      </a:r>
                      <a:br>
                        <a:rPr kumimoji="0" lang="en-US" sz="1200" b="0" i="0" u="none" strike="noStrike" cap="none" normalizeH="0" baseline="0" dirty="0">
                          <a:ln>
                            <a:noFill/>
                          </a:ln>
                          <a:solidFill>
                            <a:srgbClr val="000000"/>
                          </a:solidFill>
                          <a:effectLst/>
                          <a:latin typeface="Calibri" charset="0"/>
                          <a:ea typeface="SimSun" charset="0"/>
                          <a:cs typeface="Arial" charset="0"/>
                        </a:rPr>
                      </a:br>
                      <a:r>
                        <a:rPr kumimoji="0" lang="en-US" sz="1200" b="0" i="0" u="none" strike="noStrike" cap="none" normalizeH="0" baseline="0" dirty="0">
                          <a:ln>
                            <a:noFill/>
                          </a:ln>
                          <a:solidFill>
                            <a:srgbClr val="000000"/>
                          </a:solidFill>
                          <a:effectLst/>
                          <a:latin typeface="Calibri" charset="0"/>
                          <a:ea typeface="SimSun" charset="0"/>
                          <a:cs typeface="Arial" charset="0"/>
                        </a:rPr>
                        <a:t>Permafrost, Snow</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ED6A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a:ln>
                            <a:noFill/>
                          </a:ln>
                          <a:solidFill>
                            <a:srgbClr val="000000"/>
                          </a:solidFill>
                          <a:effectLst/>
                          <a:latin typeface="Calibri" charset="0"/>
                          <a:ea typeface="SimSun" charset="0"/>
                          <a:cs typeface="Arial" charset="0"/>
                        </a:rPr>
                        <a:t>Sea Ice</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AD2DA"/>
                    </a:solidFill>
                  </a:tcPr>
                </a:tc>
              </a:tr>
              <a:tr h="992589">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600" b="1" i="0" u="none" strike="noStrike" cap="none" normalizeH="0" baseline="0">
                          <a:ln>
                            <a:noFill/>
                          </a:ln>
                          <a:solidFill>
                            <a:srgbClr val="FFFFFF"/>
                          </a:solidFill>
                          <a:effectLst/>
                          <a:latin typeface="Calibri" charset="0"/>
                          <a:ea typeface="SimSun" charset="0"/>
                          <a:cs typeface="Arial" charset="0"/>
                        </a:rPr>
                        <a:t>Biosphere</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CC990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alibri" charset="0"/>
                        <a:ea typeface="MS PGothic" charset="0"/>
                        <a:cs typeface="MS PGothic"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FDEF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dirty="0">
                          <a:ln>
                            <a:noFill/>
                          </a:ln>
                          <a:solidFill>
                            <a:srgbClr val="000000"/>
                          </a:solidFill>
                          <a:effectLst/>
                          <a:latin typeface="Calibri" charset="0"/>
                          <a:ea typeface="MS PGothic" charset="0"/>
                          <a:cs typeface="MS PGothic" charset="0"/>
                        </a:rPr>
                        <a:t>Land Cover, Leaf Area Index (LAI), Fraction of Absorbed </a:t>
                      </a:r>
                      <a:r>
                        <a:rPr kumimoji="0" lang="en-US" sz="1200" b="0" i="0" u="none" strike="noStrike" cap="none" normalizeH="0" baseline="0" dirty="0" err="1">
                          <a:ln>
                            <a:noFill/>
                          </a:ln>
                          <a:solidFill>
                            <a:srgbClr val="000000"/>
                          </a:solidFill>
                          <a:effectLst/>
                          <a:latin typeface="Calibri" charset="0"/>
                          <a:ea typeface="MS PGothic" charset="0"/>
                          <a:cs typeface="MS PGothic" charset="0"/>
                        </a:rPr>
                        <a:t>Photosynthetically</a:t>
                      </a:r>
                      <a:r>
                        <a:rPr kumimoji="0" lang="en-US" sz="1200" b="0" i="0" u="none" strike="noStrike" cap="none" normalizeH="0" baseline="0" dirty="0">
                          <a:ln>
                            <a:noFill/>
                          </a:ln>
                          <a:solidFill>
                            <a:srgbClr val="000000"/>
                          </a:solidFill>
                          <a:effectLst/>
                          <a:latin typeface="Calibri" charset="0"/>
                          <a:ea typeface="MS PGothic" charset="0"/>
                          <a:cs typeface="MS PGothic" charset="0"/>
                        </a:rPr>
                        <a:t> Active Radiation (FAPAR), Fire</a:t>
                      </a:r>
                      <a:endParaRPr kumimoji="0" lang="en-GB" sz="1200" b="0" i="0" u="none" strike="noStrike" cap="none" normalizeH="0" baseline="0" dirty="0">
                        <a:ln>
                          <a:noFill/>
                        </a:ln>
                        <a:solidFill>
                          <a:srgbClr val="000000"/>
                        </a:solidFill>
                        <a:effectLst/>
                        <a:latin typeface="Calibri" charset="0"/>
                        <a:ea typeface="MS PGothic"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ED6A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fr-CH" sz="1200" b="0" i="0" u="none" strike="noStrike" cap="none" normalizeH="0" baseline="0">
                          <a:ln>
                            <a:noFill/>
                          </a:ln>
                          <a:solidFill>
                            <a:srgbClr val="000000"/>
                          </a:solidFill>
                          <a:effectLst/>
                          <a:latin typeface="Calibri" charset="0"/>
                          <a:ea typeface="SimSun" charset="0"/>
                          <a:cs typeface="Arial" charset="0"/>
                        </a:rPr>
                        <a:t>Plankton, Oxygen,</a:t>
                      </a:r>
                      <a:br>
                        <a:rPr kumimoji="0" lang="fr-CH" sz="1200" b="0" i="0" u="none" strike="noStrike" cap="none" normalizeH="0" baseline="0">
                          <a:ln>
                            <a:noFill/>
                          </a:ln>
                          <a:solidFill>
                            <a:srgbClr val="000000"/>
                          </a:solidFill>
                          <a:effectLst/>
                          <a:latin typeface="Calibri" charset="0"/>
                          <a:ea typeface="SimSun" charset="0"/>
                          <a:cs typeface="Arial" charset="0"/>
                        </a:rPr>
                      </a:br>
                      <a:r>
                        <a:rPr kumimoji="0" lang="fr-CH" sz="1200" b="0" i="0" u="none" strike="noStrike" cap="none" normalizeH="0" baseline="0">
                          <a:ln>
                            <a:noFill/>
                          </a:ln>
                          <a:solidFill>
                            <a:srgbClr val="000000"/>
                          </a:solidFill>
                          <a:effectLst/>
                          <a:latin typeface="Calibri" charset="0"/>
                          <a:ea typeface="SimSun" charset="0"/>
                          <a:cs typeface="Arial" charset="0"/>
                        </a:rPr>
                        <a:t>Nutrients, Ocean Colour, Marine Habitat Properties</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AD2DA"/>
                    </a:solidFill>
                  </a:tcPr>
                </a:tc>
              </a:tr>
              <a:tr h="634771">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600" b="1" i="0" u="none" strike="noStrike" cap="none" normalizeH="0" baseline="0">
                          <a:ln>
                            <a:noFill/>
                          </a:ln>
                          <a:solidFill>
                            <a:srgbClr val="FFFFFF"/>
                          </a:solidFill>
                          <a:effectLst/>
                          <a:latin typeface="Calibri" charset="0"/>
                          <a:ea typeface="SimSun" charset="0"/>
                          <a:cs typeface="Arial" charset="0"/>
                        </a:rPr>
                        <a:t>Human Use of Natural Resources</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9660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alibri" charset="0"/>
                        <a:ea typeface="MS PGothic" charset="0"/>
                        <a:cs typeface="MS PGothic"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FDEF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a:ln>
                            <a:noFill/>
                          </a:ln>
                          <a:solidFill>
                            <a:srgbClr val="000000"/>
                          </a:solidFill>
                          <a:effectLst/>
                          <a:latin typeface="Calibri" charset="0"/>
                          <a:ea typeface="SimSun" charset="0"/>
                          <a:cs typeface="Arial" charset="0"/>
                        </a:rPr>
                        <a:t>Water Use, Greenhouse Gases (GHG) Fluxes</a:t>
                      </a:r>
                      <a:endParaRPr kumimoji="0" lang="en-GB" sz="1600" b="0" i="0" u="none" strike="noStrike" cap="none" normalizeH="0" baseline="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ED6A5"/>
                    </a:solidFill>
                  </a:tcPr>
                </a:tc>
                <a:tc>
                  <a:txBody>
                    <a:bodyPr/>
                    <a:lstStyle/>
                    <a:p>
                      <a:pPr marL="0" marR="0" lvl="0" indent="0" algn="ctr" defTabSz="914400" rtl="0" eaLnBrk="1" fontAlgn="base" latinLnBrk="0" hangingPunct="1">
                        <a:lnSpc>
                          <a:spcPct val="115000"/>
                        </a:lnSpc>
                        <a:spcBef>
                          <a:spcPts val="1000"/>
                        </a:spcBef>
                        <a:spcAft>
                          <a:spcPts val="1000"/>
                        </a:spcAft>
                        <a:buClrTx/>
                        <a:buSzTx/>
                        <a:buFontTx/>
                        <a:buNone/>
                        <a:tabLst/>
                      </a:pPr>
                      <a:r>
                        <a:rPr kumimoji="0" lang="en-US" sz="1200" b="0" i="0" u="none" strike="noStrike" cap="none" normalizeH="0" baseline="0" dirty="0">
                          <a:ln>
                            <a:noFill/>
                          </a:ln>
                          <a:solidFill>
                            <a:srgbClr val="000000"/>
                          </a:solidFill>
                          <a:effectLst/>
                          <a:latin typeface="Calibri" charset="0"/>
                          <a:ea typeface="SimSun" charset="0"/>
                          <a:cs typeface="Arial" charset="0"/>
                        </a:rPr>
                        <a:t>Marine Habitat Properties</a:t>
                      </a:r>
                      <a:endParaRPr kumimoji="0" lang="en-GB" sz="1600" b="0" i="0" u="none" strike="noStrike" cap="none" normalizeH="0" baseline="0" dirty="0">
                        <a:ln>
                          <a:noFill/>
                        </a:ln>
                        <a:solidFill>
                          <a:srgbClr val="000000"/>
                        </a:solidFill>
                        <a:effectLst/>
                        <a:latin typeface="Calibri" charset="0"/>
                        <a:ea typeface="SimSun" charset="0"/>
                        <a:cs typeface="Arial" charset="0"/>
                      </a:endParaRPr>
                    </a:p>
                  </a:txBody>
                  <a:tcPr marL="14844" marR="14844" marT="11133" marB="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AD2DA"/>
                    </a:solidFill>
                  </a:tcPr>
                </a:tc>
              </a:tr>
            </a:tbl>
          </a:graphicData>
        </a:graphic>
      </p:graphicFrame>
      <p:sp>
        <p:nvSpPr>
          <p:cNvPr id="17457" name="Rectangle 2"/>
          <p:cNvSpPr>
            <a:spLocks noChangeArrowheads="1"/>
          </p:cNvSpPr>
          <p:nvPr/>
        </p:nvSpPr>
        <p:spPr bwMode="auto">
          <a:xfrm>
            <a:off x="599680" y="168811"/>
            <a:ext cx="2310527" cy="677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p>
            <a:pPr defTabSz="914377"/>
            <a:r>
              <a:rPr lang="en-US" sz="2800" dirty="0">
                <a:solidFill>
                  <a:srgbClr val="273374"/>
                </a:solidFill>
                <a:latin typeface="Arial Rounded MT Bold" charset="0"/>
              </a:rPr>
              <a:t>GCOS </a:t>
            </a:r>
          </a:p>
          <a:p>
            <a:pPr defTabSz="914377"/>
            <a:r>
              <a:rPr lang="en-US" sz="2800" dirty="0">
                <a:solidFill>
                  <a:srgbClr val="273374"/>
                </a:solidFill>
                <a:latin typeface="Arial Rounded MT Bold" charset="0"/>
              </a:rPr>
              <a:t>Essential</a:t>
            </a:r>
          </a:p>
          <a:p>
            <a:pPr defTabSz="914377"/>
            <a:r>
              <a:rPr lang="en-US" sz="2800" dirty="0">
                <a:solidFill>
                  <a:srgbClr val="273374"/>
                </a:solidFill>
                <a:latin typeface="Arial Rounded MT Bold" charset="0"/>
              </a:rPr>
              <a:t>Climate Variables –</a:t>
            </a:r>
          </a:p>
          <a:p>
            <a:pPr defTabSz="914377"/>
            <a:r>
              <a:rPr lang="en-US" sz="2800">
                <a:solidFill>
                  <a:srgbClr val="273374"/>
                </a:solidFill>
                <a:latin typeface="Arial Rounded MT Bold" charset="0"/>
              </a:rPr>
              <a:t>ECVs</a:t>
            </a:r>
          </a:p>
          <a:p>
            <a:pPr defTabSz="914377"/>
            <a:endParaRPr lang="en-US" sz="2800" dirty="0">
              <a:solidFill>
                <a:srgbClr val="273374"/>
              </a:solidFill>
              <a:latin typeface="Arial Rounded MT Bold" charset="0"/>
            </a:endParaRPr>
          </a:p>
          <a:p>
            <a:pPr marL="285744" indent="-285744" defTabSz="914377">
              <a:buFontTx/>
              <a:buChar char="-"/>
            </a:pPr>
            <a:r>
              <a:rPr lang="en-US" sz="1900" dirty="0" smtClean="0">
                <a:solidFill>
                  <a:prstClr val="white"/>
                </a:solidFill>
                <a:latin typeface="Arial Rounded MT Bold" charset="0"/>
              </a:rPr>
              <a:t>g</a:t>
            </a:r>
            <a:r>
              <a:rPr lang="en-US" sz="1900" dirty="0">
                <a:solidFill>
                  <a:prstClr val="white"/>
                </a:solidFill>
                <a:latin typeface="Arial Rounded MT Bold" charset="0"/>
              </a:rPr>
              <a:t>rouped by measurement domain and area covered. </a:t>
            </a:r>
          </a:p>
          <a:p>
            <a:pPr marL="285744" indent="-285744" defTabSz="914377">
              <a:buFontTx/>
              <a:buChar char="-"/>
            </a:pPr>
            <a:endParaRPr lang="en-US" sz="1900" dirty="0">
              <a:solidFill>
                <a:prstClr val="white"/>
              </a:solidFill>
              <a:latin typeface="Arial Rounded MT Bold" charset="0"/>
            </a:endParaRPr>
          </a:p>
          <a:p>
            <a:pPr defTabSz="914377"/>
            <a:r>
              <a:rPr lang="en-US" sz="1900" dirty="0">
                <a:solidFill>
                  <a:prstClr val="white"/>
                </a:solidFill>
                <a:latin typeface="Arial Rounded MT Bold" charset="0"/>
              </a:rPr>
              <a:t>The groups show how  observations across all the measurement domains are needed to capture specific phenomena or issues</a:t>
            </a:r>
            <a:r>
              <a:rPr lang="en-GB" sz="1900" dirty="0">
                <a:solidFill>
                  <a:prstClr val="white"/>
                </a:solidFill>
                <a:latin typeface="Arial Rounded MT Bold" charset="0"/>
              </a:rPr>
              <a:t>. </a:t>
            </a:r>
          </a:p>
        </p:txBody>
      </p:sp>
    </p:spTree>
    <p:extLst>
      <p:ext uri="{BB962C8B-B14F-4D97-AF65-F5344CB8AC3E}">
        <p14:creationId xmlns:p14="http://schemas.microsoft.com/office/powerpoint/2010/main" val="53957016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rotWithShape="1">
          <a:blip r:embed="rId3">
            <a:extLst>
              <a:ext uri="{28A0092B-C50C-407E-A947-70E740481C1C}">
                <a14:useLocalDpi xmlns:a14="http://schemas.microsoft.com/office/drawing/2010/main" val="0"/>
              </a:ext>
            </a:extLst>
          </a:blip>
          <a:srcRect t="6658" b="-6658"/>
          <a:stretch/>
        </p:blipFill>
        <p:spPr bwMode="auto">
          <a:xfrm>
            <a:off x="0" y="0"/>
            <a:ext cx="12192000" cy="807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5"/>
          <p:cNvSpPr txBox="1">
            <a:spLocks/>
          </p:cNvSpPr>
          <p:nvPr/>
        </p:nvSpPr>
        <p:spPr>
          <a:xfrm>
            <a:off x="3255264" y="12192"/>
            <a:ext cx="8936736" cy="1089529"/>
          </a:xfrm>
          <a:prstGeom prst="rect">
            <a:avLst/>
          </a:prstGeom>
          <a:solidFill>
            <a:srgbClr val="0CADEA"/>
          </a:solidFill>
          <a:effectLst/>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Aft>
                <a:spcPct val="0"/>
              </a:spcAft>
              <a:buFont typeface="Arial" panose="020B0604020202020204" pitchFamily="34" charset="0"/>
              <a:buNone/>
            </a:pPr>
            <a:r>
              <a:rPr lang="en-GB" altLang="en-US" sz="3600" dirty="0" smtClean="0">
                <a:solidFill>
                  <a:prstClr val="white"/>
                </a:solidFill>
                <a:latin typeface="Calibri"/>
                <a:cs typeface="Calibri" panose="020F0502020204030204" pitchFamily="34" charset="0"/>
              </a:rPr>
              <a:t>Wide scale monitoring </a:t>
            </a:r>
            <a:r>
              <a:rPr lang="en-GB" altLang="en-US" sz="3600" smtClean="0">
                <a:solidFill>
                  <a:prstClr val="white"/>
                </a:solidFill>
                <a:latin typeface="Calibri"/>
                <a:cs typeface="Calibri" panose="020F0502020204030204" pitchFamily="34" charset="0"/>
              </a:rPr>
              <a:t>of lightning is </a:t>
            </a:r>
            <a:r>
              <a:rPr lang="en-GB" altLang="en-US" sz="3600" dirty="0" smtClean="0">
                <a:solidFill>
                  <a:prstClr val="white"/>
                </a:solidFill>
                <a:latin typeface="Calibri"/>
                <a:cs typeface="Calibri" panose="020F0502020204030204" pitchFamily="34" charset="0"/>
              </a:rPr>
              <a:t>now possible and </a:t>
            </a:r>
            <a:r>
              <a:rPr lang="en-GB" altLang="en-US" sz="3600" smtClean="0">
                <a:solidFill>
                  <a:prstClr val="white"/>
                </a:solidFill>
                <a:latin typeface="Calibri"/>
                <a:cs typeface="Calibri" panose="020F0502020204030204" pitchFamily="34" charset="0"/>
              </a:rPr>
              <a:t>a proxy for severe </a:t>
            </a:r>
            <a:r>
              <a:rPr lang="en-GB" altLang="en-US" sz="3600" dirty="0" smtClean="0">
                <a:solidFill>
                  <a:prstClr val="white"/>
                </a:solidFill>
                <a:latin typeface="Calibri"/>
                <a:cs typeface="Calibri" panose="020F0502020204030204" pitchFamily="34" charset="0"/>
              </a:rPr>
              <a:t>weather events</a:t>
            </a:r>
            <a:endParaRPr lang="en-GB" altLang="en-US" sz="3600" dirty="0">
              <a:solidFill>
                <a:prstClr val="white"/>
              </a:solidFill>
              <a:latin typeface="Calibri"/>
              <a:cs typeface="Calibri" panose="020F0502020204030204" pitchFamily="34" charset="0"/>
            </a:endParaRPr>
          </a:p>
        </p:txBody>
      </p:sp>
      <p:grpSp>
        <p:nvGrpSpPr>
          <p:cNvPr id="4" name="Group 3"/>
          <p:cNvGrpSpPr/>
          <p:nvPr/>
        </p:nvGrpSpPr>
        <p:grpSpPr>
          <a:xfrm rot="16200000">
            <a:off x="-3108444" y="3111408"/>
            <a:ext cx="6858004" cy="641115"/>
            <a:chOff x="508738" y="3792312"/>
            <a:chExt cx="12192004" cy="641115"/>
          </a:xfrm>
        </p:grpSpPr>
        <p:sp>
          <p:nvSpPr>
            <p:cNvPr id="5" name="Rectangle 4"/>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ectangle 6"/>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189244874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el 1"/>
          <p:cNvSpPr txBox="1">
            <a:spLocks/>
          </p:cNvSpPr>
          <p:nvPr/>
        </p:nvSpPr>
        <p:spPr bwMode="auto">
          <a:xfrm>
            <a:off x="0" y="0"/>
            <a:ext cx="12192000" cy="6858000"/>
          </a:xfrm>
          <a:prstGeom prst="rect">
            <a:avLst/>
          </a:prstGeom>
          <a:gradFill flip="none" rotWithShape="1">
            <a:gsLst>
              <a:gs pos="75000">
                <a:srgbClr val="0070C0"/>
              </a:gs>
              <a:gs pos="0">
                <a:srgbClr val="00B0F0"/>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a:solidFill>
                <a:srgbClr val="FFFFFF"/>
              </a:solidFill>
              <a:latin typeface="Arial Bold" pitchFamily="1" charset="0"/>
              <a:cs typeface="+mn-cs"/>
              <a:sym typeface="Arial Bold" pitchFamily="1" charset="0"/>
            </a:endParaRPr>
          </a:p>
        </p:txBody>
      </p:sp>
      <p:sp>
        <p:nvSpPr>
          <p:cNvPr id="53" name="Title 1"/>
          <p:cNvSpPr txBox="1">
            <a:spLocks/>
          </p:cNvSpPr>
          <p:nvPr/>
        </p:nvSpPr>
        <p:spPr>
          <a:xfrm>
            <a:off x="607985" y="0"/>
            <a:ext cx="3278398" cy="6858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US" sz="3200" b="1" dirty="0">
                <a:solidFill>
                  <a:srgbClr val="FFFF00"/>
                </a:solidFill>
                <a:latin typeface="Trebuchet MS" panose="020B0603020202020204" pitchFamily="34" charset="0"/>
                <a:ea typeface="Helvetica Neue" panose="02000503000000020004" pitchFamily="2" charset="0"/>
                <a:cs typeface="Helvetica Neue" panose="02000503000000020004" pitchFamily="2" charset="0"/>
              </a:rPr>
              <a:t>GCOS new Implementation Plan aims to improve monitoring of Global </a:t>
            </a:r>
            <a:br>
              <a:rPr lang="en-US" sz="3200" b="1" dirty="0">
                <a:solidFill>
                  <a:srgbClr val="FFFF00"/>
                </a:solidFill>
                <a:latin typeface="Trebuchet MS" panose="020B0603020202020204" pitchFamily="34" charset="0"/>
                <a:ea typeface="Helvetica Neue" panose="02000503000000020004" pitchFamily="2" charset="0"/>
                <a:cs typeface="Helvetica Neue" panose="02000503000000020004" pitchFamily="2" charset="0"/>
              </a:rPr>
            </a:br>
            <a:r>
              <a:rPr lang="en-US" sz="3200" b="1" dirty="0">
                <a:solidFill>
                  <a:srgbClr val="FFFF00"/>
                </a:solidFill>
                <a:latin typeface="Trebuchet MS" panose="020B0603020202020204" pitchFamily="34" charset="0"/>
                <a:ea typeface="Helvetica Neue" panose="02000503000000020004" pitchFamily="2" charset="0"/>
                <a:cs typeface="Helvetica Neue" panose="02000503000000020004" pitchFamily="2" charset="0"/>
              </a:rPr>
              <a:t>Climate Cycles</a:t>
            </a:r>
          </a:p>
        </p:txBody>
      </p:sp>
      <p:sp>
        <p:nvSpPr>
          <p:cNvPr id="55" name="Shape 126"/>
          <p:cNvSpPr>
            <a:spLocks noChangeArrowheads="1"/>
          </p:cNvSpPr>
          <p:nvPr/>
        </p:nvSpPr>
        <p:spPr bwMode="auto">
          <a:xfrm>
            <a:off x="4716552" y="261599"/>
            <a:ext cx="5335587" cy="5456237"/>
          </a:xfrm>
          <a:prstGeom prst="ellipse">
            <a:avLst/>
          </a:prstGeom>
          <a:noFill/>
          <a:ln w="190500">
            <a:solidFill>
              <a:srgbClr val="A5A5A5"/>
            </a:solidFill>
            <a:round/>
            <a:headEnd/>
            <a:tailEnd/>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
                <a:srgbClr val="000000"/>
              </a:buClr>
              <a:buSzTx/>
              <a:buFontTx/>
              <a:buNone/>
            </a:pPr>
            <a:endParaRPr lang="en-US" altLang="en-US" sz="900" b="0">
              <a:solidFill>
                <a:srgbClr val="FFFFFF"/>
              </a:solidFill>
              <a:sym typeface="Calibri" panose="020F0502020204030204" pitchFamily="34" charset="0"/>
            </a:endParaRPr>
          </a:p>
        </p:txBody>
      </p:sp>
      <p:sp>
        <p:nvSpPr>
          <p:cNvPr id="56" name="Shape 127"/>
          <p:cNvSpPr>
            <a:spLocks noChangeArrowheads="1"/>
          </p:cNvSpPr>
          <p:nvPr/>
        </p:nvSpPr>
        <p:spPr bwMode="auto">
          <a:xfrm>
            <a:off x="5753189" y="3379449"/>
            <a:ext cx="3260725" cy="3335337"/>
          </a:xfrm>
          <a:prstGeom prst="ellipse">
            <a:avLst/>
          </a:prstGeom>
          <a:solidFill>
            <a:schemeClr val="bg1">
              <a:alpha val="70000"/>
            </a:schemeClr>
          </a:solidFill>
          <a:ln>
            <a:noFill/>
          </a:ln>
        </p:spPr>
        <p:txBody>
          <a:bodyPr lIns="91425" tIns="45700" rIns="91425" bIns="45700"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
                <a:srgbClr val="000000"/>
              </a:buClr>
              <a:buSzTx/>
              <a:buFontTx/>
              <a:buNone/>
            </a:pPr>
            <a:endParaRPr lang="en-US" altLang="en-US" sz="900" b="0">
              <a:solidFill>
                <a:srgbClr val="FFFFFF"/>
              </a:solidFill>
              <a:sym typeface="Calibri" panose="020F0502020204030204" pitchFamily="34" charset="0"/>
            </a:endParaRPr>
          </a:p>
        </p:txBody>
      </p:sp>
      <p:sp>
        <p:nvSpPr>
          <p:cNvPr id="57" name="Shape 140"/>
          <p:cNvSpPr>
            <a:spLocks noChangeArrowheads="1"/>
          </p:cNvSpPr>
          <p:nvPr/>
        </p:nvSpPr>
        <p:spPr bwMode="auto">
          <a:xfrm>
            <a:off x="4102189" y="348911"/>
            <a:ext cx="3260725" cy="3333750"/>
          </a:xfrm>
          <a:prstGeom prst="ellipse">
            <a:avLst/>
          </a:prstGeom>
          <a:solidFill>
            <a:schemeClr val="bg1">
              <a:alpha val="70000"/>
            </a:schemeClr>
          </a:solidFill>
          <a:ln>
            <a:noFill/>
          </a:ln>
        </p:spPr>
        <p:txBody>
          <a:bodyPr lIns="91425" tIns="45700" rIns="91425" bIns="45700"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
                <a:srgbClr val="000000"/>
              </a:buClr>
              <a:buSzTx/>
              <a:buFontTx/>
              <a:buNone/>
            </a:pPr>
            <a:endParaRPr lang="en-US" altLang="en-US" sz="900" b="0">
              <a:solidFill>
                <a:srgbClr val="FFFFFF"/>
              </a:solidFill>
              <a:sym typeface="Calibri" panose="020F0502020204030204" pitchFamily="34" charset="0"/>
            </a:endParaRPr>
          </a:p>
        </p:txBody>
      </p:sp>
      <p:sp>
        <p:nvSpPr>
          <p:cNvPr id="58" name="Shape 141"/>
          <p:cNvSpPr>
            <a:spLocks noChangeArrowheads="1"/>
          </p:cNvSpPr>
          <p:nvPr/>
        </p:nvSpPr>
        <p:spPr bwMode="auto">
          <a:xfrm>
            <a:off x="7426414" y="348911"/>
            <a:ext cx="3260725" cy="3333750"/>
          </a:xfrm>
          <a:prstGeom prst="ellipse">
            <a:avLst/>
          </a:prstGeom>
          <a:solidFill>
            <a:schemeClr val="bg1">
              <a:alpha val="70000"/>
            </a:schemeClr>
          </a:solidFill>
          <a:ln>
            <a:noFill/>
          </a:ln>
        </p:spPr>
        <p:txBody>
          <a:bodyPr lIns="91425" tIns="45700" rIns="91425" bIns="45700"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
                <a:srgbClr val="000000"/>
              </a:buClr>
              <a:buSzTx/>
              <a:buFontTx/>
              <a:buNone/>
            </a:pPr>
            <a:endParaRPr lang="en-US" altLang="en-US" sz="900" b="0">
              <a:solidFill>
                <a:srgbClr val="FFFFFF"/>
              </a:solidFill>
              <a:sym typeface="Calibri" panose="020F0502020204030204" pitchFamily="34" charset="0"/>
            </a:endParaRPr>
          </a:p>
        </p:txBody>
      </p:sp>
      <p:grpSp>
        <p:nvGrpSpPr>
          <p:cNvPr id="59" name="Group 58"/>
          <p:cNvGrpSpPr>
            <a:grpSpLocks/>
          </p:cNvGrpSpPr>
          <p:nvPr/>
        </p:nvGrpSpPr>
        <p:grpSpPr bwMode="auto">
          <a:xfrm>
            <a:off x="4721314" y="952161"/>
            <a:ext cx="5332413" cy="5024438"/>
            <a:chOff x="1707806" y="1038164"/>
            <a:chExt cx="5331979" cy="5024941"/>
          </a:xfrm>
        </p:grpSpPr>
        <p:sp>
          <p:nvSpPr>
            <p:cNvPr id="60" name="Shape 129"/>
            <p:cNvSpPr/>
            <p:nvPr/>
          </p:nvSpPr>
          <p:spPr>
            <a:xfrm>
              <a:off x="3380895" y="3989622"/>
              <a:ext cx="1995326" cy="2073483"/>
            </a:xfrm>
            <a:prstGeom prst="blockArc">
              <a:avLst>
                <a:gd name="adj1" fmla="val 9057867"/>
                <a:gd name="adj2" fmla="val 16252686"/>
                <a:gd name="adj3" fmla="val 4641"/>
              </a:avLst>
            </a:prstGeom>
            <a:solidFill>
              <a:srgbClr val="00D2DA"/>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1" name="Shape 130"/>
            <p:cNvSpPr/>
            <p:nvPr/>
          </p:nvSpPr>
          <p:spPr>
            <a:xfrm>
              <a:off x="3377720" y="3981684"/>
              <a:ext cx="1993738" cy="2073483"/>
            </a:xfrm>
            <a:prstGeom prst="blockArc">
              <a:avLst>
                <a:gd name="adj1" fmla="val 1745754"/>
                <a:gd name="adj2" fmla="val 9112068"/>
                <a:gd name="adj3" fmla="val 4641"/>
              </a:avLst>
            </a:prstGeom>
            <a:solidFill>
              <a:srgbClr val="F29200"/>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2" name="Shape 143"/>
            <p:cNvSpPr/>
            <p:nvPr/>
          </p:nvSpPr>
          <p:spPr>
            <a:xfrm>
              <a:off x="1707806" y="1038164"/>
              <a:ext cx="1993738" cy="2073483"/>
            </a:xfrm>
            <a:prstGeom prst="blockArc">
              <a:avLst>
                <a:gd name="adj1" fmla="val 9057867"/>
                <a:gd name="adj2" fmla="val 16252686"/>
                <a:gd name="adj3" fmla="val 4641"/>
              </a:avLst>
            </a:prstGeom>
            <a:solidFill>
              <a:srgbClr val="00D2DA"/>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3" name="Shape 145"/>
            <p:cNvSpPr/>
            <p:nvPr/>
          </p:nvSpPr>
          <p:spPr>
            <a:xfrm>
              <a:off x="1722093" y="1038164"/>
              <a:ext cx="1993738" cy="2073483"/>
            </a:xfrm>
            <a:prstGeom prst="blockArc">
              <a:avLst>
                <a:gd name="adj1" fmla="val 16200000"/>
                <a:gd name="adj2" fmla="val 1800000"/>
                <a:gd name="adj3" fmla="val 4641"/>
              </a:avLst>
            </a:prstGeom>
            <a:solidFill>
              <a:srgbClr val="009FE3"/>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4" name="Shape 155"/>
            <p:cNvSpPr/>
            <p:nvPr/>
          </p:nvSpPr>
          <p:spPr>
            <a:xfrm>
              <a:off x="5031760" y="1038164"/>
              <a:ext cx="1993738" cy="2073483"/>
            </a:xfrm>
            <a:prstGeom prst="blockArc">
              <a:avLst>
                <a:gd name="adj1" fmla="val 9057867"/>
                <a:gd name="adj2" fmla="val 16252686"/>
                <a:gd name="adj3" fmla="val 4641"/>
              </a:avLst>
            </a:prstGeom>
            <a:solidFill>
              <a:srgbClr val="00D2DA"/>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5" name="Shape 157"/>
            <p:cNvSpPr/>
            <p:nvPr/>
          </p:nvSpPr>
          <p:spPr>
            <a:xfrm>
              <a:off x="5046047" y="1038164"/>
              <a:ext cx="1993738" cy="2073483"/>
            </a:xfrm>
            <a:prstGeom prst="blockArc">
              <a:avLst>
                <a:gd name="adj1" fmla="val 16200000"/>
                <a:gd name="adj2" fmla="val 1800000"/>
                <a:gd name="adj3" fmla="val 4641"/>
              </a:avLst>
            </a:prstGeom>
            <a:solidFill>
              <a:srgbClr val="009FE3"/>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6" name="Shape 131"/>
            <p:cNvSpPr/>
            <p:nvPr/>
          </p:nvSpPr>
          <p:spPr>
            <a:xfrm>
              <a:off x="3372958" y="3989622"/>
              <a:ext cx="1995325" cy="2073483"/>
            </a:xfrm>
            <a:prstGeom prst="blockArc">
              <a:avLst>
                <a:gd name="adj1" fmla="val 16200000"/>
                <a:gd name="adj2" fmla="val 1800000"/>
                <a:gd name="adj3" fmla="val 4641"/>
              </a:avLst>
            </a:prstGeom>
            <a:solidFill>
              <a:srgbClr val="009FE3"/>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7" name="Shape 144"/>
            <p:cNvSpPr/>
            <p:nvPr/>
          </p:nvSpPr>
          <p:spPr>
            <a:xfrm>
              <a:off x="1715743" y="1052453"/>
              <a:ext cx="1992150" cy="2073483"/>
            </a:xfrm>
            <a:prstGeom prst="blockArc">
              <a:avLst>
                <a:gd name="adj1" fmla="val 1745754"/>
                <a:gd name="adj2" fmla="val 9112068"/>
                <a:gd name="adj3" fmla="val 4641"/>
              </a:avLst>
            </a:prstGeom>
            <a:solidFill>
              <a:srgbClr val="F29200"/>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8" name="Shape 156"/>
            <p:cNvSpPr/>
            <p:nvPr/>
          </p:nvSpPr>
          <p:spPr>
            <a:xfrm>
              <a:off x="5039698" y="1052453"/>
              <a:ext cx="1992150" cy="2071894"/>
            </a:xfrm>
            <a:prstGeom prst="blockArc">
              <a:avLst>
                <a:gd name="adj1" fmla="val 1745754"/>
                <a:gd name="adj2" fmla="val 9112068"/>
                <a:gd name="adj3" fmla="val 4641"/>
              </a:avLst>
            </a:prstGeom>
            <a:solidFill>
              <a:srgbClr val="F29200"/>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grpSp>
      <p:grpSp>
        <p:nvGrpSpPr>
          <p:cNvPr id="69" name="Group 68"/>
          <p:cNvGrpSpPr>
            <a:grpSpLocks/>
          </p:cNvGrpSpPr>
          <p:nvPr/>
        </p:nvGrpSpPr>
        <p:grpSpPr bwMode="auto">
          <a:xfrm>
            <a:off x="5273764" y="1510961"/>
            <a:ext cx="4241800" cy="3905250"/>
            <a:chOff x="2260605" y="1597646"/>
            <a:chExt cx="4241489" cy="3905191"/>
          </a:xfrm>
        </p:grpSpPr>
        <p:sp>
          <p:nvSpPr>
            <p:cNvPr id="70" name="Shape 132"/>
            <p:cNvSpPr>
              <a:spLocks noChangeArrowheads="1"/>
            </p:cNvSpPr>
            <p:nvPr/>
          </p:nvSpPr>
          <p:spPr bwMode="auto">
            <a:xfrm>
              <a:off x="3912265" y="4549234"/>
              <a:ext cx="916976" cy="953603"/>
            </a:xfrm>
            <a:prstGeom prst="ellipse">
              <a:avLst/>
            </a:prstGeom>
            <a:solidFill>
              <a:srgbClr val="4F81BD"/>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71" name="Shape 146"/>
            <p:cNvSpPr>
              <a:spLocks noChangeArrowheads="1"/>
            </p:cNvSpPr>
            <p:nvPr/>
          </p:nvSpPr>
          <p:spPr bwMode="auto">
            <a:xfrm>
              <a:off x="2260605" y="1597646"/>
              <a:ext cx="917596" cy="954248"/>
            </a:xfrm>
            <a:prstGeom prst="ellipse">
              <a:avLst/>
            </a:prstGeom>
            <a:solidFill>
              <a:srgbClr val="4F81BD"/>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72" name="Shape 158"/>
            <p:cNvSpPr>
              <a:spLocks noChangeArrowheads="1"/>
            </p:cNvSpPr>
            <p:nvPr/>
          </p:nvSpPr>
          <p:spPr bwMode="auto">
            <a:xfrm>
              <a:off x="5584457" y="1597665"/>
              <a:ext cx="917637" cy="954291"/>
            </a:xfrm>
            <a:prstGeom prst="ellipse">
              <a:avLst/>
            </a:prstGeom>
            <a:solidFill>
              <a:srgbClr val="4F81BD"/>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73" name="Shape 133"/>
            <p:cNvSpPr txBox="1">
              <a:spLocks noChangeArrowheads="1"/>
            </p:cNvSpPr>
            <p:nvPr/>
          </p:nvSpPr>
          <p:spPr bwMode="auto">
            <a:xfrm>
              <a:off x="4046553" y="4688886"/>
              <a:ext cx="648399" cy="67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550" tIns="35550" rIns="35550" bIns="35550"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Aft>
                  <a:spcPct val="0"/>
                </a:spcAft>
                <a:buClrTx/>
                <a:buSzPct val="25000"/>
                <a:buFontTx/>
                <a:buNone/>
              </a:pPr>
              <a:r>
                <a:rPr lang="en-GB" altLang="en-US" sz="1100">
                  <a:solidFill>
                    <a:srgbClr val="FFFFFF"/>
                  </a:solidFill>
                  <a:latin typeface="Arial" panose="020B0604020202020204" pitchFamily="34" charset="0"/>
                  <a:cs typeface="Arial" panose="020B0604020202020204" pitchFamily="34" charset="0"/>
                  <a:sym typeface="Arial" panose="020B0604020202020204" pitchFamily="34" charset="0"/>
                </a:rPr>
                <a:t>Energy</a:t>
              </a:r>
            </a:p>
          </p:txBody>
        </p:sp>
        <p:sp>
          <p:nvSpPr>
            <p:cNvPr id="74" name="Shape 147"/>
            <p:cNvSpPr txBox="1">
              <a:spLocks noChangeArrowheads="1"/>
            </p:cNvSpPr>
            <p:nvPr/>
          </p:nvSpPr>
          <p:spPr bwMode="auto">
            <a:xfrm>
              <a:off x="2394984" y="1737393"/>
              <a:ext cx="648838" cy="67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550" tIns="35550" rIns="35550" bIns="35550"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Aft>
                  <a:spcPct val="0"/>
                </a:spcAft>
                <a:buClrTx/>
                <a:buSzPct val="25000"/>
                <a:buFontTx/>
                <a:buNone/>
              </a:pPr>
              <a:r>
                <a:rPr lang="en-GB" altLang="en-US" sz="1100">
                  <a:solidFill>
                    <a:srgbClr val="FFFFFF"/>
                  </a:solidFill>
                  <a:latin typeface="Arial" panose="020B0604020202020204" pitchFamily="34" charset="0"/>
                  <a:cs typeface="Arial" panose="020B0604020202020204" pitchFamily="34" charset="0"/>
                  <a:sym typeface="Arial" panose="020B0604020202020204" pitchFamily="34" charset="0"/>
                </a:rPr>
                <a:t>Water</a:t>
              </a:r>
            </a:p>
          </p:txBody>
        </p:sp>
        <p:sp>
          <p:nvSpPr>
            <p:cNvPr id="75" name="Shape 159"/>
            <p:cNvSpPr txBox="1">
              <a:spLocks noChangeArrowheads="1"/>
            </p:cNvSpPr>
            <p:nvPr/>
          </p:nvSpPr>
          <p:spPr bwMode="auto">
            <a:xfrm>
              <a:off x="5718842" y="1737418"/>
              <a:ext cx="648867" cy="67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550" tIns="35550" rIns="35550" bIns="35550"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Aft>
                  <a:spcPct val="0"/>
                </a:spcAft>
                <a:buClrTx/>
                <a:buSzPct val="25000"/>
                <a:buFontTx/>
                <a:buNone/>
              </a:pPr>
              <a:r>
                <a:rPr lang="en-GB" altLang="en-US" sz="1100">
                  <a:solidFill>
                    <a:srgbClr val="FFFFFF"/>
                  </a:solidFill>
                  <a:latin typeface="Arial" panose="020B0604020202020204" pitchFamily="34" charset="0"/>
                  <a:cs typeface="Arial" panose="020B0604020202020204" pitchFamily="34" charset="0"/>
                  <a:sym typeface="Arial" panose="020B0604020202020204" pitchFamily="34" charset="0"/>
                </a:rPr>
                <a:t>Carbon</a:t>
              </a:r>
            </a:p>
          </p:txBody>
        </p:sp>
      </p:grpSp>
      <p:grpSp>
        <p:nvGrpSpPr>
          <p:cNvPr id="76" name="Group 75"/>
          <p:cNvGrpSpPr>
            <a:grpSpLocks/>
          </p:cNvGrpSpPr>
          <p:nvPr/>
        </p:nvGrpSpPr>
        <p:grpSpPr bwMode="auto">
          <a:xfrm>
            <a:off x="5918289" y="1907836"/>
            <a:ext cx="4621213" cy="4125913"/>
            <a:chOff x="2905287" y="1993535"/>
            <a:chExt cx="4620578" cy="4126006"/>
          </a:xfrm>
        </p:grpSpPr>
        <p:sp>
          <p:nvSpPr>
            <p:cNvPr id="77" name="Shape 136"/>
            <p:cNvSpPr>
              <a:spLocks noChangeArrowheads="1"/>
            </p:cNvSpPr>
            <p:nvPr/>
          </p:nvSpPr>
          <p:spPr bwMode="auto">
            <a:xfrm>
              <a:off x="4525835" y="4945570"/>
              <a:ext cx="1377076" cy="1173971"/>
            </a:xfrm>
            <a:prstGeom prst="ellipse">
              <a:avLst/>
            </a:prstGeom>
            <a:solidFill>
              <a:srgbClr val="FED6A5"/>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78" name="Shape 137"/>
            <p:cNvSpPr txBox="1"/>
            <p:nvPr/>
          </p:nvSpPr>
          <p:spPr>
            <a:xfrm>
              <a:off x="4727487" y="5117805"/>
              <a:ext cx="973004" cy="830282"/>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Albedo,</a:t>
              </a:r>
              <a:br>
                <a:rPr lang="en-GB" sz="1050" b="0" dirty="0">
                  <a:solidFill>
                    <a:srgbClr val="000000"/>
                  </a:solidFill>
                  <a:latin typeface="Calibri"/>
                  <a:ea typeface="Calibri"/>
                  <a:cs typeface="Calibri"/>
                  <a:sym typeface="Calibri"/>
                </a:rPr>
              </a:br>
              <a:r>
                <a:rPr lang="en-GB" sz="1050" b="0" i="1" dirty="0">
                  <a:solidFill>
                    <a:srgbClr val="000000"/>
                  </a:solidFill>
                  <a:latin typeface="Calibri"/>
                  <a:ea typeface="Calibri"/>
                  <a:cs typeface="Calibri"/>
                  <a:sym typeface="Calibri"/>
                </a:rPr>
                <a:t>Latent and Sensible Heat</a:t>
              </a:r>
              <a:r>
                <a:rPr lang="en-GB" sz="1050" b="0" dirty="0">
                  <a:solidFill>
                    <a:srgbClr val="000000"/>
                  </a:solidFill>
                  <a:latin typeface="Calibri"/>
                  <a:ea typeface="Calibri"/>
                  <a:cs typeface="Calibri"/>
                  <a:sym typeface="Calibri"/>
                </a:rPr>
                <a:t> fluxes, Land Surface Temperature</a:t>
              </a:r>
            </a:p>
          </p:txBody>
        </p:sp>
        <p:sp>
          <p:nvSpPr>
            <p:cNvPr id="79" name="Shape 150"/>
            <p:cNvSpPr>
              <a:spLocks noChangeArrowheads="1"/>
            </p:cNvSpPr>
            <p:nvPr/>
          </p:nvSpPr>
          <p:spPr bwMode="auto">
            <a:xfrm>
              <a:off x="2905287" y="1993608"/>
              <a:ext cx="1314476" cy="1174765"/>
            </a:xfrm>
            <a:prstGeom prst="ellipse">
              <a:avLst/>
            </a:prstGeom>
            <a:solidFill>
              <a:srgbClr val="FED6A5"/>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80" name="Shape 151"/>
            <p:cNvSpPr txBox="1"/>
            <p:nvPr/>
          </p:nvSpPr>
          <p:spPr>
            <a:xfrm>
              <a:off x="3097349" y="2164989"/>
              <a:ext cx="930147" cy="831869"/>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Soil Moisture,</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River Discharge,</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Lakes, Groundwater, Cryosphere, Water use</a:t>
              </a:r>
            </a:p>
          </p:txBody>
        </p:sp>
        <p:sp>
          <p:nvSpPr>
            <p:cNvPr id="81" name="Shape 162"/>
            <p:cNvSpPr>
              <a:spLocks noChangeArrowheads="1"/>
            </p:cNvSpPr>
            <p:nvPr/>
          </p:nvSpPr>
          <p:spPr bwMode="auto">
            <a:xfrm>
              <a:off x="6246640" y="1993535"/>
              <a:ext cx="1279225" cy="1174818"/>
            </a:xfrm>
            <a:prstGeom prst="ellipse">
              <a:avLst/>
            </a:prstGeom>
            <a:solidFill>
              <a:srgbClr val="FED6A5"/>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82" name="Shape 163"/>
            <p:cNvSpPr txBox="1"/>
            <p:nvPr/>
          </p:nvSpPr>
          <p:spPr>
            <a:xfrm>
              <a:off x="6433815" y="2164989"/>
              <a:ext cx="904751" cy="831869"/>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Soil Carbon,</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Above-ground Biomass, Fire, GHG Fluxes</a:t>
              </a:r>
            </a:p>
          </p:txBody>
        </p:sp>
      </p:grpSp>
      <p:grpSp>
        <p:nvGrpSpPr>
          <p:cNvPr id="83" name="Group 82"/>
          <p:cNvGrpSpPr>
            <a:grpSpLocks/>
          </p:cNvGrpSpPr>
          <p:nvPr/>
        </p:nvGrpSpPr>
        <p:grpSpPr bwMode="auto">
          <a:xfrm>
            <a:off x="4208552" y="388599"/>
            <a:ext cx="5487987" cy="5629275"/>
            <a:chOff x="1196049" y="474948"/>
            <a:chExt cx="5486839" cy="5629635"/>
          </a:xfrm>
        </p:grpSpPr>
        <p:sp>
          <p:nvSpPr>
            <p:cNvPr id="84" name="Shape 134"/>
            <p:cNvSpPr>
              <a:spLocks noChangeArrowheads="1"/>
            </p:cNvSpPr>
            <p:nvPr/>
          </p:nvSpPr>
          <p:spPr bwMode="auto">
            <a:xfrm>
              <a:off x="3682214" y="3426011"/>
              <a:ext cx="1377076" cy="1173971"/>
            </a:xfrm>
            <a:prstGeom prst="ellipse">
              <a:avLst/>
            </a:prstGeom>
            <a:solidFill>
              <a:srgbClr val="AFDEF8"/>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85" name="Shape 135"/>
            <p:cNvSpPr txBox="1"/>
            <p:nvPr/>
          </p:nvSpPr>
          <p:spPr>
            <a:xfrm>
              <a:off x="3883124" y="3597760"/>
              <a:ext cx="974521" cy="830316"/>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Radiation Budgets, Temperature Wind speed &amp; direction</a:t>
              </a:r>
            </a:p>
          </p:txBody>
        </p:sp>
        <p:sp>
          <p:nvSpPr>
            <p:cNvPr id="86" name="Shape 138"/>
            <p:cNvSpPr>
              <a:spLocks noChangeArrowheads="1"/>
            </p:cNvSpPr>
            <p:nvPr/>
          </p:nvSpPr>
          <p:spPr bwMode="auto">
            <a:xfrm>
              <a:off x="2838595" y="4930612"/>
              <a:ext cx="1377076" cy="1173971"/>
            </a:xfrm>
            <a:prstGeom prst="ellipse">
              <a:avLst/>
            </a:prstGeom>
            <a:solidFill>
              <a:srgbClr val="AAD2DA"/>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87" name="Shape 139"/>
            <p:cNvSpPr txBox="1"/>
            <p:nvPr/>
          </p:nvSpPr>
          <p:spPr>
            <a:xfrm>
              <a:off x="3040338" y="5102806"/>
              <a:ext cx="972933" cy="830316"/>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Ocean Surface Heat Flux, Sea Surface &amp; Subsurface Temperature,</a:t>
              </a:r>
            </a:p>
          </p:txBody>
        </p:sp>
        <p:sp>
          <p:nvSpPr>
            <p:cNvPr id="88" name="Shape 148"/>
            <p:cNvSpPr>
              <a:spLocks noChangeArrowheads="1"/>
            </p:cNvSpPr>
            <p:nvPr/>
          </p:nvSpPr>
          <p:spPr bwMode="auto">
            <a:xfrm>
              <a:off x="2062165" y="474948"/>
              <a:ext cx="1314476" cy="1174765"/>
            </a:xfrm>
            <a:prstGeom prst="ellipse">
              <a:avLst/>
            </a:prstGeom>
            <a:solidFill>
              <a:srgbClr val="AFDEF8"/>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89" name="Shape 149"/>
            <p:cNvSpPr txBox="1"/>
            <p:nvPr/>
          </p:nvSpPr>
          <p:spPr>
            <a:xfrm>
              <a:off x="2254690" y="646409"/>
              <a:ext cx="930080" cy="831903"/>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a:solidFill>
                    <a:srgbClr val="000000"/>
                  </a:solidFill>
                  <a:latin typeface="Calibri"/>
                  <a:ea typeface="Calibri"/>
                  <a:cs typeface="Calibri"/>
                  <a:sym typeface="Calibri"/>
                </a:rPr>
                <a:t>Precipitation, Cloud Properties,</a:t>
              </a:r>
              <a:br>
                <a:rPr lang="en-GB" sz="1050" b="0">
                  <a:solidFill>
                    <a:srgbClr val="000000"/>
                  </a:solidFill>
                  <a:latin typeface="Calibri"/>
                  <a:ea typeface="Calibri"/>
                  <a:cs typeface="Calibri"/>
                  <a:sym typeface="Calibri"/>
                </a:rPr>
              </a:br>
              <a:r>
                <a:rPr lang="en-GB" sz="1050" b="0">
                  <a:solidFill>
                    <a:srgbClr val="000000"/>
                  </a:solidFill>
                  <a:latin typeface="Calibri"/>
                  <a:ea typeface="Calibri"/>
                  <a:cs typeface="Calibri"/>
                  <a:sym typeface="Calibri"/>
                </a:rPr>
                <a:t>Water Vapour Surface Temperature</a:t>
              </a:r>
            </a:p>
          </p:txBody>
        </p:sp>
        <p:sp>
          <p:nvSpPr>
            <p:cNvPr id="90" name="Shape 152"/>
            <p:cNvSpPr>
              <a:spLocks noChangeArrowheads="1"/>
            </p:cNvSpPr>
            <p:nvPr/>
          </p:nvSpPr>
          <p:spPr bwMode="auto">
            <a:xfrm>
              <a:off x="1196049" y="1978659"/>
              <a:ext cx="1314476" cy="1174765"/>
            </a:xfrm>
            <a:prstGeom prst="ellipse">
              <a:avLst/>
            </a:prstGeom>
            <a:solidFill>
              <a:srgbClr val="AAD2DA"/>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91" name="Shape 153"/>
            <p:cNvSpPr txBox="1"/>
            <p:nvPr/>
          </p:nvSpPr>
          <p:spPr>
            <a:xfrm>
              <a:off x="1388096" y="2151455"/>
              <a:ext cx="930080" cy="830315"/>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Sea Surface </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&amp; Subsurface Salinity, </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Sea Level,  </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Sea Surface Temperature</a:t>
              </a:r>
            </a:p>
          </p:txBody>
        </p:sp>
        <p:sp>
          <p:nvSpPr>
            <p:cNvPr id="92" name="Shape 160"/>
            <p:cNvSpPr>
              <a:spLocks noChangeArrowheads="1"/>
            </p:cNvSpPr>
            <p:nvPr/>
          </p:nvSpPr>
          <p:spPr bwMode="auto">
            <a:xfrm>
              <a:off x="5403663" y="475136"/>
              <a:ext cx="1279225" cy="1174818"/>
            </a:xfrm>
            <a:prstGeom prst="ellipse">
              <a:avLst/>
            </a:prstGeom>
            <a:solidFill>
              <a:srgbClr val="AFDEF8"/>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93" name="Shape 161"/>
            <p:cNvSpPr txBox="1"/>
            <p:nvPr/>
          </p:nvSpPr>
          <p:spPr>
            <a:xfrm>
              <a:off x="5590916" y="646409"/>
              <a:ext cx="904686" cy="831903"/>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Carbon Dioxide,</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Methane </a:t>
              </a:r>
            </a:p>
          </p:txBody>
        </p:sp>
        <p:sp>
          <p:nvSpPr>
            <p:cNvPr id="94" name="Shape 164"/>
            <p:cNvSpPr>
              <a:spLocks noChangeArrowheads="1"/>
            </p:cNvSpPr>
            <p:nvPr/>
          </p:nvSpPr>
          <p:spPr bwMode="auto">
            <a:xfrm>
              <a:off x="4537696" y="1978589"/>
              <a:ext cx="1279225" cy="1174818"/>
            </a:xfrm>
            <a:prstGeom prst="ellipse">
              <a:avLst/>
            </a:prstGeom>
            <a:solidFill>
              <a:srgbClr val="AAD2DA"/>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95" name="Shape 165"/>
            <p:cNvSpPr txBox="1"/>
            <p:nvPr/>
          </p:nvSpPr>
          <p:spPr>
            <a:xfrm>
              <a:off x="4724323" y="2149867"/>
              <a:ext cx="904686" cy="831903"/>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Inorganic</a:t>
              </a:r>
              <a:r>
                <a:rPr lang="en-GB" sz="1400" b="0" dirty="0">
                  <a:solidFill>
                    <a:srgbClr val="000000"/>
                  </a:solidFill>
                  <a:latin typeface="Calibri"/>
                  <a:ea typeface="Calibri"/>
                  <a:cs typeface="Calibri"/>
                  <a:sym typeface="Calibri"/>
                </a:rPr>
                <a:t> </a:t>
              </a:r>
              <a:r>
                <a:rPr lang="en-GB" sz="1050" b="0" dirty="0">
                  <a:solidFill>
                    <a:srgbClr val="000000"/>
                  </a:solidFill>
                  <a:latin typeface="Calibri"/>
                  <a:ea typeface="Calibri"/>
                  <a:cs typeface="Calibri"/>
                  <a:sym typeface="Calibri"/>
                </a:rPr>
                <a:t>Carbon</a:t>
              </a:r>
            </a:p>
          </p:txBody>
        </p:sp>
      </p:grpSp>
      <p:sp>
        <p:nvSpPr>
          <p:cNvPr id="97" name="Shape 168"/>
          <p:cNvSpPr txBox="1">
            <a:spLocks noChangeArrowheads="1"/>
          </p:cNvSpPr>
          <p:nvPr/>
        </p:nvSpPr>
        <p:spPr bwMode="auto">
          <a:xfrm>
            <a:off x="2956867" y="804925"/>
            <a:ext cx="1859032" cy="84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r" eaLnBrk="1" hangingPunct="1">
              <a:lnSpc>
                <a:spcPct val="100000"/>
              </a:lnSpc>
              <a:spcAft>
                <a:spcPct val="0"/>
              </a:spcAft>
              <a:buClrTx/>
              <a:buSzTx/>
              <a:buFontTx/>
              <a:buNone/>
            </a:pPr>
            <a:endParaRPr lang="en-US" altLang="en-US" sz="1200" b="1" dirty="0">
              <a:solidFill>
                <a:schemeClr val="bg1"/>
              </a:solidFill>
              <a:latin typeface="Arial" panose="020B0604020202020204" pitchFamily="34" charset="0"/>
              <a:cs typeface="Arial" panose="020B0604020202020204" pitchFamily="34" charset="0"/>
              <a:sym typeface="Arial" panose="020B0604020202020204" pitchFamily="34" charset="0"/>
            </a:endParaRP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Sea Level Rise</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Fisheries</a:t>
            </a:r>
          </a:p>
          <a:p>
            <a:pPr algn="r" eaLnBrk="1" hangingPunct="1">
              <a:lnSpc>
                <a:spcPct val="100000"/>
              </a:lnSpc>
              <a:spcAft>
                <a:spcPct val="0"/>
              </a:spcAft>
              <a:buClrTx/>
              <a:buSzTx/>
              <a:buFontTx/>
              <a:buNone/>
            </a:pPr>
            <a:endParaRPr lang="en-US" altLang="en-US" sz="1200" b="1"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98" name="Shape 166"/>
          <p:cNvSpPr txBox="1">
            <a:spLocks noChangeArrowheads="1"/>
          </p:cNvSpPr>
          <p:nvPr/>
        </p:nvSpPr>
        <p:spPr bwMode="auto">
          <a:xfrm>
            <a:off x="10341185" y="556147"/>
            <a:ext cx="1602925" cy="64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Deforestation</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Mitigation</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Ecosystem Loss</a:t>
            </a:r>
          </a:p>
        </p:txBody>
      </p:sp>
      <p:sp>
        <p:nvSpPr>
          <p:cNvPr id="99" name="Shape 167"/>
          <p:cNvSpPr txBox="1">
            <a:spLocks noChangeArrowheads="1"/>
          </p:cNvSpPr>
          <p:nvPr/>
        </p:nvSpPr>
        <p:spPr bwMode="auto">
          <a:xfrm>
            <a:off x="6401263" y="6068890"/>
            <a:ext cx="1859032" cy="64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Tx/>
              <a:buSzPct val="25000"/>
              <a:buFontTx/>
              <a:buNone/>
            </a:pPr>
            <a:r>
              <a:rPr lang="en-GB" altLang="en-US" sz="1200" b="1" dirty="0">
                <a:solidFill>
                  <a:srgbClr val="0CADEA"/>
                </a:solidFill>
                <a:latin typeface="Arial" panose="020B0604020202020204" pitchFamily="34" charset="0"/>
                <a:cs typeface="Arial" panose="020B0604020202020204" pitchFamily="34" charset="0"/>
                <a:sym typeface="Arial" panose="020B0604020202020204" pitchFamily="34" charset="0"/>
              </a:rPr>
              <a:t>Temperature</a:t>
            </a:r>
          </a:p>
          <a:p>
            <a:pPr algn="ctr" eaLnBrk="1" hangingPunct="1">
              <a:lnSpc>
                <a:spcPct val="100000"/>
              </a:lnSpc>
              <a:spcAft>
                <a:spcPct val="0"/>
              </a:spcAft>
              <a:buClrTx/>
              <a:buSzPct val="25000"/>
              <a:buFontTx/>
              <a:buNone/>
            </a:pPr>
            <a:r>
              <a:rPr lang="en-GB" altLang="en-US" sz="1200" b="1" dirty="0">
                <a:solidFill>
                  <a:srgbClr val="0CADEA"/>
                </a:solidFill>
                <a:latin typeface="Arial" panose="020B0604020202020204" pitchFamily="34" charset="0"/>
                <a:cs typeface="Arial" panose="020B0604020202020204" pitchFamily="34" charset="0"/>
                <a:sym typeface="Arial" panose="020B0604020202020204" pitchFamily="34" charset="0"/>
              </a:rPr>
              <a:t>Heat waves</a:t>
            </a:r>
          </a:p>
          <a:p>
            <a:pPr algn="ctr" eaLnBrk="1" hangingPunct="1">
              <a:lnSpc>
                <a:spcPct val="100000"/>
              </a:lnSpc>
              <a:spcAft>
                <a:spcPct val="0"/>
              </a:spcAft>
              <a:buClrTx/>
              <a:buSzTx/>
              <a:buFontTx/>
              <a:buNone/>
            </a:pPr>
            <a:endParaRPr lang="en-US" altLang="en-US" sz="1200" b="1" dirty="0">
              <a:solidFill>
                <a:srgbClr val="0CADEA"/>
              </a:solidFill>
              <a:latin typeface="Arial" panose="020B0604020202020204" pitchFamily="34" charset="0"/>
              <a:cs typeface="Arial" panose="020B0604020202020204" pitchFamily="34" charset="0"/>
              <a:sym typeface="Arial" panose="020B0604020202020204" pitchFamily="34" charset="0"/>
            </a:endParaRPr>
          </a:p>
        </p:txBody>
      </p:sp>
      <p:sp>
        <p:nvSpPr>
          <p:cNvPr id="100" name="Shape 169"/>
          <p:cNvSpPr txBox="1">
            <a:spLocks noChangeArrowheads="1"/>
          </p:cNvSpPr>
          <p:nvPr/>
        </p:nvSpPr>
        <p:spPr bwMode="auto">
          <a:xfrm>
            <a:off x="3056213" y="3571972"/>
            <a:ext cx="2401100" cy="144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Coral Bleaching      </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Agriculture</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Human Health</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Floods</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Droughts</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Water Resources</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Storms</a:t>
            </a:r>
          </a:p>
        </p:txBody>
      </p:sp>
      <p:sp>
        <p:nvSpPr>
          <p:cNvPr id="101" name="Shape 170"/>
          <p:cNvSpPr txBox="1">
            <a:spLocks noChangeArrowheads="1"/>
          </p:cNvSpPr>
          <p:nvPr/>
        </p:nvSpPr>
        <p:spPr bwMode="auto">
          <a:xfrm>
            <a:off x="6463579" y="434145"/>
            <a:ext cx="1859032" cy="244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Ocean Acidification</a:t>
            </a:r>
          </a:p>
        </p:txBody>
      </p:sp>
      <p:sp>
        <p:nvSpPr>
          <p:cNvPr id="102" name="Shape 171"/>
          <p:cNvSpPr txBox="1">
            <a:spLocks noChangeArrowheads="1"/>
          </p:cNvSpPr>
          <p:nvPr/>
        </p:nvSpPr>
        <p:spPr bwMode="auto">
          <a:xfrm>
            <a:off x="9571750" y="4172870"/>
            <a:ext cx="1859032" cy="84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Systemic Risks</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Security</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Slow Economic Development</a:t>
            </a:r>
          </a:p>
        </p:txBody>
      </p:sp>
      <p:pic>
        <p:nvPicPr>
          <p:cNvPr id="106" name="Picture 105"/>
          <p:cNvPicPr>
            <a:picLocks noChangeAspect="1"/>
          </p:cNvPicPr>
          <p:nvPr/>
        </p:nvPicPr>
        <p:blipFill rotWithShape="1">
          <a:blip r:embed="rId4" cstate="screen">
            <a:extLst>
              <a:ext uri="{28A0092B-C50C-407E-A947-70E740481C1C}">
                <a14:useLocalDpi xmlns:a14="http://schemas.microsoft.com/office/drawing/2010/main"/>
              </a:ext>
            </a:extLst>
          </a:blip>
          <a:srcRect l="-8"/>
          <a:stretch/>
        </p:blipFill>
        <p:spPr>
          <a:xfrm>
            <a:off x="7051022" y="2709621"/>
            <a:ext cx="687310" cy="687310"/>
          </a:xfrm>
          <a:prstGeom prst="rect">
            <a:avLst/>
          </a:prstGeom>
        </p:spPr>
      </p:pic>
      <p:grpSp>
        <p:nvGrpSpPr>
          <p:cNvPr id="103" name="Group 102"/>
          <p:cNvGrpSpPr/>
          <p:nvPr/>
        </p:nvGrpSpPr>
        <p:grpSpPr>
          <a:xfrm rot="16200000">
            <a:off x="-3108444" y="3111408"/>
            <a:ext cx="6858004" cy="641115"/>
            <a:chOff x="508738" y="3792312"/>
            <a:chExt cx="12192004" cy="641115"/>
          </a:xfrm>
        </p:grpSpPr>
        <p:sp>
          <p:nvSpPr>
            <p:cNvPr id="104" name="Rectangle 103"/>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0434449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656090-1E2E-B647-A925-0DE95464D1A3}"/>
              </a:ext>
            </a:extLst>
          </p:cNvPr>
          <p:cNvSpPr>
            <a:spLocks noGrp="1"/>
          </p:cNvSpPr>
          <p:nvPr>
            <p:ph type="title"/>
          </p:nvPr>
        </p:nvSpPr>
        <p:spPr/>
        <p:txBody>
          <a:bodyPr/>
          <a:lstStyle/>
          <a:p>
            <a:r>
              <a:rPr lang="en-GB" dirty="0">
                <a:latin typeface="Trebuchet MS" panose="020B0603020202020204" pitchFamily="34" charset="0"/>
              </a:rPr>
              <a:t>What’s new?</a:t>
            </a:r>
          </a:p>
        </p:txBody>
      </p:sp>
      <p:graphicFrame>
        <p:nvGraphicFramePr>
          <p:cNvPr id="4" name="Content Placeholder 3">
            <a:extLst>
              <a:ext uri="{FF2B5EF4-FFF2-40B4-BE49-F238E27FC236}">
                <a16:creationId xmlns="" xmlns:a16="http://schemas.microsoft.com/office/drawing/2014/main" id="{D2721DC8-1D2B-D34E-B695-B1FDA8E9F92D}"/>
              </a:ext>
            </a:extLst>
          </p:cNvPr>
          <p:cNvGraphicFramePr>
            <a:graphicFrameLocks noGrp="1"/>
          </p:cNvGraphicFramePr>
          <p:nvPr>
            <p:ph idx="1"/>
            <p:extLst>
              <p:ext uri="{D42A27DB-BD31-4B8C-83A1-F6EECF244321}">
                <p14:modId xmlns:p14="http://schemas.microsoft.com/office/powerpoint/2010/main" val="755182494"/>
              </p:ext>
            </p:extLst>
          </p:nvPr>
        </p:nvGraphicFramePr>
        <p:xfrm>
          <a:off x="0" y="700089"/>
          <a:ext cx="12192000" cy="6157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90894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el 1"/>
          <p:cNvSpPr txBox="1">
            <a:spLocks/>
          </p:cNvSpPr>
          <p:nvPr/>
        </p:nvSpPr>
        <p:spPr bwMode="auto">
          <a:xfrm>
            <a:off x="0" y="0"/>
            <a:ext cx="12192000" cy="6858000"/>
          </a:xfrm>
          <a:prstGeom prst="rect">
            <a:avLst/>
          </a:prstGeom>
          <a:gradFill flip="none" rotWithShape="1">
            <a:gsLst>
              <a:gs pos="75000">
                <a:srgbClr val="0070C0"/>
              </a:gs>
              <a:gs pos="0">
                <a:srgbClr val="00B0F0"/>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500">
              <a:solidFill>
                <a:srgbClr val="FFFFFF"/>
              </a:solidFill>
              <a:latin typeface="Arial Bold" pitchFamily="1" charset="0"/>
              <a:sym typeface="Arial Bold" pitchFamily="1" charset="0"/>
            </a:endParaRPr>
          </a:p>
        </p:txBody>
      </p:sp>
      <p:sp>
        <p:nvSpPr>
          <p:cNvPr id="53" name="Title 1"/>
          <p:cNvSpPr txBox="1">
            <a:spLocks/>
          </p:cNvSpPr>
          <p:nvPr/>
        </p:nvSpPr>
        <p:spPr>
          <a:xfrm>
            <a:off x="6514858" y="0"/>
            <a:ext cx="5677143" cy="600869"/>
          </a:xfrm>
          <a:prstGeom prst="rect">
            <a:avLst/>
          </a:prstGeom>
        </p:spPr>
        <p:txBody>
          <a:bodyPr lIns="91438" tIns="45719" rIns="91438" bIns="45719"/>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US" sz="3200" b="1" dirty="0">
                <a:solidFill>
                  <a:prstClr val="white"/>
                </a:solidFill>
                <a:latin typeface="Calibri"/>
              </a:rPr>
              <a:t>Global  Climate Indicators</a:t>
            </a:r>
          </a:p>
        </p:txBody>
      </p:sp>
      <p:grpSp>
        <p:nvGrpSpPr>
          <p:cNvPr id="103" name="Group 102"/>
          <p:cNvGrpSpPr/>
          <p:nvPr/>
        </p:nvGrpSpPr>
        <p:grpSpPr>
          <a:xfrm rot="16200000">
            <a:off x="-3108443" y="3111408"/>
            <a:ext cx="6858004" cy="641115"/>
            <a:chOff x="508738" y="3792312"/>
            <a:chExt cx="12192004" cy="641115"/>
          </a:xfrm>
        </p:grpSpPr>
        <p:sp>
          <p:nvSpPr>
            <p:cNvPr id="104" name="Rectangle 103"/>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105" name="Rectangle 104"/>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107" name="Rectangle 106"/>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grpSp>
      <p:pic>
        <p:nvPicPr>
          <p:cNvPr id="10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6855" y="13358"/>
            <a:ext cx="11227772" cy="684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7098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p:cNvGrpSpPr/>
          <p:nvPr/>
        </p:nvGrpSpPr>
        <p:grpSpPr>
          <a:xfrm rot="16200000">
            <a:off x="-3111974" y="3111349"/>
            <a:ext cx="6858003" cy="634057"/>
            <a:chOff x="508738" y="3792312"/>
            <a:chExt cx="12192003" cy="634057"/>
          </a:xfrm>
        </p:grpSpPr>
        <p:sp>
          <p:nvSpPr>
            <p:cNvPr id="8" name="Rectangle 7"/>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Trebuchet MS" panose="020B0603020202020204" pitchFamily="34" charset="0"/>
              </a:endParaRPr>
            </a:p>
          </p:txBody>
        </p:sp>
        <p:sp>
          <p:nvSpPr>
            <p:cNvPr id="9" name="Rectangle 8"/>
            <p:cNvSpPr/>
            <p:nvPr/>
          </p:nvSpPr>
          <p:spPr>
            <a:xfrm>
              <a:off x="508742" y="3999948"/>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Trebuchet MS" panose="020B0603020202020204" pitchFamily="34" charset="0"/>
              </a:endParaRPr>
            </a:p>
          </p:txBody>
        </p:sp>
        <p:sp>
          <p:nvSpPr>
            <p:cNvPr id="10" name="Rectangle 9"/>
            <p:cNvSpPr/>
            <p:nvPr/>
          </p:nvSpPr>
          <p:spPr>
            <a:xfrm>
              <a:off x="508738" y="4213373"/>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Trebuchet MS" panose="020B0603020202020204" pitchFamily="34" charset="0"/>
              </a:endParaRPr>
            </a:p>
          </p:txBody>
        </p:sp>
      </p:grpSp>
      <p:sp>
        <p:nvSpPr>
          <p:cNvPr id="6" name="Title 1"/>
          <p:cNvSpPr txBox="1">
            <a:spLocks/>
          </p:cNvSpPr>
          <p:nvPr/>
        </p:nvSpPr>
        <p:spPr>
          <a:xfrm>
            <a:off x="420632" y="0"/>
            <a:ext cx="11771368" cy="888273"/>
          </a:xfrm>
          <a:prstGeom prst="rect">
            <a:avLst/>
          </a:prstGeom>
          <a:solidFill>
            <a:srgbClr val="0DADEA"/>
          </a:solidFill>
          <a:ln>
            <a:noFill/>
          </a:ln>
        </p:spPr>
        <p:txBody>
          <a:bodyPr anchor="ctr">
            <a:normAutofit/>
          </a:bodyPr>
          <a:lstStyle>
            <a:lvl1pPr algn="r" defTabSz="914400" rtl="0" eaLnBrk="1" latinLnBrk="0" hangingPunct="1">
              <a:lnSpc>
                <a:spcPct val="90000"/>
              </a:lnSpc>
              <a:spcBef>
                <a:spcPct val="0"/>
              </a:spcBef>
              <a:buNone/>
              <a:defRPr sz="3600" b="1" kern="1200">
                <a:solidFill>
                  <a:schemeClr val="bg1"/>
                </a:solidFill>
                <a:latin typeface="Calibri" panose="020F0502020204030204" pitchFamily="34" charset="0"/>
                <a:ea typeface="+mj-ea"/>
                <a:cs typeface="+mj-cs"/>
              </a:defRPr>
            </a:lvl1pPr>
          </a:lstStyle>
          <a:p>
            <a:r>
              <a:rPr lang="en-GB" dirty="0">
                <a:solidFill>
                  <a:prstClr val="white"/>
                </a:solidFill>
                <a:latin typeface="Trebuchet MS" panose="020B0603020202020204" pitchFamily="34" charset="0"/>
              </a:rPr>
              <a:t>Subsidiary Indicators</a:t>
            </a:r>
          </a:p>
        </p:txBody>
      </p:sp>
      <p:grpSp>
        <p:nvGrpSpPr>
          <p:cNvPr id="11" name="Group 10"/>
          <p:cNvGrpSpPr/>
          <p:nvPr/>
        </p:nvGrpSpPr>
        <p:grpSpPr>
          <a:xfrm>
            <a:off x="1783844" y="2428088"/>
            <a:ext cx="9556220" cy="4110253"/>
            <a:chOff x="540689" y="677531"/>
            <a:chExt cx="5422292" cy="2138680"/>
          </a:xfrm>
        </p:grpSpPr>
        <p:sp>
          <p:nvSpPr>
            <p:cNvPr id="25" name="Rounded Rectangle 24"/>
            <p:cNvSpPr/>
            <p:nvPr/>
          </p:nvSpPr>
          <p:spPr>
            <a:xfrm>
              <a:off x="540689" y="677531"/>
              <a:ext cx="1200150" cy="1033145"/>
            </a:xfrm>
            <a:prstGeom prst="roundRect">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dirty="0">
                  <a:solidFill>
                    <a:prstClr val="black"/>
                  </a:solidFill>
                  <a:latin typeface="Trebuchet MS" panose="020B0603020202020204" pitchFamily="34" charset="0"/>
                  <a:ea typeface="SimSun"/>
                  <a:cs typeface="Times New Roman"/>
                </a:rPr>
                <a:t>Top-of-</a:t>
              </a:r>
              <a:r>
                <a:rPr lang="fr-CH" sz="1600" b="1" dirty="0" err="1">
                  <a:solidFill>
                    <a:prstClr val="black"/>
                  </a:solidFill>
                  <a:latin typeface="Trebuchet MS" panose="020B0603020202020204" pitchFamily="34" charset="0"/>
                  <a:ea typeface="SimSun"/>
                  <a:cs typeface="Times New Roman"/>
                </a:rPr>
                <a:t>Atmosphere</a:t>
              </a:r>
              <a:r>
                <a:rPr lang="fr-CH" sz="1600" b="1" dirty="0">
                  <a:solidFill>
                    <a:prstClr val="black"/>
                  </a:solidFill>
                  <a:latin typeface="Trebuchet MS" panose="020B0603020202020204" pitchFamily="34" charset="0"/>
                  <a:ea typeface="SimSun"/>
                  <a:cs typeface="Times New Roman"/>
                </a:rPr>
                <a:t> </a:t>
              </a:r>
              <a:r>
                <a:rPr lang="fr-CH" sz="1600" b="1" dirty="0" err="1">
                  <a:solidFill>
                    <a:prstClr val="black"/>
                  </a:solidFill>
                  <a:latin typeface="Trebuchet MS" panose="020B0603020202020204" pitchFamily="34" charset="0"/>
                  <a:ea typeface="SimSun"/>
                  <a:cs typeface="Times New Roman"/>
                </a:rPr>
                <a:t>Energy</a:t>
              </a:r>
              <a:r>
                <a:rPr lang="fr-CH" sz="1600" b="1" dirty="0">
                  <a:solidFill>
                    <a:prstClr val="black"/>
                  </a:solidFill>
                  <a:latin typeface="Trebuchet MS" panose="020B0603020202020204" pitchFamily="34" charset="0"/>
                  <a:ea typeface="SimSun"/>
                  <a:cs typeface="Times New Roman"/>
                </a:rPr>
                <a:t> Balance</a:t>
              </a:r>
              <a:endParaRPr lang="en-US" sz="1600" dirty="0">
                <a:solidFill>
                  <a:prstClr val="black"/>
                </a:solidFill>
                <a:latin typeface="Trebuchet MS" panose="020B0603020202020204" pitchFamily="34" charset="0"/>
                <a:ea typeface="SimSun"/>
                <a:cs typeface="Times New Roman"/>
              </a:endParaRPr>
            </a:p>
          </p:txBody>
        </p:sp>
        <p:sp>
          <p:nvSpPr>
            <p:cNvPr id="26" name="Rounded Rectangle 25"/>
            <p:cNvSpPr/>
            <p:nvPr/>
          </p:nvSpPr>
          <p:spPr>
            <a:xfrm>
              <a:off x="1948070" y="677532"/>
              <a:ext cx="1200150" cy="67564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a:solidFill>
                    <a:prstClr val="black"/>
                  </a:solidFill>
                  <a:latin typeface="Trebuchet MS" panose="020B0603020202020204" pitchFamily="34" charset="0"/>
                  <a:ea typeface="SimSun"/>
                  <a:cs typeface="Times New Roman"/>
                </a:rPr>
                <a:t>Methane</a:t>
              </a:r>
              <a:endParaRPr lang="en-US" sz="1600">
                <a:solidFill>
                  <a:prstClr val="black"/>
                </a:solidFill>
                <a:latin typeface="Trebuchet MS" panose="020B0603020202020204" pitchFamily="34" charset="0"/>
                <a:ea typeface="SimSun"/>
                <a:cs typeface="Times New Roman"/>
              </a:endParaRPr>
            </a:p>
          </p:txBody>
        </p:sp>
        <p:sp>
          <p:nvSpPr>
            <p:cNvPr id="27" name="Rounded Rectangle 26"/>
            <p:cNvSpPr/>
            <p:nvPr/>
          </p:nvSpPr>
          <p:spPr>
            <a:xfrm>
              <a:off x="1948070" y="1409053"/>
              <a:ext cx="1200150" cy="67564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a:solidFill>
                    <a:prstClr val="black"/>
                  </a:solidFill>
                  <a:latin typeface="Trebuchet MS" panose="020B0603020202020204" pitchFamily="34" charset="0"/>
                  <a:ea typeface="SimSun"/>
                  <a:cs typeface="Times New Roman"/>
                </a:rPr>
                <a:t>N</a:t>
              </a:r>
              <a:r>
                <a:rPr lang="fr-CH" sz="1600" b="1" baseline="-25000">
                  <a:solidFill>
                    <a:prstClr val="black"/>
                  </a:solidFill>
                  <a:latin typeface="Trebuchet MS" panose="020B0603020202020204" pitchFamily="34" charset="0"/>
                  <a:ea typeface="SimSun"/>
                  <a:cs typeface="Times New Roman"/>
                </a:rPr>
                <a:t>2</a:t>
              </a:r>
              <a:r>
                <a:rPr lang="fr-CH" sz="1600" b="1">
                  <a:solidFill>
                    <a:prstClr val="black"/>
                  </a:solidFill>
                  <a:latin typeface="Trebuchet MS" panose="020B0603020202020204" pitchFamily="34" charset="0"/>
                  <a:ea typeface="SimSun"/>
                  <a:cs typeface="Times New Roman"/>
                </a:rPr>
                <a:t>O</a:t>
              </a:r>
              <a:endParaRPr lang="en-US" sz="1600">
                <a:solidFill>
                  <a:prstClr val="black"/>
                </a:solidFill>
                <a:latin typeface="Trebuchet MS" panose="020B0603020202020204" pitchFamily="34" charset="0"/>
                <a:ea typeface="SimSun"/>
                <a:cs typeface="Times New Roman"/>
              </a:endParaRPr>
            </a:p>
          </p:txBody>
        </p:sp>
        <p:sp>
          <p:nvSpPr>
            <p:cNvPr id="28" name="Rounded Rectangle 27"/>
            <p:cNvSpPr/>
            <p:nvPr/>
          </p:nvSpPr>
          <p:spPr>
            <a:xfrm>
              <a:off x="1948070" y="2140571"/>
              <a:ext cx="1200150" cy="67564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dirty="0" err="1">
                  <a:solidFill>
                    <a:prstClr val="black"/>
                  </a:solidFill>
                  <a:latin typeface="Trebuchet MS" panose="020B0603020202020204" pitchFamily="34" charset="0"/>
                  <a:ea typeface="SimSun"/>
                  <a:cs typeface="Times New Roman"/>
                </a:rPr>
                <a:t>Fluorinated</a:t>
              </a:r>
              <a:r>
                <a:rPr lang="fr-CH" sz="1600" b="1" dirty="0">
                  <a:solidFill>
                    <a:prstClr val="black"/>
                  </a:solidFill>
                  <a:latin typeface="Trebuchet MS" panose="020B0603020202020204" pitchFamily="34" charset="0"/>
                  <a:ea typeface="SimSun"/>
                  <a:cs typeface="Times New Roman"/>
                </a:rPr>
                <a:t> GHG</a:t>
              </a:r>
              <a:endParaRPr lang="en-US" sz="1600" dirty="0">
                <a:solidFill>
                  <a:prstClr val="black"/>
                </a:solidFill>
                <a:latin typeface="Trebuchet MS" panose="020B0603020202020204" pitchFamily="34" charset="0"/>
                <a:ea typeface="SimSun"/>
                <a:cs typeface="Times New Roman"/>
              </a:endParaRPr>
            </a:p>
          </p:txBody>
        </p:sp>
        <p:sp>
          <p:nvSpPr>
            <p:cNvPr id="29" name="Rounded Rectangle 28"/>
            <p:cNvSpPr/>
            <p:nvPr/>
          </p:nvSpPr>
          <p:spPr>
            <a:xfrm>
              <a:off x="4762831" y="693740"/>
              <a:ext cx="1200150" cy="1033145"/>
            </a:xfrm>
            <a:prstGeom prst="round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dirty="0">
                  <a:solidFill>
                    <a:prstClr val="black"/>
                  </a:solidFill>
                  <a:latin typeface="Trebuchet MS" panose="020B0603020202020204" pitchFamily="34" charset="0"/>
                  <a:ea typeface="SimSun"/>
                  <a:cs typeface="Times New Roman"/>
                </a:rPr>
                <a:t>Snow </a:t>
              </a:r>
              <a:r>
                <a:rPr lang="fr-CH" sz="1600" b="1" dirty="0" err="1">
                  <a:solidFill>
                    <a:prstClr val="black"/>
                  </a:solidFill>
                  <a:latin typeface="Trebuchet MS" panose="020B0603020202020204" pitchFamily="34" charset="0"/>
                  <a:ea typeface="SimSun"/>
                  <a:cs typeface="Times New Roman"/>
                </a:rPr>
                <a:t>Extent</a:t>
              </a:r>
              <a:endParaRPr lang="en-US" sz="1600" dirty="0">
                <a:solidFill>
                  <a:prstClr val="black"/>
                </a:solidFill>
                <a:latin typeface="Trebuchet MS" panose="020B0603020202020204" pitchFamily="34" charset="0"/>
                <a:ea typeface="SimSun"/>
                <a:cs typeface="Times New Roman"/>
              </a:endParaRPr>
            </a:p>
          </p:txBody>
        </p:sp>
        <p:sp>
          <p:nvSpPr>
            <p:cNvPr id="30" name="Rounded Rectangle 29"/>
            <p:cNvSpPr/>
            <p:nvPr/>
          </p:nvSpPr>
          <p:spPr>
            <a:xfrm>
              <a:off x="3355451" y="685788"/>
              <a:ext cx="1200150" cy="1033145"/>
            </a:xfrm>
            <a:prstGeom prst="roundRect">
              <a:avLst/>
            </a:prstGeom>
            <a:solidFill>
              <a:schemeClr val="accent6">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dirty="0">
                  <a:solidFill>
                    <a:prstClr val="black"/>
                  </a:solidFill>
                  <a:latin typeface="Trebuchet MS" panose="020B0603020202020204" pitchFamily="34" charset="0"/>
                  <a:ea typeface="SimSun"/>
                  <a:cs typeface="Times New Roman"/>
                </a:rPr>
                <a:t>Heavy </a:t>
              </a:r>
              <a:r>
                <a:rPr lang="fr-CH" sz="1600" b="1" dirty="0" err="1">
                  <a:solidFill>
                    <a:prstClr val="black"/>
                  </a:solidFill>
                  <a:latin typeface="Trebuchet MS" panose="020B0603020202020204" pitchFamily="34" charset="0"/>
                  <a:ea typeface="SimSun"/>
                  <a:cs typeface="Times New Roman"/>
                </a:rPr>
                <a:t>Precipitation</a:t>
              </a:r>
              <a:endParaRPr lang="en-US" sz="1600" dirty="0">
                <a:solidFill>
                  <a:prstClr val="black"/>
                </a:solidFill>
                <a:latin typeface="Trebuchet MS" panose="020B0603020202020204" pitchFamily="34" charset="0"/>
                <a:ea typeface="SimSun"/>
                <a:cs typeface="Times New Roman"/>
              </a:endParaRPr>
            </a:p>
          </p:txBody>
        </p:sp>
        <p:sp>
          <p:nvSpPr>
            <p:cNvPr id="31" name="Rounded Rectangle 30"/>
            <p:cNvSpPr/>
            <p:nvPr/>
          </p:nvSpPr>
          <p:spPr>
            <a:xfrm>
              <a:off x="3355451" y="1783066"/>
              <a:ext cx="1200150" cy="1033145"/>
            </a:xfrm>
            <a:prstGeom prst="roundRect">
              <a:avLst/>
            </a:prstGeom>
            <a:solidFill>
              <a:schemeClr val="accent6">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dirty="0" err="1">
                  <a:solidFill>
                    <a:prstClr val="black"/>
                  </a:solidFill>
                  <a:latin typeface="Trebuchet MS" panose="020B0603020202020204" pitchFamily="34" charset="0"/>
                  <a:ea typeface="SimSun"/>
                  <a:cs typeface="Times New Roman"/>
                </a:rPr>
                <a:t>Droughts</a:t>
              </a:r>
              <a:endParaRPr lang="en-US" sz="1600" dirty="0">
                <a:solidFill>
                  <a:prstClr val="black"/>
                </a:solidFill>
                <a:latin typeface="Trebuchet MS" panose="020B0603020202020204" pitchFamily="34" charset="0"/>
                <a:ea typeface="SimSun"/>
                <a:cs typeface="Times New Roman"/>
              </a:endParaRPr>
            </a:p>
          </p:txBody>
        </p:sp>
        <p:sp>
          <p:nvSpPr>
            <p:cNvPr id="32" name="Rounded Rectangle 31"/>
            <p:cNvSpPr/>
            <p:nvPr/>
          </p:nvSpPr>
          <p:spPr>
            <a:xfrm>
              <a:off x="540689" y="1766859"/>
              <a:ext cx="1200150" cy="1033145"/>
            </a:xfrm>
            <a:prstGeom prst="roundRect">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dirty="0" err="1">
                  <a:solidFill>
                    <a:prstClr val="black"/>
                  </a:solidFill>
                  <a:latin typeface="Trebuchet MS" panose="020B0603020202020204" pitchFamily="34" charset="0"/>
                  <a:ea typeface="SimSun"/>
                  <a:cs typeface="Times New Roman"/>
                </a:rPr>
                <a:t>Heat</a:t>
              </a:r>
              <a:r>
                <a:rPr lang="fr-CH" sz="1600" b="1" dirty="0">
                  <a:solidFill>
                    <a:prstClr val="black"/>
                  </a:solidFill>
                  <a:latin typeface="Trebuchet MS" panose="020B0603020202020204" pitchFamily="34" charset="0"/>
                  <a:ea typeface="SimSun"/>
                  <a:cs typeface="Times New Roman"/>
                </a:rPr>
                <a:t> </a:t>
              </a:r>
              <a:r>
                <a:rPr lang="fr-CH" sz="1600" b="1" dirty="0" err="1">
                  <a:solidFill>
                    <a:prstClr val="black"/>
                  </a:solidFill>
                  <a:latin typeface="Trebuchet MS" panose="020B0603020202020204" pitchFamily="34" charset="0"/>
                  <a:ea typeface="SimSun"/>
                  <a:cs typeface="Times New Roman"/>
                </a:rPr>
                <a:t>Waves</a:t>
              </a:r>
              <a:endParaRPr lang="en-US" sz="1600" dirty="0">
                <a:solidFill>
                  <a:prstClr val="black"/>
                </a:solidFill>
                <a:latin typeface="Trebuchet MS" panose="020B0603020202020204" pitchFamily="34" charset="0"/>
                <a:ea typeface="SimSun"/>
                <a:cs typeface="Times New Roman"/>
              </a:endParaRPr>
            </a:p>
          </p:txBody>
        </p:sp>
      </p:grpSp>
      <p:sp>
        <p:nvSpPr>
          <p:cNvPr id="33" name="Rounded Rectangle 32"/>
          <p:cNvSpPr/>
          <p:nvPr/>
        </p:nvSpPr>
        <p:spPr>
          <a:xfrm>
            <a:off x="1778232" y="1084561"/>
            <a:ext cx="2099093" cy="895881"/>
          </a:xfrm>
          <a:prstGeom prst="roundRect">
            <a:avLst/>
          </a:prstGeom>
          <a:ln w="28575"/>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dirty="0" err="1">
                <a:solidFill>
                  <a:prstClr val="black"/>
                </a:solidFill>
                <a:latin typeface="Trebuchet MS" panose="020B0603020202020204" pitchFamily="34" charset="0"/>
                <a:ea typeface="SimSun"/>
                <a:cs typeface="Times New Roman"/>
              </a:rPr>
              <a:t>Temperature</a:t>
            </a:r>
            <a:r>
              <a:rPr lang="fr-CH" sz="1600" b="1" dirty="0">
                <a:solidFill>
                  <a:prstClr val="black"/>
                </a:solidFill>
                <a:latin typeface="Trebuchet MS" panose="020B0603020202020204" pitchFamily="34" charset="0"/>
                <a:ea typeface="SimSun"/>
                <a:cs typeface="Times New Roman"/>
              </a:rPr>
              <a:t> and </a:t>
            </a:r>
            <a:r>
              <a:rPr lang="fr-CH" sz="1600" b="1" dirty="0" err="1">
                <a:solidFill>
                  <a:prstClr val="black"/>
                </a:solidFill>
                <a:latin typeface="Trebuchet MS" panose="020B0603020202020204" pitchFamily="34" charset="0"/>
                <a:ea typeface="SimSun"/>
                <a:cs typeface="Times New Roman"/>
              </a:rPr>
              <a:t>Energy</a:t>
            </a:r>
            <a:endParaRPr lang="en-US" sz="1400" dirty="0">
              <a:solidFill>
                <a:prstClr val="black"/>
              </a:solidFill>
              <a:latin typeface="Trebuchet MS" panose="020B0603020202020204" pitchFamily="34" charset="0"/>
              <a:ea typeface="SimSun"/>
              <a:cs typeface="Times New Roman"/>
            </a:endParaRPr>
          </a:p>
        </p:txBody>
      </p:sp>
      <p:sp>
        <p:nvSpPr>
          <p:cNvPr id="34" name="Rounded Rectangle 33"/>
          <p:cNvSpPr/>
          <p:nvPr/>
        </p:nvSpPr>
        <p:spPr>
          <a:xfrm>
            <a:off x="4239777" y="1069857"/>
            <a:ext cx="2099093" cy="895881"/>
          </a:xfrm>
          <a:prstGeom prst="roundRect">
            <a:avLst/>
          </a:prstGeom>
          <a:ln w="28575"/>
        </p:spPr>
        <p:style>
          <a:lnRef idx="2">
            <a:schemeClr val="accent1"/>
          </a:lnRef>
          <a:fillRef idx="1">
            <a:schemeClr val="l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a:solidFill>
                  <a:prstClr val="black"/>
                </a:solidFill>
                <a:latin typeface="Trebuchet MS" panose="020B0603020202020204" pitchFamily="34" charset="0"/>
                <a:ea typeface="SimSun"/>
                <a:cs typeface="Times New Roman"/>
              </a:rPr>
              <a:t>Atmospheric Composition</a:t>
            </a:r>
            <a:endParaRPr lang="en-US" sz="1400">
              <a:solidFill>
                <a:prstClr val="black"/>
              </a:solidFill>
              <a:latin typeface="Trebuchet MS" panose="020B0603020202020204" pitchFamily="34" charset="0"/>
              <a:ea typeface="SimSun"/>
              <a:cs typeface="Times New Roman"/>
            </a:endParaRPr>
          </a:p>
        </p:txBody>
      </p:sp>
      <p:sp>
        <p:nvSpPr>
          <p:cNvPr id="35" name="Rounded Rectangle 34"/>
          <p:cNvSpPr/>
          <p:nvPr/>
        </p:nvSpPr>
        <p:spPr>
          <a:xfrm>
            <a:off x="6701323" y="1084561"/>
            <a:ext cx="2099962" cy="895881"/>
          </a:xfrm>
          <a:prstGeom prst="roundRect">
            <a:avLst/>
          </a:prstGeom>
          <a:ln w="28575">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a:solidFill>
                  <a:prstClr val="black"/>
                </a:solidFill>
                <a:latin typeface="Trebuchet MS" panose="020B0603020202020204" pitchFamily="34" charset="0"/>
                <a:ea typeface="SimSun"/>
                <a:cs typeface="Times New Roman"/>
              </a:rPr>
              <a:t>Ocean and Water</a:t>
            </a:r>
            <a:endParaRPr lang="en-US" sz="1400">
              <a:solidFill>
                <a:prstClr val="black"/>
              </a:solidFill>
              <a:latin typeface="Trebuchet MS" panose="020B0603020202020204" pitchFamily="34" charset="0"/>
              <a:ea typeface="SimSun"/>
              <a:cs typeface="Times New Roman"/>
            </a:endParaRPr>
          </a:p>
        </p:txBody>
      </p:sp>
      <p:sp>
        <p:nvSpPr>
          <p:cNvPr id="36" name="Rounded Rectangle 35"/>
          <p:cNvSpPr/>
          <p:nvPr/>
        </p:nvSpPr>
        <p:spPr>
          <a:xfrm>
            <a:off x="9162867" y="1069857"/>
            <a:ext cx="2099962" cy="895881"/>
          </a:xfrm>
          <a:prstGeom prst="roundRect">
            <a:avLst/>
          </a:prstGeom>
          <a:ln w="28575"/>
        </p:spPr>
        <p:style>
          <a:lnRef idx="2">
            <a:schemeClr val="accent5"/>
          </a:lnRef>
          <a:fillRef idx="1">
            <a:schemeClr val="lt1"/>
          </a:fillRef>
          <a:effectRef idx="0">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600"/>
              </a:spcAft>
            </a:pPr>
            <a:r>
              <a:rPr lang="fr-CH" sz="1600" b="1">
                <a:solidFill>
                  <a:prstClr val="black"/>
                </a:solidFill>
                <a:latin typeface="Trebuchet MS" panose="020B0603020202020204" pitchFamily="34" charset="0"/>
                <a:ea typeface="SimSun"/>
                <a:cs typeface="Times New Roman"/>
              </a:rPr>
              <a:t>Cryosphere</a:t>
            </a:r>
            <a:endParaRPr lang="en-US" sz="1400">
              <a:solidFill>
                <a:prstClr val="black"/>
              </a:solidFill>
              <a:latin typeface="Trebuchet MS" panose="020B0603020202020204" pitchFamily="34" charset="0"/>
              <a:ea typeface="SimSun"/>
              <a:cs typeface="Times New Roman"/>
            </a:endParaRPr>
          </a:p>
        </p:txBody>
      </p:sp>
    </p:spTree>
    <p:extLst>
      <p:ext uri="{BB962C8B-B14F-4D97-AF65-F5344CB8AC3E}">
        <p14:creationId xmlns:p14="http://schemas.microsoft.com/office/powerpoint/2010/main" val="42605161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4">
      <a:dk1>
        <a:srgbClr val="000000"/>
      </a:dk1>
      <a:lt1>
        <a:srgbClr val="FFFFFF"/>
      </a:lt1>
      <a:dk2>
        <a:srgbClr val="44546A"/>
      </a:dk2>
      <a:lt2>
        <a:srgbClr val="E7E6E6"/>
      </a:lt2>
      <a:accent1>
        <a:srgbClr val="F5911E"/>
      </a:accent1>
      <a:accent2>
        <a:srgbClr val="09ADE9"/>
      </a:accent2>
      <a:accent3>
        <a:srgbClr val="0D8D9C"/>
      </a:accent3>
      <a:accent4>
        <a:srgbClr val="283173"/>
      </a:accent4>
      <a:accent5>
        <a:srgbClr val="FED6A4"/>
      </a:accent5>
      <a:accent6>
        <a:srgbClr val="AEDDF7"/>
      </a:accent6>
      <a:hlink>
        <a:srgbClr val="AAD2DA"/>
      </a:hlink>
      <a:folHlink>
        <a:srgbClr val="4E81B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1">
      <a:dk1>
        <a:srgbClr val="000000"/>
      </a:dk1>
      <a:lt1>
        <a:srgbClr val="FFFFFF"/>
      </a:lt1>
      <a:dk2>
        <a:srgbClr val="44546A"/>
      </a:dk2>
      <a:lt2>
        <a:srgbClr val="E7E6E6"/>
      </a:lt2>
      <a:accent1>
        <a:srgbClr val="0CADE9"/>
      </a:accent1>
      <a:accent2>
        <a:srgbClr val="F49133"/>
      </a:accent2>
      <a:accent3>
        <a:srgbClr val="098F9C"/>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HR_talk_01_0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HR_talk_01_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t" anchorCtr="0" compatLnSpc="1">
        <a:prstTxWarp prst="textNoShape">
          <a:avLst/>
        </a:prstTxWarp>
      </a:bodyPr>
      <a:lstStyle>
        <a:defPPr marL="174625" marR="0" indent="-174625" algn="l" defTabSz="762000" rtl="0" eaLnBrk="0" fontAlgn="base" latinLnBrk="0" hangingPunct="0">
          <a:lnSpc>
            <a:spcPct val="100000"/>
          </a:lnSpc>
          <a:spcBef>
            <a:spcPct val="230000"/>
          </a:spcBef>
          <a:spcAft>
            <a:spcPct val="0"/>
          </a:spcAft>
          <a:buClr>
            <a:schemeClr val="tx1"/>
          </a:buClr>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t" anchorCtr="0" compatLnSpc="1">
        <a:prstTxWarp prst="textNoShape">
          <a:avLst/>
        </a:prstTxWarp>
      </a:bodyPr>
      <a:lstStyle>
        <a:defPPr marL="174625" marR="0" indent="-174625" algn="l" defTabSz="762000" rtl="0" eaLnBrk="0" fontAlgn="base" latinLnBrk="0" hangingPunct="0">
          <a:lnSpc>
            <a:spcPct val="100000"/>
          </a:lnSpc>
          <a:spcBef>
            <a:spcPct val="230000"/>
          </a:spcBef>
          <a:spcAft>
            <a:spcPct val="0"/>
          </a:spcAft>
          <a:buClr>
            <a:schemeClr val="tx1"/>
          </a:buClr>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HR_talk_01_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R_talk_01_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R_talk_01_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R_talk_01_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R_talk_01_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R_talk_01_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R_talk_01_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28801</TotalTime>
  <Words>1835</Words>
  <Application>Microsoft Macintosh PowerPoint</Application>
  <PresentationFormat>Custom</PresentationFormat>
  <Paragraphs>279</Paragraphs>
  <Slides>22</Slides>
  <Notes>20</Notes>
  <HiddenSlides>3</HiddenSlides>
  <MMClips>0</MMClips>
  <ScaleCrop>false</ScaleCrop>
  <HeadingPairs>
    <vt:vector size="4" baseType="variant">
      <vt:variant>
        <vt:lpstr>Theme</vt:lpstr>
      </vt:variant>
      <vt:variant>
        <vt:i4>7</vt:i4>
      </vt:variant>
      <vt:variant>
        <vt:lpstr>Slide Titles</vt:lpstr>
      </vt:variant>
      <vt:variant>
        <vt:i4>22</vt:i4>
      </vt:variant>
    </vt:vector>
  </HeadingPairs>
  <TitlesOfParts>
    <vt:vector size="29" baseType="lpstr">
      <vt:lpstr>Office Theme</vt:lpstr>
      <vt:lpstr>3_Office Theme</vt:lpstr>
      <vt:lpstr>7_Office Theme</vt:lpstr>
      <vt:lpstr>1_Office Theme</vt:lpstr>
      <vt:lpstr>2_Office Theme</vt:lpstr>
      <vt:lpstr>4_Office Theme</vt:lpstr>
      <vt:lpstr>1_HR_talk_01_01</vt:lpstr>
      <vt:lpstr>PowerPoint Presentation</vt:lpstr>
      <vt:lpstr>PowerPoint Presentation</vt:lpstr>
      <vt:lpstr>PowerPoint Presentation</vt:lpstr>
      <vt:lpstr>PowerPoint Presentation</vt:lpstr>
      <vt:lpstr>PowerPoint Presentation</vt:lpstr>
      <vt:lpstr>PowerPoint Presentation</vt:lpstr>
      <vt:lpstr>What’s new?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Claude Cardot</dc:creator>
  <cp:lastModifiedBy>Stephen Briggs</cp:lastModifiedBy>
  <cp:revision>439</cp:revision>
  <cp:lastPrinted>2017-10-04T13:27:52Z</cp:lastPrinted>
  <dcterms:created xsi:type="dcterms:W3CDTF">2016-11-01T07:33:17Z</dcterms:created>
  <dcterms:modified xsi:type="dcterms:W3CDTF">2018-04-23T15:23:09Z</dcterms:modified>
</cp:coreProperties>
</file>