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62" r:id="rId3"/>
    <p:sldMasterId id="2147483673" r:id="rId4"/>
    <p:sldMasterId id="2147483683" r:id="rId5"/>
    <p:sldMasterId id="2147483693" r:id="rId6"/>
  </p:sldMasterIdLst>
  <p:notesMasterIdLst>
    <p:notesMasterId r:id="rId21"/>
  </p:notesMasterIdLst>
  <p:sldIdLst>
    <p:sldId id="256" r:id="rId7"/>
    <p:sldId id="261" r:id="rId8"/>
    <p:sldId id="378" r:id="rId9"/>
    <p:sldId id="455" r:id="rId10"/>
    <p:sldId id="454" r:id="rId11"/>
    <p:sldId id="379" r:id="rId12"/>
    <p:sldId id="260" r:id="rId13"/>
    <p:sldId id="380" r:id="rId14"/>
    <p:sldId id="279" r:id="rId15"/>
    <p:sldId id="278" r:id="rId16"/>
    <p:sldId id="452" r:id="rId17"/>
    <p:sldId id="257" r:id="rId18"/>
    <p:sldId id="453" r:id="rId19"/>
    <p:sldId id="294" r:id="rId2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8"/>
    <p:restoredTop sz="89019" autoAdjust="0"/>
  </p:normalViewPr>
  <p:slideViewPr>
    <p:cSldViewPr>
      <p:cViewPr varScale="1">
        <p:scale>
          <a:sx n="58" d="100"/>
          <a:sy n="58" d="100"/>
        </p:scale>
        <p:origin x="99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52994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20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600"/>
              </a:spcAft>
            </a:pPr>
            <a:r>
              <a:rPr lang="en-US" sz="1200" b="1" dirty="0">
                <a:solidFill>
                  <a:schemeClr val="bg2"/>
                </a:solidFill>
              </a:rPr>
              <a:t>Funding Decisions:</a:t>
            </a:r>
          </a:p>
          <a:p>
            <a:pPr>
              <a:lnSpc>
                <a:spcPct val="130000"/>
              </a:lnSpc>
              <a:spcAft>
                <a:spcPts val="600"/>
              </a:spcAft>
            </a:pPr>
            <a:endParaRPr lang="en-US" sz="1200" b="1" dirty="0">
              <a:solidFill>
                <a:schemeClr val="bg2"/>
              </a:solidFill>
            </a:endParaRPr>
          </a:p>
          <a:p>
            <a:pPr>
              <a:lnSpc>
                <a:spcPct val="130000"/>
              </a:lnSpc>
              <a:spcAft>
                <a:spcPts val="600"/>
              </a:spcAft>
            </a:pPr>
            <a:r>
              <a:rPr lang="en-US" sz="1200" b="1" dirty="0">
                <a:solidFill>
                  <a:schemeClr val="bg2"/>
                </a:solidFill>
              </a:rPr>
              <a:t>ESA Ministerial Council 2016</a:t>
            </a:r>
          </a:p>
          <a:p>
            <a:pPr marL="538055" lvl="1" indent="-180940">
              <a:lnSpc>
                <a:spcPct val="130000"/>
              </a:lnSpc>
              <a:spcAft>
                <a:spcPts val="600"/>
              </a:spcAft>
              <a:buFont typeface="Arial"/>
              <a:buChar char="•"/>
            </a:pPr>
            <a:r>
              <a:rPr lang="en-US" sz="1200" dirty="0">
                <a:solidFill>
                  <a:schemeClr val="bg2"/>
                </a:solidFill>
              </a:rPr>
              <a:t>Initial Development Sentinel Expansion</a:t>
            </a:r>
          </a:p>
          <a:p>
            <a:pPr marL="538055" lvl="1" indent="-180940">
              <a:lnSpc>
                <a:spcPct val="130000"/>
              </a:lnSpc>
              <a:spcAft>
                <a:spcPts val="600"/>
              </a:spcAft>
              <a:buFont typeface="Arial"/>
              <a:buChar char="•"/>
            </a:pPr>
            <a:r>
              <a:rPr lang="en-US" sz="1200" dirty="0">
                <a:solidFill>
                  <a:schemeClr val="bg2"/>
                </a:solidFill>
              </a:rPr>
              <a:t>Mission Concept Study Sentinel SG</a:t>
            </a:r>
          </a:p>
          <a:p>
            <a:pPr>
              <a:lnSpc>
                <a:spcPct val="130000"/>
              </a:lnSpc>
              <a:spcAft>
                <a:spcPts val="600"/>
              </a:spcAft>
            </a:pPr>
            <a:r>
              <a:rPr lang="en-US" sz="1200" b="1" dirty="0">
                <a:solidFill>
                  <a:schemeClr val="bg2"/>
                </a:solidFill>
              </a:rPr>
              <a:t>ESA Ministerial Council 2019</a:t>
            </a:r>
          </a:p>
          <a:p>
            <a:pPr marL="538055" lvl="1" indent="-180940">
              <a:lnSpc>
                <a:spcPct val="130000"/>
              </a:lnSpc>
              <a:spcAft>
                <a:spcPts val="600"/>
              </a:spcAft>
              <a:buFont typeface="Arial"/>
              <a:buChar char="•"/>
            </a:pPr>
            <a:r>
              <a:rPr lang="en-US" sz="1200" dirty="0">
                <a:solidFill>
                  <a:schemeClr val="bg2"/>
                </a:solidFill>
              </a:rPr>
              <a:t>Development of Sentinel Expansion</a:t>
            </a:r>
          </a:p>
          <a:p>
            <a:pPr marL="538055" lvl="1" indent="-180940">
              <a:lnSpc>
                <a:spcPct val="130000"/>
              </a:lnSpc>
              <a:spcAft>
                <a:spcPts val="600"/>
              </a:spcAft>
              <a:buFont typeface="Arial"/>
              <a:buChar char="•"/>
            </a:pPr>
            <a:r>
              <a:rPr lang="en-US" sz="1200" dirty="0">
                <a:solidFill>
                  <a:schemeClr val="bg2"/>
                </a:solidFill>
              </a:rPr>
              <a:t>Main development Sentinel SG</a:t>
            </a:r>
          </a:p>
          <a:p>
            <a:pPr>
              <a:lnSpc>
                <a:spcPct val="130000"/>
              </a:lnSpc>
              <a:spcAft>
                <a:spcPts val="600"/>
              </a:spcAft>
            </a:pPr>
            <a:r>
              <a:rPr lang="en-US" sz="1200" b="1" dirty="0">
                <a:solidFill>
                  <a:schemeClr val="bg2"/>
                </a:solidFill>
              </a:rPr>
              <a:t>EU</a:t>
            </a:r>
            <a:r>
              <a:rPr lang="en-US" sz="1200" b="1" baseline="0" dirty="0">
                <a:solidFill>
                  <a:schemeClr val="bg2"/>
                </a:solidFill>
              </a:rPr>
              <a:t> </a:t>
            </a:r>
            <a:r>
              <a:rPr lang="en-US" sz="1200" b="1" dirty="0">
                <a:solidFill>
                  <a:schemeClr val="bg2"/>
                </a:solidFill>
              </a:rPr>
              <a:t>MFF 2021-2027</a:t>
            </a:r>
          </a:p>
          <a:p>
            <a:pPr marL="538055" lvl="1" indent="-180940">
              <a:lnSpc>
                <a:spcPct val="130000"/>
              </a:lnSpc>
              <a:spcAft>
                <a:spcPts val="600"/>
              </a:spcAft>
              <a:buFont typeface="Arial"/>
              <a:buChar char="•"/>
            </a:pPr>
            <a:r>
              <a:rPr lang="en-US" sz="1200" dirty="0">
                <a:solidFill>
                  <a:schemeClr val="bg2"/>
                </a:solidFill>
              </a:rPr>
              <a:t>Operation/Launcher/Recurrent Cost; Data Access</a:t>
            </a:r>
          </a:p>
          <a:p>
            <a:pPr>
              <a:lnSpc>
                <a:spcPct val="130000"/>
              </a:lnSpc>
              <a:spcAft>
                <a:spcPts val="600"/>
              </a:spcAft>
            </a:pPr>
            <a:r>
              <a:rPr lang="en-US" sz="1200" b="1" dirty="0">
                <a:solidFill>
                  <a:schemeClr val="bg2"/>
                </a:solidFill>
              </a:rPr>
              <a:t>ESA Ministerial Council 2022</a:t>
            </a:r>
          </a:p>
          <a:p>
            <a:pPr marL="538055" lvl="1" indent="-180940">
              <a:lnSpc>
                <a:spcPct val="130000"/>
              </a:lnSpc>
              <a:spcAft>
                <a:spcPts val="600"/>
              </a:spcAft>
              <a:buFont typeface="Arial"/>
              <a:buChar char="•"/>
            </a:pPr>
            <a:r>
              <a:rPr lang="en-US" sz="1200" dirty="0">
                <a:solidFill>
                  <a:schemeClr val="bg2"/>
                </a:solidFill>
              </a:rPr>
              <a:t>Development Completion for Sentinel SG</a:t>
            </a:r>
          </a:p>
          <a:p>
            <a:r>
              <a:rPr lang="en-US" sz="1200" b="1" dirty="0">
                <a:solidFill>
                  <a:schemeClr val="bg2"/>
                </a:solidFill>
              </a:rPr>
              <a:t>EUMETSAT</a:t>
            </a:r>
          </a:p>
          <a:p>
            <a:pPr marL="628499" lvl="1" indent="-171450">
              <a:buFont typeface="Arial" panose="020B0604020202020204" pitchFamily="34" charset="0"/>
              <a:buChar char="•"/>
            </a:pPr>
            <a:r>
              <a:rPr lang="en-US" sz="1200" dirty="0">
                <a:solidFill>
                  <a:schemeClr val="bg2"/>
                </a:solidFill>
              </a:rPr>
              <a:t>TBD</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18532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61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not covered is the CEOS OSVW-VC (Ocean Surface Vector Wind) which is covered operationally by EUM missions (</a:t>
            </a:r>
            <a:r>
              <a:rPr lang="en-AU" dirty="0" err="1"/>
              <a:t>MetOp</a:t>
            </a:r>
            <a:r>
              <a:rPr lang="en-AU" dirty="0"/>
              <a:t>) </a:t>
            </a:r>
          </a:p>
        </p:txBody>
      </p:sp>
    </p:spTree>
    <p:extLst>
      <p:ext uri="{BB962C8B-B14F-4D97-AF65-F5344CB8AC3E}">
        <p14:creationId xmlns:p14="http://schemas.microsoft.com/office/powerpoint/2010/main" val="168484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625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1.4, 36.5 are secondary channels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822DE8-571A-3641-8B65-EAAC4CE0E9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20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i="1" dirty="0"/>
              <a:t>Primary objective</a:t>
            </a:r>
            <a:r>
              <a:rPr lang="en-GB" dirty="0"/>
              <a:t>: to support monitoring evapotranspiration (ET) rate at European field scale to capture the intra-field variability of Land Surface Temperature (LST) (and hence ET) enabling more robust estimates of field-scale water productivity.  </a:t>
            </a:r>
          </a:p>
          <a:p>
            <a:pPr lvl="0"/>
            <a:endParaRPr lang="de-DE" dirty="0"/>
          </a:p>
          <a:p>
            <a:pPr lvl="0"/>
            <a:r>
              <a:rPr lang="en-GB" b="1" i="1" dirty="0"/>
              <a:t>Secondary objective</a:t>
            </a:r>
            <a:r>
              <a:rPr lang="en-GB" dirty="0"/>
              <a:t>: to support mapping and monitoring the soil composition (mineralogy and organic matter) and its dynamics through emissivity estimates.</a:t>
            </a:r>
          </a:p>
          <a:p>
            <a:pPr lvl="0"/>
            <a:endParaRPr lang="de-DE" dirty="0"/>
          </a:p>
          <a:p>
            <a:pPr lvl="0"/>
            <a:r>
              <a:rPr lang="en-GB" b="1" i="1" dirty="0"/>
              <a:t>Complementary objective</a:t>
            </a:r>
            <a:r>
              <a:rPr lang="en-GB" dirty="0"/>
              <a:t>: to support a range of additional services benefitting from TIR observations (e.g. coastal zone management, High-Temperature Events (HTE), urban heat island). </a:t>
            </a:r>
            <a:endParaRPr lang="de-DE" dirty="0"/>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14</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9407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0.jpe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32.png"/><Relationship Id="rId3" Type="http://schemas.openxmlformats.org/officeDocument/2006/relationships/image" Target="../media/image56.png"/><Relationship Id="rId21" Type="http://schemas.openxmlformats.org/officeDocument/2006/relationships/image" Target="../media/image72.png"/><Relationship Id="rId7" Type="http://schemas.openxmlformats.org/officeDocument/2006/relationships/image" Target="../media/image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27.png"/><Relationship Id="rId2" Type="http://schemas.openxmlformats.org/officeDocument/2006/relationships/image" Target="../media/image30.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57.png"/><Relationship Id="rId15" Type="http://schemas.openxmlformats.org/officeDocument/2006/relationships/image" Target="../media/image66.png"/><Relationship Id="rId23" Type="http://schemas.openxmlformats.org/officeDocument/2006/relationships/image" Target="../media/image73.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24.png"/><Relationship Id="rId27"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04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53339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78901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8"/>
            <a:ext cx="7948800" cy="387404"/>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1" y="2572264"/>
            <a:ext cx="7947025" cy="58476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5906962"/>
            <a:ext cx="5016500" cy="7694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noProof="0"/>
              <a:t>Issue/Revision: 0.0</a:t>
            </a:r>
          </a:p>
          <a:p>
            <a:pPr>
              <a:spcBef>
                <a:spcPct val="50000"/>
              </a:spcBef>
            </a:pPr>
            <a:r>
              <a:rPr lang="en-US" sz="800" noProof="0"/>
              <a:t>Reference: </a:t>
            </a:r>
          </a:p>
          <a:p>
            <a:pPr>
              <a:spcBef>
                <a:spcPct val="50000"/>
              </a:spcBef>
            </a:pPr>
            <a:r>
              <a:rPr lang="en-US" sz="800" noProof="0"/>
              <a:t>Status: </a:t>
            </a:r>
          </a:p>
          <a:p>
            <a:pPr>
              <a:spcBef>
                <a:spcPct val="50000"/>
              </a:spcBef>
            </a:pPr>
            <a:r>
              <a:rPr lang="en-US" sz="800" noProof="0"/>
              <a:t>ESA UNCLASSIFIED - For Official Use</a:t>
            </a: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5" y="-1143001"/>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653280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6553834"/>
            <a:ext cx="6802386" cy="149705"/>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1972779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96088"/>
            <a:ext cx="7156006" cy="43087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66847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90"/>
            <a:ext cx="7789050" cy="132342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a:t>Click to edit Master text styles</a:t>
            </a:r>
          </a:p>
        </p:txBody>
      </p:sp>
    </p:spTree>
    <p:extLst>
      <p:ext uri="{BB962C8B-B14F-4D97-AF65-F5344CB8AC3E}">
        <p14:creationId xmlns:p14="http://schemas.microsoft.com/office/powerpoint/2010/main" val="1711224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8937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7"/>
            <a:ext cx="3896416" cy="495324"/>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83"/>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9"/>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270688"/>
            <a:ext cx="7174846" cy="43087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7195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8"/>
            <a:ext cx="7174846" cy="43087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799468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16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a:t>Title Goes Here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666880"/>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9"/>
            <a:ext cx="2846388" cy="4324351"/>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
        <p:nvSpPr>
          <p:cNvPr id="5" name="Title 1"/>
          <p:cNvSpPr>
            <a:spLocks noGrp="1"/>
          </p:cNvSpPr>
          <p:nvPr>
            <p:ph type="title"/>
          </p:nvPr>
        </p:nvSpPr>
        <p:spPr>
          <a:xfrm>
            <a:off x="143086" y="270688"/>
            <a:ext cx="7174846" cy="43087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378195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107"/>
            <a:ext cx="5932800" cy="307766"/>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9"/>
            <a:ext cx="5932800" cy="619127"/>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Tree>
    <p:extLst>
      <p:ext uri="{BB962C8B-B14F-4D97-AF65-F5344CB8AC3E}">
        <p14:creationId xmlns:p14="http://schemas.microsoft.com/office/powerpoint/2010/main" val="564610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6527807"/>
            <a:ext cx="584200" cy="565151"/>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98456825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387414"/>
          </a:xfrm>
        </p:spPr>
        <p:txBody>
          <a:bodyPr wrap="square">
            <a:spAutoFit/>
          </a:bodyPr>
          <a:lstStyle>
            <a:lvl1pPr marL="0" indent="0">
              <a:buFont typeface="Verdana" pitchFamily="34" charset="0"/>
              <a:buNone/>
              <a:defRPr sz="1800"/>
            </a:lvl1pPr>
          </a:lstStyle>
          <a:p>
            <a:pPr lvl="0"/>
            <a:r>
              <a:rPr lang="x-none" noProof="0"/>
              <a:t>Click to edit Master subtitle style</a:t>
            </a:r>
            <a:endParaRPr lang="en-GB" noProof="0" dirty="0"/>
          </a:p>
        </p:txBody>
      </p:sp>
      <p:sp>
        <p:nvSpPr>
          <p:cNvPr id="56325" name="Rectangle 6"/>
          <p:cNvSpPr>
            <a:spLocks noGrp="1" noChangeArrowheads="1"/>
          </p:cNvSpPr>
          <p:nvPr>
            <p:ph type="ctrTitle"/>
          </p:nvPr>
        </p:nvSpPr>
        <p:spPr>
          <a:xfrm>
            <a:off x="587376" y="2572257"/>
            <a:ext cx="7947025" cy="584775"/>
          </a:xfrm>
          <a:prstGeom prst="rect">
            <a:avLst/>
          </a:prstGeom>
        </p:spPr>
        <p:txBody>
          <a:bodyPr/>
          <a:lstStyle>
            <a:lvl1pPr>
              <a:defRPr sz="3200">
                <a:solidFill>
                  <a:schemeClr val="accent1"/>
                </a:solidFill>
              </a:defRPr>
            </a:lvl1pPr>
          </a:lstStyle>
          <a:p>
            <a:pPr lvl="0"/>
            <a:r>
              <a:rPr lang="x-none"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0" y="-1143001"/>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sp>
        <p:nvSpPr>
          <p:cNvPr id="10" name="Text Box 58"/>
          <p:cNvSpPr txBox="1">
            <a:spLocks noChangeArrowheads="1"/>
          </p:cNvSpPr>
          <p:nvPr userDrawn="1"/>
        </p:nvSpPr>
        <p:spPr bwMode="auto">
          <a:xfrm>
            <a:off x="162824" y="6165865"/>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89119" y="653256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6544010"/>
            <a:ext cx="6826666" cy="148692"/>
            <a:chOff x="172269" y="6621494"/>
            <a:chExt cx="6826666" cy="111519"/>
          </a:xfrm>
        </p:grpSpPr>
        <p:pic>
          <p:nvPicPr>
            <p:cNvPr id="38" name="Picture 3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77298115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noProof="0" dirty="0"/>
          </a:p>
        </p:txBody>
      </p:sp>
    </p:spTree>
    <p:extLst>
      <p:ext uri="{BB962C8B-B14F-4D97-AF65-F5344CB8AC3E}">
        <p14:creationId xmlns:p14="http://schemas.microsoft.com/office/powerpoint/2010/main" val="4181800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4"/>
            <a:ext cx="7789050" cy="1323439"/>
          </a:xfrm>
        </p:spPr>
        <p:txBody>
          <a:bodyPr anchor="t"/>
          <a:lstStyle>
            <a:lvl1pPr algn="l">
              <a:defRPr sz="4000" b="0" cap="all">
                <a:solidFill>
                  <a:srgbClr val="0098DB"/>
                </a:solidFill>
              </a:defRPr>
            </a:lvl1pPr>
          </a:lstStyle>
          <a:p>
            <a:r>
              <a:rPr lang="x-none"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noProof="0"/>
              <a:t>Click to edit Master text styles</a:t>
            </a:r>
          </a:p>
        </p:txBody>
      </p:sp>
    </p:spTree>
    <p:extLst>
      <p:ext uri="{BB962C8B-B14F-4D97-AF65-F5344CB8AC3E}">
        <p14:creationId xmlns:p14="http://schemas.microsoft.com/office/powerpoint/2010/main" val="2914177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a:p>
        </p:txBody>
      </p:sp>
    </p:spTree>
    <p:extLst>
      <p:ext uri="{BB962C8B-B14F-4D97-AF65-F5344CB8AC3E}">
        <p14:creationId xmlns:p14="http://schemas.microsoft.com/office/powerpoint/2010/main" val="257560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9" name="Title 1"/>
          <p:cNvSpPr>
            <a:spLocks noGrp="1"/>
          </p:cNvSpPr>
          <p:nvPr>
            <p:ph type="title"/>
          </p:nvPr>
        </p:nvSpPr>
        <p:spPr>
          <a:xfrm>
            <a:off x="143086" y="270681"/>
            <a:ext cx="7174846" cy="430887"/>
          </a:xfrm>
        </p:spPr>
        <p:txBody>
          <a:bodyPr/>
          <a:lstStyle/>
          <a:p>
            <a:r>
              <a:rPr lang="x-none" noProof="0"/>
              <a:t>Click to edit Master title style</a:t>
            </a:r>
            <a:endParaRPr lang="en-GB" noProof="0"/>
          </a:p>
        </p:txBody>
      </p:sp>
    </p:spTree>
    <p:extLst>
      <p:ext uri="{BB962C8B-B14F-4D97-AF65-F5344CB8AC3E}">
        <p14:creationId xmlns:p14="http://schemas.microsoft.com/office/powerpoint/2010/main" val="1413001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x-none"/>
              <a:t>Click to edit Master title style</a:t>
            </a:r>
            <a:endParaRPr lang="en-GB" dirty="0"/>
          </a:p>
        </p:txBody>
      </p:sp>
    </p:spTree>
    <p:extLst>
      <p:ext uri="{BB962C8B-B14F-4D97-AF65-F5344CB8AC3E}">
        <p14:creationId xmlns:p14="http://schemas.microsoft.com/office/powerpoint/2010/main" val="2620306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68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337680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a:t>Click to edit Master text styles</a:t>
            </a:r>
          </a:p>
        </p:txBody>
      </p:sp>
      <p:sp>
        <p:nvSpPr>
          <p:cNvPr id="5" name="Title 1"/>
          <p:cNvSpPr>
            <a:spLocks noGrp="1"/>
          </p:cNvSpPr>
          <p:nvPr>
            <p:ph type="title"/>
          </p:nvPr>
        </p:nvSpPr>
        <p:spPr>
          <a:xfrm>
            <a:off x="143086" y="270681"/>
            <a:ext cx="7174846" cy="430887"/>
          </a:xfrm>
        </p:spPr>
        <p:txBody>
          <a:bodyPr/>
          <a:lstStyle/>
          <a:p>
            <a:r>
              <a:rPr lang="x-none" noProof="0"/>
              <a:t>Click to edit Master title style</a:t>
            </a:r>
            <a:endParaRPr lang="en-GB" noProof="0"/>
          </a:p>
        </p:txBody>
      </p:sp>
    </p:spTree>
    <p:extLst>
      <p:ext uri="{BB962C8B-B14F-4D97-AF65-F5344CB8AC3E}">
        <p14:creationId xmlns:p14="http://schemas.microsoft.com/office/powerpoint/2010/main" val="3830774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x-none"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a:t>Click to edit Master text styles</a:t>
            </a:r>
          </a:p>
        </p:txBody>
      </p:sp>
    </p:spTree>
    <p:extLst>
      <p:ext uri="{BB962C8B-B14F-4D97-AF65-F5344CB8AC3E}">
        <p14:creationId xmlns:p14="http://schemas.microsoft.com/office/powerpoint/2010/main" val="2015284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2999" y="-1143002"/>
            <a:ext cx="6858002" cy="9144001"/>
          </a:xfrm>
          <a:prstGeom prst="rect">
            <a:avLst/>
          </a:prstGeom>
        </p:spPr>
      </p:pic>
      <p:sp>
        <p:nvSpPr>
          <p:cNvPr id="56323" name="Rectangle 2"/>
          <p:cNvSpPr>
            <a:spLocks noGrp="1" noChangeArrowheads="1"/>
          </p:cNvSpPr>
          <p:nvPr>
            <p:ph type="subTitle" idx="1"/>
          </p:nvPr>
        </p:nvSpPr>
        <p:spPr>
          <a:xfrm>
            <a:off x="614361" y="3886200"/>
            <a:ext cx="7948800" cy="419100"/>
          </a:xfrm>
          <a:prstGeom prst="rect">
            <a:avLst/>
          </a:prstGeo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47" name="Text Box 27"/>
          <p:cNvSpPr txBox="1">
            <a:spLocks noChangeArrowheads="1"/>
          </p:cNvSpPr>
          <p:nvPr userDrawn="1"/>
        </p:nvSpPr>
        <p:spPr bwMode="auto">
          <a:xfrm>
            <a:off x="296975" y="5849826"/>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latin typeface="Verdana" pitchFamily="34" charset="0"/>
            </a:endParaRPr>
          </a:p>
        </p:txBody>
      </p:sp>
      <p:grpSp>
        <p:nvGrpSpPr>
          <p:cNvPr id="10" name="Group 9"/>
          <p:cNvGrpSpPr/>
          <p:nvPr userDrawn="1"/>
        </p:nvGrpSpPr>
        <p:grpSpPr>
          <a:xfrm>
            <a:off x="171652" y="6621093"/>
            <a:ext cx="6436141" cy="111519"/>
            <a:chOff x="171652" y="6621093"/>
            <a:chExt cx="6436141" cy="111519"/>
          </a:xfrm>
        </p:grpSpPr>
        <p:pic>
          <p:nvPicPr>
            <p:cNvPr id="11" name="Picture 10"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5" name="Picture 24"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print">
            <a:extLst>
              <a:ext uri="{28A0092B-C50C-407E-A947-70E740481C1C}">
                <a14:useLocalDpi xmlns:a14="http://schemas.microsoft.com/office/drawing/2010/main" val="0"/>
              </a:ext>
            </a:extLst>
          </a:blip>
          <a:srcRect t="83098" b="-5313"/>
          <a:stretch/>
        </p:blipFill>
        <p:spPr>
          <a:xfrm>
            <a:off x="7788176" y="6611881"/>
            <a:ext cx="1196912" cy="144000"/>
          </a:xfrm>
          <a:prstGeom prst="rect">
            <a:avLst/>
          </a:prstGeom>
        </p:spPr>
      </p:pic>
      <p:cxnSp>
        <p:nvCxnSpPr>
          <p:cNvPr id="35" name="Straight Connector 34"/>
          <p:cNvCxnSpPr/>
          <p:nvPr userDrawn="1"/>
        </p:nvCxnSpPr>
        <p:spPr>
          <a:xfrm>
            <a:off x="165932" y="650447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5" name="Rectangle 6"/>
          <p:cNvSpPr>
            <a:spLocks noGrp="1" noChangeArrowheads="1"/>
          </p:cNvSpPr>
          <p:nvPr>
            <p:ph type="ctrTitle"/>
          </p:nvPr>
        </p:nvSpPr>
        <p:spPr>
          <a:xfrm>
            <a:off x="587374" y="2574925"/>
            <a:ext cx="7947025" cy="579438"/>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en-US" noProof="0"/>
              <a:t>Click to edit Master title style</a:t>
            </a:r>
            <a:endParaRPr lang="en-GB" noProof="0" dirty="0"/>
          </a:p>
        </p:txBody>
      </p:sp>
      <p:sp>
        <p:nvSpPr>
          <p:cNvPr id="42" name="Text Box 58"/>
          <p:cNvSpPr txBox="1">
            <a:spLocks noChangeArrowheads="1"/>
          </p:cNvSpPr>
          <p:nvPr userDrawn="1"/>
        </p:nvSpPr>
        <p:spPr bwMode="auto">
          <a:xfrm>
            <a:off x="78032" y="628770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defTabSz="914400" fontAlgn="base">
              <a:spcBef>
                <a:spcPct val="50000"/>
              </a:spcBef>
              <a:spcAft>
                <a:spcPct val="0"/>
              </a:spcAft>
            </a:pPr>
            <a:r>
              <a:rPr lang="en-US" sz="800">
                <a:solidFill>
                  <a:srgbClr val="FFFFFF"/>
                </a:solidFill>
                <a:latin typeface="Verdana" pitchFamily="34" charset="0"/>
              </a:rPr>
              <a:t>ESA UNCLASSIFIED - For Official Use</a:t>
            </a:r>
            <a:endParaRPr lang="en-GB" sz="800" dirty="0">
              <a:solidFill>
                <a:srgbClr val="FFFFFF"/>
              </a:solidFill>
              <a:latin typeface="Verdana" pitchFamily="34" charset="0"/>
            </a:endParaRPr>
          </a:p>
        </p:txBody>
      </p:sp>
    </p:spTree>
    <p:extLst>
      <p:ext uri="{BB962C8B-B14F-4D97-AF65-F5344CB8AC3E}">
        <p14:creationId xmlns:p14="http://schemas.microsoft.com/office/powerpoint/2010/main" val="227708600"/>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172800" y="864000"/>
            <a:ext cx="8748000" cy="53388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3130892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806416"/>
            <a:ext cx="77890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269996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a:p>
        </p:txBody>
      </p:sp>
      <p:sp>
        <p:nvSpPr>
          <p:cNvPr id="5" name="Content Placeholder 5"/>
          <p:cNvSpPr>
            <a:spLocks noGrp="1"/>
          </p:cNvSpPr>
          <p:nvPr>
            <p:ph sz="quarter" idx="10"/>
          </p:nvPr>
        </p:nvSpPr>
        <p:spPr>
          <a:xfrm>
            <a:off x="615600" y="1674000"/>
            <a:ext cx="3888000" cy="43164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6" name="Content Placeholder 5"/>
          <p:cNvSpPr>
            <a:spLocks noGrp="1"/>
          </p:cNvSpPr>
          <p:nvPr>
            <p:ph sz="quarter" idx="4"/>
          </p:nvPr>
        </p:nvSpPr>
        <p:spPr>
          <a:xfrm>
            <a:off x="4658400" y="1674000"/>
            <a:ext cx="3888000" cy="43164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760643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666800"/>
            <a:ext cx="3895200" cy="4968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5"/>
            <a:ext cx="3898900" cy="381635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0"/>
            <a:ext cx="3898900" cy="381635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Tree>
    <p:extLst>
      <p:ext uri="{BB962C8B-B14F-4D97-AF65-F5344CB8AC3E}">
        <p14:creationId xmlns:p14="http://schemas.microsoft.com/office/powerpoint/2010/main" val="3304013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3414873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557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nchor="b"/>
          <a:lstStyle>
            <a:lvl1pPr algn="l">
              <a:defRPr sz="2200" b="0"/>
            </a:lvl1pPr>
          </a:lstStyle>
          <a:p>
            <a:r>
              <a:rPr lang="en-US" noProof="0"/>
              <a:t>Click to edit Master title style</a:t>
            </a:r>
            <a:endParaRPr lang="en-GB" noProof="0" dirty="0"/>
          </a:p>
        </p:txBody>
      </p:sp>
      <p:sp>
        <p:nvSpPr>
          <p:cNvPr id="3" name="Content Placeholder 2"/>
          <p:cNvSpPr>
            <a:spLocks noGrp="1"/>
          </p:cNvSpPr>
          <p:nvPr>
            <p:ph idx="1"/>
          </p:nvPr>
        </p:nvSpPr>
        <p:spPr>
          <a:xfrm>
            <a:off x="3575050" y="1666874"/>
            <a:ext cx="4968875" cy="4324351"/>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4" name="Text Placeholder 3"/>
          <p:cNvSpPr>
            <a:spLocks noGrp="1"/>
          </p:cNvSpPr>
          <p:nvPr>
            <p:ph type="body" sz="half" idx="2"/>
          </p:nvPr>
        </p:nvSpPr>
        <p:spPr>
          <a:xfrm>
            <a:off x="619125" y="1666800"/>
            <a:ext cx="2846388" cy="43243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7999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387414"/>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6" y="257225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0" y="-1142999"/>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sp>
        <p:nvSpPr>
          <p:cNvPr id="10" name="Text Box 58"/>
          <p:cNvSpPr txBox="1">
            <a:spLocks noChangeArrowheads="1"/>
          </p:cNvSpPr>
          <p:nvPr userDrawn="1"/>
        </p:nvSpPr>
        <p:spPr bwMode="auto">
          <a:xfrm>
            <a:off x="162824" y="6165865"/>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653280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6544010"/>
            <a:ext cx="6826666"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7" name="Picture 2" descr="https://upload.wikimedia.org/wikipedia/en/thumb/8/84/European_Commission.svg/1280px-European_Commission.svg.png"/>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7879198" y="908013"/>
            <a:ext cx="1143676" cy="105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32818"/>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3"/>
            <a:ext cx="5932488" cy="3390901"/>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5372100"/>
            <a:ext cx="5932800" cy="6191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480764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387414"/>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6" y="257225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0" y="-1142999"/>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208265"/>
            <a:ext cx="1210456" cy="624000"/>
          </a:xfrm>
          <a:prstGeom prst="rect">
            <a:avLst/>
          </a:prstGeom>
        </p:spPr>
      </p:pic>
      <p:sp>
        <p:nvSpPr>
          <p:cNvPr id="10" name="Text Box 58"/>
          <p:cNvSpPr txBox="1">
            <a:spLocks noChangeArrowheads="1"/>
          </p:cNvSpPr>
          <p:nvPr userDrawn="1"/>
        </p:nvSpPr>
        <p:spPr bwMode="auto">
          <a:xfrm>
            <a:off x="162824" y="6165865"/>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6532800"/>
            <a:ext cx="1196912" cy="192000"/>
          </a:xfrm>
          <a:prstGeom prst="rect">
            <a:avLst/>
          </a:prstGeom>
        </p:spPr>
      </p:pic>
      <p:cxnSp>
        <p:nvCxnSpPr>
          <p:cNvPr id="36" name="Straight Connector 35"/>
          <p:cNvCxnSpPr/>
          <p:nvPr userDrawn="1"/>
        </p:nvCxnSpPr>
        <p:spPr>
          <a:xfrm>
            <a:off x="165933"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6544010"/>
            <a:ext cx="6826666"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576076102"/>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691180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92709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4"/>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2123496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08047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84971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24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227223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58649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95621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64875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4"/>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29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118335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0413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27068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908685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10.xml"/><Relationship Id="rId12" Type="http://schemas.openxmlformats.org/officeDocument/2006/relationships/image" Target="../media/image4.jpe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5.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png"/><Relationship Id="rId37" Type="http://schemas.openxmlformats.org/officeDocument/2006/relationships/image" Target="../media/image29.png"/><Relationship Id="rId5" Type="http://schemas.openxmlformats.org/officeDocument/2006/relationships/slideLayout" Target="../slideLayouts/slideLayout8.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theme" Target="../theme/theme2.xml"/><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slideLayout" Target="../slideLayouts/slideLayout11.xml"/><Relationship Id="rId3"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4.jpeg"/><Relationship Id="rId18" Type="http://schemas.openxmlformats.org/officeDocument/2006/relationships/image" Target="../media/image9.png"/><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slideLayout" Target="../slideLayouts/slideLayout19.xml"/><Relationship Id="rId12" Type="http://schemas.openxmlformats.org/officeDocument/2006/relationships/image" Target="../media/image3.png"/><Relationship Id="rId17" Type="http://schemas.openxmlformats.org/officeDocument/2006/relationships/image" Target="../media/image36.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slideLayout" Target="../slideLayouts/slideLayout14.xml"/><Relationship Id="rId16" Type="http://schemas.openxmlformats.org/officeDocument/2006/relationships/image" Target="../media/image35.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5" Type="http://schemas.openxmlformats.org/officeDocument/2006/relationships/slideLayout" Target="../slideLayouts/slideLayout17.xml"/><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slideLayout" Target="../slideLayouts/slideLayout22.xml"/><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25.xml"/><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29.xml"/><Relationship Id="rId12" Type="http://schemas.openxmlformats.org/officeDocument/2006/relationships/image" Target="../media/image4.jpe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png"/><Relationship Id="rId5" Type="http://schemas.openxmlformats.org/officeDocument/2006/relationships/slideLayout" Target="../slideLayouts/slideLayout27.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theme" Target="../theme/theme4.xml"/><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59.png"/><Relationship Id="rId26" Type="http://schemas.openxmlformats.org/officeDocument/2006/relationships/image" Target="../media/image67.png"/><Relationship Id="rId21" Type="http://schemas.openxmlformats.org/officeDocument/2006/relationships/image" Target="../media/image62.png"/><Relationship Id="rId34" Type="http://schemas.openxmlformats.org/officeDocument/2006/relationships/image" Target="../media/image74.png"/><Relationship Id="rId7" Type="http://schemas.openxmlformats.org/officeDocument/2006/relationships/slideLayout" Target="../slideLayouts/slideLayout38.xml"/><Relationship Id="rId12" Type="http://schemas.openxmlformats.org/officeDocument/2006/relationships/image" Target="../media/image3.png"/><Relationship Id="rId17" Type="http://schemas.openxmlformats.org/officeDocument/2006/relationships/image" Target="../media/image9.png"/><Relationship Id="rId25" Type="http://schemas.openxmlformats.org/officeDocument/2006/relationships/image" Target="../media/image66.png"/><Relationship Id="rId33" Type="http://schemas.openxmlformats.org/officeDocument/2006/relationships/image" Target="../media/image73.png"/><Relationship Id="rId38" Type="http://schemas.openxmlformats.org/officeDocument/2006/relationships/image" Target="../media/image77.png"/><Relationship Id="rId2" Type="http://schemas.openxmlformats.org/officeDocument/2006/relationships/slideLayout" Target="../slideLayouts/slideLayout33.xml"/><Relationship Id="rId16" Type="http://schemas.openxmlformats.org/officeDocument/2006/relationships/image" Target="../media/image58.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4.jpeg"/><Relationship Id="rId24" Type="http://schemas.openxmlformats.org/officeDocument/2006/relationships/image" Target="../media/image65.png"/><Relationship Id="rId32" Type="http://schemas.openxmlformats.org/officeDocument/2006/relationships/image" Target="../media/image24.png"/><Relationship Id="rId37" Type="http://schemas.openxmlformats.org/officeDocument/2006/relationships/image" Target="../media/image76.png"/><Relationship Id="rId5" Type="http://schemas.openxmlformats.org/officeDocument/2006/relationships/slideLayout" Target="../slideLayouts/slideLayout36.xml"/><Relationship Id="rId15" Type="http://schemas.openxmlformats.org/officeDocument/2006/relationships/image" Target="../media/image57.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5.png"/><Relationship Id="rId10" Type="http://schemas.openxmlformats.org/officeDocument/2006/relationships/theme" Target="../theme/theme5.xml"/><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6.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27.png"/><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slideLayout" Target="../slideLayouts/slideLayout43.xml"/><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47.xml"/><Relationship Id="rId12" Type="http://schemas.openxmlformats.org/officeDocument/2006/relationships/image" Target="../media/image4.jpe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42.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png"/><Relationship Id="rId5" Type="http://schemas.openxmlformats.org/officeDocument/2006/relationships/slideLayout" Target="../slideLayouts/slideLayout45.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theme" Target="../theme/theme6.xml"/><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50"/>
            <a:ext cx="9144000" cy="488951"/>
          </a:xfrm>
          <a:prstGeom prst="rect">
            <a:avLst/>
          </a:prstGeom>
        </p:spPr>
      </p:pic>
      <p:sp>
        <p:nvSpPr>
          <p:cNvPr id="14" name="Text Box 38"/>
          <p:cNvSpPr txBox="1">
            <a:spLocks noChangeArrowheads="1"/>
          </p:cNvSpPr>
          <p:nvPr/>
        </p:nvSpPr>
        <p:spPr bwMode="auto">
          <a:xfrm>
            <a:off x="165600" y="6107603"/>
            <a:ext cx="18764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7321507" y="6107603"/>
            <a:ext cx="1679306"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Y.J. Meijer | 13/02/2018 | Slide  </a:t>
            </a:r>
            <a:fld id="{01FC565E-16C0-4BD5-997F-1A34ECB90C4E}" type="slidenum">
              <a:rPr lang="en-GB" sz="800" noProof="1" smtClean="0">
                <a:solidFill>
                  <a:schemeClr val="bg2"/>
                </a:solidFill>
              </a:rPr>
              <a:t>‹#›</a:t>
            </a:fld>
            <a:endParaRPr lang="en-GB" sz="800" noProof="1">
              <a:solidFill>
                <a:schemeClr val="bg2"/>
              </a:solidFill>
            </a:endParaRPr>
          </a:p>
        </p:txBody>
      </p:sp>
      <p:grpSp>
        <p:nvGrpSpPr>
          <p:cNvPr id="65" name="Group 64"/>
          <p:cNvGrpSpPr/>
          <p:nvPr/>
        </p:nvGrpSpPr>
        <p:grpSpPr>
          <a:xfrm>
            <a:off x="172269" y="6544010"/>
            <a:ext cx="6826666" cy="148692"/>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4" name="Picture 2" descr="https://upload.wikimedia.org/wikipedia/en/thumb/8/84/European_Commission.svg/1280px-European_Commission.svg.png"/>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7879198" y="908013"/>
            <a:ext cx="1143676" cy="105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8316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447370"/>
            <a:ext cx="5016500" cy="2154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8"/>
            <a:ext cx="7174846" cy="43087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69057"/>
            <a:ext cx="9144000" cy="488951"/>
          </a:xfrm>
          <a:prstGeom prst="rect">
            <a:avLst/>
          </a:prstGeom>
        </p:spPr>
      </p:pic>
      <p:sp>
        <p:nvSpPr>
          <p:cNvPr id="2" name="Rectangle 1"/>
          <p:cNvSpPr/>
          <p:nvPr userDrawn="1"/>
        </p:nvSpPr>
        <p:spPr>
          <a:xfrm>
            <a:off x="3086414" y="6081791"/>
            <a:ext cx="2991694" cy="215433"/>
          </a:xfrm>
          <a:prstGeom prst="rect">
            <a:avLst/>
          </a:prstGeom>
        </p:spPr>
        <p:txBody>
          <a:bodyPr wrap="square" lIns="91430" tIns="45715" rIns="91430" bIns="45715">
            <a:spAutoFit/>
          </a:bodyPr>
          <a:lstStyle/>
          <a:p>
            <a:r>
              <a:rPr lang="en-GB" sz="800" dirty="0">
                <a:solidFill>
                  <a:schemeClr val="bg2"/>
                </a:solidFill>
              </a:rPr>
              <a:t>	</a:t>
            </a:r>
          </a:p>
        </p:txBody>
      </p:sp>
      <p:grpSp>
        <p:nvGrpSpPr>
          <p:cNvPr id="42" name="Group 41"/>
          <p:cNvGrpSpPr/>
          <p:nvPr userDrawn="1"/>
        </p:nvGrpSpPr>
        <p:grpSpPr>
          <a:xfrm>
            <a:off x="150061" y="6538732"/>
            <a:ext cx="6678000" cy="149584"/>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02663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x-none"/>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50"/>
            <a:ext cx="9144000" cy="488951"/>
          </a:xfrm>
          <a:prstGeom prst="rect">
            <a:avLst/>
          </a:prstGeom>
        </p:spPr>
      </p:pic>
      <p:sp>
        <p:nvSpPr>
          <p:cNvPr id="14" name="Text Box 38"/>
          <p:cNvSpPr txBox="1">
            <a:spLocks noChangeArrowheads="1"/>
          </p:cNvSpPr>
          <p:nvPr/>
        </p:nvSpPr>
        <p:spPr bwMode="auto">
          <a:xfrm>
            <a:off x="165600" y="6100801"/>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40" name="Group 39"/>
          <p:cNvGrpSpPr/>
          <p:nvPr/>
        </p:nvGrpSpPr>
        <p:grpSpPr>
          <a:xfrm>
            <a:off x="172269" y="6544010"/>
            <a:ext cx="6826666" cy="148692"/>
            <a:chOff x="172269" y="6621494"/>
            <a:chExt cx="6826666" cy="111519"/>
          </a:xfrm>
        </p:grpSpPr>
        <p:pic>
          <p:nvPicPr>
            <p:cNvPr id="41" name="Picture 40"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2" name="Picture 41"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3" name="Picture 42"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4" name="Picture 43"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5" name="Picture 44"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6" name="Picture 45"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7" name="Picture 46"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8" name="Picture 47"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9" name="Picture 48"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0" name="Picture 49"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1" name="Picture 50"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2" name="Picture 51"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3" name="Picture 52"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4" name="Picture 53"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5" name="Picture 54"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6" name="Picture 55"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7" name="Picture 56"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8" name="Picture 57"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9" name="Picture 58"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0" name="Picture 59"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1" name="Picture 60"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2" name="Picture 61"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3" name="Picture 62"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4" name="Picture 6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396281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endParaRPr lang="en-GB" sz="800" dirty="0">
              <a:solidFill>
                <a:srgbClr val="000000"/>
              </a:solidFill>
              <a:latin typeface="Verdana" pitchFamily="34" charset="0"/>
            </a:endParaRPr>
          </a:p>
        </p:txBody>
      </p:sp>
      <p:pic>
        <p:nvPicPr>
          <p:cNvPr id="3" name="Picture 2" descr="PPT_Fo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491287"/>
            <a:ext cx="9144000" cy="366713"/>
          </a:xfrm>
          <a:prstGeom prst="rect">
            <a:avLst/>
          </a:prstGeom>
        </p:spPr>
      </p:pic>
      <p:sp>
        <p:nvSpPr>
          <p:cNvPr id="4" name="Text Box 34"/>
          <p:cNvSpPr txBox="1">
            <a:spLocks noChangeAspect="1" noChangeArrowheads="1"/>
          </p:cNvSpPr>
          <p:nvPr/>
        </p:nvSpPr>
        <p:spPr bwMode="auto">
          <a:xfrm>
            <a:off x="6551364" y="6279900"/>
            <a:ext cx="2449449"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spAutoFit/>
          </a:bodyPr>
          <a:lstStyle/>
          <a:p>
            <a:pPr algn="r" defTabSz="914400" fontAlgn="base">
              <a:spcBef>
                <a:spcPct val="50000"/>
              </a:spcBef>
              <a:spcAft>
                <a:spcPct val="0"/>
              </a:spcAft>
            </a:pPr>
            <a:r>
              <a:rPr lang="en-GB" sz="800" noProof="1">
                <a:solidFill>
                  <a:srgbClr val="4D4F53"/>
                </a:solidFill>
                <a:latin typeface="Verdana" pitchFamily="34" charset="0"/>
              </a:rPr>
              <a:t>CIMR-MAG No. 1 | 12-13/04/2018| Slide  </a:t>
            </a:r>
            <a:fld id="{6EDC3D03-FE45-B448-AD0E-ACEB5C2E77C3}" type="slidenum">
              <a:rPr lang="en-GB" sz="800" noProof="1">
                <a:solidFill>
                  <a:srgbClr val="4D4F53"/>
                </a:solidFill>
                <a:latin typeface="Verdana" pitchFamily="34" charset="0"/>
              </a:rPr>
              <a:pPr algn="r" defTabSz="914400" fontAlgn="base">
                <a:spcBef>
                  <a:spcPct val="50000"/>
                </a:spcBef>
                <a:spcAft>
                  <a:spcPct val="0"/>
                </a:spcAft>
              </a:pPr>
              <a:t>‹#›</a:t>
            </a:fld>
            <a:endParaRPr lang="en-GB" sz="800" noProof="1">
              <a:solidFill>
                <a:srgbClr val="4D4F53"/>
              </a:solidFill>
              <a:latin typeface="Verdana" pitchFamily="34" charset="0"/>
            </a:endParaRPr>
          </a:p>
        </p:txBody>
      </p:sp>
      <p:sp>
        <p:nvSpPr>
          <p:cNvPr id="5" name="Text Box 38"/>
          <p:cNvSpPr txBox="1">
            <a:spLocks noChangeArrowheads="1"/>
          </p:cNvSpPr>
          <p:nvPr/>
        </p:nvSpPr>
        <p:spPr bwMode="auto">
          <a:xfrm>
            <a:off x="166064" y="6279900"/>
            <a:ext cx="2015936"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p>
            <a:pPr defTabSz="914400" fontAlgn="base">
              <a:spcBef>
                <a:spcPct val="50000"/>
              </a:spcBef>
              <a:spcAft>
                <a:spcPct val="0"/>
              </a:spcAft>
            </a:pPr>
            <a:r>
              <a:rPr lang="en-US" sz="800">
                <a:solidFill>
                  <a:srgbClr val="000000">
                    <a:lumMod val="75000"/>
                    <a:lumOff val="25000"/>
                  </a:srgbClr>
                </a:solidFill>
                <a:latin typeface="Verdana" pitchFamily="34" charset="0"/>
              </a:rPr>
              <a:t>ESA UNCLASSIFIED - For Official Use</a:t>
            </a:r>
            <a:endParaRPr lang="en-GB" sz="800" dirty="0">
              <a:solidFill>
                <a:srgbClr val="000000">
                  <a:lumMod val="75000"/>
                  <a:lumOff val="25000"/>
                </a:srgbClr>
              </a:solidFill>
              <a:latin typeface="Verdana" pitchFamily="34" charset="0"/>
            </a:endParaRPr>
          </a:p>
        </p:txBody>
      </p:sp>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55434"/>
            <a:ext cx="1210456" cy="504000"/>
          </a:xfrm>
          <a:prstGeom prst="rect">
            <a:avLst/>
          </a:prstGeom>
        </p:spPr>
      </p:pic>
      <p:grpSp>
        <p:nvGrpSpPr>
          <p:cNvPr id="7" name="Group 6"/>
          <p:cNvGrpSpPr/>
          <p:nvPr/>
        </p:nvGrpSpPr>
        <p:grpSpPr>
          <a:xfrm>
            <a:off x="171652" y="6621093"/>
            <a:ext cx="6436141" cy="111519"/>
            <a:chOff x="171652" y="6621093"/>
            <a:chExt cx="6436141" cy="111519"/>
          </a:xfrm>
        </p:grpSpPr>
        <p:pic>
          <p:nvPicPr>
            <p:cNvPr id="8" name="Picture 7"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161566"/>
            <a:ext cx="7174846" cy="427038"/>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sp>
        <p:nvSpPr>
          <p:cNvPr id="33" name="Rectangle 2"/>
          <p:cNvSpPr/>
          <p:nvPr/>
        </p:nvSpPr>
        <p:spPr>
          <a:xfrm>
            <a:off x="172800" y="864000"/>
            <a:ext cx="8748000" cy="53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fontAlgn="base">
              <a:spcBef>
                <a:spcPct val="0"/>
              </a:spcBef>
              <a:spcAft>
                <a:spcPct val="0"/>
              </a:spcAft>
            </a:pPr>
            <a:endParaRPr lang="it-IT" dirty="0">
              <a:solidFill>
                <a:srgbClr val="000000"/>
              </a:solidFill>
              <a:latin typeface="Verdana"/>
            </a:endParaRPr>
          </a:p>
        </p:txBody>
      </p:sp>
      <p:pic>
        <p:nvPicPr>
          <p:cNvPr id="34" name="Picture 36" descr="PPT_Header01" hidden="1"/>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5" descr="PPT_Header02" hidden="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2" descr="signature" hidden="1"/>
          <p:cNvPicPr>
            <a:picLocks noChangeAspect="1" noChangeArrowheads="1"/>
          </p:cNvPicPr>
          <p:nvPr/>
        </p:nvPicPr>
        <p:blipFill>
          <a:blip r:embed="rId38" cstate="print">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864000"/>
            <a:ext cx="8748000" cy="5338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extLst>
      <p:ext uri="{BB962C8B-B14F-4D97-AF65-F5344CB8AC3E}">
        <p14:creationId xmlns:p14="http://schemas.microsoft.com/office/powerpoint/2010/main" val="29930446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27068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50"/>
            <a:ext cx="9144000" cy="488951"/>
          </a:xfrm>
          <a:prstGeom prst="rect">
            <a:avLst/>
          </a:prstGeom>
        </p:spPr>
      </p:pic>
      <p:sp>
        <p:nvSpPr>
          <p:cNvPr id="14" name="Text Box 38"/>
          <p:cNvSpPr txBox="1">
            <a:spLocks noChangeArrowheads="1"/>
          </p:cNvSpPr>
          <p:nvPr/>
        </p:nvSpPr>
        <p:spPr bwMode="auto">
          <a:xfrm>
            <a:off x="165600" y="6107603"/>
            <a:ext cx="1876476"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65" name="Group 64"/>
          <p:cNvGrpSpPr/>
          <p:nvPr/>
        </p:nvGrpSpPr>
        <p:grpSpPr>
          <a:xfrm>
            <a:off x="172269" y="6544010"/>
            <a:ext cx="6826666" cy="148692"/>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60971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1.tiff"/><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98989" y="2590800"/>
            <a:ext cx="6629400"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3200" b="1" dirty="0">
                <a:solidFill>
                  <a:srgbClr val="FFFFFF"/>
                </a:solidFill>
                <a:latin typeface="Calibri" charset="0"/>
                <a:ea typeface="Calibri" charset="0"/>
                <a:cs typeface="Calibri" charset="0"/>
              </a:rPr>
              <a:t>Discussion on Future Mission Planning</a:t>
            </a:r>
            <a:br>
              <a:rPr lang="en-AU" sz="3200" b="1" dirty="0">
                <a:solidFill>
                  <a:srgbClr val="FFFFFF"/>
                </a:solidFill>
                <a:latin typeface="Calibri" charset="0"/>
                <a:ea typeface="Calibri" charset="0"/>
                <a:cs typeface="Calibri" charset="0"/>
              </a:rPr>
            </a:br>
            <a:r>
              <a:rPr lang="en-AU" sz="3200" b="1" dirty="0">
                <a:solidFill>
                  <a:srgbClr val="FFFFFF"/>
                </a:solidFill>
                <a:latin typeface="Calibri" charset="0"/>
                <a:ea typeface="Calibri" charset="0"/>
                <a:cs typeface="Calibri" charset="0"/>
              </a:rPr>
              <a:t>Copernicus Evolution</a:t>
            </a:r>
            <a:endParaRPr sz="3200" b="1" dirty="0">
              <a:solidFill>
                <a:srgbClr val="FFFFFF"/>
              </a:solidFill>
              <a:latin typeface="Calibri" charset="0"/>
              <a:ea typeface="Calibri" charset="0"/>
              <a:cs typeface="Calibri" charset="0"/>
            </a:endParaRPr>
          </a:p>
        </p:txBody>
      </p:sp>
      <p:sp>
        <p:nvSpPr>
          <p:cNvPr id="11" name="Shape 11"/>
          <p:cNvSpPr/>
          <p:nvPr/>
        </p:nvSpPr>
        <p:spPr>
          <a:xfrm>
            <a:off x="622789" y="4468811"/>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AU" dirty="0">
                <a:solidFill>
                  <a:srgbClr val="FFFFFF"/>
                </a:solidFill>
                <a:latin typeface="Arial Bold"/>
                <a:ea typeface="Arial Bold"/>
                <a:cs typeface="Arial Bold"/>
                <a:sym typeface="Arial Bold"/>
              </a:rPr>
              <a:t>Mauro </a:t>
            </a:r>
            <a:r>
              <a:rPr lang="en-AU" dirty="0" err="1">
                <a:solidFill>
                  <a:srgbClr val="FFFFFF"/>
                </a:solidFill>
                <a:latin typeface="Arial Bold"/>
                <a:ea typeface="Arial Bold"/>
                <a:cs typeface="Arial Bold"/>
                <a:sym typeface="Arial Bold"/>
              </a:rPr>
              <a:t>Facchini</a:t>
            </a:r>
            <a:endParaRPr lang="en-AU"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Arial Bold"/>
                <a:ea typeface="Arial Bold"/>
                <a:cs typeface="Arial Bold"/>
                <a:sym typeface="Arial Bold"/>
              </a:rPr>
              <a:t>CEOS SIT-33</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Session 1.7</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Arial Bold"/>
                <a:ea typeface="Arial Bold"/>
                <a:cs typeface="Arial Bold"/>
                <a:sym typeface="Arial Bold"/>
              </a:rPr>
              <a:t>24 April 2018</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989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Calibri" charset="0"/>
                <a:ea typeface="Calibri" charset="0"/>
                <a:cs typeface="Calibri" charset="0"/>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800" y="1485236"/>
            <a:ext cx="5862240" cy="3922415"/>
          </a:xfrm>
        </p:spPr>
        <p:txBody>
          <a:bodyPr/>
          <a:lstStyle/>
          <a:p>
            <a:pPr>
              <a:lnSpc>
                <a:spcPct val="100000"/>
              </a:lnSpc>
              <a:spcBef>
                <a:spcPts val="0"/>
              </a:spcBef>
            </a:pPr>
            <a:r>
              <a:rPr lang="en-US" sz="1200" b="1" dirty="0"/>
              <a:t>CO</a:t>
            </a:r>
            <a:r>
              <a:rPr lang="en-US" sz="1200" b="1" baseline="-25000" dirty="0"/>
              <a:t>2</a:t>
            </a:r>
            <a:r>
              <a:rPr lang="en-US" sz="1200" b="1" dirty="0"/>
              <a:t> &amp; NO</a:t>
            </a:r>
            <a:r>
              <a:rPr lang="en-US" sz="1200" b="1" baseline="-25000" dirty="0"/>
              <a:t>2</a:t>
            </a:r>
            <a:r>
              <a:rPr lang="en-US" sz="1200" b="1" dirty="0"/>
              <a:t>:</a:t>
            </a:r>
            <a:r>
              <a:rPr lang="en-US" sz="1200" dirty="0"/>
              <a:t> technical concept deploys a push-broom imaging spectrometer (as heritage missions)</a:t>
            </a:r>
          </a:p>
          <a:p>
            <a:pPr>
              <a:lnSpc>
                <a:spcPct val="100000"/>
              </a:lnSpc>
              <a:spcBef>
                <a:spcPts val="0"/>
              </a:spcBef>
            </a:pPr>
            <a:endParaRPr lang="en-US" sz="1200" dirty="0"/>
          </a:p>
          <a:p>
            <a:pPr>
              <a:lnSpc>
                <a:spcPct val="100000"/>
              </a:lnSpc>
              <a:spcBef>
                <a:spcPts val="0"/>
              </a:spcBef>
            </a:pPr>
            <a:r>
              <a:rPr lang="en-US" sz="1200" b="1" dirty="0"/>
              <a:t>Aerosol &amp; clouds:</a:t>
            </a:r>
            <a:r>
              <a:rPr lang="en-US" sz="1200" dirty="0"/>
              <a:t> </a:t>
            </a:r>
            <a:r>
              <a:rPr lang="en-US" sz="1200" dirty="0" err="1"/>
              <a:t>polarimeter</a:t>
            </a:r>
            <a:r>
              <a:rPr lang="en-US" sz="1200" dirty="0"/>
              <a:t> measuring degree of linear polarization multiple angles along the flight track</a:t>
            </a:r>
          </a:p>
          <a:p>
            <a:pPr>
              <a:lnSpc>
                <a:spcPct val="100000"/>
              </a:lnSpc>
              <a:spcBef>
                <a:spcPts val="0"/>
              </a:spcBef>
            </a:pPr>
            <a:endParaRPr lang="en-US" sz="1200" dirty="0"/>
          </a:p>
          <a:p>
            <a:pPr>
              <a:lnSpc>
                <a:spcPct val="100000"/>
              </a:lnSpc>
              <a:spcBef>
                <a:spcPts val="0"/>
              </a:spcBef>
            </a:pPr>
            <a:r>
              <a:rPr lang="en-US" sz="1200" b="1" dirty="0"/>
              <a:t>Satellite constellation:</a:t>
            </a:r>
            <a:r>
              <a:rPr lang="en-US" sz="1200" dirty="0"/>
              <a:t> to reach the coverage requirement a constellation of </a:t>
            </a:r>
            <a:r>
              <a:rPr lang="en-US" sz="1200" b="1" dirty="0"/>
              <a:t>3 satellites </a:t>
            </a:r>
            <a:r>
              <a:rPr lang="en-US" sz="1200" dirty="0"/>
              <a:t>with about 250 km swath is expected</a:t>
            </a:r>
          </a:p>
          <a:p>
            <a:pPr>
              <a:lnSpc>
                <a:spcPct val="100000"/>
              </a:lnSpc>
              <a:spcBef>
                <a:spcPts val="0"/>
              </a:spcBef>
            </a:pPr>
            <a:endParaRPr lang="en-US" sz="1200" dirty="0"/>
          </a:p>
          <a:p>
            <a:pPr>
              <a:lnSpc>
                <a:spcPct val="100000"/>
              </a:lnSpc>
              <a:spcBef>
                <a:spcPts val="0"/>
              </a:spcBef>
            </a:pPr>
            <a:r>
              <a:rPr lang="en-US" sz="1200" dirty="0"/>
              <a:t>Two parallel </a:t>
            </a:r>
            <a:r>
              <a:rPr lang="en-US" sz="1200" b="1" dirty="0"/>
              <a:t>Phase A/B1 </a:t>
            </a:r>
            <a:r>
              <a:rPr lang="en-US" sz="1200" dirty="0"/>
              <a:t>system studies: started 03-2018 </a:t>
            </a:r>
            <a:r>
              <a:rPr lang="en-US" sz="1200" dirty="0">
                <a:sym typeface="Wingdings" panose="05000000000000000000" pitchFamily="2" charset="2"/>
              </a:rPr>
              <a:t>to</a:t>
            </a:r>
            <a:r>
              <a:rPr lang="en-US" sz="1200" dirty="0"/>
              <a:t> mid ’19</a:t>
            </a:r>
          </a:p>
          <a:p>
            <a:pPr>
              <a:lnSpc>
                <a:spcPct val="100000"/>
              </a:lnSpc>
              <a:spcBef>
                <a:spcPts val="0"/>
              </a:spcBef>
            </a:pPr>
            <a:endParaRPr lang="en-US" sz="1200" dirty="0"/>
          </a:p>
          <a:p>
            <a:pPr>
              <a:lnSpc>
                <a:spcPct val="100000"/>
              </a:lnSpc>
              <a:spcBef>
                <a:spcPts val="0"/>
              </a:spcBef>
            </a:pPr>
            <a:r>
              <a:rPr lang="en-US" sz="1200" b="1" dirty="0"/>
              <a:t>Mission Advisory Group </a:t>
            </a:r>
            <a:r>
              <a:rPr lang="en-US" sz="1200" dirty="0"/>
              <a:t>established with first meeting 06-2018</a:t>
            </a:r>
          </a:p>
          <a:p>
            <a:pPr>
              <a:lnSpc>
                <a:spcPct val="100000"/>
              </a:lnSpc>
              <a:spcBef>
                <a:spcPts val="0"/>
              </a:spcBef>
            </a:pPr>
            <a:endParaRPr lang="en-US" sz="1200" dirty="0"/>
          </a:p>
          <a:p>
            <a:pPr>
              <a:lnSpc>
                <a:spcPct val="100000"/>
              </a:lnSpc>
              <a:spcBef>
                <a:spcPts val="0"/>
              </a:spcBef>
            </a:pPr>
            <a:r>
              <a:rPr lang="en-US" sz="1200" dirty="0"/>
              <a:t>Start implementation (after confirmation at C-MIN19) </a:t>
            </a:r>
            <a:r>
              <a:rPr lang="en-US" sz="1200" dirty="0">
                <a:sym typeface="Wingdings" panose="05000000000000000000" pitchFamily="2" charset="2"/>
              </a:rPr>
              <a:t> </a:t>
            </a:r>
            <a:r>
              <a:rPr lang="en-US" sz="1200" dirty="0"/>
              <a:t>Q1-2020</a:t>
            </a:r>
          </a:p>
          <a:p>
            <a:pPr>
              <a:lnSpc>
                <a:spcPct val="100000"/>
              </a:lnSpc>
              <a:spcBef>
                <a:spcPts val="0"/>
              </a:spcBef>
            </a:pPr>
            <a:r>
              <a:rPr lang="en-US" sz="1200" b="1" dirty="0"/>
              <a:t>Launch target in 2025–2026</a:t>
            </a:r>
          </a:p>
          <a:p>
            <a:pPr>
              <a:lnSpc>
                <a:spcPct val="100000"/>
              </a:lnSpc>
              <a:spcBef>
                <a:spcPts val="0"/>
              </a:spcBef>
            </a:pPr>
            <a:endParaRPr lang="en-US" sz="1200" dirty="0"/>
          </a:p>
          <a:p>
            <a:pPr>
              <a:lnSpc>
                <a:spcPct val="100000"/>
              </a:lnSpc>
              <a:spcBef>
                <a:spcPts val="0"/>
              </a:spcBef>
            </a:pPr>
            <a:r>
              <a:rPr lang="en-US" sz="1200" b="1" dirty="0"/>
              <a:t>CEOS AC-VC </a:t>
            </a:r>
            <a:r>
              <a:rPr lang="en-US" sz="1200" dirty="0"/>
              <a:t>White Paper on GHG is </a:t>
            </a:r>
            <a:br>
              <a:rPr lang="en-US" sz="1200" dirty="0"/>
            </a:br>
            <a:r>
              <a:rPr lang="en-US" sz="1200" dirty="0"/>
              <a:t>applicable and offers opportunities </a:t>
            </a:r>
          </a:p>
          <a:p>
            <a:pPr>
              <a:lnSpc>
                <a:spcPct val="100000"/>
              </a:lnSpc>
              <a:spcBef>
                <a:spcPts val="0"/>
              </a:spcBef>
            </a:pPr>
            <a:endParaRPr lang="en-US" sz="1200" dirty="0"/>
          </a:p>
          <a:p>
            <a:pPr>
              <a:lnSpc>
                <a:spcPct val="100000"/>
              </a:lnSpc>
              <a:spcBef>
                <a:spcPts val="0"/>
              </a:spcBef>
            </a:pPr>
            <a:r>
              <a:rPr lang="en-US" sz="1200" dirty="0"/>
              <a:t>Several ESA and H2020 support studies</a:t>
            </a:r>
          </a:p>
          <a:p>
            <a:pPr>
              <a:lnSpc>
                <a:spcPct val="100000"/>
              </a:lnSpc>
              <a:spcBef>
                <a:spcPts val="0"/>
              </a:spcBef>
            </a:pPr>
            <a:endParaRPr lang="en-US" sz="1200" dirty="0"/>
          </a:p>
        </p:txBody>
      </p:sp>
      <p:sp>
        <p:nvSpPr>
          <p:cNvPr id="11" name="TextBox 10"/>
          <p:cNvSpPr txBox="1"/>
          <p:nvPr/>
        </p:nvSpPr>
        <p:spPr>
          <a:xfrm rot="16200000">
            <a:off x="3014453" y="5136127"/>
            <a:ext cx="961701" cy="200055"/>
          </a:xfrm>
          <a:prstGeom prst="rect">
            <a:avLst/>
          </a:prstGeom>
          <a:noFill/>
        </p:spPr>
        <p:txBody>
          <a:bodyPr wrap="square" rtlCol="0">
            <a:spAutoFit/>
          </a:bodyPr>
          <a:lstStyle/>
          <a:p>
            <a:pPr algn="l"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Credits: SRON</a:t>
            </a:r>
          </a:p>
        </p:txBody>
      </p:sp>
      <p:pic>
        <p:nvPicPr>
          <p:cNvPr id="16" name="Content Placeholder 4" descr="Slide20.png"/>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3599819" y="4251394"/>
            <a:ext cx="2491008" cy="138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Figure 5_12.tif"/>
          <p:cNvPicPr>
            <a:picLocks noChangeAspect="1"/>
          </p:cNvPicPr>
          <p:nvPr/>
        </p:nvPicPr>
        <p:blipFill rotWithShape="1">
          <a:blip r:embed="rId5" cstate="print">
            <a:extLst>
              <a:ext uri="{28A0092B-C50C-407E-A947-70E740481C1C}">
                <a14:useLocalDpi xmlns:a14="http://schemas.microsoft.com/office/drawing/2010/main"/>
              </a:ext>
            </a:extLst>
          </a:blip>
          <a:srcRect l="5333" r="5675"/>
          <a:stretch/>
        </p:blipFill>
        <p:spPr bwMode="auto">
          <a:xfrm>
            <a:off x="6118556" y="966521"/>
            <a:ext cx="2241178" cy="262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984" t="10373" r="25839" b="8789"/>
          <a:stretch>
            <a:fillRect/>
          </a:stretch>
        </p:blipFill>
        <p:spPr>
          <a:xfrm>
            <a:off x="6099805" y="3629829"/>
            <a:ext cx="2119313" cy="2000250"/>
          </a:xfrm>
          <a:prstGeom prst="rect">
            <a:avLst/>
          </a:prstGeom>
          <a:ln>
            <a:solidFill>
              <a:schemeClr val="accent4"/>
            </a:solidFill>
          </a:ln>
        </p:spPr>
      </p:pic>
      <p:sp>
        <p:nvSpPr>
          <p:cNvPr id="10" name="TextBox 9"/>
          <p:cNvSpPr txBox="1"/>
          <p:nvPr/>
        </p:nvSpPr>
        <p:spPr>
          <a:xfrm>
            <a:off x="8148720" y="3611073"/>
            <a:ext cx="934320" cy="630942"/>
          </a:xfrm>
          <a:prstGeom prst="rect">
            <a:avLst/>
          </a:prstGeom>
          <a:noFill/>
        </p:spPr>
        <p:txBody>
          <a:bodyPr wrap="square" rtlCol="0">
            <a:spAutoFit/>
          </a:bodyPr>
          <a:lstStyle/>
          <a:p>
            <a:pPr algn="ctr"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Animation of constellation with 3 satellites each having</a:t>
            </a:r>
            <a:br>
              <a:rPr lang="en-GB" sz="700" kern="1200" dirty="0">
                <a:solidFill>
                  <a:srgbClr val="000000"/>
                </a:solidFill>
                <a:latin typeface="Verdana" pitchFamily="34" charset="0"/>
                <a:ea typeface="+mn-ea"/>
                <a:cs typeface="+mn-cs"/>
              </a:rPr>
            </a:br>
            <a:r>
              <a:rPr lang="en-GB" sz="700" kern="1200" dirty="0">
                <a:solidFill>
                  <a:srgbClr val="000000"/>
                </a:solidFill>
                <a:latin typeface="Verdana" pitchFamily="34" charset="0"/>
                <a:ea typeface="+mn-ea"/>
                <a:cs typeface="+mn-cs"/>
              </a:rPr>
              <a:t>250 km swath</a:t>
            </a:r>
          </a:p>
        </p:txBody>
      </p:sp>
      <p:sp>
        <p:nvSpPr>
          <p:cNvPr id="12" name="TextBox 11"/>
          <p:cNvSpPr txBox="1"/>
          <p:nvPr/>
        </p:nvSpPr>
        <p:spPr>
          <a:xfrm>
            <a:off x="8148720" y="2525516"/>
            <a:ext cx="934320" cy="523220"/>
          </a:xfrm>
          <a:prstGeom prst="rect">
            <a:avLst/>
          </a:prstGeom>
          <a:noFill/>
        </p:spPr>
        <p:txBody>
          <a:bodyPr wrap="square" rtlCol="0">
            <a:spAutoFit/>
          </a:bodyPr>
          <a:lstStyle/>
          <a:p>
            <a:pPr algn="ctr"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Push-broom imaging spectrometer concept</a:t>
            </a:r>
          </a:p>
        </p:txBody>
      </p:sp>
      <p:sp>
        <p:nvSpPr>
          <p:cNvPr id="2" name="Title 1"/>
          <p:cNvSpPr>
            <a:spLocks noGrp="1"/>
          </p:cNvSpPr>
          <p:nvPr>
            <p:ph type="title"/>
          </p:nvPr>
        </p:nvSpPr>
        <p:spPr>
          <a:xfrm>
            <a:off x="143086" y="1021788"/>
            <a:ext cx="7174846" cy="400110"/>
          </a:xfrm>
        </p:spPr>
        <p:txBody>
          <a:bodyPr/>
          <a:lstStyle/>
          <a:p>
            <a:r>
              <a:rPr lang="en-GB" sz="2000" dirty="0"/>
              <a:t>CO</a:t>
            </a:r>
            <a:r>
              <a:rPr lang="en-GB" sz="2000" baseline="-25000" dirty="0"/>
              <a:t>2</a:t>
            </a:r>
            <a:r>
              <a:rPr lang="en-GB" sz="2000" dirty="0"/>
              <a:t> monitoring mission concept, status &amp; planning</a:t>
            </a:r>
          </a:p>
        </p:txBody>
      </p:sp>
    </p:spTree>
    <p:extLst>
      <p:ext uri="{BB962C8B-B14F-4D97-AF65-F5344CB8AC3E}">
        <p14:creationId xmlns:p14="http://schemas.microsoft.com/office/powerpoint/2010/main" val="391622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92" y="932569"/>
            <a:ext cx="8769927" cy="276989"/>
          </a:xfrm>
        </p:spPr>
        <p:txBody>
          <a:bodyPr/>
          <a:lstStyle/>
          <a:p>
            <a:pPr algn="ctr"/>
            <a:r>
              <a:rPr lang="en-US" sz="1200" b="1" dirty="0"/>
              <a:t>Copernicus </a:t>
            </a:r>
            <a:r>
              <a:rPr lang="en-US" sz="1200" b="1" dirty="0">
                <a:solidFill>
                  <a:srgbClr val="FF0000"/>
                </a:solidFill>
              </a:rPr>
              <a:t>CHIME - C</a:t>
            </a:r>
            <a:r>
              <a:rPr lang="en-US" sz="1200" b="1" dirty="0"/>
              <a:t>opernicus </a:t>
            </a:r>
            <a:r>
              <a:rPr lang="en-US" sz="1200" b="1" dirty="0">
                <a:solidFill>
                  <a:srgbClr val="FF0000"/>
                </a:solidFill>
              </a:rPr>
              <a:t>H</a:t>
            </a:r>
            <a:r>
              <a:rPr lang="en-US" sz="1200" b="1" dirty="0"/>
              <a:t>yperspectral </a:t>
            </a:r>
            <a:r>
              <a:rPr lang="en-US" sz="1200" b="1" dirty="0">
                <a:solidFill>
                  <a:srgbClr val="FF0000"/>
                </a:solidFill>
              </a:rPr>
              <a:t>I</a:t>
            </a:r>
            <a:r>
              <a:rPr lang="en-US" sz="1200" b="1" dirty="0"/>
              <a:t>maging Mission for the</a:t>
            </a:r>
            <a:r>
              <a:rPr lang="en-US" sz="1200" b="1" dirty="0">
                <a:solidFill>
                  <a:schemeClr val="bg1"/>
                </a:solidFill>
              </a:rPr>
              <a:t> </a:t>
            </a:r>
            <a:r>
              <a:rPr lang="en-US" sz="1200" b="1" dirty="0">
                <a:solidFill>
                  <a:srgbClr val="FF0000"/>
                </a:solidFill>
              </a:rPr>
              <a:t>E</a:t>
            </a:r>
            <a:r>
              <a:rPr lang="en-US" sz="1200" b="1" dirty="0"/>
              <a:t>nvironment</a:t>
            </a:r>
            <a:endParaRPr lang="en-US" sz="1200" dirty="0"/>
          </a:p>
        </p:txBody>
      </p:sp>
      <p:sp>
        <p:nvSpPr>
          <p:cNvPr id="3" name="Content Placeholder 2"/>
          <p:cNvSpPr>
            <a:spLocks noGrp="1"/>
          </p:cNvSpPr>
          <p:nvPr>
            <p:ph idx="1"/>
          </p:nvPr>
        </p:nvSpPr>
        <p:spPr>
          <a:xfrm>
            <a:off x="0" y="1461259"/>
            <a:ext cx="9144000" cy="3823073"/>
          </a:xfrm>
        </p:spPr>
        <p:txBody>
          <a:bodyPr>
            <a:normAutofit/>
          </a:bodyPr>
          <a:lstStyle/>
          <a:p>
            <a:pPr marL="133350" indent="-41275"/>
            <a:r>
              <a:rPr lang="en-GB" sz="1100" b="1" dirty="0"/>
              <a:t>Mission Objective</a:t>
            </a:r>
            <a:r>
              <a:rPr lang="en-GB" sz="1100" dirty="0"/>
              <a:t>: </a:t>
            </a:r>
            <a:r>
              <a:rPr lang="en-US" sz="1100" dirty="0"/>
              <a:t>To provide routine hyperspectral observations through the Copernicus </a:t>
            </a:r>
            <a:r>
              <a:rPr lang="en-US" sz="1100" dirty="0" err="1"/>
              <a:t>Programme</a:t>
            </a:r>
            <a:r>
              <a:rPr lang="en-US" sz="1100" dirty="0"/>
              <a:t> in support of EU- and related policies for the management of natural resources, assets and benefits. This unique visible-to-shortwave infra-red spectroscopy based observational capability will in particular support new and enhanced services for food security, agriculture and raw materials. This includes sustainable agricultural and biodiversity management, soil properties characterization, sustainable mining practices and environment preservation</a:t>
            </a:r>
            <a:endParaRPr lang="en-GB" sz="1100" b="1" dirty="0"/>
          </a:p>
          <a:p>
            <a:pPr marL="2266950" indent="-2174875">
              <a:lnSpc>
                <a:spcPct val="100000"/>
              </a:lnSpc>
            </a:pPr>
            <a:r>
              <a:rPr lang="en-GB" sz="1100" b="1" dirty="0"/>
              <a:t>Spectral coverage</a:t>
            </a:r>
            <a:r>
              <a:rPr lang="en-GB" sz="1100" dirty="0"/>
              <a:t>: 	Contiguous spectral coverage between 400 and 2500 nm</a:t>
            </a:r>
          </a:p>
          <a:p>
            <a:pPr marL="2266950" indent="-2174875">
              <a:lnSpc>
                <a:spcPct val="100000"/>
              </a:lnSpc>
            </a:pPr>
            <a:r>
              <a:rPr lang="en-GB" sz="1100" b="1" dirty="0"/>
              <a:t>Spectral sampling</a:t>
            </a:r>
            <a:r>
              <a:rPr lang="en-GB" sz="1100" dirty="0"/>
              <a:t>: 	≤ 10 nm at FWHM </a:t>
            </a:r>
          </a:p>
          <a:p>
            <a:pPr marL="2266950" indent="-2174875">
              <a:lnSpc>
                <a:spcPct val="100000"/>
              </a:lnSpc>
            </a:pPr>
            <a:r>
              <a:rPr lang="en-GB" sz="1100" b="1" dirty="0"/>
              <a:t>Spatial resolution</a:t>
            </a:r>
            <a:r>
              <a:rPr lang="en-GB" sz="1100" dirty="0"/>
              <a:t>: 	20m - 30m </a:t>
            </a:r>
          </a:p>
          <a:p>
            <a:pPr marL="2266950" indent="-2174875">
              <a:lnSpc>
                <a:spcPct val="100000"/>
              </a:lnSpc>
            </a:pPr>
            <a:r>
              <a:rPr lang="en-GB" sz="1100" b="1" dirty="0"/>
              <a:t>Temporal resolution</a:t>
            </a:r>
            <a:r>
              <a:rPr lang="en-GB" sz="1100" dirty="0"/>
              <a:t>: 	Geometric Repeat observations needed every 10 days</a:t>
            </a:r>
          </a:p>
          <a:p>
            <a:pPr marL="2266950" indent="-2174875">
              <a:lnSpc>
                <a:spcPct val="100000"/>
              </a:lnSpc>
            </a:pPr>
            <a:r>
              <a:rPr lang="en-GB" sz="1100" b="1" dirty="0"/>
              <a:t>Status / Launch date:	</a:t>
            </a:r>
            <a:r>
              <a:rPr lang="en-GB" sz="1100" dirty="0"/>
              <a:t>Currently in Phase A/B1, Launch foreseen for mid-twenties (2025/26)</a:t>
            </a:r>
          </a:p>
          <a:p>
            <a:pPr marL="2266950" indent="-2174875">
              <a:lnSpc>
                <a:spcPct val="100000"/>
              </a:lnSpc>
            </a:pPr>
            <a:r>
              <a:rPr lang="en-GB" sz="1100" b="1" dirty="0"/>
              <a:t>CEOS support through:	</a:t>
            </a:r>
            <a:r>
              <a:rPr lang="en-GB" sz="1100" dirty="0"/>
              <a:t>Cal/Val, synergy with LSI-VC and OCR-VC for inland/coastal water</a:t>
            </a:r>
          </a:p>
          <a:p>
            <a:pPr marL="2266950" indent="-2174875">
              <a:lnSpc>
                <a:spcPct val="100000"/>
              </a:lnSpc>
            </a:pPr>
            <a:endParaRPr lang="en-GB" sz="1100" dirty="0"/>
          </a:p>
          <a:p>
            <a:pPr marL="285750" indent="-285750">
              <a:lnSpc>
                <a:spcPct val="150000"/>
              </a:lnSpc>
              <a:buFont typeface="Arial"/>
              <a:buChar char="•"/>
            </a:pPr>
            <a:endParaRPr lang="en-US" sz="1100" dirty="0"/>
          </a:p>
        </p:txBody>
      </p:sp>
      <p:pic>
        <p:nvPicPr>
          <p:cNvPr id="5" name="Picture 2">
            <a:extLst>
              <a:ext uri="{FF2B5EF4-FFF2-40B4-BE49-F238E27FC236}">
                <a16:creationId xmlns:a16="http://schemas.microsoft.com/office/drawing/2014/main" id="{AD2644AE-7A31-DC42-A2E9-716FF32C80D4}"/>
              </a:ext>
            </a:extLst>
          </p:cNvPr>
          <p:cNvPicPr>
            <a:picLocks noChangeAspect="1" noChangeArrowheads="1"/>
          </p:cNvPicPr>
          <p:nvPr/>
        </p:nvPicPr>
        <p:blipFill>
          <a:blip r:embed="rId3" cstate="print"/>
          <a:srcRect/>
          <a:stretch>
            <a:fillRect/>
          </a:stretch>
        </p:blipFill>
        <p:spPr bwMode="auto">
          <a:xfrm>
            <a:off x="4279086" y="3885253"/>
            <a:ext cx="3147847" cy="1754648"/>
          </a:xfrm>
          <a:prstGeom prst="rect">
            <a:avLst/>
          </a:prstGeom>
          <a:noFill/>
          <a:ln w="9525">
            <a:noFill/>
            <a:miter lim="800000"/>
            <a:headEnd/>
            <a:tailEnd/>
          </a:ln>
          <a:effectLst/>
        </p:spPr>
      </p:pic>
      <p:grpSp>
        <p:nvGrpSpPr>
          <p:cNvPr id="7" name="Group 6">
            <a:extLst>
              <a:ext uri="{FF2B5EF4-FFF2-40B4-BE49-F238E27FC236}">
                <a16:creationId xmlns:a16="http://schemas.microsoft.com/office/drawing/2014/main" id="{DC32334D-8801-9249-B7CA-889E693BB21B}"/>
              </a:ext>
            </a:extLst>
          </p:cNvPr>
          <p:cNvGrpSpPr/>
          <p:nvPr/>
        </p:nvGrpSpPr>
        <p:grpSpPr>
          <a:xfrm>
            <a:off x="130234" y="4339360"/>
            <a:ext cx="4239179" cy="1054423"/>
            <a:chOff x="787401" y="588399"/>
            <a:chExt cx="5466574" cy="1359716"/>
          </a:xfrm>
        </p:grpSpPr>
        <p:sp>
          <p:nvSpPr>
            <p:cNvPr id="8" name="Arrow: Curved Down 4">
              <a:extLst>
                <a:ext uri="{FF2B5EF4-FFF2-40B4-BE49-F238E27FC236}">
                  <a16:creationId xmlns:a16="http://schemas.microsoft.com/office/drawing/2014/main" id="{05438EC6-F024-4E4E-B7F9-11A3C3D80DB2}"/>
                </a:ext>
              </a:extLst>
            </p:cNvPr>
            <p:cNvSpPr/>
            <p:nvPr/>
          </p:nvSpPr>
          <p:spPr>
            <a:xfrm rot="476040">
              <a:off x="2979255" y="588399"/>
              <a:ext cx="3274720" cy="997340"/>
            </a:xfrm>
            <a:prstGeom prst="curvedDownArrow">
              <a:avLst>
                <a:gd name="adj1" fmla="val 25000"/>
                <a:gd name="adj2" fmla="val 50000"/>
                <a:gd name="adj3" fmla="val 36819"/>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rtl="0" fontAlgn="base">
                <a:spcBef>
                  <a:spcPct val="0"/>
                </a:spcBef>
                <a:spcAft>
                  <a:spcPct val="0"/>
                </a:spcAft>
              </a:pPr>
              <a:endParaRPr lang="en-US" kern="1200">
                <a:solidFill>
                  <a:srgbClr val="000000"/>
                </a:solidFill>
                <a:latin typeface="Verdana"/>
              </a:endParaRPr>
            </a:p>
          </p:txBody>
        </p:sp>
        <p:pic>
          <p:nvPicPr>
            <p:cNvPr id="9" name="Picture 49">
              <a:extLst>
                <a:ext uri="{FF2B5EF4-FFF2-40B4-BE49-F238E27FC236}">
                  <a16:creationId xmlns:a16="http://schemas.microsoft.com/office/drawing/2014/main" id="{AA270B5C-1BCB-BC40-B645-FDE96F601A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401" y="600959"/>
              <a:ext cx="2693195" cy="134715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E113B622-87F9-394A-99F7-EEFDE2FCD3D2}"/>
              </a:ext>
            </a:extLst>
          </p:cNvPr>
          <p:cNvPicPr>
            <a:picLocks noChangeAspect="1"/>
          </p:cNvPicPr>
          <p:nvPr/>
        </p:nvPicPr>
        <p:blipFill>
          <a:blip r:embed="rId5"/>
          <a:stretch>
            <a:fillRect/>
          </a:stretch>
        </p:blipFill>
        <p:spPr>
          <a:xfrm>
            <a:off x="7517948" y="3996397"/>
            <a:ext cx="1440522" cy="1643505"/>
          </a:xfrm>
          <a:prstGeom prst="rect">
            <a:avLst/>
          </a:prstGeom>
        </p:spPr>
      </p:pic>
    </p:spTree>
    <p:extLst>
      <p:ext uri="{BB962C8B-B14F-4D97-AF65-F5344CB8AC3E}">
        <p14:creationId xmlns:p14="http://schemas.microsoft.com/office/powerpoint/2010/main" val="124771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037177"/>
            <a:ext cx="7174846" cy="369332"/>
          </a:xfrm>
        </p:spPr>
        <p:txBody>
          <a:bodyPr/>
          <a:lstStyle/>
          <a:p>
            <a:r>
              <a:rPr lang="en-US" sz="1800" b="1" dirty="0"/>
              <a:t>Copernicus Polar Ice and Snow Topographic Mission</a:t>
            </a:r>
          </a:p>
        </p:txBody>
      </p:sp>
      <p:sp>
        <p:nvSpPr>
          <p:cNvPr id="3" name="Content Placeholder 2"/>
          <p:cNvSpPr>
            <a:spLocks noGrp="1"/>
          </p:cNvSpPr>
          <p:nvPr>
            <p:ph idx="1"/>
          </p:nvPr>
        </p:nvSpPr>
        <p:spPr>
          <a:xfrm>
            <a:off x="172799" y="1506478"/>
            <a:ext cx="7342817" cy="2068725"/>
          </a:xfrm>
        </p:spPr>
        <p:txBody>
          <a:bodyPr/>
          <a:lstStyle/>
          <a:p>
            <a:pPr indent="0"/>
            <a:r>
              <a:rPr lang="en-GB" sz="1200" dirty="0"/>
              <a:t>Monitoring the polar regions has been identified as a priority by the European Commission. </a:t>
            </a:r>
          </a:p>
          <a:p>
            <a:pPr indent="0"/>
            <a:r>
              <a:rPr lang="en-US" sz="1200" b="1" u="sng" dirty="0"/>
              <a:t>Mission Objectives</a:t>
            </a:r>
            <a:r>
              <a:rPr lang="en-US" sz="1200" u="sng" dirty="0"/>
              <a:t>:</a:t>
            </a:r>
            <a:r>
              <a:rPr lang="en-US" sz="1200" dirty="0"/>
              <a:t> Addressing top priority parameters identified in the Copernicus PEG I and II reports, this mission monitors </a:t>
            </a:r>
            <a:r>
              <a:rPr lang="en-GB" sz="1200" dirty="0"/>
              <a:t>variability in the polar regions by providing </a:t>
            </a:r>
          </a:p>
          <a:p>
            <a:pPr marL="1095750" lvl="1" indent="-285750">
              <a:buFont typeface="Arial"/>
              <a:buChar char="•"/>
            </a:pPr>
            <a:r>
              <a:rPr lang="en-GB" sz="1200" dirty="0"/>
              <a:t>High-resolution sea ice and land ice elevation and thickness measurements; </a:t>
            </a:r>
          </a:p>
          <a:p>
            <a:pPr marL="1095750" lvl="1" indent="-285750">
              <a:buFont typeface="Arial"/>
              <a:buChar char="•"/>
            </a:pPr>
            <a:r>
              <a:rPr lang="en-GB" sz="1200" dirty="0"/>
              <a:t>Properties of snow cover on ice and other surfaces;</a:t>
            </a:r>
          </a:p>
          <a:p>
            <a:pPr marL="1095750" lvl="1" indent="-285750">
              <a:buFont typeface="Arial"/>
              <a:buChar char="•"/>
            </a:pPr>
            <a:r>
              <a:rPr lang="en-GB" sz="1200" dirty="0"/>
              <a:t>Monitoring of critical climate signals: ice sheet, ice cap melting and sea level; </a:t>
            </a:r>
          </a:p>
          <a:p>
            <a:pPr marL="1095750" lvl="1" indent="-285750">
              <a:buFont typeface="Arial"/>
              <a:buChar char="•"/>
            </a:pPr>
            <a:r>
              <a:rPr lang="en-GB" sz="1200" dirty="0"/>
              <a:t>Support applications related to coastal and inland waters and contribute to the observation of ocean topography.</a:t>
            </a:r>
          </a:p>
        </p:txBody>
      </p:sp>
      <p:pic>
        <p:nvPicPr>
          <p:cNvPr id="4" name="Picture 3" descr="Screen Shot 2018-02-22 at 11.45.2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343" y="2159745"/>
            <a:ext cx="534330" cy="745289"/>
          </a:xfrm>
          <a:prstGeom prst="rect">
            <a:avLst/>
          </a:prstGeom>
        </p:spPr>
      </p:pic>
      <p:pic>
        <p:nvPicPr>
          <p:cNvPr id="5" name="Picture 4" descr="Screen Shot 2018-02-22 at 11.45.3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357" y="2159745"/>
            <a:ext cx="526632" cy="740744"/>
          </a:xfrm>
          <a:prstGeom prst="rect">
            <a:avLst/>
          </a:prstGeom>
        </p:spPr>
      </p:pic>
      <p:sp>
        <p:nvSpPr>
          <p:cNvPr id="10" name="TextBox 9"/>
          <p:cNvSpPr txBox="1"/>
          <p:nvPr/>
        </p:nvSpPr>
        <p:spPr>
          <a:xfrm>
            <a:off x="7381417" y="2941338"/>
            <a:ext cx="1877919" cy="400110"/>
          </a:xfrm>
          <a:prstGeom prst="rect">
            <a:avLst/>
          </a:prstGeom>
          <a:noFill/>
        </p:spPr>
        <p:txBody>
          <a:bodyPr wrap="square" rtlCol="0">
            <a:spAutoFit/>
          </a:bodyPr>
          <a:lstStyle/>
          <a:p>
            <a:pPr algn="l" defTabSz="914400" rtl="0" fontAlgn="base">
              <a:spcBef>
                <a:spcPct val="0"/>
              </a:spcBef>
              <a:spcAft>
                <a:spcPct val="0"/>
              </a:spcAft>
            </a:pPr>
            <a:r>
              <a:rPr lang="en-US" sz="1000" kern="1200" dirty="0">
                <a:solidFill>
                  <a:srgbClr val="000000"/>
                </a:solidFill>
                <a:latin typeface="Verdana" pitchFamily="34" charset="0"/>
                <a:ea typeface="+mn-ea"/>
                <a:cs typeface="+mn-cs"/>
              </a:rPr>
              <a:t>Copernicus PEG I and II reports</a:t>
            </a:r>
          </a:p>
        </p:txBody>
      </p:sp>
      <p:sp>
        <p:nvSpPr>
          <p:cNvPr id="12" name="TextBox 11"/>
          <p:cNvSpPr txBox="1"/>
          <p:nvPr/>
        </p:nvSpPr>
        <p:spPr>
          <a:xfrm>
            <a:off x="172800" y="3567388"/>
            <a:ext cx="8696853" cy="1938992"/>
          </a:xfrm>
          <a:prstGeom prst="rect">
            <a:avLst/>
          </a:prstGeom>
          <a:noFill/>
        </p:spPr>
        <p:txBody>
          <a:bodyPr wrap="square" rtlCol="0">
            <a:spAutoFit/>
          </a:bodyPr>
          <a:lstStyle/>
          <a:p>
            <a:pPr algn="l" defTabSz="914400" rtl="0" fontAlgn="base">
              <a:spcBef>
                <a:spcPct val="0"/>
              </a:spcBef>
              <a:spcAft>
                <a:spcPct val="0"/>
              </a:spcAft>
            </a:pPr>
            <a:r>
              <a:rPr lang="en-US" sz="1200" b="1" u="sng" kern="1200" dirty="0">
                <a:solidFill>
                  <a:srgbClr val="4D4F53"/>
                </a:solidFill>
                <a:latin typeface="Verdana" pitchFamily="34" charset="0"/>
                <a:ea typeface="+mn-ea"/>
                <a:cs typeface="+mn-cs"/>
              </a:rPr>
              <a:t>Mission Concept</a:t>
            </a:r>
            <a:r>
              <a:rPr lang="en-US" sz="1200" u="sng" kern="1200" dirty="0">
                <a:solidFill>
                  <a:srgbClr val="4D4F53"/>
                </a:solidFill>
                <a:latin typeface="Verdana" pitchFamily="34" charset="0"/>
                <a:ea typeface="+mn-ea"/>
                <a:cs typeface="+mn-cs"/>
              </a:rPr>
              <a:t>:</a:t>
            </a:r>
            <a:r>
              <a:rPr lang="en-US" sz="1200" kern="1200" dirty="0">
                <a:solidFill>
                  <a:srgbClr val="4D4F53"/>
                </a:solidFill>
                <a:latin typeface="Verdana" pitchFamily="34" charset="0"/>
                <a:ea typeface="+mn-ea"/>
                <a:cs typeface="+mn-cs"/>
              </a:rPr>
              <a:t> A) The satellite embarks a payload forming a complete measurement system, comprising of a </a:t>
            </a:r>
            <a:r>
              <a:rPr lang="en-US" sz="1200" kern="1200" dirty="0">
                <a:solidFill>
                  <a:srgbClr val="FF0000"/>
                </a:solidFill>
                <a:latin typeface="Verdana" pitchFamily="34" charset="0"/>
                <a:ea typeface="+mn-ea"/>
                <a:cs typeface="+mn-cs"/>
              </a:rPr>
              <a:t>high spatial resolution Ku-band and </a:t>
            </a:r>
            <a:r>
              <a:rPr lang="en-US" sz="1200" kern="1200" dirty="0" err="1">
                <a:solidFill>
                  <a:srgbClr val="FF0000"/>
                </a:solidFill>
                <a:latin typeface="Verdana" pitchFamily="34" charset="0"/>
                <a:ea typeface="+mn-ea"/>
                <a:cs typeface="+mn-cs"/>
              </a:rPr>
              <a:t>Ka</a:t>
            </a:r>
            <a:r>
              <a:rPr lang="en-US" sz="1200" kern="1200" dirty="0">
                <a:solidFill>
                  <a:srgbClr val="FF0000"/>
                </a:solidFill>
                <a:latin typeface="Verdana" pitchFamily="34" charset="0"/>
                <a:ea typeface="+mn-ea"/>
                <a:cs typeface="+mn-cs"/>
              </a:rPr>
              <a:t>-band </a:t>
            </a:r>
            <a:r>
              <a:rPr lang="en-US" sz="1200" kern="1200" dirty="0" err="1">
                <a:solidFill>
                  <a:srgbClr val="FF0000"/>
                </a:solidFill>
                <a:latin typeface="Verdana" pitchFamily="34" charset="0"/>
                <a:ea typeface="+mn-ea"/>
                <a:cs typeface="+mn-cs"/>
              </a:rPr>
              <a:t>interferometric</a:t>
            </a:r>
            <a:r>
              <a:rPr lang="en-US" sz="1200" kern="1200" dirty="0">
                <a:solidFill>
                  <a:srgbClr val="FF0000"/>
                </a:solidFill>
                <a:latin typeface="Verdana" pitchFamily="34" charset="0"/>
                <a:ea typeface="+mn-ea"/>
                <a:cs typeface="+mn-cs"/>
              </a:rPr>
              <a:t> radar altimeter</a:t>
            </a:r>
            <a:r>
              <a:rPr lang="en-US" sz="1200" kern="1200" dirty="0">
                <a:solidFill>
                  <a:srgbClr val="4D4F53"/>
                </a:solidFill>
                <a:latin typeface="Verdana" pitchFamily="34" charset="0"/>
                <a:ea typeface="+mn-ea"/>
                <a:cs typeface="+mn-cs"/>
              </a:rPr>
              <a:t>, a </a:t>
            </a:r>
            <a:r>
              <a:rPr lang="en-US" sz="1200" kern="1200" dirty="0">
                <a:solidFill>
                  <a:srgbClr val="FF0000"/>
                </a:solidFill>
                <a:latin typeface="Verdana" pitchFamily="34" charset="0"/>
                <a:ea typeface="+mn-ea"/>
                <a:cs typeface="+mn-cs"/>
              </a:rPr>
              <a:t>laser retro-reflector array</a:t>
            </a:r>
            <a:r>
              <a:rPr lang="en-US" sz="1200" kern="1200" dirty="0">
                <a:solidFill>
                  <a:srgbClr val="4D4F53"/>
                </a:solidFill>
                <a:latin typeface="Verdana" pitchFamily="34" charset="0"/>
                <a:ea typeface="+mn-ea"/>
                <a:cs typeface="+mn-cs"/>
              </a:rPr>
              <a:t>, a </a:t>
            </a:r>
            <a:r>
              <a:rPr lang="en-US" sz="1200" kern="1200" dirty="0">
                <a:solidFill>
                  <a:srgbClr val="FF0000"/>
                </a:solidFill>
                <a:latin typeface="Verdana" pitchFamily="34" charset="0"/>
                <a:ea typeface="+mn-ea"/>
                <a:cs typeface="+mn-cs"/>
              </a:rPr>
              <a:t>GNSS receiver and a microwave radiometer</a:t>
            </a:r>
            <a:r>
              <a:rPr lang="en-US" sz="1200" kern="1200" dirty="0">
                <a:solidFill>
                  <a:srgbClr val="4D4F53"/>
                </a:solidFill>
                <a:latin typeface="Verdana" pitchFamily="34" charset="0"/>
                <a:ea typeface="+mn-ea"/>
                <a:cs typeface="+mn-cs"/>
              </a:rPr>
              <a:t>. B) </a:t>
            </a:r>
            <a:r>
              <a:rPr lang="en-GB" sz="1200" kern="1200" dirty="0">
                <a:solidFill>
                  <a:srgbClr val="4D4F53"/>
                </a:solidFill>
                <a:latin typeface="Verdana" pitchFamily="34" charset="0"/>
                <a:ea typeface="+mn-ea"/>
                <a:cs typeface="+mn-cs"/>
              </a:rPr>
              <a:t>The mission draws from the heritage experience of several in-orbit missions and from the on-going development of the Sentinel-6 and </a:t>
            </a:r>
            <a:r>
              <a:rPr lang="en-GB" sz="1200" kern="1200" dirty="0" err="1">
                <a:solidFill>
                  <a:srgbClr val="4D4F53"/>
                </a:solidFill>
                <a:latin typeface="Verdana" pitchFamily="34" charset="0"/>
                <a:ea typeface="+mn-ea"/>
                <a:cs typeface="+mn-cs"/>
              </a:rPr>
              <a:t>MetOp</a:t>
            </a:r>
            <a:r>
              <a:rPr lang="en-GB" sz="1200" kern="1200" dirty="0">
                <a:solidFill>
                  <a:srgbClr val="4D4F53"/>
                </a:solidFill>
                <a:latin typeface="Verdana" pitchFamily="34" charset="0"/>
                <a:ea typeface="+mn-ea"/>
                <a:cs typeface="+mn-cs"/>
              </a:rPr>
              <a:t>-SG programmes. </a:t>
            </a:r>
          </a:p>
          <a:p>
            <a:pPr algn="l" defTabSz="914400" rtl="0" fontAlgn="base">
              <a:spcBef>
                <a:spcPct val="0"/>
              </a:spcBef>
              <a:spcAft>
                <a:spcPct val="0"/>
              </a:spcAft>
            </a:pPr>
            <a:endParaRPr lang="en-GB" sz="1200" kern="1200" dirty="0">
              <a:solidFill>
                <a:srgbClr val="4D4F53"/>
              </a:solidFill>
              <a:latin typeface="Verdana" pitchFamily="34" charset="0"/>
              <a:ea typeface="+mn-ea"/>
              <a:cs typeface="+mn-cs"/>
            </a:endParaRPr>
          </a:p>
          <a:p>
            <a:pPr algn="l" defTabSz="914400" rtl="0" fontAlgn="base">
              <a:spcBef>
                <a:spcPct val="0"/>
              </a:spcBef>
              <a:spcAft>
                <a:spcPct val="0"/>
              </a:spcAft>
            </a:pPr>
            <a:r>
              <a:rPr lang="en-US" sz="1200" b="1" u="sng" kern="1200" dirty="0">
                <a:solidFill>
                  <a:srgbClr val="4D4F53"/>
                </a:solidFill>
                <a:latin typeface="Verdana"/>
                <a:ea typeface="+mn-ea"/>
                <a:cs typeface="Verdana"/>
              </a:rPr>
              <a:t>Mission status and launch date</a:t>
            </a:r>
            <a:r>
              <a:rPr lang="en-US" sz="1200" kern="1200" dirty="0">
                <a:solidFill>
                  <a:srgbClr val="4D4F53"/>
                </a:solidFill>
                <a:latin typeface="Verdana"/>
                <a:ea typeface="+mn-ea"/>
                <a:cs typeface="Verdana"/>
              </a:rPr>
              <a:t>: Currently in Phase A. Anticipated launch date is mid 2020s. </a:t>
            </a:r>
          </a:p>
          <a:p>
            <a:pPr algn="l" defTabSz="914400" rtl="0" fontAlgn="base">
              <a:spcBef>
                <a:spcPct val="0"/>
              </a:spcBef>
              <a:spcAft>
                <a:spcPct val="0"/>
              </a:spcAft>
            </a:pPr>
            <a:endParaRPr lang="en-US" sz="1200" kern="1200" dirty="0">
              <a:solidFill>
                <a:srgbClr val="4D4F53"/>
              </a:solidFill>
              <a:latin typeface="Verdana"/>
              <a:ea typeface="+mn-ea"/>
              <a:cs typeface="Verdana"/>
            </a:endParaRPr>
          </a:p>
          <a:p>
            <a:pPr algn="l" defTabSz="914400" rtl="0" fontAlgn="base">
              <a:spcBef>
                <a:spcPct val="0"/>
              </a:spcBef>
              <a:spcAft>
                <a:spcPct val="0"/>
              </a:spcAft>
            </a:pPr>
            <a:r>
              <a:rPr lang="en-US" sz="1200" b="1" u="sng" kern="1200" dirty="0">
                <a:solidFill>
                  <a:srgbClr val="4D4F53"/>
                </a:solidFill>
                <a:latin typeface="Verdana"/>
                <a:ea typeface="+mn-ea"/>
                <a:cs typeface="Verdana"/>
              </a:rPr>
              <a:t>Possible Support through coordinated CEOS actions</a:t>
            </a:r>
            <a:r>
              <a:rPr lang="en-US" sz="1200" kern="1200" dirty="0">
                <a:solidFill>
                  <a:srgbClr val="4D4F53"/>
                </a:solidFill>
                <a:latin typeface="Verdana"/>
                <a:ea typeface="+mn-ea"/>
                <a:cs typeface="Verdana"/>
              </a:rPr>
              <a:t>: Potential cross calibration/validation activities with Sentinel-3, Sentinel-6, CryoSat-2, </a:t>
            </a:r>
            <a:r>
              <a:rPr lang="en-US" sz="1200" kern="1200" dirty="0" err="1">
                <a:solidFill>
                  <a:srgbClr val="4D4F53"/>
                </a:solidFill>
                <a:latin typeface="Verdana"/>
                <a:ea typeface="+mn-ea"/>
                <a:cs typeface="Verdana"/>
              </a:rPr>
              <a:t>Altika</a:t>
            </a:r>
            <a:r>
              <a:rPr lang="en-US" sz="1200" kern="1200" dirty="0">
                <a:solidFill>
                  <a:srgbClr val="4D4F53"/>
                </a:solidFill>
                <a:latin typeface="Verdana"/>
                <a:ea typeface="+mn-ea"/>
                <a:cs typeface="Verdana"/>
              </a:rPr>
              <a:t> and IceSat-2 (if operational)</a:t>
            </a:r>
          </a:p>
          <a:p>
            <a:pPr algn="l" defTabSz="914400" rtl="0" fontAlgn="base">
              <a:spcBef>
                <a:spcPct val="0"/>
              </a:spcBef>
              <a:spcAft>
                <a:spcPct val="0"/>
              </a:spcAft>
            </a:pPr>
            <a:endParaRPr lang="en-US" sz="1200" kern="1200" dirty="0">
              <a:solidFill>
                <a:srgbClr val="000000"/>
              </a:solidFill>
              <a:latin typeface="Verdana" pitchFamily="34" charset="0"/>
              <a:ea typeface="+mn-ea"/>
              <a:cs typeface="+mn-cs"/>
            </a:endParaRPr>
          </a:p>
        </p:txBody>
      </p:sp>
    </p:spTree>
    <p:extLst>
      <p:ext uri="{BB962C8B-B14F-4D97-AF65-F5344CB8AC3E}">
        <p14:creationId xmlns:p14="http://schemas.microsoft.com/office/powerpoint/2010/main" val="310214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9201"/>
            <a:ext cx="7615192" cy="769441"/>
          </a:xfrm>
        </p:spPr>
        <p:txBody>
          <a:bodyPr/>
          <a:lstStyle/>
          <a:p>
            <a:r>
              <a:rPr lang="en-US" dirty="0"/>
              <a:t>Copernicus Imaging Microwave Radiometer (CIMR)</a:t>
            </a:r>
          </a:p>
        </p:txBody>
      </p:sp>
      <p:sp>
        <p:nvSpPr>
          <p:cNvPr id="3" name="Content Placeholder 2"/>
          <p:cNvSpPr>
            <a:spLocks noGrp="1"/>
          </p:cNvSpPr>
          <p:nvPr>
            <p:ph idx="1"/>
          </p:nvPr>
        </p:nvSpPr>
        <p:spPr>
          <a:xfrm>
            <a:off x="172800" y="864000"/>
            <a:ext cx="5965336" cy="5551586"/>
          </a:xfrm>
        </p:spPr>
        <p:txBody>
          <a:bodyPr>
            <a:normAutofit fontScale="77500" lnSpcReduction="20000"/>
          </a:bodyPr>
          <a:lstStyle/>
          <a:p>
            <a:r>
              <a:rPr lang="en-US" b="1" dirty="0"/>
              <a:t>Mission Objective</a:t>
            </a:r>
          </a:p>
          <a:p>
            <a:r>
              <a:rPr lang="en-US" dirty="0"/>
              <a:t>Respond's directly to the </a:t>
            </a:r>
            <a:r>
              <a:rPr lang="en-US" b="1" i="1" dirty="0"/>
              <a:t>Integrated EU Arctic Policy</a:t>
            </a:r>
            <a:r>
              <a:rPr lang="en-US" dirty="0"/>
              <a:t> </a:t>
            </a:r>
          </a:p>
          <a:p>
            <a:pPr marL="285750" lvl="0" indent="-285750">
              <a:buFont typeface="Arial"/>
              <a:buChar char="•"/>
            </a:pPr>
            <a:r>
              <a:rPr lang="en-GB" dirty="0"/>
              <a:t>Climate Change and Safeguarding the Arctic</a:t>
            </a:r>
          </a:p>
          <a:p>
            <a:pPr marL="285750" lvl="0" indent="-285750">
              <a:buFont typeface="Arial"/>
              <a:buChar char="•"/>
            </a:pPr>
            <a:r>
              <a:rPr lang="en-GB" dirty="0"/>
              <a:t>Environment Sustainable Development in and around the Arctic</a:t>
            </a:r>
          </a:p>
          <a:p>
            <a:pPr marL="285750" lvl="0" indent="-285750">
              <a:buFont typeface="Arial"/>
              <a:buChar char="•"/>
            </a:pPr>
            <a:r>
              <a:rPr lang="en-GB" dirty="0"/>
              <a:t>International Cooperation on Arctic Issues</a:t>
            </a:r>
            <a:endParaRPr lang="en-US" dirty="0"/>
          </a:p>
          <a:p>
            <a:endParaRPr lang="en-US" dirty="0"/>
          </a:p>
          <a:p>
            <a:r>
              <a:rPr lang="en-US" b="1" dirty="0"/>
              <a:t>Characteristics</a:t>
            </a:r>
          </a:p>
          <a:p>
            <a:pPr marL="285750" indent="-285750">
              <a:buFontTx/>
              <a:buChar char="-"/>
            </a:pPr>
            <a:r>
              <a:rPr lang="en-US" dirty="0"/>
              <a:t>Conically scanning </a:t>
            </a:r>
            <a:r>
              <a:rPr lang="en-US" dirty="0" err="1"/>
              <a:t>Multifrequency</a:t>
            </a:r>
            <a:r>
              <a:rPr lang="en-US" dirty="0"/>
              <a:t> Microwave radiometer</a:t>
            </a:r>
          </a:p>
          <a:p>
            <a:pPr marL="285750" indent="-285750">
              <a:buFontTx/>
              <a:buChar char="-"/>
            </a:pPr>
            <a:r>
              <a:rPr lang="en-US" dirty="0"/>
              <a:t>Loose convoy flight with MetOp-SG(B)</a:t>
            </a:r>
          </a:p>
          <a:p>
            <a:pPr marL="285750" indent="-285750">
              <a:buFontTx/>
              <a:buChar char="-"/>
            </a:pPr>
            <a:r>
              <a:rPr lang="en-US" dirty="0"/>
              <a:t>Single satellite</a:t>
            </a:r>
          </a:p>
          <a:p>
            <a:pPr marL="285750" indent="-285750">
              <a:buFontTx/>
              <a:buChar char="-"/>
            </a:pPr>
            <a:r>
              <a:rPr lang="en-US" dirty="0"/>
              <a:t>99% global coverage every day, mean 6 hourly -revisit in Arctic Areas</a:t>
            </a:r>
          </a:p>
          <a:p>
            <a:pPr marL="285750" indent="-285750">
              <a:buFontTx/>
              <a:buChar char="-"/>
            </a:pPr>
            <a:r>
              <a:rPr lang="en-US" dirty="0"/>
              <a:t>In Phase A/B1, Launch: 2025</a:t>
            </a:r>
          </a:p>
          <a:p>
            <a:pPr marL="285750" indent="-285750">
              <a:buFontTx/>
              <a:buChar char="-"/>
            </a:pPr>
            <a:endParaRPr lang="en-US" dirty="0"/>
          </a:p>
          <a:p>
            <a:r>
              <a:rPr lang="en-US" dirty="0"/>
              <a:t>Channels (GHz):	1.4,    </a:t>
            </a:r>
            <a:r>
              <a:rPr lang="en-US" b="1" dirty="0"/>
              <a:t>6.9,    10.65,    18.7       </a:t>
            </a:r>
            <a:r>
              <a:rPr lang="en-US" dirty="0"/>
              <a:t>36.5 </a:t>
            </a:r>
          </a:p>
          <a:p>
            <a:r>
              <a:rPr lang="en-US" dirty="0"/>
              <a:t>Resolution (km):	 50</a:t>
            </a:r>
            <a:r>
              <a:rPr lang="en-US" b="1" dirty="0"/>
              <a:t>      10       ≤10       ≤5 </a:t>
            </a:r>
            <a:r>
              <a:rPr lang="en-US" dirty="0"/>
              <a:t>        ≤5</a:t>
            </a:r>
          </a:p>
          <a:p>
            <a:endParaRPr lang="en-US" dirty="0"/>
          </a:p>
          <a:p>
            <a:r>
              <a:rPr lang="en-US" b="1" dirty="0"/>
              <a:t>Products</a:t>
            </a:r>
          </a:p>
          <a:p>
            <a:r>
              <a:rPr lang="en-US" dirty="0"/>
              <a:t>Sea Ice Concentration</a:t>
            </a:r>
          </a:p>
          <a:p>
            <a:r>
              <a:rPr lang="en-US" dirty="0"/>
              <a:t>Sea Surface Temperature</a:t>
            </a:r>
          </a:p>
          <a:p>
            <a:r>
              <a:rPr lang="en-US" dirty="0"/>
              <a:t>Thin Sea Ice Thickness</a:t>
            </a:r>
          </a:p>
          <a:p>
            <a:r>
              <a:rPr lang="en-US" dirty="0"/>
              <a:t>Sea Ice Drift</a:t>
            </a:r>
          </a:p>
          <a:p>
            <a:r>
              <a:rPr lang="en-US" dirty="0"/>
              <a:t>Ice Type</a:t>
            </a:r>
          </a:p>
          <a:p>
            <a:r>
              <a:rPr lang="en-US" dirty="0"/>
              <a:t>Sea Surface Salinity</a:t>
            </a:r>
          </a:p>
          <a:p>
            <a:r>
              <a:rPr lang="en-US" dirty="0"/>
              <a:t>Extreme Wind</a:t>
            </a:r>
          </a:p>
          <a:p>
            <a:r>
              <a:rPr lang="en-US" dirty="0"/>
              <a:t>Additional land products (</a:t>
            </a:r>
            <a:r>
              <a:rPr lang="en-US" dirty="0" err="1"/>
              <a:t>eg</a:t>
            </a:r>
            <a:r>
              <a:rPr lang="en-US" dirty="0"/>
              <a:t>. soil moisture, precipitation</a:t>
            </a:r>
            <a:r>
              <a:rPr lang="mr-IN" dirty="0"/>
              <a:t>…</a:t>
            </a:r>
            <a:r>
              <a:rPr lang="en-US" dirty="0"/>
              <a:t>)</a:t>
            </a:r>
          </a:p>
        </p:txBody>
      </p:sp>
      <p:sp>
        <p:nvSpPr>
          <p:cNvPr id="4" name="TextBox 3"/>
          <p:cNvSpPr txBox="1"/>
          <p:nvPr/>
        </p:nvSpPr>
        <p:spPr>
          <a:xfrm>
            <a:off x="2469365" y="4378426"/>
            <a:ext cx="3316005" cy="156966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Support to CEOS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Direct Response to SST-VC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Sustains AMSR2 type capability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Prevents gap in MW capability @~7GHz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Sustains SMAP/SMOS capability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Integrate and enhance performance of Sentinel-1 and Sentinel-3 in high latitudes</a:t>
            </a:r>
          </a:p>
        </p:txBody>
      </p:sp>
      <p:pic>
        <p:nvPicPr>
          <p:cNvPr id="5" name="Picture 4"/>
          <p:cNvPicPr>
            <a:picLocks noChangeAspect="1"/>
          </p:cNvPicPr>
          <p:nvPr/>
        </p:nvPicPr>
        <p:blipFill>
          <a:blip r:embed="rId3"/>
          <a:stretch>
            <a:fillRect/>
          </a:stretch>
        </p:blipFill>
        <p:spPr>
          <a:xfrm>
            <a:off x="6010583" y="638839"/>
            <a:ext cx="3121145" cy="2911703"/>
          </a:xfrm>
          <a:prstGeom prst="rect">
            <a:avLst/>
          </a:prstGeom>
        </p:spPr>
      </p:pic>
      <p:pic>
        <p:nvPicPr>
          <p:cNvPr id="7" name="Picture 6"/>
          <p:cNvPicPr>
            <a:picLocks noChangeAspect="1"/>
          </p:cNvPicPr>
          <p:nvPr/>
        </p:nvPicPr>
        <p:blipFill>
          <a:blip r:embed="rId4"/>
          <a:stretch>
            <a:fillRect/>
          </a:stretch>
        </p:blipFill>
        <p:spPr>
          <a:xfrm>
            <a:off x="5982569" y="3732117"/>
            <a:ext cx="3117012" cy="1749614"/>
          </a:xfrm>
          <a:prstGeom prst="rect">
            <a:avLst/>
          </a:prstGeom>
        </p:spPr>
      </p:pic>
      <p:sp>
        <p:nvSpPr>
          <p:cNvPr id="8" name="Rectangle 7"/>
          <p:cNvSpPr/>
          <p:nvPr/>
        </p:nvSpPr>
        <p:spPr>
          <a:xfrm>
            <a:off x="172800" y="3660713"/>
            <a:ext cx="4972305" cy="541636"/>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73148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0041" y="853211"/>
            <a:ext cx="8093759" cy="769441"/>
          </a:xfrm>
        </p:spPr>
        <p:txBody>
          <a:bodyPr/>
          <a:lstStyle/>
          <a:p>
            <a:r>
              <a:rPr lang="en-GB" dirty="0"/>
              <a:t>High spatio-temporal resolution LST Monitoring (LSTM) 	Copernicus Candidate Mission</a:t>
            </a:r>
          </a:p>
        </p:txBody>
      </p:sp>
      <p:sp>
        <p:nvSpPr>
          <p:cNvPr id="117763" name="Rectangle 3"/>
          <p:cNvSpPr>
            <a:spLocks noGrp="1" noChangeArrowheads="1"/>
          </p:cNvSpPr>
          <p:nvPr>
            <p:ph type="body" idx="4294967295"/>
          </p:nvPr>
        </p:nvSpPr>
        <p:spPr>
          <a:xfrm>
            <a:off x="172800" y="1604074"/>
            <a:ext cx="8971200" cy="3962356"/>
          </a:xfrm>
        </p:spPr>
        <p:txBody>
          <a:bodyPr>
            <a:normAutofit lnSpcReduction="10000"/>
          </a:bodyPr>
          <a:lstStyle/>
          <a:p>
            <a:pPr indent="0"/>
            <a:r>
              <a:rPr lang="en-GB" sz="1500" b="1" dirty="0"/>
              <a:t>Main Mission Objective:</a:t>
            </a:r>
          </a:p>
          <a:p>
            <a:r>
              <a:rPr lang="en-US" sz="1500" dirty="0"/>
              <a:t>To complement Sentinel observation capabilities with high spatio-temporal resolution Thermal Infra-Red observations over land and coastal regions </a:t>
            </a:r>
            <a:r>
              <a:rPr lang="en-US" sz="1500" b="1" i="1" dirty="0">
                <a:solidFill>
                  <a:srgbClr val="008000"/>
                </a:solidFill>
              </a:rPr>
              <a:t>in support of agriculture management services</a:t>
            </a:r>
            <a:r>
              <a:rPr lang="en-US" sz="1500" b="1" dirty="0">
                <a:solidFill>
                  <a:srgbClr val="008000"/>
                </a:solidFill>
              </a:rPr>
              <a:t>,</a:t>
            </a:r>
            <a:r>
              <a:rPr lang="en-US" sz="1500" dirty="0"/>
              <a:t> and possibly a range of additional applications and services</a:t>
            </a:r>
          </a:p>
          <a:p>
            <a:pPr>
              <a:buFont typeface="Arial"/>
              <a:buChar char="•"/>
            </a:pPr>
            <a:r>
              <a:rPr lang="en-US" sz="1500" dirty="0"/>
              <a:t>Addressing policies related to water and food security – EU Water Framework EU Directive, Common Agriculture Policy, UN SDGs, UNFCCC, UNCCD</a:t>
            </a:r>
          </a:p>
          <a:p>
            <a:pPr>
              <a:buFont typeface="Arial"/>
              <a:buChar char="•"/>
            </a:pPr>
            <a:r>
              <a:rPr lang="en-US" sz="1500" dirty="0"/>
              <a:t>User requirements: timely management information at field scale for irrigation, water abstraction, water pollution, land degradation</a:t>
            </a:r>
          </a:p>
          <a:p>
            <a:pPr indent="0"/>
            <a:r>
              <a:rPr lang="en-US" sz="1500" b="1" dirty="0"/>
              <a:t>Primary mission requirements:</a:t>
            </a:r>
          </a:p>
          <a:p>
            <a:pPr marL="285750" indent="-285750">
              <a:buFont typeface="Arial"/>
              <a:buChar char="•"/>
            </a:pPr>
            <a:r>
              <a:rPr lang="en-US" sz="1500" dirty="0"/>
              <a:t>Land surface temperature and emissivity at 30-50 m, daily (goal), 3-5 TIR bands  &amp; minimum VNIR/SWIR</a:t>
            </a:r>
          </a:p>
          <a:p>
            <a:pPr indent="0"/>
            <a:r>
              <a:rPr lang="en-US" sz="1500" b="1" dirty="0"/>
              <a:t>Mission Status: </a:t>
            </a:r>
            <a:r>
              <a:rPr lang="en-US" sz="1400" dirty="0"/>
              <a:t>Currently in Phase A/B1. Anticipated launch date is mid 2020s. </a:t>
            </a:r>
            <a:endParaRPr lang="en-US" sz="1500" b="1" dirty="0"/>
          </a:p>
          <a:p>
            <a:pPr indent="0"/>
            <a:r>
              <a:rPr lang="en-US" sz="1500" b="1" dirty="0"/>
              <a:t>CEOS support: </a:t>
            </a:r>
            <a:r>
              <a:rPr lang="en-US" sz="1400" dirty="0"/>
              <a:t>Potential cross calibration/validation activities with </a:t>
            </a:r>
            <a:r>
              <a:rPr lang="en-US" sz="1500" dirty="0"/>
              <a:t>Landsat, </a:t>
            </a:r>
            <a:r>
              <a:rPr lang="en-US" sz="1500" dirty="0" err="1"/>
              <a:t>Trishna</a:t>
            </a:r>
            <a:r>
              <a:rPr lang="en-US" sz="1500" dirty="0"/>
              <a:t>, Sentinel-3, preparation studies as part of </a:t>
            </a:r>
            <a:r>
              <a:rPr lang="en-US" sz="1500" dirty="0" err="1"/>
              <a:t>Ecostress</a:t>
            </a:r>
            <a:endParaRPr lang="en-US" sz="1500" dirty="0"/>
          </a:p>
          <a:p>
            <a:pPr indent="0"/>
            <a:endParaRPr lang="en-US" sz="1500" dirty="0"/>
          </a:p>
          <a:p>
            <a:pPr>
              <a:buFont typeface="Arial"/>
              <a:buChar char="•"/>
            </a:pPr>
            <a:endParaRPr lang="en-US" sz="1500" dirty="0"/>
          </a:p>
        </p:txBody>
      </p:sp>
    </p:spTree>
    <p:extLst>
      <p:ext uri="{BB962C8B-B14F-4D97-AF65-F5344CB8AC3E}">
        <p14:creationId xmlns:p14="http://schemas.microsoft.com/office/powerpoint/2010/main" val="82399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304800"/>
            <a:ext cx="5638800" cy="533400"/>
          </a:xfrm>
        </p:spPr>
        <p:txBody>
          <a:bodyPr/>
          <a:lstStyle/>
          <a:p>
            <a:r>
              <a:rPr lang="en-GB" dirty="0"/>
              <a:t>CSC Evolution</a:t>
            </a:r>
          </a:p>
        </p:txBody>
      </p:sp>
      <p:sp>
        <p:nvSpPr>
          <p:cNvPr id="18" name="Content Placeholder 2">
            <a:extLst>
              <a:ext uri="{FF2B5EF4-FFF2-40B4-BE49-F238E27FC236}">
                <a16:creationId xmlns:a16="http://schemas.microsoft.com/office/drawing/2014/main" id="{83F388B4-A643-4620-96F5-9B63B6067E96}"/>
              </a:ext>
            </a:extLst>
          </p:cNvPr>
          <p:cNvSpPr txBox="1">
            <a:spLocks/>
          </p:cNvSpPr>
          <p:nvPr/>
        </p:nvSpPr>
        <p:spPr>
          <a:xfrm>
            <a:off x="381000" y="1752600"/>
            <a:ext cx="8229600" cy="4303533"/>
          </a:xfrm>
          <a:prstGeom prst="rect">
            <a:avLst/>
          </a:prstGeom>
        </p:spPr>
        <p:txBody>
          <a:bodyPr>
            <a:normAutofit fontScale="92500" lnSpcReduction="2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a:buNone/>
            </a:pPr>
            <a:r>
              <a:rPr lang="en-US" sz="2000" dirty="0">
                <a:solidFill>
                  <a:schemeClr val="tx1"/>
                </a:solidFill>
                <a:latin typeface="Arial" panose="020B0604020202020204" pitchFamily="34" charset="0"/>
                <a:cs typeface="Arial" panose="020B0604020202020204" pitchFamily="34" charset="0"/>
              </a:rPr>
              <a:t>Copernicus is the EU Earth Observation and monitoring </a:t>
            </a:r>
            <a:r>
              <a:rPr lang="en-US" sz="2000" dirty="0" err="1">
                <a:solidFill>
                  <a:schemeClr val="tx1"/>
                </a:solidFill>
                <a:latin typeface="Arial" panose="020B0604020202020204" pitchFamily="34" charset="0"/>
                <a:cs typeface="Arial" panose="020B0604020202020204" pitchFamily="34" charset="0"/>
              </a:rPr>
              <a:t>programme</a:t>
            </a:r>
            <a:r>
              <a:rPr lang="en-US" sz="2000" dirty="0">
                <a:solidFill>
                  <a:schemeClr val="tx1"/>
                </a:solidFill>
                <a:latin typeface="Arial" panose="020B0604020202020204" pitchFamily="34" charset="0"/>
                <a:cs typeface="Arial" panose="020B0604020202020204" pitchFamily="34" charset="0"/>
              </a:rPr>
              <a:t> driven by treaties, policies and resp. user needs and managed by the EC with a well established partnership of the EC, ESA and EUM.</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Sentinel Expansion</a:t>
            </a:r>
          </a:p>
          <a:p>
            <a:pPr marL="457200" lvl="1" indent="0">
              <a:buNone/>
            </a:pPr>
            <a:r>
              <a:rPr lang="en-US" sz="2000" dirty="0">
                <a:solidFill>
                  <a:schemeClr val="tx1"/>
                </a:solidFill>
                <a:latin typeface="Arial" panose="020B0604020202020204" pitchFamily="34" charset="0"/>
                <a:cs typeface="Arial" panose="020B0604020202020204" pitchFamily="34" charset="0"/>
              </a:rPr>
              <a:t>	Shorter horizon; additional observation capabilities in support of 	emerging needs</a:t>
            </a:r>
          </a:p>
          <a:p>
            <a:pPr marL="742950" lvl="1" indent="-28575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Sentinel Next Generation</a:t>
            </a:r>
          </a:p>
          <a:p>
            <a:pPr marL="457200" lvl="1" indent="0">
              <a:buNone/>
            </a:pPr>
            <a:r>
              <a:rPr lang="en-US" sz="2000" dirty="0">
                <a:solidFill>
                  <a:schemeClr val="tx1"/>
                </a:solidFill>
                <a:latin typeface="Arial" panose="020B0604020202020204" pitchFamily="34" charset="0"/>
                <a:cs typeface="Arial" panose="020B0604020202020204" pitchFamily="34" charset="0"/>
              </a:rPr>
              <a:t>	enhanced continuity of current (and expanded) observation 	capabilities to meet user requirements</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a:p>
            <a:pPr marL="457200" lvl="1" indent="0">
              <a:buNone/>
            </a:pPr>
            <a:r>
              <a:rPr lang="en-US" sz="2000" dirty="0">
                <a:solidFill>
                  <a:schemeClr val="tx1"/>
                </a:solidFill>
                <a:latin typeface="Arial" panose="020B0604020202020204" pitchFamily="34" charset="0"/>
                <a:cs typeface="Arial" panose="020B0604020202020204" pitchFamily="34" charset="0"/>
              </a:rPr>
              <a:t>Copernicus Space Component is co-funded by the EU and ESA with complementary roles. Proper funding through </a:t>
            </a:r>
            <a:r>
              <a:rPr lang="en-US" sz="2000" dirty="0" err="1">
                <a:solidFill>
                  <a:schemeClr val="tx1"/>
                </a:solidFill>
                <a:latin typeface="Arial" panose="020B0604020202020204" pitchFamily="34" charset="0"/>
                <a:cs typeface="Arial" panose="020B0604020202020204" pitchFamily="34" charset="0"/>
              </a:rPr>
              <a:t>programme</a:t>
            </a:r>
            <a:r>
              <a:rPr lang="en-US" sz="2000" dirty="0">
                <a:solidFill>
                  <a:schemeClr val="tx1"/>
                </a:solidFill>
                <a:latin typeface="Arial" panose="020B0604020202020204" pitchFamily="34" charset="0"/>
                <a:cs typeface="Arial" panose="020B0604020202020204" pitchFamily="34" charset="0"/>
              </a:rPr>
              <a:t> subscriptions by ESA Member States and by the EU within the next Multiannual Financial Framework (MFF) is a requisite for a successful </a:t>
            </a:r>
            <a:r>
              <a:rPr lang="en-US" sz="2000" dirty="0" err="1">
                <a:solidFill>
                  <a:schemeClr val="tx1"/>
                </a:solidFill>
                <a:latin typeface="Arial" panose="020B0604020202020204" pitchFamily="34" charset="0"/>
                <a:cs typeface="Arial" panose="020B0604020202020204" pitchFamily="34" charset="0"/>
              </a:rPr>
              <a:t>implemention</a:t>
            </a:r>
            <a:r>
              <a:rPr lang="en-US" sz="2000" dirty="0">
                <a:solidFill>
                  <a:schemeClr val="tx1"/>
                </a:solidFill>
                <a:latin typeface="Arial" panose="020B0604020202020204" pitchFamily="34" charset="0"/>
                <a:cs typeface="Arial" panose="020B0604020202020204" pitchFamily="34" charset="0"/>
              </a:rPr>
              <a:t> of the evolution scenario. </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2341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LAHCEM\Downloads\snow2 Cropped (1).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430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30" name="Group 29"/>
          <p:cNvGrpSpPr/>
          <p:nvPr/>
        </p:nvGrpSpPr>
        <p:grpSpPr>
          <a:xfrm>
            <a:off x="263854" y="1973454"/>
            <a:ext cx="8270555" cy="3018795"/>
            <a:chOff x="1204517" y="720779"/>
            <a:chExt cx="7555552" cy="2484285"/>
          </a:xfrm>
        </p:grpSpPr>
        <p:sp>
          <p:nvSpPr>
            <p:cNvPr id="4" name="Line Callout 1 2"/>
            <p:cNvSpPr>
              <a:spLocks/>
            </p:cNvSpPr>
            <p:nvPr/>
          </p:nvSpPr>
          <p:spPr bwMode="auto">
            <a:xfrm>
              <a:off x="6613470" y="720779"/>
              <a:ext cx="2146599" cy="606302"/>
            </a:xfrm>
            <a:prstGeom prst="borderCallout1">
              <a:avLst>
                <a:gd name="adj1" fmla="val 27167"/>
                <a:gd name="adj2" fmla="val -227"/>
                <a:gd name="adj3" fmla="val 134684"/>
                <a:gd name="adj4" fmla="val -29218"/>
              </a:avLst>
            </a:prstGeom>
            <a:solidFill>
              <a:schemeClr val="tx2">
                <a:lumMod val="75000"/>
              </a:schemeClr>
            </a:solidFill>
            <a:ln w="15875" algn="ctr">
              <a:solidFill>
                <a:schemeClr val="tx1">
                  <a:lumMod val="65000"/>
                  <a:lumOff val="35000"/>
                </a:schemeClr>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77925" tIns="38963" rIns="77925" bIns="38963" anchor="ct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altLang="en-US" sz="1400" dirty="0">
                  <a:solidFill>
                    <a:srgbClr val="FFFFFF"/>
                  </a:solidFill>
                  <a:effectLst>
                    <a:outerShdw blurRad="38100" dist="38100" dir="2700000" algn="tl">
                      <a:srgbClr val="000000">
                        <a:alpha val="43137"/>
                      </a:srgbClr>
                    </a:outerShdw>
                  </a:effectLst>
                  <a:latin typeface="Verdana"/>
                  <a:ea typeface="MS PGothic" pitchFamily="34" charset="-128"/>
                </a:rPr>
                <a:t>Next-Gen. missions will replace current &amp; expansion missions</a:t>
              </a:r>
            </a:p>
          </p:txBody>
        </p:sp>
        <p:grpSp>
          <p:nvGrpSpPr>
            <p:cNvPr id="8" name="Group 7"/>
            <p:cNvGrpSpPr/>
            <p:nvPr/>
          </p:nvGrpSpPr>
          <p:grpSpPr>
            <a:xfrm>
              <a:off x="1204517" y="1188879"/>
              <a:ext cx="7509144" cy="2016185"/>
              <a:chOff x="1204517" y="1188879"/>
              <a:chExt cx="7509144" cy="2016185"/>
            </a:xfrm>
          </p:grpSpPr>
          <p:sp>
            <p:nvSpPr>
              <p:cNvPr id="15" name="Right Arrow 14"/>
              <p:cNvSpPr/>
              <p:nvPr/>
            </p:nvSpPr>
            <p:spPr>
              <a:xfrm>
                <a:off x="1612836" y="1327081"/>
                <a:ext cx="4233488" cy="902580"/>
              </a:xfrm>
              <a:prstGeom prst="rightArrow">
                <a:avLst/>
              </a:prstGeom>
              <a:solidFill>
                <a:srgbClr val="0070C0"/>
              </a:solidFill>
              <a:ln w="25400" cap="flat" cmpd="sng" algn="ctr">
                <a:noFill/>
                <a:prstDash val="solid"/>
              </a:ln>
              <a:effectLst>
                <a:outerShdw blurRad="50800" dist="38100" dir="13500000" algn="br" rotWithShape="0">
                  <a:prstClr val="black">
                    <a:alpha val="40000"/>
                  </a:prstClr>
                </a:outerShdw>
              </a:effectLst>
            </p:spPr>
            <p:txBody>
              <a:bodyPr rtlCol="0" anchor="ctr"/>
              <a:lstStyle/>
              <a:p>
                <a:pPr algn="ctr" defTabSz="914175">
                  <a:defRPr/>
                </a:pPr>
                <a:r>
                  <a:rPr lang="en-US" sz="2400" dirty="0">
                    <a:solidFill>
                      <a:prstClr val="white"/>
                    </a:solidFill>
                    <a:effectLst>
                      <a:outerShdw blurRad="38100" dist="38100" dir="2700000" algn="tl">
                        <a:srgbClr val="000000">
                          <a:alpha val="43137"/>
                        </a:srgbClr>
                      </a:outerShdw>
                    </a:effectLst>
                    <a:latin typeface="Verdana"/>
                    <a:ea typeface="MS PGothic" pitchFamily="34" charset="-128"/>
                  </a:rPr>
                  <a:t>Current Sentinels</a:t>
                </a:r>
              </a:p>
            </p:txBody>
          </p:sp>
          <p:sp>
            <p:nvSpPr>
              <p:cNvPr id="16" name="Right Arrow 15"/>
              <p:cNvSpPr/>
              <p:nvPr/>
            </p:nvSpPr>
            <p:spPr>
              <a:xfrm>
                <a:off x="2912966" y="2323414"/>
                <a:ext cx="2933361" cy="881650"/>
              </a:xfrm>
              <a:prstGeom prst="rightArrow">
                <a:avLst/>
              </a:prstGeom>
              <a:solidFill>
                <a:srgbClr val="0070C0"/>
              </a:solidFill>
              <a:ln w="25400" cap="flat" cmpd="sng" algn="ctr">
                <a:noFill/>
                <a:prstDash val="solid"/>
              </a:ln>
              <a:effectLst>
                <a:outerShdw blurRad="50800" dist="38100" dir="13500000" algn="br" rotWithShape="0">
                  <a:prstClr val="black">
                    <a:alpha val="40000"/>
                  </a:prstClr>
                </a:outerShdw>
              </a:effectLst>
            </p:spPr>
            <p:txBody>
              <a:bodyPr rtlCol="0" anchor="ctr"/>
              <a:lstStyle/>
              <a:p>
                <a:pPr algn="ctr" defTabSz="914175">
                  <a:defRPr/>
                </a:pPr>
                <a:r>
                  <a:rPr lang="en-US" sz="2000" dirty="0">
                    <a:solidFill>
                      <a:prstClr val="white"/>
                    </a:solidFill>
                    <a:effectLst>
                      <a:outerShdw blurRad="38100" dist="38100" dir="2700000" algn="tl">
                        <a:srgbClr val="000000">
                          <a:alpha val="43137"/>
                        </a:srgbClr>
                      </a:outerShdw>
                    </a:effectLst>
                    <a:latin typeface="Verdana"/>
                    <a:ea typeface="MS PGothic" pitchFamily="34" charset="-128"/>
                  </a:rPr>
                  <a:t>Sentinel </a:t>
                </a:r>
                <a:r>
                  <a:rPr lang="en-US" sz="2000" b="1" dirty="0">
                    <a:solidFill>
                      <a:srgbClr val="FFFFFF"/>
                    </a:solidFill>
                    <a:effectLst>
                      <a:outerShdw blurRad="38100" dist="38100" dir="2700000" algn="tl">
                        <a:srgbClr val="000000">
                          <a:alpha val="43137"/>
                        </a:srgbClr>
                      </a:outerShdw>
                    </a:effectLst>
                    <a:latin typeface="Verdana"/>
                    <a:ea typeface="MS PGothic" pitchFamily="34" charset="-128"/>
                  </a:rPr>
                  <a:t>Expansion</a:t>
                </a:r>
              </a:p>
            </p:txBody>
          </p:sp>
          <p:sp>
            <p:nvSpPr>
              <p:cNvPr id="17" name="TextBox 16"/>
              <p:cNvSpPr txBox="1"/>
              <p:nvPr/>
            </p:nvSpPr>
            <p:spPr>
              <a:xfrm>
                <a:off x="1204517" y="1188879"/>
                <a:ext cx="836477" cy="329266"/>
              </a:xfrm>
              <a:prstGeom prst="rect">
                <a:avLst/>
              </a:prstGeom>
              <a:noFill/>
            </p:spPr>
            <p:txBody>
              <a:bodyPr wrap="none" rtlCol="0">
                <a:spAutoFit/>
              </a:bodyPr>
              <a:lstStyle/>
              <a:p>
                <a:pPr defTabSz="914175">
                  <a:defRPr/>
                </a:pPr>
                <a:r>
                  <a:rPr lang="en-US" sz="2000" b="1" dirty="0">
                    <a:solidFill>
                      <a:srgbClr val="0070C0"/>
                    </a:solidFill>
                    <a:latin typeface="Verdana"/>
                    <a:ea typeface="MS PGothic" pitchFamily="34" charset="-128"/>
                  </a:rPr>
                  <a:t>2014</a:t>
                </a:r>
              </a:p>
            </p:txBody>
          </p:sp>
          <p:sp>
            <p:nvSpPr>
              <p:cNvPr id="19" name="Right Brace 18"/>
              <p:cNvSpPr/>
              <p:nvPr/>
            </p:nvSpPr>
            <p:spPr>
              <a:xfrm>
                <a:off x="5940128" y="1458103"/>
                <a:ext cx="102702" cy="1746960"/>
              </a:xfrm>
              <a:prstGeom prst="rightBrace">
                <a:avLst/>
              </a:prstGeom>
              <a:noFill/>
              <a:ln w="34925" cap="flat" cmpd="sng" algn="ctr">
                <a:solidFill>
                  <a:schemeClr val="tx1">
                    <a:lumMod val="65000"/>
                    <a:lumOff val="35000"/>
                  </a:schemeClr>
                </a:solidFill>
                <a:prstDash val="solid"/>
              </a:ln>
              <a:effectLst/>
            </p:spPr>
            <p:txBody>
              <a:bodyPr rtlCol="0" anchor="ctr"/>
              <a:lstStyle/>
              <a:p>
                <a:pPr algn="ctr" defTabSz="914175">
                  <a:defRPr/>
                </a:pPr>
                <a:endParaRPr lang="en-US" sz="1600">
                  <a:solidFill>
                    <a:srgbClr val="000000"/>
                  </a:solidFill>
                  <a:latin typeface="Verdana"/>
                  <a:ea typeface="MS PGothic" pitchFamily="34" charset="-128"/>
                </a:endParaRPr>
              </a:p>
            </p:txBody>
          </p:sp>
          <p:sp>
            <p:nvSpPr>
              <p:cNvPr id="20" name="Right Arrow 19"/>
              <p:cNvSpPr/>
              <p:nvPr/>
            </p:nvSpPr>
            <p:spPr>
              <a:xfrm>
                <a:off x="6105329" y="1492817"/>
                <a:ext cx="2608332" cy="1548148"/>
              </a:xfrm>
              <a:prstGeom prst="rightArrow">
                <a:avLst/>
              </a:prstGeom>
              <a:solidFill>
                <a:srgbClr val="D0103A"/>
              </a:solidFill>
              <a:ln w="25400" cap="flat" cmpd="sng" algn="ctr">
                <a:noFill/>
                <a:prstDash val="solid"/>
              </a:ln>
              <a:effectLst>
                <a:outerShdw blurRad="50800" dist="38100" dir="13500000" algn="br" rotWithShape="0">
                  <a:prstClr val="black">
                    <a:alpha val="40000"/>
                  </a:prstClr>
                </a:outerShdw>
              </a:effectLst>
            </p:spPr>
            <p:txBody>
              <a:bodyPr rtlCol="0" anchor="ctr"/>
              <a:lstStyle/>
              <a:p>
                <a:pPr algn="ctr" defTabSz="914175">
                  <a:defRPr/>
                </a:pPr>
                <a:r>
                  <a:rPr lang="en-US" sz="2400" dirty="0">
                    <a:solidFill>
                      <a:srgbClr val="FFFFFF"/>
                    </a:solidFill>
                    <a:effectLst>
                      <a:outerShdw blurRad="38100" dist="38100" dir="2700000" algn="tl">
                        <a:srgbClr val="000000">
                          <a:alpha val="43137"/>
                        </a:srgbClr>
                      </a:outerShdw>
                    </a:effectLst>
                    <a:latin typeface="Verdana"/>
                    <a:ea typeface="MS PGothic" pitchFamily="34" charset="-128"/>
                  </a:rPr>
                  <a:t>Sentinel </a:t>
                </a:r>
                <a:r>
                  <a:rPr lang="en-US" sz="2400" b="1" dirty="0">
                    <a:solidFill>
                      <a:srgbClr val="FFFFFF"/>
                    </a:solidFill>
                    <a:effectLst>
                      <a:outerShdw blurRad="38100" dist="38100" dir="2700000" algn="tl">
                        <a:srgbClr val="000000">
                          <a:alpha val="43137"/>
                        </a:srgbClr>
                      </a:outerShdw>
                    </a:effectLst>
                    <a:latin typeface="Verdana"/>
                    <a:ea typeface="MS PGothic" pitchFamily="34" charset="-128"/>
                  </a:rPr>
                  <a:t>Next Generation</a:t>
                </a:r>
              </a:p>
            </p:txBody>
          </p:sp>
        </p:grpSp>
      </p:grpSp>
      <p:sp>
        <p:nvSpPr>
          <p:cNvPr id="21" name="Right Arrow 20"/>
          <p:cNvSpPr/>
          <p:nvPr/>
        </p:nvSpPr>
        <p:spPr>
          <a:xfrm>
            <a:off x="2133977" y="4944870"/>
            <a:ext cx="5897503" cy="964440"/>
          </a:xfrm>
          <a:prstGeom prst="rightArrow">
            <a:avLst/>
          </a:prstGeom>
          <a:solidFill>
            <a:srgbClr val="008542"/>
          </a:solidFill>
          <a:ln w="25400" cap="flat" cmpd="sng" algn="ctr">
            <a:noFill/>
            <a:prstDash val="solid"/>
          </a:ln>
          <a:effectLst>
            <a:outerShdw blurRad="50800" dist="38100" dir="13500000" algn="br" rotWithShape="0">
              <a:prstClr val="black">
                <a:alpha val="40000"/>
              </a:prstClr>
            </a:outerShdw>
          </a:effectLst>
        </p:spPr>
        <p:txBody>
          <a:bodyPr lIns="91420" tIns="45710" rIns="91420" bIns="45710" rtlCol="0" anchor="ctr"/>
          <a:lstStyle/>
          <a:p>
            <a:pPr algn="ctr" defTabSz="914175">
              <a:defRPr/>
            </a:pPr>
            <a:r>
              <a:rPr lang="en-US" sz="2400" dirty="0">
                <a:solidFill>
                  <a:srgbClr val="FFFFFF"/>
                </a:solidFill>
                <a:effectLst>
                  <a:outerShdw blurRad="38100" dist="38100" dir="2700000" algn="tl">
                    <a:srgbClr val="000000">
                      <a:alpha val="43137"/>
                    </a:srgbClr>
                  </a:outerShdw>
                </a:effectLst>
                <a:latin typeface="Verdana"/>
                <a:ea typeface="MS PGothic" pitchFamily="34" charset="-128"/>
              </a:rPr>
              <a:t>Copernicus </a:t>
            </a:r>
            <a:r>
              <a:rPr lang="en-US" sz="2400" b="1" dirty="0">
                <a:solidFill>
                  <a:srgbClr val="FFFFFF"/>
                </a:solidFill>
                <a:effectLst>
                  <a:outerShdw blurRad="38100" dist="38100" dir="2700000" algn="tl">
                    <a:srgbClr val="000000">
                      <a:alpha val="43137"/>
                    </a:srgbClr>
                  </a:outerShdw>
                </a:effectLst>
                <a:latin typeface="Verdana"/>
                <a:ea typeface="MS PGothic" pitchFamily="34" charset="-128"/>
              </a:rPr>
              <a:t>for Security</a:t>
            </a:r>
          </a:p>
        </p:txBody>
      </p:sp>
      <p:sp>
        <p:nvSpPr>
          <p:cNvPr id="22" name="Title 1"/>
          <p:cNvSpPr>
            <a:spLocks noGrp="1"/>
          </p:cNvSpPr>
          <p:nvPr>
            <p:ph type="title"/>
          </p:nvPr>
        </p:nvSpPr>
        <p:spPr>
          <a:xfrm>
            <a:off x="143087" y="1177529"/>
            <a:ext cx="7174846" cy="438580"/>
          </a:xfrm>
        </p:spPr>
        <p:txBody>
          <a:bodyPr/>
          <a:lstStyle/>
          <a:p>
            <a:r>
              <a:rPr lang="en-US" sz="2400" b="1" kern="1200" dirty="0">
                <a:solidFill>
                  <a:srgbClr val="002060"/>
                </a:solidFill>
                <a:latin typeface="Verdana" pitchFamily="34" charset="0"/>
                <a:cs typeface="Verdana" pitchFamily="34" charset="0"/>
              </a:rPr>
              <a:t>Copernicus Space Component Evolution</a:t>
            </a:r>
          </a:p>
        </p:txBody>
      </p:sp>
    </p:spTree>
    <p:extLst>
      <p:ext uri="{BB962C8B-B14F-4D97-AF65-F5344CB8AC3E}">
        <p14:creationId xmlns:p14="http://schemas.microsoft.com/office/powerpoint/2010/main" val="24003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FB02-BC8E-46EC-9A41-F2969F9EDA8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1AB7E2-A217-4A7F-8490-59D54558713A}"/>
              </a:ext>
            </a:extLst>
          </p:cNvPr>
          <p:cNvSpPr>
            <a:spLocks noGrp="1"/>
          </p:cNvSpPr>
          <p:nvPr>
            <p:ph idx="1"/>
          </p:nvPr>
        </p:nvSpPr>
        <p:spPr/>
        <p:txBody>
          <a:bodyPr/>
          <a:lstStyle/>
          <a:p>
            <a:endParaRPr lang="en-US" dirty="0"/>
          </a:p>
          <a:p>
            <a:endParaRPr lang="en-US" dirty="0"/>
          </a:p>
          <a:p>
            <a:endParaRPr lang="en-US" dirty="0"/>
          </a:p>
          <a:p>
            <a:pPr marL="0" indent="0">
              <a:buNone/>
            </a:pPr>
            <a:r>
              <a:rPr lang="en-US" dirty="0"/>
              <a:t>  Policy Needs and stated priorities: Space Strategy for Europe</a:t>
            </a:r>
          </a:p>
        </p:txBody>
      </p:sp>
      <p:sp>
        <p:nvSpPr>
          <p:cNvPr id="4" name="Rectangle 3">
            <a:extLst>
              <a:ext uri="{FF2B5EF4-FFF2-40B4-BE49-F238E27FC236}">
                <a16:creationId xmlns:a16="http://schemas.microsoft.com/office/drawing/2014/main" id="{B2414F0D-997A-4420-B83A-2C72D8C993BC}"/>
              </a:ext>
            </a:extLst>
          </p:cNvPr>
          <p:cNvSpPr/>
          <p:nvPr/>
        </p:nvSpPr>
        <p:spPr>
          <a:xfrm>
            <a:off x="228600" y="2057400"/>
            <a:ext cx="8686800" cy="4001095"/>
          </a:xfrm>
          <a:prstGeom prst="rect">
            <a:avLst/>
          </a:prstGeom>
        </p:spPr>
        <p:txBody>
          <a:bodyPr wrap="square">
            <a:spAutoFit/>
          </a:bodyPr>
          <a:lstStyle/>
          <a:p>
            <a:pPr algn="l"/>
            <a:endParaRPr lang="en-US" sz="1200" dirty="0">
              <a:solidFill>
                <a:srgbClr val="000000"/>
              </a:solidFill>
              <a:latin typeface="Calibri" panose="020F0502020204030204" pitchFamily="34" charset="0"/>
            </a:endParaRPr>
          </a:p>
          <a:p>
            <a:pPr marR="0" algn="l"/>
            <a:r>
              <a:rPr lang="en-GB" sz="2000" dirty="0">
                <a:solidFill>
                  <a:srgbClr val="000000"/>
                </a:solidFill>
                <a:latin typeface="Calibri" panose="020F0502020204030204" pitchFamily="34" charset="0"/>
              </a:rPr>
              <a:t>Top priority: Stability of the programme and long term commitment </a:t>
            </a:r>
          </a:p>
          <a:p>
            <a:pPr marR="0" algn="l"/>
            <a:r>
              <a:rPr lang="en-GB" sz="2000" b="1" dirty="0">
                <a:solidFill>
                  <a:srgbClr val="000000"/>
                </a:solidFill>
                <a:latin typeface="Calibri" panose="020F0502020204030204" pitchFamily="34" charset="0"/>
              </a:rPr>
              <a:t>	- </a:t>
            </a:r>
            <a:r>
              <a:rPr lang="en-GB" b="1" dirty="0">
                <a:solidFill>
                  <a:srgbClr val="000000"/>
                </a:solidFill>
                <a:latin typeface="Calibri" panose="020F0502020204030204" pitchFamily="34" charset="0"/>
              </a:rPr>
              <a:t>(Enhanced) continuity </a:t>
            </a:r>
            <a:r>
              <a:rPr lang="en-GB" dirty="0">
                <a:solidFill>
                  <a:srgbClr val="000000"/>
                </a:solidFill>
                <a:latin typeface="Calibri" panose="020F0502020204030204" pitchFamily="34" charset="0"/>
              </a:rPr>
              <a:t>of current data and services; </a:t>
            </a:r>
          </a:p>
          <a:p>
            <a:pPr marR="0" algn="l"/>
            <a:r>
              <a:rPr lang="en-GB" dirty="0">
                <a:solidFill>
                  <a:srgbClr val="000000"/>
                </a:solidFill>
                <a:latin typeface="Calibri" panose="020F0502020204030204" pitchFamily="34" charset="0"/>
              </a:rPr>
              <a:t>	- Continuity of </a:t>
            </a:r>
            <a:r>
              <a:rPr lang="en-GB" b="1" dirty="0">
                <a:solidFill>
                  <a:srgbClr val="000000"/>
                </a:solidFill>
                <a:latin typeface="Calibri" panose="020F0502020204030204" pitchFamily="34" charset="0"/>
              </a:rPr>
              <a:t>full, open and free data policy </a:t>
            </a:r>
            <a:r>
              <a:rPr lang="en-GB" dirty="0">
                <a:solidFill>
                  <a:srgbClr val="000000"/>
                </a:solidFill>
                <a:latin typeface="Calibri" panose="020F0502020204030204" pitchFamily="34" charset="0"/>
              </a:rPr>
              <a:t>for the environmental domain; </a:t>
            </a:r>
          </a:p>
          <a:p>
            <a:pPr marR="0" algn="l"/>
            <a:endParaRPr lang="en-US" dirty="0">
              <a:solidFill>
                <a:srgbClr val="000000"/>
              </a:solidFill>
              <a:latin typeface="Calibri" panose="020F0502020204030204" pitchFamily="34" charset="0"/>
            </a:endParaRPr>
          </a:p>
          <a:p>
            <a:pPr marR="0" algn="l"/>
            <a:r>
              <a:rPr lang="en-GB" sz="2000" dirty="0">
                <a:solidFill>
                  <a:srgbClr val="000000"/>
                </a:solidFill>
                <a:latin typeface="Arial" panose="020B0604020202020204" pitchFamily="34" charset="0"/>
              </a:rPr>
              <a:t>•</a:t>
            </a:r>
            <a:r>
              <a:rPr lang="en-GB" sz="2000" dirty="0">
                <a:solidFill>
                  <a:srgbClr val="000000"/>
                </a:solidFill>
                <a:latin typeface="Calibri" panose="020F0502020204030204" pitchFamily="34" charset="0"/>
              </a:rPr>
              <a:t>Additional services will be considered to meet emerging needs </a:t>
            </a:r>
          </a:p>
          <a:p>
            <a:pPr marR="0" algn="l"/>
            <a:r>
              <a:rPr lang="en-GB" sz="2000" dirty="0">
                <a:solidFill>
                  <a:srgbClr val="000000"/>
                </a:solidFill>
                <a:latin typeface="Calibri" panose="020F0502020204030204" pitchFamily="34" charset="0"/>
              </a:rPr>
              <a:t>	- </a:t>
            </a:r>
            <a:r>
              <a:rPr lang="en-GB" dirty="0">
                <a:solidFill>
                  <a:srgbClr val="000000"/>
                </a:solidFill>
                <a:latin typeface="Calibri" panose="020F0502020204030204" pitchFamily="34" charset="0"/>
              </a:rPr>
              <a:t>Climate change and sustainable development; </a:t>
            </a:r>
          </a:p>
          <a:p>
            <a:pPr marR="0" algn="l"/>
            <a:r>
              <a:rPr lang="en-GB" dirty="0">
                <a:solidFill>
                  <a:srgbClr val="000000"/>
                </a:solidFill>
                <a:latin typeface="Calibri" panose="020F0502020204030204" pitchFamily="34" charset="0"/>
              </a:rPr>
              <a:t>	- Monitoring CO2 and other greenhouse gas emissions; </a:t>
            </a:r>
          </a:p>
          <a:p>
            <a:pPr marR="0" algn="l"/>
            <a:r>
              <a:rPr lang="en-US" dirty="0">
                <a:solidFill>
                  <a:srgbClr val="000000"/>
                </a:solidFill>
                <a:latin typeface="Calibri" panose="020F0502020204030204" pitchFamily="34" charset="0"/>
              </a:rPr>
              <a:t>	- Changes in the Arctic; </a:t>
            </a:r>
          </a:p>
          <a:p>
            <a:pPr marR="0" algn="l"/>
            <a:r>
              <a:rPr lang="en-US" dirty="0">
                <a:solidFill>
                  <a:srgbClr val="000000"/>
                </a:solidFill>
                <a:latin typeface="Calibri" panose="020F0502020204030204" pitchFamily="34" charset="0"/>
              </a:rPr>
              <a:t>	- Land use and forestry; </a:t>
            </a:r>
          </a:p>
          <a:p>
            <a:pPr marR="0" algn="l"/>
            <a:r>
              <a:rPr lang="en-GB" dirty="0">
                <a:solidFill>
                  <a:srgbClr val="000000"/>
                </a:solidFill>
                <a:latin typeface="Calibri" panose="020F0502020204030204" pitchFamily="34" charset="0"/>
              </a:rPr>
              <a:t>	- Security and Defence: Improving the EU's capacity (border controls and maritime 	surveillance); </a:t>
            </a:r>
          </a:p>
          <a:p>
            <a:pPr marR="0" algn="l"/>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3312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BB3E-3D6F-4F86-A089-0B27251A437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C8DC2B-A83E-4CB6-98BD-3722B298CC36}"/>
              </a:ext>
            </a:extLst>
          </p:cNvPr>
          <p:cNvSpPr>
            <a:spLocks noGrp="1"/>
          </p:cNvSpPr>
          <p:nvPr>
            <p:ph idx="1"/>
          </p:nvPr>
        </p:nvSpPr>
        <p:spPr/>
        <p:txBody>
          <a:bodyPr/>
          <a:lstStyle/>
          <a:p>
            <a:pPr marL="0" indent="0">
              <a:buNone/>
            </a:pPr>
            <a:endParaRPr lang="en-US" dirty="0"/>
          </a:p>
        </p:txBody>
      </p:sp>
      <p:sp>
        <p:nvSpPr>
          <p:cNvPr id="4" name="Rectangle 3">
            <a:extLst>
              <a:ext uri="{FF2B5EF4-FFF2-40B4-BE49-F238E27FC236}">
                <a16:creationId xmlns:a16="http://schemas.microsoft.com/office/drawing/2014/main" id="{12C623A7-FB3A-4BD8-B06B-5BC8DA14BFB3}"/>
              </a:ext>
            </a:extLst>
          </p:cNvPr>
          <p:cNvSpPr/>
          <p:nvPr/>
        </p:nvSpPr>
        <p:spPr>
          <a:xfrm>
            <a:off x="190500" y="1371600"/>
            <a:ext cx="8763000" cy="5139869"/>
          </a:xfrm>
          <a:prstGeom prst="rect">
            <a:avLst/>
          </a:prstGeom>
        </p:spPr>
        <p:txBody>
          <a:bodyPr wrap="square">
            <a:spAutoFit/>
          </a:bodyPr>
          <a:lstStyle/>
          <a:p>
            <a:pPr marR="42160" algn="l"/>
            <a:r>
              <a:rPr lang="en-GB" sz="2400" b="1" dirty="0">
                <a:solidFill>
                  <a:srgbClr val="000000"/>
                </a:solidFill>
                <a:latin typeface="Calibri" panose="020F0502020204030204" pitchFamily="34" charset="0"/>
              </a:rPr>
              <a:t>The (enhanced) continuity of existing observation capacity is the overarching priority; </a:t>
            </a:r>
          </a:p>
          <a:p>
            <a:pPr marR="42160" algn="l"/>
            <a:endParaRPr lang="en-GB" sz="2400" dirty="0">
              <a:solidFill>
                <a:srgbClr val="000000"/>
              </a:solidFill>
              <a:latin typeface="Calibri" panose="020F0502020204030204" pitchFamily="34" charset="0"/>
            </a:endParaRPr>
          </a:p>
          <a:p>
            <a:pPr marR="8240" algn="l"/>
            <a:r>
              <a:rPr lang="en-US" sz="2000" b="1" dirty="0">
                <a:solidFill>
                  <a:srgbClr val="000000"/>
                </a:solidFill>
                <a:latin typeface="Calibri" panose="020F0502020204030204" pitchFamily="34" charset="0"/>
              </a:rPr>
              <a:t>Conclusions on major gaps :</a:t>
            </a:r>
          </a:p>
          <a:p>
            <a:pPr marR="8240" algn="l"/>
            <a:r>
              <a:rPr lang="en-US" sz="2000" b="1" dirty="0">
                <a:solidFill>
                  <a:srgbClr val="000000"/>
                </a:solidFill>
                <a:latin typeface="Calibri" panose="020F0502020204030204" pitchFamily="34" charset="0"/>
              </a:rPr>
              <a:t> </a:t>
            </a:r>
            <a:endParaRPr lang="en-US" sz="2000" dirty="0">
              <a:solidFill>
                <a:srgbClr val="000000"/>
              </a:solidFill>
              <a:latin typeface="Calibri" panose="020F0502020204030204" pitchFamily="34" charset="0"/>
            </a:endParaRPr>
          </a:p>
          <a:p>
            <a:pPr marL="285750" indent="-285750">
              <a:buFont typeface="Arial" panose="020B0604020202020204" pitchFamily="34" charset="0"/>
              <a:buChar char="•"/>
            </a:pPr>
            <a:r>
              <a:rPr lang="en-GB" dirty="0">
                <a:solidFill>
                  <a:srgbClr val="000000"/>
                </a:solidFill>
                <a:latin typeface="Calibri" panose="020F0502020204030204" pitchFamily="34" charset="0"/>
              </a:rPr>
              <a:t>CO2 measurements to estimate anthropogenic emissions </a:t>
            </a:r>
            <a:r>
              <a:rPr lang="en-GB" b="1" dirty="0">
                <a:solidFill>
                  <a:srgbClr val="000000"/>
                </a:solidFill>
                <a:latin typeface="Calibri" panose="020F0502020204030204" pitchFamily="34" charset="0"/>
              </a:rPr>
              <a:t>(top priority) </a:t>
            </a:r>
          </a:p>
          <a:p>
            <a:pPr marL="285750" indent="-285750">
              <a:buFont typeface="Arial" panose="020B0604020202020204" pitchFamily="34" charset="0"/>
              <a:buChar char="•"/>
            </a:pPr>
            <a:r>
              <a:rPr lang="en-GB" dirty="0">
                <a:solidFill>
                  <a:srgbClr val="000000"/>
                </a:solidFill>
                <a:latin typeface="Calibri" panose="020F0502020204030204" pitchFamily="34" charset="0"/>
              </a:rPr>
              <a:t>High-Resolution Thermal observations </a:t>
            </a:r>
          </a:p>
          <a:p>
            <a:pPr marL="285750" indent="-285750">
              <a:buFont typeface="Arial" panose="020B0604020202020204" pitchFamily="34" charset="0"/>
              <a:buChar char="•"/>
            </a:pPr>
            <a:r>
              <a:rPr lang="en-US" dirty="0">
                <a:solidFill>
                  <a:srgbClr val="000000"/>
                </a:solidFill>
                <a:latin typeface="Calibri" panose="020F0502020204030204" pitchFamily="34" charset="0"/>
              </a:rPr>
              <a:t>SAR L-band observations </a:t>
            </a:r>
          </a:p>
          <a:p>
            <a:pPr marL="285750" indent="-285750">
              <a:buFont typeface="Arial" panose="020B0604020202020204" pitchFamily="34" charset="0"/>
              <a:buChar char="•"/>
            </a:pPr>
            <a:r>
              <a:rPr lang="en-GB" dirty="0">
                <a:solidFill>
                  <a:srgbClr val="000000"/>
                </a:solidFill>
                <a:latin typeface="Calibri" panose="020F0502020204030204" pitchFamily="34" charset="0"/>
              </a:rPr>
              <a:t>Monitoring of sea ice and ice sheets in the polar region (PMR Imaging, Altimeter) </a:t>
            </a:r>
          </a:p>
          <a:p>
            <a:pPr marL="285750" indent="-285750">
              <a:buFont typeface="Arial" panose="020B0604020202020204" pitchFamily="34" charset="0"/>
              <a:buChar char="•"/>
            </a:pPr>
            <a:r>
              <a:rPr lang="en-US" dirty="0">
                <a:solidFill>
                  <a:srgbClr val="000000"/>
                </a:solidFill>
                <a:latin typeface="Calibri" panose="020F0502020204030204" pitchFamily="34" charset="0"/>
              </a:rPr>
              <a:t>Hyper-spectral measurements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The results of these planned six studies will serve as input to iterate further the LTS but do not present any commitment of the Commission at this stage. </a:t>
            </a:r>
          </a:p>
          <a:p>
            <a:r>
              <a:rPr lang="en-GB" dirty="0">
                <a:solidFill>
                  <a:srgbClr val="000000"/>
                </a:solidFill>
                <a:latin typeface="Calibri" panose="020F0502020204030204" pitchFamily="34" charset="0"/>
              </a:rPr>
              <a:t>The next Copernicus Regulation will frame the implementation of the Copernicus Space Component in the next programme period and spell out the missions to be part of the future programme. </a:t>
            </a:r>
            <a:endParaRPr lang="en-US" dirty="0"/>
          </a:p>
        </p:txBody>
      </p:sp>
    </p:spTree>
    <p:extLst>
      <p:ext uri="{BB962C8B-B14F-4D97-AF65-F5344CB8AC3E}">
        <p14:creationId xmlns:p14="http://schemas.microsoft.com/office/powerpoint/2010/main" val="223976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153173"/>
            <a:ext cx="5638800" cy="533400"/>
          </a:xfrm>
        </p:spPr>
        <p:txBody>
          <a:bodyPr/>
          <a:lstStyle/>
          <a:p>
            <a:pPr algn="ctr"/>
            <a:r>
              <a:rPr lang="en-GB" sz="2000" dirty="0"/>
              <a:t>CSC Expansion Mission Candidates</a:t>
            </a:r>
          </a:p>
          <a:p>
            <a:pPr algn="ctr"/>
            <a:r>
              <a:rPr lang="en-GB" sz="1400" dirty="0"/>
              <a:t>( all currently in Phase A/B1)</a:t>
            </a:r>
          </a:p>
        </p:txBody>
      </p:sp>
      <p:sp>
        <p:nvSpPr>
          <p:cNvPr id="18" name="Content Placeholder 2">
            <a:extLst>
              <a:ext uri="{FF2B5EF4-FFF2-40B4-BE49-F238E27FC236}">
                <a16:creationId xmlns:a16="http://schemas.microsoft.com/office/drawing/2014/main" id="{83F388B4-A643-4620-96F5-9B63B6067E96}"/>
              </a:ext>
            </a:extLst>
          </p:cNvPr>
          <p:cNvSpPr txBox="1">
            <a:spLocks/>
          </p:cNvSpPr>
          <p:nvPr/>
        </p:nvSpPr>
        <p:spPr>
          <a:xfrm>
            <a:off x="381000" y="1752600"/>
            <a:ext cx="8229600" cy="4303533"/>
          </a:xfrm>
          <a:prstGeom prst="rect">
            <a:avLst/>
          </a:prstGeo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a:buNone/>
            </a:pPr>
            <a:endParaRPr lang="en-US" sz="2000" dirty="0">
              <a:solidFill>
                <a:schemeClr val="tx1"/>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440901F5-8C07-4C52-8743-CE768020F75F}"/>
              </a:ext>
            </a:extLst>
          </p:cNvPr>
          <p:cNvGraphicFramePr>
            <a:graphicFrameLocks noGrp="1"/>
          </p:cNvGraphicFramePr>
          <p:nvPr>
            <p:extLst>
              <p:ext uri="{D42A27DB-BD31-4B8C-83A1-F6EECF244321}">
                <p14:modId xmlns:p14="http://schemas.microsoft.com/office/powerpoint/2010/main" val="1008502221"/>
              </p:ext>
            </p:extLst>
          </p:nvPr>
        </p:nvGraphicFramePr>
        <p:xfrm>
          <a:off x="152400" y="943681"/>
          <a:ext cx="8839200" cy="6482080"/>
        </p:xfrm>
        <a:graphic>
          <a:graphicData uri="http://schemas.openxmlformats.org/drawingml/2006/table">
            <a:tbl>
              <a:tblPr firstRow="1" bandRow="1">
                <a:tableStyleId>{35758FB7-9AC5-4552-8A53-C91805E547FA}</a:tableStyleId>
              </a:tblPr>
              <a:tblGrid>
                <a:gridCol w="1676400">
                  <a:extLst>
                    <a:ext uri="{9D8B030D-6E8A-4147-A177-3AD203B41FA5}">
                      <a16:colId xmlns:a16="http://schemas.microsoft.com/office/drawing/2014/main" val="3513902765"/>
                    </a:ext>
                  </a:extLst>
                </a:gridCol>
                <a:gridCol w="2743200">
                  <a:extLst>
                    <a:ext uri="{9D8B030D-6E8A-4147-A177-3AD203B41FA5}">
                      <a16:colId xmlns:a16="http://schemas.microsoft.com/office/drawing/2014/main" val="1236613226"/>
                    </a:ext>
                  </a:extLst>
                </a:gridCol>
                <a:gridCol w="2209800">
                  <a:extLst>
                    <a:ext uri="{9D8B030D-6E8A-4147-A177-3AD203B41FA5}">
                      <a16:colId xmlns:a16="http://schemas.microsoft.com/office/drawing/2014/main" val="1633422390"/>
                    </a:ext>
                  </a:extLst>
                </a:gridCol>
                <a:gridCol w="2209800">
                  <a:extLst>
                    <a:ext uri="{9D8B030D-6E8A-4147-A177-3AD203B41FA5}">
                      <a16:colId xmlns:a16="http://schemas.microsoft.com/office/drawing/2014/main" val="3732080562"/>
                    </a:ext>
                  </a:extLst>
                </a:gridCol>
              </a:tblGrid>
              <a:tr h="370840">
                <a:tc>
                  <a:txBody>
                    <a:bodyPr/>
                    <a:lstStyle/>
                    <a:p>
                      <a:pPr algn="ctr"/>
                      <a:r>
                        <a:rPr lang="en-US" sz="1800" dirty="0"/>
                        <a:t>Mission</a:t>
                      </a:r>
                    </a:p>
                  </a:txBody>
                  <a:tcPr/>
                </a:tc>
                <a:tc>
                  <a:txBody>
                    <a:bodyPr/>
                    <a:lstStyle/>
                    <a:p>
                      <a:pPr algn="ctr"/>
                      <a:r>
                        <a:rPr lang="en-US" sz="1800" dirty="0"/>
                        <a:t>Objective</a:t>
                      </a:r>
                    </a:p>
                  </a:txBody>
                  <a:tcPr/>
                </a:tc>
                <a:tc>
                  <a:txBody>
                    <a:bodyPr/>
                    <a:lstStyle/>
                    <a:p>
                      <a:pPr algn="ctr"/>
                      <a:r>
                        <a:rPr lang="en-US" sz="1800" dirty="0" err="1"/>
                        <a:t>Techn</a:t>
                      </a:r>
                      <a:r>
                        <a:rPr lang="en-US" sz="1800" dirty="0"/>
                        <a:t> Concept</a:t>
                      </a:r>
                    </a:p>
                  </a:txBody>
                  <a:tcPr/>
                </a:tc>
                <a:tc>
                  <a:txBody>
                    <a:bodyPr/>
                    <a:lstStyle/>
                    <a:p>
                      <a:pPr algn="ctr"/>
                      <a:r>
                        <a:rPr lang="en-US" sz="1800" dirty="0"/>
                        <a:t>CEOS support</a:t>
                      </a:r>
                    </a:p>
                  </a:txBody>
                  <a:tcPr/>
                </a:tc>
                <a:extLst>
                  <a:ext uri="{0D108BD9-81ED-4DB2-BD59-A6C34878D82A}">
                    <a16:rowId xmlns:a16="http://schemas.microsoft.com/office/drawing/2014/main" val="4221377274"/>
                  </a:ext>
                </a:extLst>
              </a:tr>
              <a:tr h="370840">
                <a:tc>
                  <a:txBody>
                    <a:bodyPr/>
                    <a:lstStyle/>
                    <a:p>
                      <a:pPr algn="l"/>
                      <a:r>
                        <a:rPr lang="en-US" sz="1200" dirty="0"/>
                        <a:t>CO2 Mission</a:t>
                      </a:r>
                    </a:p>
                  </a:txBody>
                  <a:tcPr/>
                </a:tc>
                <a:tc>
                  <a:txBody>
                    <a:bodyPr/>
                    <a:lstStyle/>
                    <a:p>
                      <a:pPr algn="l"/>
                      <a:r>
                        <a:rPr lang="en-US" sz="1200" dirty="0"/>
                        <a:t>Paris agreement, anthropogenic CO</a:t>
                      </a:r>
                      <a:r>
                        <a:rPr lang="en-US" sz="1200" baseline="-25000" dirty="0"/>
                        <a:t>2</a:t>
                      </a:r>
                      <a:r>
                        <a:rPr lang="en-US" sz="1200" dirty="0"/>
                        <a:t> </a:t>
                      </a:r>
                      <a:r>
                        <a:rPr lang="en-US" sz="1200" b="0" dirty="0"/>
                        <a:t>MRV support </a:t>
                      </a:r>
                    </a:p>
                  </a:txBody>
                  <a:tcPr/>
                </a:tc>
                <a:tc>
                  <a:txBody>
                    <a:bodyPr/>
                    <a:lstStyle/>
                    <a:p>
                      <a:pPr algn="l"/>
                      <a:r>
                        <a:rPr lang="en-US" sz="1200" dirty="0"/>
                        <a:t>VNIS/SWIR Spectrometer and multi-angle polarimeter, 4km2, 2-3 days revisit via a constellation   </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b="0" dirty="0"/>
                        <a:t>CEOS AC-VC </a:t>
                      </a:r>
                      <a:r>
                        <a:rPr lang="en-US" sz="1200" dirty="0"/>
                        <a:t>White Paper on GHG </a:t>
                      </a:r>
                    </a:p>
                    <a:p>
                      <a:pPr algn="l"/>
                      <a:endParaRPr lang="en-US" sz="1200" dirty="0"/>
                    </a:p>
                  </a:txBody>
                  <a:tcPr/>
                </a:tc>
                <a:extLst>
                  <a:ext uri="{0D108BD9-81ED-4DB2-BD59-A6C34878D82A}">
                    <a16:rowId xmlns:a16="http://schemas.microsoft.com/office/drawing/2014/main" val="680448475"/>
                  </a:ext>
                </a:extLst>
              </a:tr>
              <a:tr h="370840">
                <a:tc>
                  <a:txBody>
                    <a:bodyPr/>
                    <a:lstStyle/>
                    <a:p>
                      <a:pPr algn="l"/>
                      <a:r>
                        <a:rPr lang="en-US" sz="1200" dirty="0"/>
                        <a:t>Thermal Mission</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t>Addressing policies related to water and food security – EU Water Framework EU Directive, Common Agriculture Policy, UN SDGs, UNFCCC, UNCCD</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t>30-50 m, daily (goal) via a </a:t>
                      </a:r>
                      <a:r>
                        <a:rPr lang="en-US" sz="1200" dirty="0" err="1"/>
                        <a:t>constealltion</a:t>
                      </a:r>
                      <a:r>
                        <a:rPr lang="en-US" sz="1200" dirty="0"/>
                        <a:t>, 3-5 TIR bands  &amp; minimum VNIR/SWIR</a:t>
                      </a:r>
                    </a:p>
                  </a:txBody>
                  <a:tcPr/>
                </a:tc>
                <a:tc>
                  <a:txBody>
                    <a:bodyPr/>
                    <a:lstStyle/>
                    <a:p>
                      <a:pPr algn="l"/>
                      <a:r>
                        <a:rPr lang="en-US" sz="1100" dirty="0"/>
                        <a:t>Potential cross calibration /validation activities with </a:t>
                      </a:r>
                      <a:r>
                        <a:rPr lang="en-US" sz="1200" dirty="0"/>
                        <a:t>Landsat, </a:t>
                      </a:r>
                      <a:r>
                        <a:rPr lang="en-US" sz="1200" dirty="0" err="1"/>
                        <a:t>Trishna</a:t>
                      </a:r>
                      <a:r>
                        <a:rPr lang="en-US" sz="1200" dirty="0"/>
                        <a:t>, Sentinel-3, preparation studies as part of </a:t>
                      </a:r>
                      <a:r>
                        <a:rPr lang="en-US" sz="1200" dirty="0" err="1"/>
                        <a:t>Ecostress</a:t>
                      </a:r>
                      <a:endParaRPr lang="en-US" sz="1200" dirty="0"/>
                    </a:p>
                  </a:txBody>
                  <a:tcPr/>
                </a:tc>
                <a:extLst>
                  <a:ext uri="{0D108BD9-81ED-4DB2-BD59-A6C34878D82A}">
                    <a16:rowId xmlns:a16="http://schemas.microsoft.com/office/drawing/2014/main" val="3065690911"/>
                  </a:ext>
                </a:extLst>
              </a:tr>
              <a:tr h="370840">
                <a:tc>
                  <a:txBody>
                    <a:bodyPr/>
                    <a:lstStyle/>
                    <a:p>
                      <a:pPr algn="l"/>
                      <a:r>
                        <a:rPr lang="en-US" sz="1200"/>
                        <a:t>Polar Ice and Snow Topographic Mission </a:t>
                      </a:r>
                      <a:endParaRPr lang="en-US" sz="1200" dirty="0"/>
                    </a:p>
                  </a:txBody>
                  <a:tcPr/>
                </a:tc>
                <a:tc>
                  <a:txBody>
                    <a:bodyPr/>
                    <a:lstStyle/>
                    <a:p>
                      <a:pPr marL="0" lvl="1" indent="0" algn="l" defTabSz="457200">
                        <a:spcBef>
                          <a:spcPts val="600"/>
                        </a:spcBef>
                        <a:buFont typeface="Arial"/>
                        <a:buNone/>
                      </a:pPr>
                      <a:r>
                        <a:rPr lang="en-GB" sz="1200" dirty="0">
                          <a:solidFill>
                            <a:schemeClr val="dk1"/>
                          </a:solidFill>
                          <a:latin typeface="+mn-lt"/>
                          <a:ea typeface="+mn-ea"/>
                          <a:cs typeface="+mn-cs"/>
                          <a:sym typeface="Calibri"/>
                        </a:rPr>
                        <a:t>Monitoring of critical climate signals: ice sheet (sea ice and land ice elevation and thickness), ice cap melting and sea level; </a:t>
                      </a:r>
                    </a:p>
                    <a:p>
                      <a:pPr marL="0" lvl="1" indent="0" algn="l" defTabSz="457200">
                        <a:spcBef>
                          <a:spcPts val="600"/>
                        </a:spcBef>
                        <a:buFont typeface="Arial"/>
                        <a:buNone/>
                      </a:pPr>
                      <a:r>
                        <a:rPr lang="en-GB" sz="1200" dirty="0">
                          <a:solidFill>
                            <a:schemeClr val="dk1"/>
                          </a:solidFill>
                          <a:latin typeface="+mn-lt"/>
                          <a:ea typeface="+mn-ea"/>
                          <a:cs typeface="+mn-cs"/>
                          <a:sym typeface="Calibri"/>
                        </a:rPr>
                        <a:t>Support applications related to coastal and inland waters; contribute to the observation of ocean topography.</a:t>
                      </a:r>
                    </a:p>
                  </a:txBody>
                  <a:tcPr/>
                </a:tc>
                <a:tc>
                  <a:txBody>
                    <a:bodyPr/>
                    <a:lstStyle/>
                    <a:p>
                      <a:pPr algn="l"/>
                      <a:r>
                        <a:rPr lang="en-US" sz="1200" dirty="0">
                          <a:solidFill>
                            <a:schemeClr val="dk1"/>
                          </a:solidFill>
                          <a:latin typeface="+mn-lt"/>
                          <a:ea typeface="+mn-ea"/>
                          <a:cs typeface="+mn-cs"/>
                          <a:sym typeface="Calibri"/>
                        </a:rPr>
                        <a:t>Ku-band and Ka-band interferometric radar altimeter, a laser retro-reflector array, a GNSS receiver</a:t>
                      </a:r>
                    </a:p>
                  </a:txBody>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Cal/Val (e.g. </a:t>
                      </a:r>
                      <a:r>
                        <a:rPr lang="en-US" sz="1200" dirty="0" err="1">
                          <a:solidFill>
                            <a:schemeClr val="dk1"/>
                          </a:solidFill>
                          <a:latin typeface="+mn-lt"/>
                          <a:ea typeface="+mn-ea"/>
                          <a:cs typeface="+mn-cs"/>
                          <a:sym typeface="Calibri"/>
                        </a:rPr>
                        <a:t>Altika</a:t>
                      </a:r>
                      <a:r>
                        <a:rPr lang="en-US" sz="1200" dirty="0">
                          <a:solidFill>
                            <a:schemeClr val="dk1"/>
                          </a:solidFill>
                          <a:latin typeface="+mn-lt"/>
                          <a:ea typeface="+mn-ea"/>
                          <a:cs typeface="+mn-cs"/>
                          <a:sym typeface="Calibri"/>
                        </a:rPr>
                        <a:t> and IceSat-2 when operational)</a:t>
                      </a:r>
                    </a:p>
                    <a:p>
                      <a:pPr algn="l" defTabSz="457200">
                        <a:spcBef>
                          <a:spcPts val="600"/>
                        </a:spcBef>
                      </a:pPr>
                      <a:endParaRPr lang="en-US" sz="1200" dirty="0">
                        <a:solidFill>
                          <a:schemeClr val="dk1"/>
                        </a:solidFill>
                        <a:latin typeface="+mn-lt"/>
                        <a:ea typeface="+mn-ea"/>
                        <a:cs typeface="+mn-cs"/>
                        <a:sym typeface="Calibri"/>
                      </a:endParaRPr>
                    </a:p>
                  </a:txBody>
                  <a:tcPr/>
                </a:tc>
                <a:extLst>
                  <a:ext uri="{0D108BD9-81ED-4DB2-BD59-A6C34878D82A}">
                    <a16:rowId xmlns:a16="http://schemas.microsoft.com/office/drawing/2014/main" val="1891996322"/>
                  </a:ext>
                </a:extLst>
              </a:tr>
              <a:tr h="370840">
                <a:tc>
                  <a:txBody>
                    <a:bodyPr/>
                    <a:lstStyle/>
                    <a:p>
                      <a:pPr algn="l"/>
                      <a:r>
                        <a:rPr lang="en-US" sz="1200" dirty="0"/>
                        <a:t>Passive Microwave Imaging Mission</a:t>
                      </a:r>
                    </a:p>
                  </a:txBody>
                  <a:tcPr/>
                </a:tc>
                <a:tc>
                  <a:txBody>
                    <a:bodyPr/>
                    <a:lstStyle/>
                    <a:p>
                      <a:pPr algn="l"/>
                      <a:r>
                        <a:rPr lang="en-US" sz="1200" b="0" i="0" dirty="0"/>
                        <a:t>Integrated EU Arctic Policy, sustainable development in and around the Arctic</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err="1">
                          <a:solidFill>
                            <a:schemeClr val="dk1"/>
                          </a:solidFill>
                          <a:latin typeface="+mn-lt"/>
                          <a:ea typeface="+mn-ea"/>
                          <a:cs typeface="+mn-cs"/>
                          <a:sym typeface="Calibri"/>
                        </a:rPr>
                        <a:t>multifreq.microwave</a:t>
                      </a:r>
                      <a:r>
                        <a:rPr lang="en-US" sz="1200" dirty="0">
                          <a:solidFill>
                            <a:schemeClr val="dk1"/>
                          </a:solidFill>
                          <a:latin typeface="+mn-lt"/>
                          <a:ea typeface="+mn-ea"/>
                          <a:cs typeface="+mn-cs"/>
                          <a:sym typeface="Calibri"/>
                        </a:rPr>
                        <a:t> radiometer (CMIR) which sustains AMSR2 type capability and</a:t>
                      </a:r>
                      <a:r>
                        <a:rPr lang="en-US" sz="1200" noProof="0" dirty="0">
                          <a:solidFill>
                            <a:schemeClr val="dk1"/>
                          </a:solidFill>
                          <a:latin typeface="+mn-lt"/>
                          <a:ea typeface="+mn-ea"/>
                          <a:cs typeface="+mn-cs"/>
                          <a:sym typeface="Calibri"/>
                        </a:rPr>
                        <a:t> SMAP/SMOS capability</a:t>
                      </a:r>
                    </a:p>
                  </a:txBody>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noProof="0" dirty="0">
                          <a:solidFill>
                            <a:schemeClr val="dk1"/>
                          </a:solidFill>
                          <a:latin typeface="+mn-lt"/>
                          <a:ea typeface="+mn-ea"/>
                          <a:cs typeface="+mn-cs"/>
                          <a:sym typeface="Calibri"/>
                        </a:rPr>
                        <a:t>Direct response to SST-VC</a:t>
                      </a: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noProof="0" dirty="0">
                          <a:solidFill>
                            <a:schemeClr val="dk1"/>
                          </a:solidFill>
                          <a:latin typeface="+mn-lt"/>
                          <a:ea typeface="+mn-ea"/>
                          <a:cs typeface="+mn-cs"/>
                          <a:sym typeface="Calibri"/>
                        </a:rPr>
                        <a:t>Prevents gap in MW capability @~7GHz</a:t>
                      </a:r>
                    </a:p>
                    <a:p>
                      <a:pPr algn="l"/>
                      <a:endParaRPr lang="en-US" sz="1200" dirty="0"/>
                    </a:p>
                  </a:txBody>
                  <a:tcPr/>
                </a:tc>
                <a:extLst>
                  <a:ext uri="{0D108BD9-81ED-4DB2-BD59-A6C34878D82A}">
                    <a16:rowId xmlns:a16="http://schemas.microsoft.com/office/drawing/2014/main" val="882416807"/>
                  </a:ext>
                </a:extLst>
              </a:tr>
              <a:tr h="370840">
                <a:tc>
                  <a:txBody>
                    <a:bodyPr/>
                    <a:lstStyle/>
                    <a:p>
                      <a:pPr algn="l"/>
                      <a:r>
                        <a:rPr lang="en-US" sz="1200" dirty="0"/>
                        <a:t>Hyperspectral Mission</a:t>
                      </a:r>
                    </a:p>
                  </a:txBody>
                  <a:tcPr/>
                </a:tc>
                <a:tc>
                  <a:txBody>
                    <a:bodyPr/>
                    <a:lstStyle/>
                    <a:p>
                      <a:pPr algn="l"/>
                      <a:r>
                        <a:rPr lang="en-US" sz="1200" dirty="0"/>
                        <a:t>management of natural resources. Supports services for food security, agriculture and raw materials. </a:t>
                      </a:r>
                    </a:p>
                  </a:txBody>
                  <a:tcPr/>
                </a:tc>
                <a:tc>
                  <a:txBody>
                    <a:bodyPr/>
                    <a:lstStyle/>
                    <a:p>
                      <a:pPr algn="l"/>
                      <a:r>
                        <a:rPr lang="en-US" sz="1200" dirty="0"/>
                        <a:t>400-2500nm; 10nm;&lt;30m, 10d via a constellation; </a:t>
                      </a:r>
                    </a:p>
                  </a:txBody>
                  <a:tcPr/>
                </a:tc>
                <a:tc>
                  <a:txBody>
                    <a:bodyPr/>
                    <a:lstStyle/>
                    <a:p>
                      <a:pPr algn="l"/>
                      <a:r>
                        <a:rPr lang="en-GB" sz="1200" dirty="0"/>
                        <a:t>Cal/Val, synergy with LSI-VC and OCR-VC for inland/coastal water</a:t>
                      </a:r>
                      <a:endParaRPr lang="en-US" sz="1200" dirty="0"/>
                    </a:p>
                  </a:txBody>
                  <a:tcPr/>
                </a:tc>
                <a:extLst>
                  <a:ext uri="{0D108BD9-81ED-4DB2-BD59-A6C34878D82A}">
                    <a16:rowId xmlns:a16="http://schemas.microsoft.com/office/drawing/2014/main" val="311872386"/>
                  </a:ext>
                </a:extLst>
              </a:tr>
              <a:tr h="370840">
                <a:tc>
                  <a:txBody>
                    <a:bodyPr/>
                    <a:lstStyle/>
                    <a:p>
                      <a:pPr algn="l"/>
                      <a:r>
                        <a:rPr lang="en-US" sz="1200" dirty="0"/>
                        <a:t>L-Band SAR Mission</a:t>
                      </a:r>
                    </a:p>
                  </a:txBody>
                  <a:tcPr/>
                </a:tc>
                <a:tc>
                  <a:txBody>
                    <a:bodyPr/>
                    <a:lstStyle/>
                    <a:p>
                      <a:pPr algn="l" defTabSz="457200">
                        <a:spcBef>
                          <a:spcPts val="600"/>
                        </a:spcBef>
                      </a:pPr>
                      <a:r>
                        <a:rPr lang="en-US" sz="1200" dirty="0">
                          <a:solidFill>
                            <a:schemeClr val="dk1"/>
                          </a:solidFill>
                          <a:latin typeface="+mn-lt"/>
                          <a:ea typeface="+mn-ea"/>
                          <a:cs typeface="+mn-cs"/>
                          <a:sym typeface="Calibri"/>
                        </a:rPr>
                        <a:t>vegetation cover, biomass and surface soil moisture. Enhanced monitoring polar regions (sea and land ice) and ground movement and deformation due to hazards.</a:t>
                      </a: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L-band imaging SAR, full-pol, 5-30m</a:t>
                      </a:r>
                      <a:r>
                        <a:rPr lang="en-US" sz="1200">
                          <a:solidFill>
                            <a:schemeClr val="dk1"/>
                          </a:solidFill>
                          <a:latin typeface="+mn-lt"/>
                          <a:ea typeface="+mn-ea"/>
                          <a:cs typeface="+mn-cs"/>
                          <a:sym typeface="Calibri"/>
                        </a:rPr>
                        <a:t>, revisit TBD</a:t>
                      </a:r>
                      <a:endParaRPr lang="en-US" sz="1200" dirty="0">
                        <a:solidFill>
                          <a:schemeClr val="dk1"/>
                        </a:solidFill>
                        <a:latin typeface="+mn-lt"/>
                        <a:ea typeface="+mn-ea"/>
                        <a:cs typeface="+mn-cs"/>
                        <a:sym typeface="Calibri"/>
                      </a:endParaRPr>
                    </a:p>
                    <a:p>
                      <a:pPr algn="l" defTabSz="457200">
                        <a:spcBef>
                          <a:spcPts val="600"/>
                        </a:spcBef>
                      </a:pPr>
                      <a:endParaRPr lang="en-US" sz="1200" dirty="0">
                        <a:solidFill>
                          <a:schemeClr val="dk1"/>
                        </a:solidFill>
                        <a:latin typeface="+mn-lt"/>
                        <a:ea typeface="+mn-ea"/>
                        <a:cs typeface="+mn-cs"/>
                        <a:sym typeface="Calibri"/>
                      </a:endParaRPr>
                    </a:p>
                  </a:txBody>
                  <a:tcPr/>
                </a:tc>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US" sz="1200" dirty="0">
                          <a:solidFill>
                            <a:schemeClr val="dk1"/>
                          </a:solidFill>
                          <a:latin typeface="+mn-lt"/>
                          <a:ea typeface="+mn-ea"/>
                          <a:cs typeface="+mn-cs"/>
                          <a:sym typeface="Calibri"/>
                        </a:rPr>
                        <a:t>Cal/Val, synergy with LSI -VC</a:t>
                      </a:r>
                    </a:p>
                    <a:p>
                      <a:pPr algn="l" defTabSz="457200">
                        <a:spcBef>
                          <a:spcPts val="600"/>
                        </a:spcBef>
                      </a:pPr>
                      <a:endParaRPr lang="en-US" sz="1200" dirty="0">
                        <a:solidFill>
                          <a:schemeClr val="dk1"/>
                        </a:solidFill>
                        <a:latin typeface="+mn-lt"/>
                        <a:ea typeface="+mn-ea"/>
                        <a:cs typeface="+mn-cs"/>
                        <a:sym typeface="Calibri"/>
                      </a:endParaRPr>
                    </a:p>
                  </a:txBody>
                  <a:tcPr/>
                </a:tc>
                <a:extLst>
                  <a:ext uri="{0D108BD9-81ED-4DB2-BD59-A6C34878D82A}">
                    <a16:rowId xmlns:a16="http://schemas.microsoft.com/office/drawing/2014/main" val="233348815"/>
                  </a:ext>
                </a:extLst>
              </a:tr>
            </a:tbl>
          </a:graphicData>
        </a:graphic>
      </p:graphicFrame>
    </p:spTree>
    <p:extLst>
      <p:ext uri="{BB962C8B-B14F-4D97-AF65-F5344CB8AC3E}">
        <p14:creationId xmlns:p14="http://schemas.microsoft.com/office/powerpoint/2010/main" val="22127797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304800"/>
            <a:ext cx="5486400" cy="533400"/>
          </a:xfrm>
        </p:spPr>
        <p:txBody>
          <a:bodyPr/>
          <a:lstStyle/>
          <a:p>
            <a:r>
              <a:rPr lang="en-AU" dirty="0">
                <a:latin typeface="Calibri" charset="0"/>
                <a:ea typeface="Calibri" charset="0"/>
                <a:cs typeface="Calibri" charset="0"/>
              </a:rPr>
              <a:t>Current Sentinels relevance for CEOS VCs</a:t>
            </a:r>
          </a:p>
        </p:txBody>
      </p:sp>
      <p:graphicFrame>
        <p:nvGraphicFramePr>
          <p:cNvPr id="2" name="Table 1">
            <a:extLst>
              <a:ext uri="{FF2B5EF4-FFF2-40B4-BE49-F238E27FC236}">
                <a16:creationId xmlns:a16="http://schemas.microsoft.com/office/drawing/2014/main" id="{43B65075-9911-4386-8E7C-D1C9AD0D4DF8}"/>
              </a:ext>
            </a:extLst>
          </p:cNvPr>
          <p:cNvGraphicFramePr>
            <a:graphicFrameLocks noGrp="1"/>
          </p:cNvGraphicFramePr>
          <p:nvPr>
            <p:extLst>
              <p:ext uri="{D42A27DB-BD31-4B8C-83A1-F6EECF244321}">
                <p14:modId xmlns:p14="http://schemas.microsoft.com/office/powerpoint/2010/main" val="1851464436"/>
              </p:ext>
            </p:extLst>
          </p:nvPr>
        </p:nvGraphicFramePr>
        <p:xfrm>
          <a:off x="824696" y="1600200"/>
          <a:ext cx="7391400" cy="2148840"/>
        </p:xfrm>
        <a:graphic>
          <a:graphicData uri="http://schemas.openxmlformats.org/drawingml/2006/table">
            <a:tbl>
              <a:tblPr firstRow="1" bandRow="1">
                <a:tableStyleId>{69C7853C-536D-4A76-A0AE-DD22124D55A5}</a:tableStyleId>
              </a:tblPr>
              <a:tblGrid>
                <a:gridCol w="2463800">
                  <a:extLst>
                    <a:ext uri="{9D8B030D-6E8A-4147-A177-3AD203B41FA5}">
                      <a16:colId xmlns:a16="http://schemas.microsoft.com/office/drawing/2014/main" val="2128453895"/>
                    </a:ext>
                  </a:extLst>
                </a:gridCol>
                <a:gridCol w="2463800">
                  <a:extLst>
                    <a:ext uri="{9D8B030D-6E8A-4147-A177-3AD203B41FA5}">
                      <a16:colId xmlns:a16="http://schemas.microsoft.com/office/drawing/2014/main" val="1708021133"/>
                    </a:ext>
                  </a:extLst>
                </a:gridCol>
                <a:gridCol w="2463800">
                  <a:extLst>
                    <a:ext uri="{9D8B030D-6E8A-4147-A177-3AD203B41FA5}">
                      <a16:colId xmlns:a16="http://schemas.microsoft.com/office/drawing/2014/main" val="3309173377"/>
                    </a:ext>
                  </a:extLst>
                </a:gridCol>
              </a:tblGrid>
              <a:tr h="370840">
                <a:tc gridSpan="3">
                  <a:txBody>
                    <a:bodyPr/>
                    <a:lstStyle/>
                    <a:p>
                      <a:pPr algn="ctr"/>
                      <a:r>
                        <a:rPr lang="en-US" sz="1600" dirty="0">
                          <a:solidFill>
                            <a:schemeClr val="tx1"/>
                          </a:solidFill>
                        </a:rPr>
                        <a:t>Operational:</a:t>
                      </a:r>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528235015"/>
                  </a:ext>
                </a:extLst>
              </a:tr>
              <a:tr h="370840">
                <a:tc>
                  <a:txBody>
                    <a:bodyPr/>
                    <a:lstStyle/>
                    <a:p>
                      <a:pPr algn="l"/>
                      <a:r>
                        <a:rPr lang="en-US" sz="1400" dirty="0"/>
                        <a:t>Sentinel-1 A &amp; B -&gt; (C &amp; D)</a:t>
                      </a:r>
                    </a:p>
                  </a:txBody>
                  <a:tcPr/>
                </a:tc>
                <a:tc>
                  <a:txBody>
                    <a:bodyPr/>
                    <a:lstStyle/>
                    <a:p>
                      <a:pPr algn="l"/>
                      <a:r>
                        <a:rPr lang="en-US" sz="1400" dirty="0"/>
                        <a:t>C-Band SAR</a:t>
                      </a:r>
                    </a:p>
                  </a:txBody>
                  <a:tcPr/>
                </a:tc>
                <a:tc>
                  <a:txBody>
                    <a:bodyPr/>
                    <a:lstStyle/>
                    <a:p>
                      <a:pPr algn="l"/>
                      <a:r>
                        <a:rPr lang="en-US" sz="1400" dirty="0"/>
                        <a:t>LSI-VC</a:t>
                      </a:r>
                    </a:p>
                  </a:txBody>
                  <a:tcPr/>
                </a:tc>
                <a:extLst>
                  <a:ext uri="{0D108BD9-81ED-4DB2-BD59-A6C34878D82A}">
                    <a16:rowId xmlns:a16="http://schemas.microsoft.com/office/drawing/2014/main" val="194783193"/>
                  </a:ext>
                </a:extLst>
              </a:tr>
              <a:tr h="370840">
                <a:tc>
                  <a:txBody>
                    <a:bodyPr/>
                    <a:lstStyle/>
                    <a:p>
                      <a:pPr algn="l"/>
                      <a:r>
                        <a:rPr lang="en-US" sz="1400" dirty="0"/>
                        <a:t>Sentinel-2 A &amp; B -&gt; (C &amp; D)</a:t>
                      </a:r>
                    </a:p>
                  </a:txBody>
                  <a:tcPr/>
                </a:tc>
                <a:tc>
                  <a:txBody>
                    <a:bodyPr/>
                    <a:lstStyle/>
                    <a:p>
                      <a:pPr algn="l"/>
                      <a:r>
                        <a:rPr lang="en-US" sz="1400" dirty="0"/>
                        <a:t>Multispectral Optical</a:t>
                      </a:r>
                    </a:p>
                  </a:txBody>
                  <a:tcPr/>
                </a:tc>
                <a:tc>
                  <a:txBody>
                    <a:bodyPr/>
                    <a:lstStyle/>
                    <a:p>
                      <a:pPr algn="l"/>
                      <a:r>
                        <a:rPr lang="en-US" sz="1400" dirty="0"/>
                        <a:t>LSI-VC, OCR-VC (coastal)</a:t>
                      </a:r>
                    </a:p>
                  </a:txBody>
                  <a:tcPr/>
                </a:tc>
                <a:extLst>
                  <a:ext uri="{0D108BD9-81ED-4DB2-BD59-A6C34878D82A}">
                    <a16:rowId xmlns:a16="http://schemas.microsoft.com/office/drawing/2014/main" val="708352409"/>
                  </a:ext>
                </a:extLst>
              </a:tr>
              <a:tr h="370840">
                <a:tc>
                  <a:txBody>
                    <a:bodyPr/>
                    <a:lstStyle/>
                    <a:p>
                      <a:pPr algn="l"/>
                      <a:r>
                        <a:rPr lang="en-US" sz="1400" dirty="0"/>
                        <a:t>Sentinel-3 A (&amp; B) -&gt; (C &amp; D)</a:t>
                      </a:r>
                    </a:p>
                  </a:txBody>
                  <a:tcPr/>
                </a:tc>
                <a:tc>
                  <a:txBody>
                    <a:bodyPr/>
                    <a:lstStyle/>
                    <a:p>
                      <a:pPr algn="l"/>
                      <a:r>
                        <a:rPr lang="en-US" sz="1400" dirty="0"/>
                        <a:t>Medium Resolution Imaging and Altimetry</a:t>
                      </a:r>
                    </a:p>
                  </a:txBody>
                  <a:tcPr/>
                </a:tc>
                <a:tc>
                  <a:txBody>
                    <a:bodyPr/>
                    <a:lstStyle/>
                    <a:p>
                      <a:pPr algn="l"/>
                      <a:r>
                        <a:rPr lang="en-US" sz="1400" dirty="0"/>
                        <a:t>OCR-VC, OST-VC, SST-VC, (LSI-VC)</a:t>
                      </a:r>
                    </a:p>
                  </a:txBody>
                  <a:tcPr/>
                </a:tc>
                <a:extLst>
                  <a:ext uri="{0D108BD9-81ED-4DB2-BD59-A6C34878D82A}">
                    <a16:rowId xmlns:a16="http://schemas.microsoft.com/office/drawing/2014/main" val="3089563656"/>
                  </a:ext>
                </a:extLst>
              </a:tr>
              <a:tr h="370840">
                <a:tc>
                  <a:txBody>
                    <a:bodyPr/>
                    <a:lstStyle/>
                    <a:p>
                      <a:pPr algn="l"/>
                      <a:r>
                        <a:rPr lang="en-US" sz="1400" dirty="0"/>
                        <a:t>Sentinel-5p</a:t>
                      </a:r>
                    </a:p>
                  </a:txBody>
                  <a:tcPr/>
                </a:tc>
                <a:tc>
                  <a:txBody>
                    <a:bodyPr/>
                    <a:lstStyle/>
                    <a:p>
                      <a:pPr algn="l"/>
                      <a:r>
                        <a:rPr lang="en-US" sz="1400" dirty="0"/>
                        <a:t>LEO </a:t>
                      </a:r>
                      <a:r>
                        <a:rPr lang="en-US" sz="1400" dirty="0" err="1"/>
                        <a:t>Atmos</a:t>
                      </a:r>
                      <a:r>
                        <a:rPr lang="en-US" sz="1400" dirty="0"/>
                        <a:t> Chemistry Precursor</a:t>
                      </a:r>
                    </a:p>
                  </a:txBody>
                  <a:tcPr/>
                </a:tc>
                <a:tc>
                  <a:txBody>
                    <a:bodyPr/>
                    <a:lstStyle/>
                    <a:p>
                      <a:pPr algn="l"/>
                      <a:r>
                        <a:rPr lang="en-US" sz="1400" dirty="0"/>
                        <a:t>AC-VC</a:t>
                      </a:r>
                    </a:p>
                  </a:txBody>
                  <a:tcPr/>
                </a:tc>
                <a:extLst>
                  <a:ext uri="{0D108BD9-81ED-4DB2-BD59-A6C34878D82A}">
                    <a16:rowId xmlns:a16="http://schemas.microsoft.com/office/drawing/2014/main" val="1435943856"/>
                  </a:ext>
                </a:extLst>
              </a:tr>
            </a:tbl>
          </a:graphicData>
        </a:graphic>
      </p:graphicFrame>
      <p:graphicFrame>
        <p:nvGraphicFramePr>
          <p:cNvPr id="5" name="Table 4">
            <a:extLst>
              <a:ext uri="{FF2B5EF4-FFF2-40B4-BE49-F238E27FC236}">
                <a16:creationId xmlns:a16="http://schemas.microsoft.com/office/drawing/2014/main" id="{81353D0C-F3D2-431B-BE8E-B8203838973A}"/>
              </a:ext>
            </a:extLst>
          </p:cNvPr>
          <p:cNvGraphicFramePr>
            <a:graphicFrameLocks noGrp="1"/>
          </p:cNvGraphicFramePr>
          <p:nvPr>
            <p:extLst>
              <p:ext uri="{D42A27DB-BD31-4B8C-83A1-F6EECF244321}">
                <p14:modId xmlns:p14="http://schemas.microsoft.com/office/powerpoint/2010/main" val="3384593887"/>
              </p:ext>
            </p:extLst>
          </p:nvPr>
        </p:nvGraphicFramePr>
        <p:xfrm>
          <a:off x="824696" y="3965171"/>
          <a:ext cx="7391400" cy="1630680"/>
        </p:xfrm>
        <a:graphic>
          <a:graphicData uri="http://schemas.openxmlformats.org/drawingml/2006/table">
            <a:tbl>
              <a:tblPr firstRow="1" bandRow="1">
                <a:tableStyleId>{3C2FFA5D-87B4-456A-9821-1D502468CF0F}</a:tableStyleId>
              </a:tblPr>
              <a:tblGrid>
                <a:gridCol w="2463800">
                  <a:extLst>
                    <a:ext uri="{9D8B030D-6E8A-4147-A177-3AD203B41FA5}">
                      <a16:colId xmlns:a16="http://schemas.microsoft.com/office/drawing/2014/main" val="2128453895"/>
                    </a:ext>
                  </a:extLst>
                </a:gridCol>
                <a:gridCol w="2463800">
                  <a:extLst>
                    <a:ext uri="{9D8B030D-6E8A-4147-A177-3AD203B41FA5}">
                      <a16:colId xmlns:a16="http://schemas.microsoft.com/office/drawing/2014/main" val="1708021133"/>
                    </a:ext>
                  </a:extLst>
                </a:gridCol>
                <a:gridCol w="2463800">
                  <a:extLst>
                    <a:ext uri="{9D8B030D-6E8A-4147-A177-3AD203B41FA5}">
                      <a16:colId xmlns:a16="http://schemas.microsoft.com/office/drawing/2014/main" val="3309173377"/>
                    </a:ext>
                  </a:extLst>
                </a:gridCol>
              </a:tblGrid>
              <a:tr h="370840">
                <a:tc gridSpan="3">
                  <a:txBody>
                    <a:bodyPr/>
                    <a:lstStyle/>
                    <a:p>
                      <a:pPr algn="ctr"/>
                      <a:r>
                        <a:rPr lang="en-US" sz="1600" dirty="0">
                          <a:solidFill>
                            <a:schemeClr val="tx1"/>
                          </a:solidFill>
                        </a:rPr>
                        <a:t>Under implementation:</a:t>
                      </a:r>
                    </a:p>
                  </a:txBody>
                  <a:tcPr/>
                </a:tc>
                <a:tc hMerge="1">
                  <a:txBody>
                    <a:bodyPr/>
                    <a:lstStyle/>
                    <a:p>
                      <a:pPr algn="l"/>
                      <a:endParaRPr lang="en-US" dirty="0"/>
                    </a:p>
                  </a:txBody>
                  <a:tcPr/>
                </a:tc>
                <a:tc hMerge="1">
                  <a:txBody>
                    <a:bodyPr/>
                    <a:lstStyle/>
                    <a:p>
                      <a:pPr algn="l"/>
                      <a:endParaRPr lang="en-US" dirty="0"/>
                    </a:p>
                  </a:txBody>
                  <a:tcPr/>
                </a:tc>
                <a:extLst>
                  <a:ext uri="{0D108BD9-81ED-4DB2-BD59-A6C34878D82A}">
                    <a16:rowId xmlns:a16="http://schemas.microsoft.com/office/drawing/2014/main" val="194783193"/>
                  </a:ext>
                </a:extLst>
              </a:tr>
              <a:tr h="370840">
                <a:tc>
                  <a:txBody>
                    <a:bodyPr/>
                    <a:lstStyle/>
                    <a:p>
                      <a:pPr algn="l"/>
                      <a:r>
                        <a:rPr lang="en-US" sz="1400" dirty="0"/>
                        <a:t>Sentinel-4 A &amp; B (MTG-S)</a:t>
                      </a:r>
                    </a:p>
                  </a:txBody>
                  <a:tcPr/>
                </a:tc>
                <a:tc>
                  <a:txBody>
                    <a:bodyPr/>
                    <a:lstStyle/>
                    <a:p>
                      <a:pPr algn="l"/>
                      <a:r>
                        <a:rPr lang="en-US" sz="1400" dirty="0"/>
                        <a:t>GEO </a:t>
                      </a:r>
                      <a:r>
                        <a:rPr lang="en-US" sz="1400" dirty="0" err="1"/>
                        <a:t>Atmos</a:t>
                      </a:r>
                      <a:r>
                        <a:rPr lang="en-US" sz="1400" dirty="0"/>
                        <a:t> Chemistry</a:t>
                      </a:r>
                    </a:p>
                  </a:txBody>
                  <a:tcPr/>
                </a:tc>
                <a:tc>
                  <a:txBody>
                    <a:bodyPr/>
                    <a:lstStyle/>
                    <a:p>
                      <a:pPr algn="l"/>
                      <a:r>
                        <a:rPr lang="en-US" sz="1400" dirty="0"/>
                        <a:t>AC-VC </a:t>
                      </a:r>
                    </a:p>
                  </a:txBody>
                  <a:tcPr/>
                </a:tc>
                <a:extLst>
                  <a:ext uri="{0D108BD9-81ED-4DB2-BD59-A6C34878D82A}">
                    <a16:rowId xmlns:a16="http://schemas.microsoft.com/office/drawing/2014/main" val="532993844"/>
                  </a:ext>
                </a:extLst>
              </a:tr>
              <a:tr h="370840">
                <a:tc>
                  <a:txBody>
                    <a:bodyPr/>
                    <a:lstStyle/>
                    <a:p>
                      <a:pPr algn="l"/>
                      <a:r>
                        <a:rPr lang="en-US" sz="1400" dirty="0"/>
                        <a:t>Sentinel-5 A &amp; B &amp; C (</a:t>
                      </a:r>
                      <a:r>
                        <a:rPr lang="en-US" sz="1400" dirty="0" err="1"/>
                        <a:t>MetOp</a:t>
                      </a:r>
                      <a:r>
                        <a:rPr lang="en-US" sz="1400" dirty="0"/>
                        <a:t> SG)</a:t>
                      </a:r>
                    </a:p>
                  </a:txBody>
                  <a:tcPr/>
                </a:tc>
                <a:tc>
                  <a:txBody>
                    <a:bodyPr/>
                    <a:lstStyle/>
                    <a:p>
                      <a:pPr algn="l"/>
                      <a:r>
                        <a:rPr lang="en-US" sz="1400" dirty="0"/>
                        <a:t>LEO </a:t>
                      </a:r>
                      <a:r>
                        <a:rPr lang="en-US" sz="1400" dirty="0" err="1"/>
                        <a:t>Atmos</a:t>
                      </a:r>
                      <a:r>
                        <a:rPr lang="en-US" sz="1400" dirty="0"/>
                        <a:t> Chemistry</a:t>
                      </a:r>
                    </a:p>
                  </a:txBody>
                  <a:tcPr/>
                </a:tc>
                <a:tc>
                  <a:txBody>
                    <a:bodyPr/>
                    <a:lstStyle/>
                    <a:p>
                      <a:pPr algn="l"/>
                      <a:r>
                        <a:rPr lang="en-US" sz="1400" dirty="0"/>
                        <a:t>AC-VC</a:t>
                      </a:r>
                    </a:p>
                  </a:txBody>
                  <a:tcPr/>
                </a:tc>
                <a:extLst>
                  <a:ext uri="{0D108BD9-81ED-4DB2-BD59-A6C34878D82A}">
                    <a16:rowId xmlns:a16="http://schemas.microsoft.com/office/drawing/2014/main" val="708352409"/>
                  </a:ext>
                </a:extLst>
              </a:tr>
              <a:tr h="370840">
                <a:tc>
                  <a:txBody>
                    <a:bodyPr/>
                    <a:lstStyle/>
                    <a:p>
                      <a:pPr algn="l"/>
                      <a:r>
                        <a:rPr lang="en-US" sz="1400" dirty="0"/>
                        <a:t>Sentinel-6 (Jason-CS) A &amp; B</a:t>
                      </a:r>
                    </a:p>
                  </a:txBody>
                  <a:tcPr/>
                </a:tc>
                <a:tc>
                  <a:txBody>
                    <a:bodyPr/>
                    <a:lstStyle/>
                    <a:p>
                      <a:pPr algn="l"/>
                      <a:r>
                        <a:rPr lang="en-US" sz="1400" dirty="0"/>
                        <a:t>Altimetry</a:t>
                      </a:r>
                    </a:p>
                  </a:txBody>
                  <a:tcPr/>
                </a:tc>
                <a:tc>
                  <a:txBody>
                    <a:bodyPr/>
                    <a:lstStyle/>
                    <a:p>
                      <a:pPr algn="l"/>
                      <a:r>
                        <a:rPr lang="en-US" sz="1400" dirty="0"/>
                        <a:t>OST-VC</a:t>
                      </a:r>
                    </a:p>
                  </a:txBody>
                  <a:tcPr/>
                </a:tc>
                <a:extLst>
                  <a:ext uri="{0D108BD9-81ED-4DB2-BD59-A6C34878D82A}">
                    <a16:rowId xmlns:a16="http://schemas.microsoft.com/office/drawing/2014/main" val="3089563656"/>
                  </a:ext>
                </a:extLst>
              </a:tr>
            </a:tbl>
          </a:graphicData>
        </a:graphic>
      </p:graphicFrame>
    </p:spTree>
    <p:extLst>
      <p:ext uri="{BB962C8B-B14F-4D97-AF65-F5344CB8AC3E}">
        <p14:creationId xmlns:p14="http://schemas.microsoft.com/office/powerpoint/2010/main" val="1578141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5D332F-4AE8-47C7-96BD-A516121A7009}"/>
              </a:ext>
            </a:extLst>
          </p:cNvPr>
          <p:cNvSpPr>
            <a:spLocks noGrp="1"/>
          </p:cNvSpPr>
          <p:nvPr>
            <p:ph sz="quarter" idx="10"/>
          </p:nvPr>
        </p:nvSpPr>
        <p:spPr/>
        <p:txBody>
          <a:bodyPr/>
          <a:lstStyle/>
          <a:p>
            <a:r>
              <a:rPr lang="en-US" dirty="0" err="1"/>
              <a:t>BackUp</a:t>
            </a:r>
            <a:r>
              <a:rPr lang="en-US" dirty="0"/>
              <a:t> Slides</a:t>
            </a:r>
          </a:p>
        </p:txBody>
      </p:sp>
      <p:sp>
        <p:nvSpPr>
          <p:cNvPr id="3" name="Content Placeholder 2">
            <a:extLst>
              <a:ext uri="{FF2B5EF4-FFF2-40B4-BE49-F238E27FC236}">
                <a16:creationId xmlns:a16="http://schemas.microsoft.com/office/drawing/2014/main" id="{08A37C40-BB2B-4965-A02D-3E0440D1FA0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9701687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021788"/>
            <a:ext cx="7174846" cy="400110"/>
          </a:xfrm>
        </p:spPr>
        <p:txBody>
          <a:bodyPr/>
          <a:lstStyle/>
          <a:p>
            <a:r>
              <a:rPr lang="en-GB" sz="2000" dirty="0"/>
              <a:t>CO</a:t>
            </a:r>
            <a:r>
              <a:rPr lang="en-GB" sz="2000" baseline="-25000" dirty="0"/>
              <a:t>2</a:t>
            </a:r>
            <a:r>
              <a:rPr lang="en-GB" sz="2000" dirty="0"/>
              <a:t> Monitoring Mission Objectives &amp; Requirements</a:t>
            </a:r>
          </a:p>
        </p:txBody>
      </p:sp>
      <p:sp>
        <p:nvSpPr>
          <p:cNvPr id="3" name="Content Placeholder 2"/>
          <p:cNvSpPr>
            <a:spLocks noGrp="1"/>
          </p:cNvSpPr>
          <p:nvPr>
            <p:ph idx="1"/>
          </p:nvPr>
        </p:nvSpPr>
        <p:spPr>
          <a:xfrm>
            <a:off x="172800" y="1518432"/>
            <a:ext cx="8748000" cy="3889218"/>
          </a:xfrm>
        </p:spPr>
        <p:txBody>
          <a:bodyPr/>
          <a:lstStyle/>
          <a:p>
            <a:pPr>
              <a:lnSpc>
                <a:spcPct val="100000"/>
              </a:lnSpc>
              <a:spcBef>
                <a:spcPts val="0"/>
              </a:spcBef>
            </a:pPr>
            <a:r>
              <a:rPr lang="en-US" sz="1200" dirty="0"/>
              <a:t>In support of the Paris agreement and required national policies, an </a:t>
            </a:r>
            <a:br>
              <a:rPr lang="en-US" sz="1200" dirty="0"/>
            </a:br>
            <a:r>
              <a:rPr lang="en-US" sz="1200" dirty="0"/>
              <a:t>anthropogenic CO</a:t>
            </a:r>
            <a:r>
              <a:rPr lang="en-US" sz="1200" baseline="-25000" dirty="0"/>
              <a:t>2</a:t>
            </a:r>
            <a:r>
              <a:rPr lang="en-US" sz="1200" dirty="0"/>
              <a:t> </a:t>
            </a:r>
            <a:r>
              <a:rPr lang="en-US" sz="1200" b="1" dirty="0"/>
              <a:t>monitoring &amp; verification support </a:t>
            </a:r>
            <a:r>
              <a:rPr lang="en-US" sz="1200" dirty="0"/>
              <a:t>capacity shall allow</a:t>
            </a:r>
          </a:p>
          <a:p>
            <a:pPr>
              <a:lnSpc>
                <a:spcPct val="100000"/>
              </a:lnSpc>
              <a:spcBef>
                <a:spcPts val="0"/>
              </a:spcBef>
              <a:buAutoNum type="arabicParenR"/>
            </a:pPr>
            <a:r>
              <a:rPr lang="en-US" sz="1200" dirty="0"/>
              <a:t>to detect future new hot spots,</a:t>
            </a:r>
          </a:p>
          <a:p>
            <a:pPr>
              <a:lnSpc>
                <a:spcPct val="100000"/>
              </a:lnSpc>
              <a:spcBef>
                <a:spcPts val="0"/>
              </a:spcBef>
              <a:buAutoNum type="arabicParenR"/>
            </a:pPr>
            <a:r>
              <a:rPr lang="en-US" sz="1200" dirty="0"/>
              <a:t>to monitor and assess hot spots,</a:t>
            </a:r>
          </a:p>
          <a:p>
            <a:pPr>
              <a:lnSpc>
                <a:spcPct val="100000"/>
              </a:lnSpc>
              <a:spcBef>
                <a:spcPts val="0"/>
              </a:spcBef>
              <a:buAutoNum type="arabicParenR"/>
            </a:pPr>
            <a:r>
              <a:rPr lang="en-US" sz="1200" dirty="0"/>
              <a:t>to assess emission changes, as expected from the NDCs,</a:t>
            </a:r>
          </a:p>
          <a:p>
            <a:pPr>
              <a:lnSpc>
                <a:spcPct val="100000"/>
              </a:lnSpc>
              <a:spcBef>
                <a:spcPts val="0"/>
              </a:spcBef>
              <a:buAutoNum type="arabicParenR"/>
            </a:pPr>
            <a:r>
              <a:rPr lang="en-US" sz="1200" dirty="0"/>
              <a:t>to assess the emissions trends (change in </a:t>
            </a:r>
            <a:r>
              <a:rPr lang="en-US" sz="1200" dirty="0" err="1"/>
              <a:t>stocktake</a:t>
            </a:r>
            <a:r>
              <a:rPr lang="en-US" sz="1200" dirty="0"/>
              <a:t> with 5 year </a:t>
            </a:r>
            <a:r>
              <a:rPr lang="en-US" sz="1200" dirty="0" err="1"/>
              <a:t>timesteps</a:t>
            </a:r>
            <a:r>
              <a:rPr lang="en-US" sz="1200" dirty="0"/>
              <a:t>) </a:t>
            </a:r>
          </a:p>
          <a:p>
            <a:endParaRPr lang="en-US" sz="1200" dirty="0"/>
          </a:p>
          <a:p>
            <a:pPr>
              <a:lnSpc>
                <a:spcPct val="100000"/>
              </a:lnSpc>
              <a:spcBef>
                <a:spcPts val="0"/>
              </a:spcBef>
            </a:pPr>
            <a:r>
              <a:rPr lang="en-GB" sz="1200" dirty="0"/>
              <a:t>Observation Requirements (MRD version 1, 04-2018):</a:t>
            </a:r>
          </a:p>
          <a:p>
            <a:pPr marL="285750" indent="-285750">
              <a:lnSpc>
                <a:spcPct val="100000"/>
              </a:lnSpc>
              <a:spcBef>
                <a:spcPts val="0"/>
              </a:spcBef>
              <a:buFont typeface="Arial" panose="020B0604020202020204" pitchFamily="34" charset="0"/>
              <a:buChar char="•"/>
            </a:pPr>
            <a:r>
              <a:rPr lang="en-GB" sz="1200" dirty="0"/>
              <a:t>Spatial resolution </a:t>
            </a:r>
            <a:r>
              <a:rPr lang="en-GB" sz="1200" b="1" dirty="0"/>
              <a:t>4 km</a:t>
            </a:r>
            <a:r>
              <a:rPr lang="en-GB" sz="1200" b="1" baseline="30000" dirty="0"/>
              <a:t>2 </a:t>
            </a:r>
            <a:r>
              <a:rPr lang="en-GB" sz="1200" dirty="0"/>
              <a:t>over swath width of ~250 km</a:t>
            </a:r>
          </a:p>
          <a:p>
            <a:pPr marL="285750" indent="-285750">
              <a:lnSpc>
                <a:spcPct val="100000"/>
              </a:lnSpc>
              <a:spcBef>
                <a:spcPts val="0"/>
              </a:spcBef>
              <a:buFont typeface="Arial" panose="020B0604020202020204" pitchFamily="34" charset="0"/>
              <a:buChar char="•"/>
            </a:pPr>
            <a:r>
              <a:rPr lang="en-GB" sz="1200" dirty="0"/>
              <a:t>Revisit of </a:t>
            </a:r>
            <a:r>
              <a:rPr lang="en-GB" sz="1200" b="1" dirty="0"/>
              <a:t>2–3 days </a:t>
            </a:r>
            <a:r>
              <a:rPr lang="en-GB" sz="1200" dirty="0"/>
              <a:t>(poleward of 40 </a:t>
            </a:r>
            <a:r>
              <a:rPr lang="en-GB" sz="1200" dirty="0" err="1"/>
              <a:t>deg</a:t>
            </a:r>
            <a:r>
              <a:rPr lang="en-GB" sz="1200" dirty="0"/>
              <a:t>), equator crossing time 11:30 hrs</a:t>
            </a:r>
          </a:p>
          <a:p>
            <a:pPr marL="285750" indent="-285750">
              <a:lnSpc>
                <a:spcPct val="100000"/>
              </a:lnSpc>
              <a:spcBef>
                <a:spcPts val="0"/>
              </a:spcBef>
              <a:buFont typeface="Arial" panose="020B0604020202020204" pitchFamily="34" charset="0"/>
              <a:buChar char="•"/>
            </a:pPr>
            <a:r>
              <a:rPr lang="en-GB" sz="1200" b="1" dirty="0"/>
              <a:t>XCO</a:t>
            </a:r>
            <a:r>
              <a:rPr lang="en-GB" sz="1200" b="1" baseline="-25000" dirty="0"/>
              <a:t>2</a:t>
            </a:r>
            <a:r>
              <a:rPr lang="en-GB" sz="1200" dirty="0"/>
              <a:t> product with </a:t>
            </a:r>
            <a:r>
              <a:rPr lang="en-GB" sz="1200" b="1" dirty="0"/>
              <a:t>0.5–0.7 ppm </a:t>
            </a:r>
            <a:r>
              <a:rPr lang="en-GB" sz="1200" dirty="0"/>
              <a:t>precision &amp; syst. bias &lt;0.5ppm</a:t>
            </a:r>
          </a:p>
          <a:p>
            <a:pPr marL="285750" indent="-285750">
              <a:lnSpc>
                <a:spcPct val="100000"/>
              </a:lnSpc>
              <a:spcBef>
                <a:spcPts val="0"/>
              </a:spcBef>
              <a:buFont typeface="Arial" panose="020B0604020202020204" pitchFamily="34" charset="0"/>
              <a:buChar char="•"/>
            </a:pPr>
            <a:r>
              <a:rPr lang="en-GB" sz="1200" b="1" dirty="0"/>
              <a:t>NO</a:t>
            </a:r>
            <a:r>
              <a:rPr lang="en-GB" sz="1200" b="1" baseline="-25000" dirty="0"/>
              <a:t>2</a:t>
            </a:r>
            <a:r>
              <a:rPr lang="en-GB" sz="1200" dirty="0"/>
              <a:t> product with </a:t>
            </a:r>
            <a:r>
              <a:rPr lang="en-GB" sz="1200" b="1" dirty="0"/>
              <a:t>1–2·10</a:t>
            </a:r>
            <a:r>
              <a:rPr lang="en-GB" sz="1200" b="1" baseline="30000" dirty="0"/>
              <a:t>15</a:t>
            </a:r>
            <a:r>
              <a:rPr lang="en-GB" sz="1200" b="1" dirty="0"/>
              <a:t> </a:t>
            </a:r>
            <a:r>
              <a:rPr lang="en-GB" sz="1200" b="1" dirty="0" err="1"/>
              <a:t>molec</a:t>
            </a:r>
            <a:r>
              <a:rPr lang="en-GB" sz="1200" b="1" dirty="0"/>
              <a:t>/cm</a:t>
            </a:r>
            <a:r>
              <a:rPr lang="en-GB" sz="1200" b="1" baseline="30000" dirty="0"/>
              <a:t>2</a:t>
            </a:r>
          </a:p>
          <a:p>
            <a:pPr marL="285750" indent="-285750">
              <a:lnSpc>
                <a:spcPct val="100000"/>
              </a:lnSpc>
              <a:spcBef>
                <a:spcPts val="0"/>
              </a:spcBef>
              <a:buFont typeface="Arial" panose="020B0604020202020204" pitchFamily="34" charset="0"/>
              <a:buChar char="•"/>
            </a:pPr>
            <a:r>
              <a:rPr lang="en-GB" sz="1200" dirty="0"/>
              <a:t>Multi-angle </a:t>
            </a:r>
            <a:r>
              <a:rPr lang="en-GB" sz="1200" b="1" dirty="0" err="1"/>
              <a:t>polarimeter</a:t>
            </a:r>
            <a:r>
              <a:rPr lang="en-GB" sz="1200" dirty="0"/>
              <a:t> (MAP) aerosol &amp; cloud observations</a:t>
            </a:r>
          </a:p>
          <a:p>
            <a:endParaRPr lang="en-GB"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6010">
            <a:off x="7360537" y="2201668"/>
            <a:ext cx="768996" cy="1088624"/>
          </a:xfrm>
          <a:prstGeom prst="rect">
            <a:avLst/>
          </a:prstGeom>
          <a:effectLst>
            <a:outerShdw blurRad="76200" dir="18900000" sy="23000" kx="-1200000" algn="bl" rotWithShape="0">
              <a:prstClr val="black">
                <a:alpha val="20000"/>
              </a:prstClr>
            </a:outerShdw>
          </a:effectLst>
        </p:spPr>
      </p:pic>
      <p:pic>
        <p:nvPicPr>
          <p:cNvPr id="6" name="Image 1"/>
          <p:cNvPicPr>
            <a:picLocks noChangeAspect="1"/>
          </p:cNvPicPr>
          <p:nvPr/>
        </p:nvPicPr>
        <p:blipFill>
          <a:blip r:embed="rId3"/>
          <a:stretch>
            <a:fillRect/>
          </a:stretch>
        </p:blipFill>
        <p:spPr>
          <a:xfrm rot="1626010">
            <a:off x="6666819" y="1305861"/>
            <a:ext cx="765810" cy="1050290"/>
          </a:xfrm>
          <a:prstGeom prst="rect">
            <a:avLst/>
          </a:prstGeom>
          <a:effectLst>
            <a:outerShdw blurRad="76200" dir="18900000" sy="23000" kx="-1200000" algn="bl" rotWithShape="0">
              <a:prstClr val="black">
                <a:alpha val="20000"/>
              </a:prstClr>
            </a:outerShdw>
          </a:effectLst>
        </p:spPr>
      </p:pic>
      <p:pic>
        <p:nvPicPr>
          <p:cNvPr id="13" name="Picture 12"/>
          <p:cNvPicPr>
            <a:picLocks noChangeAspect="1"/>
          </p:cNvPicPr>
          <p:nvPr/>
        </p:nvPicPr>
        <p:blipFill>
          <a:blip r:embed="rId4"/>
          <a:stretch>
            <a:fillRect/>
          </a:stretch>
        </p:blipFill>
        <p:spPr>
          <a:xfrm>
            <a:off x="6863808" y="4296047"/>
            <a:ext cx="1943001" cy="1092938"/>
          </a:xfrm>
          <a:prstGeom prst="rect">
            <a:avLst/>
          </a:prstGeom>
        </p:spPr>
      </p:pic>
      <p:sp>
        <p:nvSpPr>
          <p:cNvPr id="14" name="TextBox 13"/>
          <p:cNvSpPr txBox="1"/>
          <p:nvPr/>
        </p:nvSpPr>
        <p:spPr>
          <a:xfrm rot="16200000">
            <a:off x="8292603" y="4776572"/>
            <a:ext cx="1217845" cy="200055"/>
          </a:xfrm>
          <a:prstGeom prst="rect">
            <a:avLst/>
          </a:prstGeom>
          <a:noFill/>
        </p:spPr>
        <p:txBody>
          <a:bodyPr wrap="square" rtlCol="0">
            <a:spAutoFit/>
          </a:bodyPr>
          <a:lstStyle/>
          <a:p>
            <a:pPr algn="l" defTabSz="914400" rtl="0" fontAlgn="base">
              <a:spcBef>
                <a:spcPct val="0"/>
              </a:spcBef>
              <a:spcAft>
                <a:spcPct val="0"/>
              </a:spcAft>
            </a:pPr>
            <a:r>
              <a:rPr lang="en-US" sz="700" kern="1200" dirty="0">
                <a:solidFill>
                  <a:srgbClr val="000000"/>
                </a:solidFill>
                <a:latin typeface="Verdana" pitchFamily="34" charset="0"/>
                <a:ea typeface="+mn-ea"/>
                <a:cs typeface="+mn-cs"/>
              </a:rPr>
              <a:t>Credits: C. </a:t>
            </a:r>
            <a:r>
              <a:rPr lang="en-US" sz="700" kern="1200" dirty="0" err="1">
                <a:solidFill>
                  <a:srgbClr val="000000"/>
                </a:solidFill>
                <a:latin typeface="Verdana" pitchFamily="34" charset="0"/>
                <a:ea typeface="+mn-ea"/>
                <a:cs typeface="+mn-cs"/>
              </a:rPr>
              <a:t>Bottea</a:t>
            </a:r>
            <a:r>
              <a:rPr lang="en-US" sz="700" kern="1200" dirty="0">
                <a:solidFill>
                  <a:srgbClr val="000000"/>
                </a:solidFill>
                <a:latin typeface="Verdana" pitchFamily="34" charset="0"/>
                <a:ea typeface="+mn-ea"/>
                <a:cs typeface="+mn-cs"/>
              </a:rPr>
              <a:t>/EEA</a:t>
            </a:r>
          </a:p>
        </p:txBody>
      </p:sp>
      <p:grpSp>
        <p:nvGrpSpPr>
          <p:cNvPr id="9" name="Group 8"/>
          <p:cNvGrpSpPr/>
          <p:nvPr/>
        </p:nvGrpSpPr>
        <p:grpSpPr>
          <a:xfrm>
            <a:off x="6469281" y="3045346"/>
            <a:ext cx="723875" cy="1023104"/>
            <a:chOff x="2482956" y="3068241"/>
            <a:chExt cx="723875" cy="1023104"/>
          </a:xfrm>
          <a:effectLst>
            <a:outerShdw blurRad="76200" dir="18900000" sy="23000" kx="-1200000" algn="bl" rotWithShape="0">
              <a:prstClr val="black">
                <a:alpha val="20000"/>
              </a:prstClr>
            </a:outerShdw>
          </a:effectLst>
        </p:grpSpPr>
        <p:grpSp>
          <p:nvGrpSpPr>
            <p:cNvPr id="10" name="Group 9"/>
            <p:cNvGrpSpPr>
              <a:grpSpLocks noChangeAspect="1"/>
            </p:cNvGrpSpPr>
            <p:nvPr/>
          </p:nvGrpSpPr>
          <p:grpSpPr>
            <a:xfrm rot="1626010">
              <a:off x="2482956" y="3068241"/>
              <a:ext cx="723875" cy="1023104"/>
              <a:chOff x="6300192" y="771550"/>
              <a:chExt cx="2513457" cy="3552444"/>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771550"/>
                <a:ext cx="2513457" cy="3552444"/>
              </a:xfrm>
              <a:prstGeom prst="rect">
                <a:avLst/>
              </a:prstGeom>
            </p:spPr>
          </p:pic>
          <p:sp>
            <p:nvSpPr>
              <p:cNvPr id="15" name="Rectangle 14"/>
              <p:cNvSpPr/>
              <p:nvPr/>
            </p:nvSpPr>
            <p:spPr>
              <a:xfrm>
                <a:off x="6444208" y="843558"/>
                <a:ext cx="2369441" cy="34804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rtl="0" fontAlgn="base">
                  <a:spcBef>
                    <a:spcPct val="0"/>
                  </a:spcBef>
                  <a:spcAft>
                    <a:spcPct val="0"/>
                  </a:spcAft>
                </a:pPr>
                <a:endParaRPr lang="en-GB" kern="1200">
                  <a:solidFill>
                    <a:srgbClr val="FFFFFF"/>
                  </a:solidFill>
                  <a:latin typeface="Verdana"/>
                </a:endParaRPr>
              </a:p>
            </p:txBody>
          </p:sp>
        </p:grpSp>
        <p:sp>
          <p:nvSpPr>
            <p:cNvPr id="11" name="TextBox 10"/>
            <p:cNvSpPr txBox="1"/>
            <p:nvPr/>
          </p:nvSpPr>
          <p:spPr>
            <a:xfrm rot="1626010">
              <a:off x="2552070" y="3508245"/>
              <a:ext cx="651140" cy="338554"/>
            </a:xfrm>
            <a:prstGeom prst="rect">
              <a:avLst/>
            </a:prstGeom>
            <a:noFill/>
            <a:effectLst>
              <a:outerShdw blurRad="76200" dir="18900000" sy="23000" kx="-1200000" algn="bl" rotWithShape="0">
                <a:prstClr val="black">
                  <a:alpha val="20000"/>
                </a:prstClr>
              </a:outerShdw>
            </a:effectLst>
          </p:spPr>
          <p:txBody>
            <a:bodyPr wrap="none" rtlCol="0">
              <a:spAutoFit/>
            </a:bodyPr>
            <a:lstStyle/>
            <a:p>
              <a:pPr algn="l" defTabSz="914400" rtl="0" fontAlgn="base">
                <a:spcBef>
                  <a:spcPct val="0"/>
                </a:spcBef>
                <a:spcAft>
                  <a:spcPct val="0"/>
                </a:spcAft>
              </a:pPr>
              <a:r>
                <a:rPr lang="en-GB" sz="1600" kern="1200" dirty="0">
                  <a:solidFill>
                    <a:srgbClr val="000000"/>
                  </a:solidFill>
                  <a:latin typeface="Arial" panose="020B0604020202020204" pitchFamily="34" charset="0"/>
                  <a:ea typeface="+mn-ea"/>
                  <a:cs typeface="Arial" panose="020B0604020202020204" pitchFamily="34" charset="0"/>
                </a:rPr>
                <a:t>MRD</a:t>
              </a:r>
            </a:p>
          </p:txBody>
        </p:sp>
      </p:grpSp>
      <p:graphicFrame>
        <p:nvGraphicFramePr>
          <p:cNvPr id="16" name="Table 15"/>
          <p:cNvGraphicFramePr>
            <a:graphicFrameLocks noGrp="1"/>
          </p:cNvGraphicFramePr>
          <p:nvPr>
            <p:extLst/>
          </p:nvPr>
        </p:nvGraphicFramePr>
        <p:xfrm>
          <a:off x="137916" y="4237814"/>
          <a:ext cx="3391218" cy="1066787"/>
        </p:xfrm>
        <a:graphic>
          <a:graphicData uri="http://schemas.openxmlformats.org/drawingml/2006/table">
            <a:tbl>
              <a:tblPr firstRow="1" firstCol="1" bandRow="1">
                <a:tableStyleId>{5C22544A-7EE6-4342-B048-85BDC9FD1C3A}</a:tableStyleId>
              </a:tblPr>
              <a:tblGrid>
                <a:gridCol w="683260">
                  <a:extLst>
                    <a:ext uri="{9D8B030D-6E8A-4147-A177-3AD203B41FA5}">
                      <a16:colId xmlns:a16="http://schemas.microsoft.com/office/drawing/2014/main" val="20000"/>
                    </a:ext>
                  </a:extLst>
                </a:gridCol>
                <a:gridCol w="1148398">
                  <a:extLst>
                    <a:ext uri="{9D8B030D-6E8A-4147-A177-3AD203B41FA5}">
                      <a16:colId xmlns:a16="http://schemas.microsoft.com/office/drawing/2014/main" val="20001"/>
                    </a:ext>
                  </a:extLst>
                </a:gridCol>
                <a:gridCol w="1559560">
                  <a:extLst>
                    <a:ext uri="{9D8B030D-6E8A-4147-A177-3AD203B41FA5}">
                      <a16:colId xmlns:a16="http://schemas.microsoft.com/office/drawing/2014/main" val="20002"/>
                    </a:ext>
                  </a:extLst>
                </a:gridCol>
              </a:tblGrid>
              <a:tr h="225507">
                <a:tc>
                  <a:txBody>
                    <a:bodyPr/>
                    <a:lstStyle/>
                    <a:p>
                      <a:pPr algn="l">
                        <a:spcBef>
                          <a:spcPts val="300"/>
                        </a:spcBef>
                        <a:spcAft>
                          <a:spcPts val="300"/>
                        </a:spcAft>
                      </a:pPr>
                      <a:r>
                        <a:rPr lang="en-GB" sz="1050" b="0" dirty="0">
                          <a:effectLst/>
                        </a:rPr>
                        <a:t>Band</a:t>
                      </a:r>
                      <a:endParaRPr lang="en-GB" sz="900" b="0" dirty="0">
                        <a:effectLst/>
                        <a:latin typeface="Times New Roman"/>
                        <a:ea typeface="Times New Roman"/>
                      </a:endParaRPr>
                    </a:p>
                  </a:txBody>
                  <a:tcPr marL="68580" marR="68580" marT="0" marB="0"/>
                </a:tc>
                <a:tc>
                  <a:txBody>
                    <a:bodyPr/>
                    <a:lstStyle/>
                    <a:p>
                      <a:pPr algn="ctr">
                        <a:spcBef>
                          <a:spcPts val="300"/>
                        </a:spcBef>
                        <a:spcAft>
                          <a:spcPts val="300"/>
                        </a:spcAft>
                      </a:pPr>
                      <a:r>
                        <a:rPr lang="en-GB" sz="1050" b="0" dirty="0">
                          <a:effectLst/>
                        </a:rPr>
                        <a:t>Spectral range</a:t>
                      </a:r>
                      <a:endParaRPr lang="en-GB" sz="900" b="0" dirty="0">
                        <a:effectLst/>
                        <a:latin typeface="Times New Roman"/>
                        <a:ea typeface="Times New Roman"/>
                      </a:endParaRPr>
                    </a:p>
                  </a:txBody>
                  <a:tcPr marL="68580" marR="68580" marT="0" marB="0"/>
                </a:tc>
                <a:tc>
                  <a:txBody>
                    <a:bodyPr/>
                    <a:lstStyle/>
                    <a:p>
                      <a:pPr algn="ctr">
                        <a:spcBef>
                          <a:spcPts val="300"/>
                        </a:spcBef>
                        <a:spcAft>
                          <a:spcPts val="300"/>
                        </a:spcAft>
                      </a:pPr>
                      <a:r>
                        <a:rPr lang="en-GB" sz="1050" b="0" dirty="0">
                          <a:effectLst/>
                        </a:rPr>
                        <a:t>Spectral resolution</a:t>
                      </a:r>
                      <a:endParaRPr lang="en-GB" sz="900" b="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73065">
                <a:tc>
                  <a:txBody>
                    <a:bodyPr/>
                    <a:lstStyle/>
                    <a:p>
                      <a:pPr>
                        <a:lnSpc>
                          <a:spcPts val="1200"/>
                        </a:lnSpc>
                        <a:spcAft>
                          <a:spcPts val="600"/>
                        </a:spcAft>
                      </a:pPr>
                      <a:r>
                        <a:rPr lang="en-GB" sz="1050" b="0" dirty="0">
                          <a:effectLst/>
                        </a:rPr>
                        <a:t>VIS</a:t>
                      </a:r>
                      <a:endParaRPr lang="en-GB" sz="700" b="0" dirty="0">
                        <a:effectLst/>
                        <a:latin typeface="Georgia"/>
                        <a:ea typeface="Times New Roman"/>
                        <a:cs typeface="Times New Roman"/>
                      </a:endParaRPr>
                    </a:p>
                  </a:txBody>
                  <a:tcPr marL="68580" marR="68580" marT="0" marB="0" anchor="ctr"/>
                </a:tc>
                <a:tc>
                  <a:txBody>
                    <a:bodyPr/>
                    <a:lstStyle/>
                    <a:p>
                      <a:pPr marL="0" algn="ctr" defTabSz="914400" rtl="0" eaLnBrk="1" latinLnBrk="0" hangingPunct="1">
                        <a:lnSpc>
                          <a:spcPts val="1200"/>
                        </a:lnSpc>
                        <a:spcAft>
                          <a:spcPts val="600"/>
                        </a:spcAft>
                      </a:pPr>
                      <a:r>
                        <a:rPr lang="en-GB" sz="900" kern="1200" dirty="0">
                          <a:solidFill>
                            <a:schemeClr val="dk1"/>
                          </a:solidFill>
                          <a:effectLst/>
                          <a:latin typeface="+mn-lt"/>
                          <a:ea typeface="+mn-ea"/>
                          <a:cs typeface="+mn-cs"/>
                        </a:rPr>
                        <a:t>405–490 nm</a:t>
                      </a:r>
                    </a:p>
                  </a:txBody>
                  <a:tcPr marL="68580" marR="68580" marT="0" marB="0" anchor="ctr"/>
                </a:tc>
                <a:tc>
                  <a:txBody>
                    <a:bodyPr/>
                    <a:lstStyle/>
                    <a:p>
                      <a:pPr algn="ctr">
                        <a:lnSpc>
                          <a:spcPts val="1200"/>
                        </a:lnSpc>
                        <a:spcAft>
                          <a:spcPts val="600"/>
                        </a:spcAft>
                      </a:pPr>
                      <a:r>
                        <a:rPr lang="en-GB" sz="1050" dirty="0">
                          <a:effectLst/>
                        </a:rPr>
                        <a:t>0.6 nm</a:t>
                      </a:r>
                      <a:endParaRPr lang="en-GB" sz="700" dirty="0">
                        <a:effectLst/>
                        <a:latin typeface="Georgia"/>
                        <a:ea typeface="Times New Roman"/>
                        <a:cs typeface="Times New Roman"/>
                      </a:endParaRPr>
                    </a:p>
                  </a:txBody>
                  <a:tcPr marL="68580" marR="68580" marT="0" marB="0" anchor="ctr"/>
                </a:tc>
                <a:extLst>
                  <a:ext uri="{0D108BD9-81ED-4DB2-BD59-A6C34878D82A}">
                    <a16:rowId xmlns:a16="http://schemas.microsoft.com/office/drawing/2014/main" val="10001"/>
                  </a:ext>
                </a:extLst>
              </a:tr>
              <a:tr h="164123">
                <a:tc>
                  <a:txBody>
                    <a:bodyPr/>
                    <a:lstStyle/>
                    <a:p>
                      <a:pPr>
                        <a:lnSpc>
                          <a:spcPts val="1200"/>
                        </a:lnSpc>
                        <a:spcAft>
                          <a:spcPts val="600"/>
                        </a:spcAft>
                      </a:pPr>
                      <a:r>
                        <a:rPr lang="en-GB" sz="1050" b="0" dirty="0">
                          <a:effectLst/>
                        </a:rPr>
                        <a:t>NIR</a:t>
                      </a:r>
                      <a:endParaRPr lang="en-GB" sz="700" b="0" dirty="0">
                        <a:effectLst/>
                        <a:latin typeface="Georgia"/>
                        <a:ea typeface="Times New Roman"/>
                        <a:cs typeface="Times New Roman"/>
                      </a:endParaRPr>
                    </a:p>
                  </a:txBody>
                  <a:tcPr marL="68580" marR="68580" marT="0" marB="0" anchor="ctr"/>
                </a:tc>
                <a:tc>
                  <a:txBody>
                    <a:bodyPr/>
                    <a:lstStyle/>
                    <a:p>
                      <a:pPr algn="ctr">
                        <a:lnSpc>
                          <a:spcPts val="1200"/>
                        </a:lnSpc>
                        <a:spcAft>
                          <a:spcPts val="600"/>
                        </a:spcAft>
                      </a:pPr>
                      <a:r>
                        <a:rPr lang="en-GB" sz="900" kern="1200" dirty="0">
                          <a:solidFill>
                            <a:schemeClr val="dk1"/>
                          </a:solidFill>
                          <a:effectLst/>
                          <a:latin typeface="+mn-lt"/>
                          <a:ea typeface="+mn-ea"/>
                          <a:cs typeface="+mn-cs"/>
                        </a:rPr>
                        <a:t>747–773 nm</a:t>
                      </a:r>
                    </a:p>
                  </a:txBody>
                  <a:tcPr marL="68580" marR="68580" marT="0" marB="0" anchor="ctr"/>
                </a:tc>
                <a:tc>
                  <a:txBody>
                    <a:bodyPr/>
                    <a:lstStyle/>
                    <a:p>
                      <a:pPr algn="ctr">
                        <a:lnSpc>
                          <a:spcPts val="1200"/>
                        </a:lnSpc>
                        <a:spcAft>
                          <a:spcPts val="600"/>
                        </a:spcAft>
                      </a:pPr>
                      <a:r>
                        <a:rPr lang="en-GB" sz="1050" dirty="0">
                          <a:effectLst/>
                        </a:rPr>
                        <a:t>0.1 nm</a:t>
                      </a:r>
                      <a:endParaRPr lang="en-GB" sz="700" dirty="0">
                        <a:effectLst/>
                        <a:latin typeface="Georgia"/>
                        <a:ea typeface="Times New Roman"/>
                        <a:cs typeface="Times New Roman"/>
                      </a:endParaRPr>
                    </a:p>
                  </a:txBody>
                  <a:tcPr marL="68580" marR="68580" marT="0" marB="0" anchor="ctr"/>
                </a:tc>
                <a:extLst>
                  <a:ext uri="{0D108BD9-81ED-4DB2-BD59-A6C34878D82A}">
                    <a16:rowId xmlns:a16="http://schemas.microsoft.com/office/drawing/2014/main" val="10002"/>
                  </a:ext>
                </a:extLst>
              </a:tr>
              <a:tr h="187569">
                <a:tc>
                  <a:txBody>
                    <a:bodyPr/>
                    <a:lstStyle/>
                    <a:p>
                      <a:pPr>
                        <a:lnSpc>
                          <a:spcPts val="1200"/>
                        </a:lnSpc>
                        <a:spcAft>
                          <a:spcPts val="600"/>
                        </a:spcAft>
                      </a:pPr>
                      <a:r>
                        <a:rPr lang="en-GB" sz="1050" b="0" dirty="0">
                          <a:effectLst/>
                        </a:rPr>
                        <a:t>SWIR-1</a:t>
                      </a:r>
                      <a:endParaRPr lang="en-GB" sz="700" b="0" dirty="0">
                        <a:effectLst/>
                        <a:latin typeface="Georgia"/>
                        <a:ea typeface="Times New Roman"/>
                        <a:cs typeface="Times New Roman"/>
                      </a:endParaRPr>
                    </a:p>
                  </a:txBody>
                  <a:tcPr marL="68580" marR="68580" marT="0" marB="0" anchor="ctr"/>
                </a:tc>
                <a:tc>
                  <a:txBody>
                    <a:bodyPr/>
                    <a:lstStyle/>
                    <a:p>
                      <a:pPr algn="ctr">
                        <a:spcBef>
                          <a:spcPts val="300"/>
                        </a:spcBef>
                        <a:spcAft>
                          <a:spcPts val="300"/>
                        </a:spcAft>
                      </a:pPr>
                      <a:r>
                        <a:rPr lang="en-GB" sz="900" dirty="0">
                          <a:effectLst/>
                        </a:rPr>
                        <a:t>1590–1675 nm</a:t>
                      </a:r>
                      <a:endParaRPr lang="en-GB" sz="900" dirty="0">
                        <a:effectLst/>
                        <a:latin typeface="Times New Roman"/>
                        <a:ea typeface="Times New Roman"/>
                      </a:endParaRPr>
                    </a:p>
                  </a:txBody>
                  <a:tcPr marL="68580" marR="68580" marT="0" marB="0" anchor="ctr"/>
                </a:tc>
                <a:tc>
                  <a:txBody>
                    <a:bodyPr/>
                    <a:lstStyle/>
                    <a:p>
                      <a:pPr algn="ctr">
                        <a:lnSpc>
                          <a:spcPts val="1200"/>
                        </a:lnSpc>
                        <a:spcAft>
                          <a:spcPts val="600"/>
                        </a:spcAft>
                      </a:pPr>
                      <a:r>
                        <a:rPr lang="en-GB" sz="1050" dirty="0">
                          <a:effectLst/>
                        </a:rPr>
                        <a:t>0.3 nm</a:t>
                      </a:r>
                      <a:endParaRPr lang="en-GB" sz="700" dirty="0">
                        <a:effectLst/>
                        <a:latin typeface="Georgia"/>
                        <a:ea typeface="Times New Roman"/>
                        <a:cs typeface="Times New Roman"/>
                      </a:endParaRPr>
                    </a:p>
                  </a:txBody>
                  <a:tcPr marL="68580" marR="68580" marT="0" marB="0" anchor="ctr"/>
                </a:tc>
                <a:extLst>
                  <a:ext uri="{0D108BD9-81ED-4DB2-BD59-A6C34878D82A}">
                    <a16:rowId xmlns:a16="http://schemas.microsoft.com/office/drawing/2014/main" val="10003"/>
                  </a:ext>
                </a:extLst>
              </a:tr>
              <a:tr h="164123">
                <a:tc>
                  <a:txBody>
                    <a:bodyPr/>
                    <a:lstStyle/>
                    <a:p>
                      <a:pPr marL="0" marR="0" lvl="0" indent="0" algn="l" defTabSz="914400" rtl="0" eaLnBrk="1" fontAlgn="auto" latinLnBrk="0" hangingPunct="1">
                        <a:lnSpc>
                          <a:spcPts val="1200"/>
                        </a:lnSpc>
                        <a:spcBef>
                          <a:spcPts val="0"/>
                        </a:spcBef>
                        <a:spcAft>
                          <a:spcPts val="600"/>
                        </a:spcAft>
                        <a:buClrTx/>
                        <a:buSzTx/>
                        <a:buFontTx/>
                        <a:buNone/>
                        <a:tabLst/>
                        <a:defRPr/>
                      </a:pPr>
                      <a:r>
                        <a:rPr lang="en-GB" sz="1050" b="0" dirty="0">
                          <a:effectLst/>
                        </a:rPr>
                        <a:t>SWIR-2</a:t>
                      </a:r>
                      <a:endParaRPr lang="en-GB" sz="700" b="0" dirty="0">
                        <a:effectLst/>
                        <a:latin typeface="Georgia"/>
                        <a:ea typeface="Times New Roman"/>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GB" sz="900" dirty="0">
                          <a:effectLst/>
                        </a:rPr>
                        <a:t>1925–2095 nm</a:t>
                      </a:r>
                      <a:endParaRPr lang="en-GB" sz="700" dirty="0">
                        <a:effectLst/>
                        <a:latin typeface="Times New Roman"/>
                        <a:ea typeface="Times New Roman"/>
                      </a:endParaRPr>
                    </a:p>
                  </a:txBody>
                  <a:tcPr marL="68580" marR="68580" marT="0" marB="0" anchor="ctr"/>
                </a:tc>
                <a:tc>
                  <a:txBody>
                    <a:bodyPr/>
                    <a:lstStyle/>
                    <a:p>
                      <a:pPr algn="ctr">
                        <a:lnSpc>
                          <a:spcPts val="1200"/>
                        </a:lnSpc>
                        <a:spcAft>
                          <a:spcPts val="600"/>
                        </a:spcAft>
                      </a:pPr>
                      <a:r>
                        <a:rPr lang="en-GB" sz="1050" kern="1200" dirty="0">
                          <a:solidFill>
                            <a:schemeClr val="dk1"/>
                          </a:solidFill>
                          <a:effectLst/>
                          <a:latin typeface="+mn-lt"/>
                          <a:ea typeface="+mn-ea"/>
                          <a:cs typeface="+mn-cs"/>
                        </a:rPr>
                        <a:t>0.55</a:t>
                      </a:r>
                      <a:r>
                        <a:rPr lang="en-GB" sz="1050" kern="1200" baseline="0" dirty="0">
                          <a:solidFill>
                            <a:schemeClr val="dk1"/>
                          </a:solidFill>
                          <a:effectLst/>
                          <a:latin typeface="+mn-lt"/>
                          <a:ea typeface="+mn-ea"/>
                          <a:cs typeface="+mn-cs"/>
                        </a:rPr>
                        <a:t> nm</a:t>
                      </a:r>
                      <a:endParaRPr lang="en-GB" sz="105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482450375"/>
                  </a:ext>
                </a:extLst>
              </a:tr>
              <a:tr h="140677">
                <a:tc>
                  <a:txBody>
                    <a:bodyPr/>
                    <a:lstStyle/>
                    <a:p>
                      <a:pPr marL="0" marR="0" lvl="0" indent="0" algn="l" defTabSz="914400" rtl="0" eaLnBrk="1" fontAlgn="auto" latinLnBrk="0" hangingPunct="1">
                        <a:lnSpc>
                          <a:spcPts val="1200"/>
                        </a:lnSpc>
                        <a:spcBef>
                          <a:spcPts val="0"/>
                        </a:spcBef>
                        <a:spcAft>
                          <a:spcPts val="600"/>
                        </a:spcAft>
                        <a:buClrTx/>
                        <a:buSzTx/>
                        <a:buFontTx/>
                        <a:buNone/>
                        <a:tabLst/>
                        <a:defRPr/>
                      </a:pPr>
                      <a:r>
                        <a:rPr lang="en-GB" sz="1050" b="0" kern="1200" dirty="0">
                          <a:solidFill>
                            <a:schemeClr val="lt1"/>
                          </a:solidFill>
                          <a:effectLst/>
                          <a:latin typeface="+mn-lt"/>
                          <a:ea typeface="+mn-ea"/>
                          <a:cs typeface="+mn-cs"/>
                        </a:rPr>
                        <a:t>MAP</a:t>
                      </a:r>
                    </a:p>
                  </a:txBody>
                  <a:tcPr marL="68580" marR="6858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GB" sz="900" kern="1200" dirty="0">
                          <a:solidFill>
                            <a:schemeClr val="dk1"/>
                          </a:solidFill>
                          <a:effectLst/>
                          <a:latin typeface="+mn-lt"/>
                          <a:ea typeface="+mn-ea"/>
                          <a:cs typeface="+mn-cs"/>
                        </a:rPr>
                        <a:t>385–770 nm</a:t>
                      </a:r>
                    </a:p>
                  </a:txBody>
                  <a:tcPr marL="68580" marR="68580" marT="0" marB="0" anchor="ctr"/>
                </a:tc>
                <a:tc>
                  <a:txBody>
                    <a:bodyPr/>
                    <a:lstStyle/>
                    <a:p>
                      <a:pPr algn="ctr">
                        <a:lnSpc>
                          <a:spcPts val="1200"/>
                        </a:lnSpc>
                        <a:spcAft>
                          <a:spcPts val="600"/>
                        </a:spcAft>
                      </a:pPr>
                      <a:r>
                        <a:rPr lang="en-GB" sz="1050" kern="1200" dirty="0">
                          <a:solidFill>
                            <a:schemeClr val="dk1"/>
                          </a:solidFill>
                          <a:effectLst/>
                          <a:latin typeface="+mn-lt"/>
                          <a:ea typeface="+mn-ea"/>
                          <a:cs typeface="+mn-cs"/>
                        </a:rPr>
                        <a:t>20 nm (polarisation)</a:t>
                      </a:r>
                    </a:p>
                  </a:txBody>
                  <a:tcPr marL="68580" marR="68580" marT="0" marB="0" anchor="ctr"/>
                </a:tc>
                <a:extLst>
                  <a:ext uri="{0D108BD9-81ED-4DB2-BD59-A6C34878D82A}">
                    <a16:rowId xmlns:a16="http://schemas.microsoft.com/office/drawing/2014/main" val="630298072"/>
                  </a:ext>
                </a:extLst>
              </a:tr>
            </a:tbl>
          </a:graphicData>
        </a:graphic>
      </p:graphicFrame>
      <p:sp>
        <p:nvSpPr>
          <p:cNvPr id="17" name="TextBox 16"/>
          <p:cNvSpPr txBox="1"/>
          <p:nvPr/>
        </p:nvSpPr>
        <p:spPr>
          <a:xfrm>
            <a:off x="4851657" y="5413643"/>
            <a:ext cx="812630" cy="200055"/>
          </a:xfrm>
          <a:prstGeom prst="rect">
            <a:avLst/>
          </a:prstGeom>
          <a:noFill/>
        </p:spPr>
        <p:txBody>
          <a:bodyPr wrap="square" rtlCol="0">
            <a:spAutoFit/>
          </a:bodyPr>
          <a:lstStyle/>
          <a:p>
            <a:pPr algn="r" defTabSz="914400" rtl="0" fontAlgn="base">
              <a:spcBef>
                <a:spcPct val="0"/>
              </a:spcBef>
              <a:spcAft>
                <a:spcPct val="0"/>
              </a:spcAft>
              <a:tabLst>
                <a:tab pos="1431925" algn="l"/>
                <a:tab pos="3589338" algn="l"/>
                <a:tab pos="5380038" algn="l"/>
                <a:tab pos="6904038" algn="l"/>
              </a:tabLst>
            </a:pPr>
            <a:r>
              <a:rPr lang="en-GB" sz="700" kern="1200" dirty="0">
                <a:solidFill>
                  <a:srgbClr val="000000"/>
                </a:solidFill>
                <a:latin typeface="Verdana" pitchFamily="34" charset="0"/>
                <a:ea typeface="+mn-ea"/>
                <a:cs typeface="+mn-cs"/>
              </a:rPr>
              <a:t>Credits: EMPA</a:t>
            </a:r>
          </a:p>
        </p:txBody>
      </p:sp>
      <p:pic>
        <p:nvPicPr>
          <p:cNvPr id="18" name="Picture 3" descr="H:\SMARTCARB\meetings\2017-09-Midterm-Review\Task3\clouds\Sentinel_7_CO2_2015070211_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886" y="4237813"/>
            <a:ext cx="1607710" cy="11805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SMARTCARB\meetings\2017-09-Midterm-Review\Task3\Satellite_examples_with_noise\Sentinel_7_NO2_2km_n1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7597" y="4237813"/>
            <a:ext cx="1580389" cy="11605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09536" y="4356923"/>
            <a:ext cx="595361" cy="276999"/>
          </a:xfrm>
          <a:prstGeom prst="rect">
            <a:avLst/>
          </a:prstGeom>
          <a:noFill/>
        </p:spPr>
        <p:txBody>
          <a:bodyPr wrap="square" rtlCol="0">
            <a:spAutoFit/>
          </a:bodyPr>
          <a:lstStyle/>
          <a:p>
            <a:pPr algn="l" defTabSz="914400" rtl="0" fontAlgn="base">
              <a:spcBef>
                <a:spcPct val="0"/>
              </a:spcBef>
              <a:spcAft>
                <a:spcPct val="0"/>
              </a:spcAft>
              <a:tabLst>
                <a:tab pos="1431925" algn="l"/>
                <a:tab pos="3589338" algn="l"/>
                <a:tab pos="5380038" algn="l"/>
                <a:tab pos="6904038" algn="l"/>
              </a:tabLst>
            </a:pPr>
            <a:r>
              <a:rPr lang="en-GB" sz="1200" b="1" kern="1200" dirty="0">
                <a:solidFill>
                  <a:srgbClr val="D5D6D2"/>
                </a:solidFill>
                <a:latin typeface="Verdana" pitchFamily="34" charset="0"/>
                <a:ea typeface="+mn-ea"/>
                <a:cs typeface="+mn-cs"/>
              </a:rPr>
              <a:t>NO</a:t>
            </a:r>
            <a:r>
              <a:rPr lang="en-GB" sz="1200" b="1" kern="1200" baseline="-25000" dirty="0">
                <a:solidFill>
                  <a:srgbClr val="D5D6D2"/>
                </a:solidFill>
                <a:latin typeface="Verdana" pitchFamily="34" charset="0"/>
                <a:ea typeface="+mn-ea"/>
                <a:cs typeface="+mn-cs"/>
              </a:rPr>
              <a:t>2</a:t>
            </a:r>
          </a:p>
        </p:txBody>
      </p:sp>
      <p:sp>
        <p:nvSpPr>
          <p:cNvPr id="21" name="TextBox 20"/>
          <p:cNvSpPr txBox="1"/>
          <p:nvPr/>
        </p:nvSpPr>
        <p:spPr>
          <a:xfrm>
            <a:off x="4298582" y="4301375"/>
            <a:ext cx="681137" cy="276999"/>
          </a:xfrm>
          <a:prstGeom prst="rect">
            <a:avLst/>
          </a:prstGeom>
          <a:noFill/>
        </p:spPr>
        <p:txBody>
          <a:bodyPr wrap="square" rtlCol="0">
            <a:spAutoFit/>
          </a:bodyPr>
          <a:lstStyle/>
          <a:p>
            <a:pPr algn="l" defTabSz="914400" rtl="0" fontAlgn="base">
              <a:spcBef>
                <a:spcPct val="0"/>
              </a:spcBef>
              <a:spcAft>
                <a:spcPct val="0"/>
              </a:spcAft>
              <a:tabLst>
                <a:tab pos="1431925" algn="l"/>
                <a:tab pos="3589338" algn="l"/>
                <a:tab pos="5380038" algn="l"/>
                <a:tab pos="6904038" algn="l"/>
              </a:tabLst>
            </a:pPr>
            <a:r>
              <a:rPr lang="en-GB" sz="1200" b="1" kern="1200" dirty="0">
                <a:solidFill>
                  <a:srgbClr val="D5D6D2"/>
                </a:solidFill>
                <a:latin typeface="Verdana" pitchFamily="34" charset="0"/>
                <a:ea typeface="+mn-ea"/>
                <a:cs typeface="+mn-cs"/>
              </a:rPr>
              <a:t>CO</a:t>
            </a:r>
            <a:r>
              <a:rPr lang="en-GB" sz="1200" b="1" kern="1200" baseline="-25000" dirty="0">
                <a:solidFill>
                  <a:srgbClr val="D5D6D2"/>
                </a:solidFill>
                <a:latin typeface="Verdana" pitchFamily="34" charset="0"/>
                <a:ea typeface="+mn-ea"/>
                <a:cs typeface="+mn-cs"/>
              </a:rPr>
              <a:t>2</a:t>
            </a:r>
          </a:p>
        </p:txBody>
      </p:sp>
    </p:spTree>
    <p:extLst>
      <p:ext uri="{BB962C8B-B14F-4D97-AF65-F5344CB8AC3E}">
        <p14:creationId xmlns:p14="http://schemas.microsoft.com/office/powerpoint/2010/main" val="1884105248"/>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3.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1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NEW ESA Presentation">
  <a:themeElements>
    <a:clrScheme name="Custom 1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2000FF"/>
      </a:hlink>
      <a:folHlink>
        <a:srgbClr val="0900F5"/>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6.xml><?xml version="1.0" encoding="utf-8"?>
<a:theme xmlns:a="http://schemas.openxmlformats.org/drawingml/2006/main" name="2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7.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1600</Words>
  <Application>Microsoft Macintosh PowerPoint</Application>
  <PresentationFormat>On-screen Show (4:3)</PresentationFormat>
  <Paragraphs>250</Paragraphs>
  <Slides>14</Slides>
  <Notes>8</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14</vt:i4>
      </vt:variant>
    </vt:vector>
  </HeadingPairs>
  <TitlesOfParts>
    <vt:vector size="32" baseType="lpstr">
      <vt:lpstr>MS PGothic</vt:lpstr>
      <vt:lpstr>Arial</vt:lpstr>
      <vt:lpstr>Arial Bold</vt:lpstr>
      <vt:lpstr>Avenir Roman</vt:lpstr>
      <vt:lpstr>Calibri</vt:lpstr>
      <vt:lpstr>Courier New</vt:lpstr>
      <vt:lpstr>Droid Serif</vt:lpstr>
      <vt:lpstr>Georgia</vt:lpstr>
      <vt:lpstr>Proxima Nova Regular</vt:lpstr>
      <vt:lpstr>Times New Roman</vt:lpstr>
      <vt:lpstr>Verdana</vt:lpstr>
      <vt:lpstr>Wingdings</vt:lpstr>
      <vt:lpstr>Default</vt:lpstr>
      <vt:lpstr>ESA Presentation 16-9</vt:lpstr>
      <vt:lpstr>NEW ESA Presentation 16-9</vt:lpstr>
      <vt:lpstr>1_ESA Presentation 16-9</vt:lpstr>
      <vt:lpstr>NEW ESA Presentation</vt:lpstr>
      <vt:lpstr>2_ESA Presentation 16-9</vt:lpstr>
      <vt:lpstr>Discussion on Future Mission Planning Copernicus Evolution</vt:lpstr>
      <vt:lpstr>PowerPoint Presentation</vt:lpstr>
      <vt:lpstr>Copernicus Space Component Evolution</vt:lpstr>
      <vt:lpstr>PowerPoint Presentation</vt:lpstr>
      <vt:lpstr>PowerPoint Presentation</vt:lpstr>
      <vt:lpstr>PowerPoint Presentation</vt:lpstr>
      <vt:lpstr>PowerPoint Presentation</vt:lpstr>
      <vt:lpstr>PowerPoint Presentation</vt:lpstr>
      <vt:lpstr>CO2 Monitoring Mission Objectives &amp; Requirements</vt:lpstr>
      <vt:lpstr>CO2 monitoring mission concept, status &amp; planning</vt:lpstr>
      <vt:lpstr>Copernicus CHIME - Copernicus Hyperspectral Imaging Mission for the Environment</vt:lpstr>
      <vt:lpstr>Copernicus Polar Ice and Snow Topographic Mission</vt:lpstr>
      <vt:lpstr>Copernicus Imaging Microwave Radiometer (CIMR)</vt:lpstr>
      <vt:lpstr>High spatio-temporal resolution LST Monitoring (LSTM)  Copernicus Candidate Mission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Dr.Michael.Berger@gmail.com</dc:creator>
  <cp:lastModifiedBy>Microsoft Office User</cp:lastModifiedBy>
  <cp:revision>146</cp:revision>
  <dcterms:modified xsi:type="dcterms:W3CDTF">2018-04-24T12:26:25Z</dcterms:modified>
</cp:coreProperties>
</file>