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308" r:id="rId4"/>
    <p:sldId id="340" r:id="rId5"/>
    <p:sldId id="302" r:id="rId6"/>
    <p:sldId id="282" r:id="rId7"/>
    <p:sldId id="312" r:id="rId8"/>
    <p:sldId id="342" r:id="rId9"/>
    <p:sldId id="266" r:id="rId10"/>
    <p:sldId id="260" r:id="rId11"/>
    <p:sldId id="261" r:id="rId12"/>
    <p:sldId id="263" r:id="rId13"/>
    <p:sldId id="265" r:id="rId14"/>
    <p:sldId id="264" r:id="rId15"/>
    <p:sldId id="268" r:id="rId16"/>
    <p:sldId id="269" r:id="rId17"/>
    <p:sldId id="270" r:id="rId18"/>
    <p:sldId id="326" r:id="rId19"/>
    <p:sldId id="306" r:id="rId20"/>
    <p:sldId id="329" r:id="rId21"/>
    <p:sldId id="327" r:id="rId22"/>
    <p:sldId id="344" r:id="rId23"/>
    <p:sldId id="343" r:id="rId24"/>
    <p:sldId id="339" r:id="rId25"/>
    <p:sldId id="328" r:id="rId26"/>
    <p:sldId id="309" r:id="rId2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6"/>
    <p:restoredTop sz="93710"/>
  </p:normalViewPr>
  <p:slideViewPr>
    <p:cSldViewPr>
      <p:cViewPr>
        <p:scale>
          <a:sx n="94" d="100"/>
          <a:sy n="94" d="100"/>
        </p:scale>
        <p:origin x="616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4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4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24/04/2018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375993"/>
      </p:ext>
    </p:extLst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F83E-EE09-1240-BB9B-CA3776D521AA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BE147C9C-8F5B-7A49-BF1B-E98D840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4.e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362421" y="2563481"/>
            <a:ext cx="7943379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GB" sz="4400" dirty="0"/>
              <a:t>7.2 Carbon and GHG Monitoring</a:t>
            </a:r>
            <a:endParaRPr lang="it-IT" sz="4400" dirty="0"/>
          </a:p>
        </p:txBody>
      </p:sp>
      <p:sp>
        <p:nvSpPr>
          <p:cNvPr id="11" name="Shape 11"/>
          <p:cNvSpPr/>
          <p:nvPr/>
        </p:nvSpPr>
        <p:spPr>
          <a:xfrm>
            <a:off x="362421" y="3352800"/>
            <a:ext cx="60066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Mark Dowell, European Commission, Chair Team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David Crisp,  NASA/JPL, </a:t>
            </a:r>
            <a:r>
              <a:rPr lang="en-US" b="1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AC-VC GHG Lead</a:t>
            </a:r>
            <a:endParaRPr lang="en-US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Kerry Sawyer, NOAA, SIT Chair Team</a:t>
            </a:r>
            <a:endParaRPr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6766609" cy="5410200"/>
          </a:xfrm>
        </p:spPr>
        <p:txBody>
          <a:bodyPr/>
          <a:lstStyle/>
          <a:p>
            <a:pPr marL="220761" indent="-220761">
              <a:defRPr/>
            </a:pPr>
            <a:r>
              <a:rPr lang="en-US" sz="1800" b="1" dirty="0">
                <a:ea typeface="ＭＳ Ｐゴシック" pitchFamily="-97" charset="-128"/>
              </a:rPr>
              <a:t>SCIAMACHY (2002-2012)</a:t>
            </a:r>
            <a:r>
              <a:rPr lang="en-US" sz="1800" dirty="0">
                <a:ea typeface="ＭＳ Ｐゴシック" pitchFamily="-97" charset="-128"/>
              </a:rPr>
              <a:t> – First sensor to measure 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, CO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, and CH</a:t>
            </a:r>
            <a:r>
              <a:rPr lang="en-US" sz="1800" baseline="-25000" dirty="0">
                <a:ea typeface="ＭＳ Ｐゴシック" pitchFamily="-97" charset="-128"/>
              </a:rPr>
              <a:t>4</a:t>
            </a:r>
            <a:r>
              <a:rPr lang="en-US" sz="1800" dirty="0">
                <a:ea typeface="ＭＳ Ｐゴシック" pitchFamily="-97" charset="-128"/>
              </a:rPr>
              <a:t> using reflected NIR/SWIR sunlight</a:t>
            </a:r>
            <a:endParaRPr lang="en-US" sz="1800" b="1" dirty="0">
              <a:ea typeface="ＭＳ Ｐゴシック" pitchFamily="-97" charset="-128"/>
            </a:endParaRPr>
          </a:p>
          <a:p>
            <a:pPr marL="618372" lvl="1" indent="-220761">
              <a:defRPr/>
            </a:pPr>
            <a:r>
              <a:rPr lang="en-US" sz="1600" dirty="0">
                <a:ea typeface="ＭＳ Ｐゴシック" pitchFamily="-97" charset="-128"/>
              </a:rPr>
              <a:t>Regional-scale maps of X</a:t>
            </a:r>
            <a:r>
              <a:rPr lang="en-US" sz="1600" baseline="-25000" dirty="0">
                <a:ea typeface="ＭＳ Ｐゴシック" pitchFamily="-97" charset="-128"/>
              </a:rPr>
              <a:t>CO2</a:t>
            </a:r>
            <a:r>
              <a:rPr lang="en-US" sz="1600" dirty="0">
                <a:ea typeface="ＭＳ Ｐゴシック" pitchFamily="-97" charset="-128"/>
              </a:rPr>
              <a:t> and X</a:t>
            </a:r>
            <a:r>
              <a:rPr lang="en-US" sz="1600" baseline="-25000" dirty="0">
                <a:ea typeface="ＭＳ Ｐゴシック" pitchFamily="-97" charset="-128"/>
              </a:rPr>
              <a:t>CH4</a:t>
            </a:r>
            <a:r>
              <a:rPr lang="en-US" sz="1600" dirty="0">
                <a:ea typeface="ＭＳ Ｐゴシック" pitchFamily="-97" charset="-128"/>
              </a:rPr>
              <a:t> over continents</a:t>
            </a:r>
            <a:endParaRPr lang="en-US" sz="1600" b="1" dirty="0">
              <a:ea typeface="ＭＳ Ｐゴシック" pitchFamily="-97" charset="-128"/>
            </a:endParaRPr>
          </a:p>
          <a:p>
            <a:pPr marL="220761" indent="-220761"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pPr marL="220761" indent="-220761">
              <a:defRPr/>
            </a:pPr>
            <a:r>
              <a:rPr lang="en-US" sz="1800" b="1" dirty="0">
                <a:ea typeface="ＭＳ Ｐゴシック" pitchFamily="-97" charset="-128"/>
              </a:rPr>
              <a:t>GOSAT (2009 …)</a:t>
            </a:r>
            <a:r>
              <a:rPr lang="en-US" sz="1800" dirty="0">
                <a:ea typeface="ＭＳ Ｐゴシック" pitchFamily="-97" charset="-128"/>
              </a:rPr>
              <a:t> – First Japanese GHG satellite</a:t>
            </a:r>
          </a:p>
          <a:p>
            <a:pPr marL="618372" lvl="1" indent="-220761">
              <a:defRPr/>
            </a:pPr>
            <a:r>
              <a:rPr lang="en-US" sz="1600" dirty="0">
                <a:ea typeface="ＭＳ Ｐゴシック" pitchFamily="-97" charset="-128"/>
              </a:rPr>
              <a:t>FTS optimized for </a:t>
            </a:r>
            <a:r>
              <a:rPr lang="en-US" sz="1600" dirty="0" err="1">
                <a:ea typeface="ＭＳ Ｐゴシック" pitchFamily="-97" charset="-128"/>
              </a:rPr>
              <a:t>hgh</a:t>
            </a:r>
            <a:r>
              <a:rPr lang="en-US" sz="1600" dirty="0">
                <a:ea typeface="ＭＳ Ｐゴシック" pitchFamily="-97" charset="-128"/>
              </a:rPr>
              <a:t> spectral resolution over broad spectral range, yielding CO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, and chlorophyll fluorescence (SIF)</a:t>
            </a:r>
            <a:endParaRPr lang="en-US" sz="1600" b="1" dirty="0">
              <a:ea typeface="ＭＳ Ｐゴシック" pitchFamily="-97" charset="-128"/>
            </a:endParaRPr>
          </a:p>
          <a:p>
            <a:pPr marL="196414" indent="-220761"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pPr marL="196414" indent="-220761">
              <a:defRPr/>
            </a:pPr>
            <a:r>
              <a:rPr lang="en-US" sz="1800" b="1" dirty="0">
                <a:ea typeface="ＭＳ Ｐゴシック" pitchFamily="-97" charset="-128"/>
              </a:rPr>
              <a:t>OCO-2 (2014 …) </a:t>
            </a:r>
            <a:r>
              <a:rPr lang="en-US" sz="1800" dirty="0">
                <a:ea typeface="ＭＳ Ｐゴシック" pitchFamily="-97" charset="-128"/>
              </a:rPr>
              <a:t>– First NASA satellite to measure 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 and CO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 with high sensitivity, resolution, and coverage</a:t>
            </a:r>
          </a:p>
          <a:p>
            <a:pPr marL="594025" lvl="1" indent="-220761">
              <a:defRPr/>
            </a:pPr>
            <a:r>
              <a:rPr lang="en-US" sz="1600" dirty="0">
                <a:ea typeface="ＭＳ Ｐゴシック" pitchFamily="-97" charset="-128"/>
              </a:rPr>
              <a:t>High resolution imaging grating spectrometer small (&lt; 3 km</a:t>
            </a:r>
            <a:r>
              <a:rPr lang="en-US" sz="1600" baseline="30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) footprint  and rapid sampling (10</a:t>
            </a:r>
            <a:r>
              <a:rPr lang="en-US" sz="1600" baseline="30000" dirty="0">
                <a:ea typeface="ＭＳ Ｐゴシック" pitchFamily="-97" charset="-128"/>
              </a:rPr>
              <a:t>6</a:t>
            </a:r>
            <a:r>
              <a:rPr lang="en-US" sz="1600" dirty="0">
                <a:ea typeface="ＭＳ Ｐゴシック" pitchFamily="-97" charset="-128"/>
              </a:rPr>
              <a:t> samples/day)</a:t>
            </a:r>
          </a:p>
          <a:p>
            <a:pPr marL="196414" indent="-220761"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pPr marL="196414" indent="-220761">
              <a:defRPr/>
            </a:pPr>
            <a:r>
              <a:rPr lang="en-US" sz="1800" b="1" dirty="0">
                <a:ea typeface="ＭＳ Ｐゴシック" pitchFamily="-97" charset="-128"/>
              </a:rPr>
              <a:t>TanSat (2016 …) - </a:t>
            </a:r>
            <a:r>
              <a:rPr lang="en-US" sz="1800" dirty="0"/>
              <a:t>First Chinese GHG satellite</a:t>
            </a:r>
          </a:p>
          <a:p>
            <a:pPr lvl="1"/>
            <a:r>
              <a:rPr lang="en-US" sz="1600" dirty="0"/>
              <a:t>Imaging grating spectrometer for O</a:t>
            </a:r>
            <a:r>
              <a:rPr lang="en-US" sz="1600" baseline="-25000" dirty="0"/>
              <a:t>2</a:t>
            </a:r>
            <a:r>
              <a:rPr lang="en-US" sz="1600" dirty="0"/>
              <a:t> and CO</a:t>
            </a:r>
            <a:r>
              <a:rPr lang="en-US" sz="1600" baseline="-25000" dirty="0"/>
              <a:t>2</a:t>
            </a:r>
            <a:r>
              <a:rPr lang="en-US" sz="1600" dirty="0"/>
              <a:t> bands and cloud &amp; aerosol Imager</a:t>
            </a:r>
          </a:p>
          <a:p>
            <a:pPr lvl="1"/>
            <a:r>
              <a:rPr lang="en-US" sz="1600" dirty="0"/>
              <a:t>In-orbit checkout formally complete in August 2017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84536" cy="533400"/>
          </a:xfrm>
        </p:spPr>
        <p:txBody>
          <a:bodyPr/>
          <a:lstStyle/>
          <a:p>
            <a:r>
              <a:rPr lang="en-US" dirty="0"/>
              <a:t>Past and Present GHG Satellites</a:t>
            </a:r>
          </a:p>
        </p:txBody>
      </p:sp>
      <p:pic>
        <p:nvPicPr>
          <p:cNvPr id="5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775" y="2479675"/>
            <a:ext cx="1597425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936" y="1524000"/>
            <a:ext cx="1497264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223809" y="3876675"/>
            <a:ext cx="15890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909" y="4943475"/>
            <a:ext cx="161129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99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6766609" cy="5410200"/>
          </a:xfrm>
        </p:spPr>
        <p:txBody>
          <a:bodyPr/>
          <a:lstStyle/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Feng Yun 3D</a:t>
            </a:r>
            <a:r>
              <a:rPr lang="en-US" sz="1800" dirty="0">
                <a:ea typeface="ＭＳ Ｐゴシック" pitchFamily="-97" charset="-128"/>
              </a:rPr>
              <a:t> </a:t>
            </a:r>
            <a:r>
              <a:rPr lang="en-US" sz="1800" b="1" dirty="0">
                <a:ea typeface="ＭＳ Ｐゴシック" pitchFamily="-97" charset="-128"/>
              </a:rPr>
              <a:t>(2017) </a:t>
            </a:r>
            <a:r>
              <a:rPr lang="en-US" sz="1800" dirty="0">
                <a:ea typeface="ＭＳ Ｐゴシック" pitchFamily="-97" charset="-128"/>
              </a:rPr>
              <a:t>– Chinese GHG satellite on an operational meteorological bus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GAS FTS for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, CO, N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O, H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O</a:t>
            </a: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Sentinel 5p (2017) </a:t>
            </a:r>
            <a:r>
              <a:rPr lang="en-US" sz="1800" dirty="0">
                <a:ea typeface="ＭＳ Ｐゴシック" pitchFamily="-97" charset="-128"/>
              </a:rPr>
              <a:t>- Copernicus pre-operational Satellite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TROPOMI measures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 (1%), CO (10%), NO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SIF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Imaging at 7 km x 7 km resolution, daily global coverage</a:t>
            </a: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Gaofen 5  (2018) </a:t>
            </a:r>
            <a:r>
              <a:rPr lang="en-US" sz="1800" dirty="0">
                <a:ea typeface="ＭＳ Ｐゴシック" pitchFamily="-97" charset="-128"/>
              </a:rPr>
              <a:t> - 2</a:t>
            </a:r>
            <a:r>
              <a:rPr lang="en-US" sz="1800" baseline="30000" dirty="0">
                <a:ea typeface="ＭＳ Ｐゴシック" pitchFamily="-97" charset="-128"/>
              </a:rPr>
              <a:t>nd</a:t>
            </a:r>
            <a:r>
              <a:rPr lang="en-US" sz="1800" dirty="0">
                <a:ea typeface="ＭＳ Ｐゴシック" pitchFamily="-97" charset="-128"/>
              </a:rPr>
              <a:t> Chinese GHG Satellite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/>
              <a:t>Spatial heterodyne spectrometer for O</a:t>
            </a:r>
            <a:r>
              <a:rPr lang="en-US" sz="1600" baseline="-25000" dirty="0"/>
              <a:t>2</a:t>
            </a:r>
            <a:r>
              <a:rPr lang="en-US" sz="1600" dirty="0"/>
              <a:t>, CO</a:t>
            </a:r>
            <a:r>
              <a:rPr lang="en-US" sz="1600" baseline="-25000" dirty="0"/>
              <a:t>2</a:t>
            </a:r>
            <a:r>
              <a:rPr lang="en-US" sz="1600" dirty="0"/>
              <a:t>, and CH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  <a:endParaRPr lang="en-US" sz="1800" b="1" dirty="0">
              <a:ea typeface="ＭＳ Ｐゴシック" pitchFamily="-97" charset="-128"/>
            </a:endParaRP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GOSAT-2 (2018)</a:t>
            </a:r>
            <a:r>
              <a:rPr lang="en-US" sz="1800" dirty="0">
                <a:ea typeface="ＭＳ Ｐゴシック" pitchFamily="-97" charset="-128"/>
              </a:rPr>
              <a:t> –  Japanese 2</a:t>
            </a:r>
            <a:r>
              <a:rPr lang="en-US" sz="1800" baseline="30000" dirty="0">
                <a:ea typeface="ＭＳ Ｐゴシック" pitchFamily="-97" charset="-128"/>
              </a:rPr>
              <a:t>nd</a:t>
            </a:r>
            <a:r>
              <a:rPr lang="en-US" sz="1800" dirty="0">
                <a:ea typeface="ＭＳ Ｐゴシック" pitchFamily="-97" charset="-128"/>
              </a:rPr>
              <a:t> generation satellite</a:t>
            </a:r>
            <a:endParaRPr lang="en-US" sz="1800" baseline="-25000" dirty="0">
              <a:ea typeface="ＭＳ Ｐゴシック" pitchFamily="-97" charset="-128"/>
            </a:endParaRP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400" dirty="0">
                <a:ea typeface="ＭＳ Ｐゴシック" pitchFamily="-97" charset="-128"/>
              </a:rPr>
              <a:t>CO as well as CO</a:t>
            </a:r>
            <a:r>
              <a:rPr lang="en-US" sz="1400" baseline="-25000" dirty="0">
                <a:ea typeface="ＭＳ Ｐゴシック" pitchFamily="-97" charset="-128"/>
              </a:rPr>
              <a:t>2</a:t>
            </a:r>
            <a:r>
              <a:rPr lang="en-US" sz="1400" dirty="0">
                <a:ea typeface="ＭＳ Ｐゴシック" pitchFamily="-97" charset="-128"/>
              </a:rPr>
              <a:t>, CH</a:t>
            </a:r>
            <a:r>
              <a:rPr lang="en-US" sz="1400" baseline="-25000" dirty="0">
                <a:ea typeface="ＭＳ Ｐゴシック" pitchFamily="-97" charset="-128"/>
              </a:rPr>
              <a:t>4</a:t>
            </a:r>
            <a:r>
              <a:rPr lang="en-US" sz="1400" dirty="0">
                <a:ea typeface="ＭＳ Ｐゴシック" pitchFamily="-97" charset="-128"/>
              </a:rPr>
              <a:t>, with improved precision (0.125%), </a:t>
            </a:r>
            <a:r>
              <a:rPr lang="en-US" sz="1600" dirty="0">
                <a:ea typeface="ＭＳ Ｐゴシック" pitchFamily="-97" charset="-128"/>
              </a:rPr>
              <a:t>and active pointing to increase number of cloud free observation</a:t>
            </a:r>
            <a:endParaRPr lang="en-US" sz="1800" b="1" dirty="0">
              <a:ea typeface="ＭＳ Ｐゴシック" pitchFamily="-97" charset="-128"/>
            </a:endParaRP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OCO-3 (2019</a:t>
            </a:r>
            <a:r>
              <a:rPr lang="en-US" sz="1800" b="1" dirty="0">
                <a:solidFill>
                  <a:srgbClr val="FF0000"/>
                </a:solidFill>
                <a:ea typeface="ＭＳ Ｐゴシック" pitchFamily="-97" charset="-128"/>
              </a:rPr>
              <a:t>*</a:t>
            </a:r>
            <a:r>
              <a:rPr lang="en-US" sz="1800" b="1" dirty="0">
                <a:ea typeface="ＭＳ Ｐゴシック" pitchFamily="-97" charset="-128"/>
              </a:rPr>
              <a:t>)</a:t>
            </a:r>
            <a:r>
              <a:rPr lang="en-US" sz="1800" dirty="0">
                <a:ea typeface="ＭＳ Ｐゴシック" pitchFamily="-97" charset="-128"/>
              </a:rPr>
              <a:t> – NASA OCO-2 spare instrument, on ISS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First CO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 sensor to fly in a low inclination, precessing orbit</a:t>
            </a: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endParaRPr lang="en-US" sz="1600" dirty="0">
              <a:ea typeface="ＭＳ Ｐゴシック" pitchFamily="-97" charset="-12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090209" cy="533400"/>
          </a:xfrm>
        </p:spPr>
        <p:txBody>
          <a:bodyPr/>
          <a:lstStyle/>
          <a:p>
            <a:r>
              <a:rPr lang="en-US" dirty="0"/>
              <a:t>The Next Generation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47905" y="1219200"/>
            <a:ext cx="1467495" cy="1193068"/>
            <a:chOff x="7059533" y="2330017"/>
            <a:chExt cx="1266918" cy="11243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9533" y="2330017"/>
              <a:ext cx="1266918" cy="1124380"/>
            </a:xfrm>
            <a:prstGeom prst="rect">
              <a:avLst/>
            </a:prstGeom>
          </p:spPr>
        </p:pic>
        <p:sp>
          <p:nvSpPr>
            <p:cNvPr id="11" name="Isosceles Triangle 10"/>
            <p:cNvSpPr/>
            <p:nvPr/>
          </p:nvSpPr>
          <p:spPr>
            <a:xfrm flipV="1">
              <a:off x="7265747" y="2390135"/>
              <a:ext cx="1060704" cy="794165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2671" tIns="42671" rIns="42671" bIns="42671" numCol="1" spcCol="38100" rtlCol="0" anchor="ctr">
              <a:spAutoFit/>
            </a:bodyPr>
            <a:lstStyle/>
            <a:p>
              <a:pPr defTabSz="426705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680">
                <a:solidFill>
                  <a:srgbClr val="002569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316" y="2476059"/>
            <a:ext cx="1286084" cy="1070003"/>
          </a:xfrm>
          <a:prstGeom prst="rect">
            <a:avLst/>
          </a:prstGeom>
        </p:spPr>
      </p:pic>
      <p:pic>
        <p:nvPicPr>
          <p:cNvPr id="13" name="Picture 2" descr="C:\Users\nsiegler\AppData\Local\Temp\msohtmlclip1\01\clip_image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657" y="5674138"/>
            <a:ext cx="1462486" cy="95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270" y="4563337"/>
            <a:ext cx="1492406" cy="999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47905" y="3717817"/>
            <a:ext cx="1532972" cy="777983"/>
            <a:chOff x="6731278" y="2918460"/>
            <a:chExt cx="1944092" cy="986626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742708" y="2923766"/>
              <a:ext cx="1894456" cy="96953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6210" tIns="43105" rIns="86210" bIns="4310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62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278" y="2918460"/>
              <a:ext cx="1944092" cy="986626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>
            <a:off x="152400" y="3657600"/>
            <a:ext cx="87630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 rot="16200000">
            <a:off x="-752594" y="2230875"/>
            <a:ext cx="18745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orbit Checkout </a:t>
            </a:r>
          </a:p>
        </p:txBody>
      </p:sp>
    </p:spTree>
    <p:extLst>
      <p:ext uri="{BB962C8B-B14F-4D97-AF65-F5344CB8AC3E}">
        <p14:creationId xmlns:p14="http://schemas.microsoft.com/office/powerpoint/2010/main" val="3489115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6766609" cy="5410200"/>
          </a:xfrm>
        </p:spPr>
        <p:txBody>
          <a:bodyPr/>
          <a:lstStyle/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</a:rPr>
              <a:t>CNES/UK MicroCarb (2021+) </a:t>
            </a:r>
            <a:r>
              <a:rPr lang="en-US" sz="1800" dirty="0">
                <a:ea typeface="ＭＳ Ｐゴシック" pitchFamily="-97" charset="-128"/>
              </a:rPr>
              <a:t>– compact, high sensitivity</a:t>
            </a:r>
            <a:endParaRPr lang="en-US" sz="1800" b="1" dirty="0">
              <a:ea typeface="ＭＳ Ｐゴシック" pitchFamily="-97" charset="-128"/>
            </a:endParaRP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Imaging grating spectrometer for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 A,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 </a:t>
            </a:r>
            <a:r>
              <a:rPr lang="en-US" sz="1600" baseline="30000" dirty="0">
                <a:ea typeface="ＭＳ Ｐゴシック" pitchFamily="-97" charset="-128"/>
              </a:rPr>
              <a:t>1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</a:t>
            </a:r>
            <a:r>
              <a:rPr lang="en-US" sz="1600" baseline="-25000" dirty="0">
                <a:ea typeface="ＭＳ Ｐゴシック" pitchFamily="-97" charset="-128"/>
                <a:sym typeface="Symbol" panose="05050102010706020507" pitchFamily="18" charset="2"/>
              </a:rPr>
              <a:t>g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, and CO</a:t>
            </a:r>
            <a:r>
              <a:rPr lang="en-US" sz="1600" baseline="-25000" dirty="0">
                <a:ea typeface="ＭＳ Ｐゴシック" pitchFamily="-97" charset="-128"/>
                <a:sym typeface="Symbol" panose="05050102010706020507" pitchFamily="18" charset="2"/>
              </a:rPr>
              <a:t>2</a:t>
            </a:r>
            <a:endParaRPr lang="en-US" sz="1600" dirty="0">
              <a:ea typeface="ＭＳ Ｐゴシック" pitchFamily="-97" charset="-128"/>
              <a:sym typeface="Symbol" panose="05050102010706020507" pitchFamily="18" charset="2"/>
            </a:endParaRP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~1/2 of the size, mass of OCO-2, with 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4.5 km x 9 km footprints</a:t>
            </a:r>
            <a:endParaRPr lang="en-US" sz="1800" b="1" dirty="0">
              <a:ea typeface="ＭＳ Ｐゴシック" pitchFamily="-97" charset="-128"/>
            </a:endParaRPr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</a:rPr>
              <a:t>CNES/DLR MERLIN (2021+) </a:t>
            </a:r>
            <a:r>
              <a:rPr lang="en-US" sz="1800" dirty="0">
                <a:ea typeface="ＭＳ Ｐゴシック" pitchFamily="-97" charset="-128"/>
              </a:rPr>
              <a:t>-</a:t>
            </a:r>
            <a:r>
              <a:rPr lang="en-US" sz="1800" b="1" dirty="0">
                <a:ea typeface="ＭＳ Ｐゴシック" pitchFamily="-97" charset="-128"/>
              </a:rPr>
              <a:t> </a:t>
            </a:r>
            <a:r>
              <a:rPr lang="en-US" sz="1800" dirty="0">
                <a:ea typeface="ＭＳ Ｐゴシック" pitchFamily="-97" charset="-128"/>
              </a:rPr>
              <a:t>First CH</a:t>
            </a:r>
            <a:r>
              <a:rPr lang="en-US" sz="1800" baseline="-25000" dirty="0">
                <a:ea typeface="ＭＳ Ｐゴシック" pitchFamily="-97" charset="-128"/>
              </a:rPr>
              <a:t>4</a:t>
            </a:r>
            <a:r>
              <a:rPr lang="en-US" sz="1800" dirty="0">
                <a:ea typeface="ＭＳ Ｐゴシック" pitchFamily="-97" charset="-128"/>
              </a:rPr>
              <a:t> LIDAR (IPDA)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Precise (1-2%) X</a:t>
            </a:r>
            <a:r>
              <a:rPr lang="en-US" sz="1600" baseline="-25000" dirty="0">
                <a:ea typeface="ＭＳ Ｐゴシック" pitchFamily="-97" charset="-128"/>
              </a:rPr>
              <a:t>CH4</a:t>
            </a:r>
            <a:r>
              <a:rPr lang="en-US" sz="1600" dirty="0">
                <a:ea typeface="ＭＳ Ｐゴシック" pitchFamily="-97" charset="-128"/>
              </a:rPr>
              <a:t> retrievals for studies of wetland emissions, inter-hemispheric gradients and continental scale annual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 budgets</a:t>
            </a:r>
            <a:endParaRPr lang="en-US" sz="1800" b="1" dirty="0"/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</a:rPr>
              <a:t>NASA GeoCarb (2022*) – First GEO GHG satellite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Imaging spectrometer for XCO2, XCH4, XCO and SIF 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Stationed above 85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 E for North/South America</a:t>
            </a:r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  <a:sym typeface="Symbol" panose="05050102010706020507" pitchFamily="18" charset="2"/>
              </a:rPr>
              <a:t>Sentinel 5A,5B,5C (2022) - Copernicus </a:t>
            </a:r>
            <a:r>
              <a:rPr lang="en-US" sz="1800" b="1" dirty="0">
                <a:ea typeface="ＭＳ Ｐゴシック" pitchFamily="-97" charset="-128"/>
              </a:rPr>
              <a:t>operational services for air quality and CH4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Daily global maps of XCO and XCH4 at &lt; 8 km x 8 km</a:t>
            </a:r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090209" cy="533400"/>
          </a:xfrm>
        </p:spPr>
        <p:txBody>
          <a:bodyPr/>
          <a:lstStyle/>
          <a:p>
            <a:r>
              <a:rPr lang="en-US" dirty="0"/>
              <a:t>Future GHG Satellites (2)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51"/>
          <a:stretch/>
        </p:blipFill>
        <p:spPr>
          <a:xfrm>
            <a:off x="7216928" y="4038600"/>
            <a:ext cx="1545830" cy="115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609" y="5410200"/>
            <a:ext cx="1630016" cy="1007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14534"/>
          <a:stretch/>
        </p:blipFill>
        <p:spPr>
          <a:xfrm>
            <a:off x="7214720" y="2708093"/>
            <a:ext cx="1548280" cy="1185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822" y="1474174"/>
            <a:ext cx="1503978" cy="11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4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0" y="5257800"/>
            <a:ext cx="9144000" cy="12954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A broad range of GHG missions will be flown over the next decade.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Most are “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science</a:t>
            </a:r>
            <a:r>
              <a:rPr lang="en-US" sz="1800" dirty="0">
                <a:latin typeface="Arial" panose="020B0604020202020204" pitchFamily="34" charset="0"/>
              </a:rPr>
              <a:t>” missions, designed to identify optimal methods for measuring CO</a:t>
            </a:r>
            <a:r>
              <a:rPr lang="en-US" sz="1800" baseline="-25000" dirty="0">
                <a:latin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</a:rPr>
              <a:t> and CH</a:t>
            </a:r>
            <a:r>
              <a:rPr lang="en-US" sz="1800" baseline="-25000" dirty="0">
                <a:latin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</a:rPr>
              <a:t>, not “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</a:rPr>
              <a:t>operational</a:t>
            </a:r>
            <a:r>
              <a:rPr lang="en-US" sz="1800" dirty="0">
                <a:latin typeface="Arial" panose="020B0604020202020204" pitchFamily="34" charset="0"/>
              </a:rPr>
              <a:t>” missions designed to deliver policy relevant GHG products focused on anthropogenic emissions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GHG Mission Timeline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219200"/>
            <a:ext cx="8534400" cy="993184"/>
            <a:chOff x="2383443" y="1258075"/>
            <a:chExt cx="9940171" cy="11567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3443" y="1262867"/>
              <a:ext cx="1974245" cy="11471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541440" y="1074322"/>
              <a:ext cx="1151989" cy="15194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0865" y="1266370"/>
              <a:ext cx="1458624" cy="11436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9489" y="1276111"/>
              <a:ext cx="1372047" cy="11387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7248" y="1262865"/>
              <a:ext cx="1429960" cy="114719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0059295" y="1258075"/>
              <a:ext cx="2264319" cy="1151989"/>
              <a:chOff x="3519489" y="3143221"/>
              <a:chExt cx="3810000" cy="193836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519489" y="3143221"/>
                <a:ext cx="3810000" cy="19383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9489" y="3148012"/>
                <a:ext cx="3810000" cy="1933575"/>
              </a:xfrm>
              <a:prstGeom prst="rect">
                <a:avLst/>
              </a:prstGeom>
            </p:spPr>
          </p:pic>
        </p:grpSp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28600" y="2427485"/>
          <a:ext cx="870997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9" imgW="18417390" imgH="5958824" progId="Excel.Sheet.12">
                  <p:embed/>
                </p:oleObj>
              </mc:Choice>
              <mc:Fallback>
                <p:oleObj name="Worksheet" r:id="rId9" imgW="18417390" imgH="5958824" progId="Excel.Sheet.12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2427485"/>
                        <a:ext cx="870997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3695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Copernicus Sentinel CO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(2025+)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3 or 4 LEO satellites in an operational GHG constellation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Primary instruments measure 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(0.76 m A-band), CO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(1.61 and 2.06 m), and NO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(0.450 m) at a spatial resolution of 2 km x 2 km along a broad (200-300 km) swath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 dedicated cloud/aerosol instrument is also under consideration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TanSat-2 Constellation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6 satellites, with 3 flying in morning sun-synchronous orbits and 3 flying in afternoon sun-synchronous orbits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primary GHG instrument on each satellite with measure CO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(1.61 and 2.06 µm), CH</a:t>
            </a:r>
            <a:r>
              <a:rPr lang="en-US" baseline="-25000" dirty="0">
                <a:sym typeface="Symbol" panose="05050102010706020507" pitchFamily="18" charset="2"/>
              </a:rPr>
              <a:t>4</a:t>
            </a:r>
            <a:r>
              <a:rPr lang="en-US" dirty="0">
                <a:sym typeface="Symbol" panose="05050102010706020507" pitchFamily="18" charset="2"/>
              </a:rPr>
              <a:t> and CO (2.3 µm) as well as the 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A-band (0.76 µm) across a 100-km cross-track swath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GHG Constellations in the Planning Stages</a:t>
            </a:r>
          </a:p>
        </p:txBody>
      </p:sp>
    </p:spTree>
    <p:extLst>
      <p:ext uri="{BB962C8B-B14F-4D97-AF65-F5344CB8AC3E}">
        <p14:creationId xmlns:p14="http://schemas.microsoft.com/office/powerpoint/2010/main" val="36043086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GB" dirty="0"/>
              <a:t>GCOS CO</a:t>
            </a:r>
            <a:r>
              <a:rPr lang="en-GB" baseline="-25000" dirty="0"/>
              <a:t>2</a:t>
            </a:r>
            <a:r>
              <a:rPr lang="en-GB" dirty="0"/>
              <a:t> and CH</a:t>
            </a:r>
            <a:r>
              <a:rPr lang="en-GB" baseline="-25000" dirty="0"/>
              <a:t>4</a:t>
            </a:r>
            <a:r>
              <a:rPr lang="en-GB" dirty="0"/>
              <a:t> Requirements.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6199" y="2696025"/>
          <a:ext cx="8991602" cy="30560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1201">
                  <a:extLst>
                    <a:ext uri="{9D8B030D-6E8A-4147-A177-3AD203B41FA5}">
                      <a16:colId xmlns:a16="http://schemas.microsoft.com/office/drawing/2014/main" val="85150014"/>
                    </a:ext>
                  </a:extLst>
                </a:gridCol>
                <a:gridCol w="1406997">
                  <a:extLst>
                    <a:ext uri="{9D8B030D-6E8A-4147-A177-3AD203B41FA5}">
                      <a16:colId xmlns:a16="http://schemas.microsoft.com/office/drawing/2014/main" val="2295267933"/>
                    </a:ext>
                  </a:extLst>
                </a:gridCol>
                <a:gridCol w="1194453">
                  <a:extLst>
                    <a:ext uri="{9D8B030D-6E8A-4147-A177-3AD203B41FA5}">
                      <a16:colId xmlns:a16="http://schemas.microsoft.com/office/drawing/2014/main" val="975659807"/>
                    </a:ext>
                  </a:extLst>
                </a:gridCol>
                <a:gridCol w="1194453">
                  <a:extLst>
                    <a:ext uri="{9D8B030D-6E8A-4147-A177-3AD203B41FA5}">
                      <a16:colId xmlns:a16="http://schemas.microsoft.com/office/drawing/2014/main" val="3849800469"/>
                    </a:ext>
                  </a:extLst>
                </a:gridCol>
                <a:gridCol w="1042207">
                  <a:extLst>
                    <a:ext uri="{9D8B030D-6E8A-4147-A177-3AD203B41FA5}">
                      <a16:colId xmlns:a16="http://schemas.microsoft.com/office/drawing/2014/main" val="2486445253"/>
                    </a:ext>
                  </a:extLst>
                </a:gridCol>
                <a:gridCol w="1044253">
                  <a:extLst>
                    <a:ext uri="{9D8B030D-6E8A-4147-A177-3AD203B41FA5}">
                      <a16:colId xmlns:a16="http://schemas.microsoft.com/office/drawing/2014/main" val="3969761645"/>
                    </a:ext>
                  </a:extLst>
                </a:gridCol>
                <a:gridCol w="1128038">
                  <a:extLst>
                    <a:ext uri="{9D8B030D-6E8A-4147-A177-3AD203B41FA5}">
                      <a16:colId xmlns:a16="http://schemas.microsoft.com/office/drawing/2014/main" val="1107271733"/>
                    </a:ext>
                  </a:extLst>
                </a:gridCol>
              </a:tblGrid>
              <a:tr h="1007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 / 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Horizontal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Resolution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Vertical Resolution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Temporal Resolution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Accuracy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Stability/ Decade*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Stability/ Decade**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138468165"/>
                  </a:ext>
                </a:extLst>
              </a:tr>
              <a:tr h="498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 column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3047815313"/>
                  </a:ext>
                </a:extLst>
              </a:tr>
              <a:tr h="260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1348243683"/>
                  </a:ext>
                </a:extLst>
              </a:tr>
              <a:tr h="498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 column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3197964403"/>
                  </a:ext>
                </a:extLst>
              </a:tr>
              <a:tr h="260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3781577791"/>
                  </a:ext>
                </a:extLst>
              </a:tr>
              <a:tr h="498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Stratospheric CH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100-200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Daily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61268441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5821681"/>
            <a:ext cx="25146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/>
              <a:t>*  from GCOS 2011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latinLnBrk="1" hangingPunct="0"/>
            <a:r>
              <a:rPr lang="en-US" dirty="0"/>
              <a:t>** from GCOS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1" y="1371600"/>
            <a:ext cx="873251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The CO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CH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4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measurement requirements in the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en-GB" dirty="0"/>
              <a:t>2011 update for the Global Climate Observing System (GCOS) Systematic Observation Requirements for Satellite-Based Data Products for Climate (GCOS, 2011) and GCOS 2016 Implementation Plan (GCOS, 2016) were adopted as targets for a future GHG constellation.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585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coverage, resolution, and precision requirements could be achieved with a constellation that incorporates</a:t>
            </a:r>
          </a:p>
          <a:p>
            <a:r>
              <a:rPr lang="en-US" dirty="0"/>
              <a:t>A constellation of 3 (or more) satellites in LEO with </a:t>
            </a:r>
          </a:p>
          <a:p>
            <a:pPr lvl="1"/>
            <a:r>
              <a:rPr lang="en-US" sz="1800" dirty="0"/>
              <a:t>A broad (&gt; 200) km swath with a mean footprint size &lt; 4 km</a:t>
            </a:r>
            <a:r>
              <a:rPr lang="en-US" sz="1800" baseline="30000" dirty="0"/>
              <a:t>2</a:t>
            </a:r>
          </a:p>
          <a:p>
            <a:pPr lvl="1"/>
            <a:r>
              <a:rPr lang="en-US" sz="1800" dirty="0"/>
              <a:t>A single sounding random error near 0.5 ppm, and vanishing small regional scale bias (&lt; 0.1 ppm) over &gt; 80% of the sunlit hemisphere</a:t>
            </a:r>
          </a:p>
          <a:p>
            <a:pPr lvl="1"/>
            <a:r>
              <a:rPr lang="en-US" sz="1800" dirty="0"/>
              <a:t>One (or more) satellites carrying ancillary sensors (CO, NO</a:t>
            </a:r>
            <a:r>
              <a:rPr lang="en-US" sz="1800" baseline="-25000" dirty="0"/>
              <a:t>2</a:t>
            </a:r>
            <a:r>
              <a:rPr lang="en-US" sz="1800" dirty="0"/>
              <a:t>, CO</a:t>
            </a:r>
            <a:r>
              <a:rPr lang="en-US" sz="1800" baseline="-25000" dirty="0"/>
              <a:t>2</a:t>
            </a:r>
            <a:r>
              <a:rPr lang="en-US" sz="1800" dirty="0"/>
              <a:t> and/or CH</a:t>
            </a:r>
            <a:r>
              <a:rPr lang="en-US" sz="1800" baseline="-25000" dirty="0"/>
              <a:t>4</a:t>
            </a:r>
            <a:r>
              <a:rPr lang="en-US" sz="1800" dirty="0"/>
              <a:t> Lidar)</a:t>
            </a:r>
          </a:p>
          <a:p>
            <a:r>
              <a:rPr lang="en-US" dirty="0"/>
              <a:t>A constellation with 3 (or more) GEO satellites </a:t>
            </a:r>
          </a:p>
          <a:p>
            <a:pPr lvl="1"/>
            <a:r>
              <a:rPr lang="en-US" sz="1800" dirty="0"/>
              <a:t>Monitor diurnally varying processes (e.g. rush hours, diurnal variations in the biosphere)</a:t>
            </a:r>
          </a:p>
          <a:p>
            <a:pPr lvl="1"/>
            <a:r>
              <a:rPr lang="en-US" sz="1800" dirty="0"/>
              <a:t>Stationed over Europe/Africa, North/South America, and East Asia</a:t>
            </a:r>
          </a:p>
          <a:p>
            <a:r>
              <a:rPr lang="en-US" dirty="0"/>
              <a:t>This constellation could be augmented with one or more HEO satellites to monitor carbon cycle changes in the high arctic</a:t>
            </a:r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Candidate GHG Constellation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0846953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r>
              <a:rPr lang="en-US" dirty="0"/>
              <a:t>Because of the unprecedented requirements for precision and accuracy, the space based elements of the an operational GHG constellation architecture must be accompanied by</a:t>
            </a:r>
          </a:p>
          <a:p>
            <a:pPr lvl="1"/>
            <a:r>
              <a:rPr lang="en-US" sz="1800" dirty="0"/>
              <a:t>Rigorous pre-launch and on-orbit measurement calibration and product validation methods that evolve to meet emerging needs</a:t>
            </a:r>
          </a:p>
          <a:p>
            <a:pPr lvl="1"/>
            <a:r>
              <a:rPr lang="en-US" sz="1800" dirty="0"/>
              <a:t>Continuous refinements in remote sensing retrieval and flux inversion modeling methods that improve the products over time</a:t>
            </a:r>
          </a:p>
          <a:p>
            <a:r>
              <a:rPr lang="en-US" sz="1800" dirty="0"/>
              <a:t>CEOS could play an essential role in coordinating these activities among its partner agencies</a:t>
            </a:r>
          </a:p>
          <a:p>
            <a:r>
              <a:rPr lang="en-US" sz="1800" dirty="0">
                <a:latin typeface="Arial" panose="020B0604020202020204" pitchFamily="34" charset="0"/>
              </a:rPr>
              <a:t>Any operational architecture will also have to address 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orbit and mission coordination, data distribution, data exchange, and data format requirements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Training and capacity building and public outreach will be needed to fully exploit the value of the space based GHG measurements</a:t>
            </a:r>
          </a:p>
          <a:p>
            <a:r>
              <a:rPr lang="en-US" dirty="0">
                <a:latin typeface="Arial" panose="020B0604020202020204" pitchFamily="34" charset="0"/>
              </a:rPr>
              <a:t>CEOS should collaborate with CGMS and other operational organizations to foster the development of these capabilities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Merging Science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35555421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36" y="139658"/>
            <a:ext cx="7273953" cy="886479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C000"/>
                </a:solidFill>
                <a:latin typeface="Arial" charset="0"/>
              </a:rPr>
              <a:t>Timely inputs to policy makers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58768E1A-8455-4611-8763-3FA1B747F6B6}" type="slidenum">
              <a:rPr lang="en-US" smtClean="0"/>
              <a:t>18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459080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880695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04479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729281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150897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72512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996296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413906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835522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257138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674461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101642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523258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944874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368658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9256" y="2087361"/>
            <a:ext cx="10887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50" b="1" dirty="0"/>
              <a:t>Paris </a:t>
            </a:r>
          </a:p>
          <a:p>
            <a:pPr algn="ctr"/>
            <a:r>
              <a:rPr lang="nl-BE" sz="1350" b="1" dirty="0"/>
              <a:t>Agreement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0206" y="1745576"/>
            <a:ext cx="11528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sz="1350" dirty="0">
                <a:solidFill>
                  <a:srgbClr val="C00000"/>
                </a:solidFill>
              </a:rPr>
              <a:t>Take 1</a:t>
            </a:r>
          </a:p>
        </p:txBody>
      </p:sp>
      <p:cxnSp>
        <p:nvCxnSpPr>
          <p:cNvPr id="26" name="Straight Arrow Connector 25"/>
          <p:cNvCxnSpPr>
            <a:endCxn id="22" idx="2"/>
          </p:cNvCxnSpPr>
          <p:nvPr/>
        </p:nvCxnSpPr>
        <p:spPr>
          <a:xfrm flipH="1" flipV="1">
            <a:off x="1843637" y="2595191"/>
            <a:ext cx="669" cy="6641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6084" y="4251694"/>
            <a:ext cx="893870" cy="461665"/>
          </a:xfrm>
          <a:prstGeom prst="rect">
            <a:avLst/>
          </a:prstGeom>
          <a:noFill/>
          <a:ln>
            <a:solidFill>
              <a:srgbClr val="1E4494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200" dirty="0">
                <a:solidFill>
                  <a:schemeClr val="tx2"/>
                </a:solidFill>
              </a:rPr>
              <a:t>CO2 Follow-up Report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15785" y="5113438"/>
            <a:ext cx="1071050" cy="646331"/>
          </a:xfrm>
          <a:prstGeom prst="rect">
            <a:avLst/>
          </a:prstGeom>
          <a:noFill/>
          <a:ln>
            <a:solidFill>
              <a:srgbClr val="1E44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tx2"/>
                </a:solidFill>
              </a:rPr>
              <a:t>Mission Requirement Document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3200" y="1828800"/>
            <a:ext cx="1164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sz="1350" dirty="0">
                <a:solidFill>
                  <a:srgbClr val="C00000"/>
                </a:solidFill>
              </a:rPr>
              <a:t>Take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8146" y="2431376"/>
            <a:ext cx="126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using inventories of 2021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7513" y="2278976"/>
            <a:ext cx="12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using inventories of 2026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5516963" y="4027144"/>
            <a:ext cx="845399" cy="1156560"/>
          </a:xfrm>
          <a:prstGeom prst="downArrow">
            <a:avLst>
              <a:gd name="adj1" fmla="val 60096"/>
              <a:gd name="adj2" fmla="val 50000"/>
            </a:avLst>
          </a:prstGeom>
          <a:effectLst>
            <a:outerShdw blurRad="50800" dist="50800" dir="5400000" sx="2000" sy="2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/>
          <p:cNvSpPr txBox="1"/>
          <p:nvPr/>
        </p:nvSpPr>
        <p:spPr>
          <a:xfrm>
            <a:off x="5257139" y="5118955"/>
            <a:ext cx="153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dirty="0" err="1">
                <a:solidFill>
                  <a:schemeClr val="accent1"/>
                </a:solidFill>
              </a:rPr>
              <a:t>Launch</a:t>
            </a:r>
            <a:r>
              <a:rPr lang="nl-BE" sz="1500" dirty="0">
                <a:solidFill>
                  <a:schemeClr val="accent1"/>
                </a:solidFill>
              </a:rPr>
              <a:t> target for</a:t>
            </a:r>
          </a:p>
          <a:p>
            <a:pPr algn="ctr"/>
            <a:r>
              <a:rPr lang="nl-BE" sz="1500" dirty="0">
                <a:solidFill>
                  <a:schemeClr val="accent1"/>
                </a:solidFill>
              </a:rPr>
              <a:t>Copernicus S-7</a:t>
            </a:r>
          </a:p>
          <a:p>
            <a:pPr algn="ctr"/>
            <a:r>
              <a:rPr lang="nl-BE" sz="1500" dirty="0">
                <a:solidFill>
                  <a:schemeClr val="accent1"/>
                </a:solidFill>
              </a:rPr>
              <a:t>constellation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96643" y="296350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/>
              <a:t>2017</a:t>
            </a:r>
            <a:endParaRPr lang="nl-BE" sz="135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0819" y="295145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2021</a:t>
            </a:r>
            <a:endParaRPr lang="nl-BE" sz="135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6923" y="2972250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41059" y="295145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2026</a:t>
            </a:r>
            <a:endParaRPr lang="nl-BE" sz="135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5155" y="295145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solidFill>
                  <a:srgbClr val="C00000"/>
                </a:solidFill>
              </a:rPr>
              <a:t>2028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1802" y="2960402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2015</a:t>
            </a:r>
            <a:endParaRPr lang="nl-BE" sz="1350" dirty="0">
              <a:solidFill>
                <a:srgbClr val="FF0000"/>
              </a:solidFill>
            </a:endParaRPr>
          </a:p>
        </p:txBody>
      </p:sp>
      <p:pic>
        <p:nvPicPr>
          <p:cNvPr id="4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" y="4063147"/>
            <a:ext cx="765810" cy="10502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43" name="Straight Arrow Connector 42"/>
          <p:cNvCxnSpPr/>
          <p:nvPr/>
        </p:nvCxnSpPr>
        <p:spPr>
          <a:xfrm>
            <a:off x="1609833" y="397161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 flipV="1">
            <a:off x="2965220" y="4063146"/>
            <a:ext cx="2605053" cy="4147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3150897" y="4311293"/>
            <a:ext cx="15372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dirty="0" err="1">
                <a:solidFill>
                  <a:schemeClr val="accent1"/>
                </a:solidFill>
              </a:rPr>
              <a:t>Initial</a:t>
            </a:r>
            <a:r>
              <a:rPr lang="nl-BE" sz="1500" dirty="0">
                <a:solidFill>
                  <a:schemeClr val="accent1"/>
                </a:solidFill>
              </a:rPr>
              <a:t> system </a:t>
            </a:r>
            <a:r>
              <a:rPr lang="nl-BE" sz="1500" dirty="0" err="1">
                <a:solidFill>
                  <a:schemeClr val="accent1"/>
                </a:solidFill>
              </a:rPr>
              <a:t>capacity</a:t>
            </a:r>
            <a:r>
              <a:rPr lang="nl-BE" sz="1500" dirty="0">
                <a:solidFill>
                  <a:schemeClr val="accent1"/>
                </a:solidFill>
              </a:rPr>
              <a:t> built up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473929" y="3993141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35008" y="3973138"/>
            <a:ext cx="0" cy="1100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042824" y="2879449"/>
            <a:ext cx="647130" cy="1897"/>
          </a:xfrm>
          <a:prstGeom prst="straightConnector1">
            <a:avLst/>
          </a:prstGeom>
          <a:ln w="57150" cmpd="sng">
            <a:solidFill>
              <a:srgbClr val="1E449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94616" y="2581263"/>
            <a:ext cx="141521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350" dirty="0">
                <a:solidFill>
                  <a:schemeClr val="tx2"/>
                </a:solidFill>
              </a:rPr>
              <a:t>CO</a:t>
            </a:r>
            <a:r>
              <a:rPr lang="nl-BE" sz="1350" baseline="-25000" dirty="0">
                <a:solidFill>
                  <a:schemeClr val="tx2"/>
                </a:solidFill>
              </a:rPr>
              <a:t>2</a:t>
            </a:r>
            <a:r>
              <a:rPr lang="nl-BE" sz="1350" dirty="0">
                <a:solidFill>
                  <a:schemeClr val="tx2"/>
                </a:solidFill>
              </a:rPr>
              <a:t> </a:t>
            </a:r>
            <a:r>
              <a:rPr lang="nl-BE" sz="1350" dirty="0" err="1">
                <a:solidFill>
                  <a:schemeClr val="tx2"/>
                </a:solidFill>
              </a:rPr>
              <a:t>Task</a:t>
            </a:r>
            <a:r>
              <a:rPr lang="nl-BE" sz="1350" dirty="0">
                <a:solidFill>
                  <a:schemeClr val="tx2"/>
                </a:solidFill>
              </a:rPr>
              <a:t> Force 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689955" y="2879449"/>
            <a:ext cx="1459527" cy="1"/>
          </a:xfrm>
          <a:prstGeom prst="straightConnector1">
            <a:avLst/>
          </a:prstGeom>
          <a:ln w="57150" cmpd="sng">
            <a:solidFill>
              <a:srgbClr val="1E4494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own Arrow 50"/>
          <p:cNvSpPr/>
          <p:nvPr/>
        </p:nvSpPr>
        <p:spPr>
          <a:xfrm rot="16200000">
            <a:off x="6733290" y="3440192"/>
            <a:ext cx="765881" cy="1660618"/>
          </a:xfrm>
          <a:prstGeom prst="downArrow">
            <a:avLst>
              <a:gd name="adj1" fmla="val 60096"/>
              <a:gd name="adj2" fmla="val 42359"/>
            </a:avLst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outerShdw blurRad="50800" dist="50800" dir="5400000" sx="2000" sy="2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262134987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 animBg="1"/>
      <p:bldP spid="35" grpId="0"/>
      <p:bldP spid="3" grpId="0" animBg="1"/>
      <p:bldP spid="45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031731" cy="1143000"/>
          </a:xfrm>
        </p:spPr>
        <p:txBody>
          <a:bodyPr/>
          <a:lstStyle/>
          <a:p>
            <a:pPr algn="l"/>
            <a:r>
              <a:rPr lang="en-US" sz="2800" dirty="0"/>
              <a:t>CEOS CGMS Coordination on GHG monitoring -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57324"/>
            <a:ext cx="8458201" cy="5089525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Continue </a:t>
            </a:r>
            <a:r>
              <a:rPr lang="en-US" i="1" dirty="0" err="1"/>
              <a:t>adhoc</a:t>
            </a:r>
            <a:r>
              <a:rPr lang="en-US" dirty="0"/>
              <a:t> collaboration  in context of CEOS Carbon Strategy Actions e.g. as-in joint efforts on AC-VC Whitepaper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B050"/>
                </a:solidFill>
              </a:rPr>
              <a:t>Establish a sub-group (</a:t>
            </a:r>
            <a:r>
              <a:rPr lang="en-US" u="sng" dirty="0">
                <a:solidFill>
                  <a:srgbClr val="00B050"/>
                </a:solidFill>
              </a:rPr>
              <a:t>with dedicated resources</a:t>
            </a:r>
            <a:r>
              <a:rPr lang="en-US" dirty="0">
                <a:solidFill>
                  <a:srgbClr val="00B050"/>
                </a:solidFill>
              </a:rPr>
              <a:t>) in context of existing standing WG i.e. Joint WG on Climate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B050"/>
                </a:solidFill>
              </a:rPr>
              <a:t>Extend the current CEOS Atmospheric Composition Virtual Constellation to be a Joint CEOS-CGMS Virtual Constellation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Establish a dedicated Joint WG specifically  on Carbon /GHG observations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Assess/discuss these different options both within CEOS and CGMS - propose a preferred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7997F-B99A-4ACF-AE94-2B1F29C1394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183992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1500" y="1447800"/>
            <a:ext cx="79248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/>
              <a:t>Specific Chair Initiative : Laying the foundation for an international CO2 and GHG monitoring system</a:t>
            </a:r>
            <a:endParaRPr lang="en-GB" sz="3200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3300" dirty="0"/>
              <a:t>Three specific activities are foreseen for advancing this effort in 2017-2018:</a:t>
            </a:r>
          </a:p>
          <a:p>
            <a:pPr marL="0" lvl="0" indent="0">
              <a:buNone/>
            </a:pPr>
            <a:endParaRPr lang="en-US" sz="33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Facilitate the completion and follow-on activities of the </a:t>
            </a:r>
            <a:r>
              <a:rPr lang="en-US" sz="3300" b="1" dirty="0"/>
              <a:t>AC-VC whitepaper on defining an optimum constellation for CO2 and GHG monitoring</a:t>
            </a:r>
            <a:r>
              <a:rPr lang="en-US" sz="3300" dirty="0"/>
              <a:t>, including the joint competences of CEOS and CGMS, and in the general framework of the continued implementation of the CEOS Carbon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b="1" dirty="0"/>
              <a:t>Advance the relationship with CGMS for an operationally implemented and sustained observation capability</a:t>
            </a:r>
            <a:r>
              <a:rPr lang="en-US" sz="3300" dirty="0"/>
              <a:t>. Consider establishing a formal working relationship between CEOS and CGMS as with the successful ongoing relationship on Systematic Observations of ECVs in support of UNFCCC.</a:t>
            </a:r>
            <a:endParaRPr lang="en-GB" sz="33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b="1" dirty="0"/>
              <a:t>Place the space segment in the broader context of a fully sustained system for CO2 monitoring</a:t>
            </a:r>
            <a:r>
              <a:rPr lang="en-US" sz="3300" dirty="0"/>
              <a:t>. Individual CEOS Agencies have counterparts in their individual countries/regions who have responsibility for Inventories, the required modelling, in-situ infrastructure and the ground segment elements.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CEOS Chair 2018  priority 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0690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ECA3-4C49-9F47-8083-67FED1F4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4325"/>
            <a:ext cx="8229600" cy="1143000"/>
          </a:xfrm>
        </p:spPr>
        <p:txBody>
          <a:bodyPr/>
          <a:lstStyle/>
          <a:p>
            <a:pPr algn="l"/>
            <a:r>
              <a:rPr lang="en-GB" sz="2800" dirty="0"/>
              <a:t>Pros and Cons of Options 3 &amp; 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693C59-1C33-DF4C-A592-AC2E08FE2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99243"/>
              </p:ext>
            </p:extLst>
          </p:nvPr>
        </p:nvGraphicFramePr>
        <p:xfrm>
          <a:off x="304800" y="1600200"/>
          <a:ext cx="8445501" cy="464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737">
                  <a:extLst>
                    <a:ext uri="{9D8B030D-6E8A-4147-A177-3AD203B41FA5}">
                      <a16:colId xmlns:a16="http://schemas.microsoft.com/office/drawing/2014/main" val="3581163358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334072882"/>
                    </a:ext>
                  </a:extLst>
                </a:gridCol>
                <a:gridCol w="4017964">
                  <a:extLst>
                    <a:ext uri="{9D8B030D-6E8A-4147-A177-3AD203B41FA5}">
                      <a16:colId xmlns:a16="http://schemas.microsoft.com/office/drawing/2014/main" val="1038990158"/>
                    </a:ext>
                  </a:extLst>
                </a:gridCol>
              </a:tblGrid>
              <a:tr h="551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Option 3</a:t>
                      </a:r>
                    </a:p>
                    <a:p>
                      <a:pPr algn="ctr"/>
                      <a:r>
                        <a:rPr lang="en-GB" sz="1600" b="1" dirty="0"/>
                        <a:t>Subgroup to Joint </a:t>
                      </a:r>
                      <a:r>
                        <a:rPr lang="en-GB" sz="1600" b="1" dirty="0" err="1"/>
                        <a:t>WGClimate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Option 4</a:t>
                      </a:r>
                    </a:p>
                    <a:p>
                      <a:pPr algn="ctr"/>
                      <a:r>
                        <a:rPr lang="en-GB" sz="1600" b="1" dirty="0"/>
                        <a:t>Joint AC-VC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69280"/>
                  </a:ext>
                </a:extLst>
              </a:tr>
              <a:tr h="272542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The Joint CEOS-CGMS </a:t>
                      </a:r>
                      <a:r>
                        <a:rPr lang="en-GB" sz="1200" b="1" dirty="0" err="1"/>
                        <a:t>WGClimate</a:t>
                      </a:r>
                      <a:r>
                        <a:rPr lang="en-GB" sz="1200" b="1" dirty="0"/>
                        <a:t> already exists, just need to decide on assigning subgroup lead maybe update </a:t>
                      </a:r>
                      <a:r>
                        <a:rPr lang="en-GB" sz="1200" b="1" dirty="0" err="1"/>
                        <a:t>ToR</a:t>
                      </a:r>
                      <a:endParaRPr lang="en-GB" sz="1200" b="1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Existing and strong working relationship with GCOS and UNFCCC/SBSTA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May provide basis for longer-term home for CEOS Carbon Strategy Action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Will Ensure that the GHG products requirements/improvement process follows same being implemented for other ECVs/CDRs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Take advantage of other ECVs associated to the natural Carbon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Could build on existing </a:t>
                      </a:r>
                      <a:r>
                        <a:rPr lang="en-GB" sz="1200" b="1" i="1" dirty="0" err="1"/>
                        <a:t>adhoc</a:t>
                      </a:r>
                      <a:r>
                        <a:rPr lang="en-GB" sz="1200" b="1" dirty="0"/>
                        <a:t> collaboration started in context of GHG Whitepaper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If focus is primarily on building  physical constellation, based on GHG Whitepaper, then competence are within VC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Would provide an additional “model” of collaboration between CEOS and CGMS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GHG may not be only area of CEOS-CGMS collaboration within AC-VC e.g. Air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31182"/>
                  </a:ext>
                </a:extLst>
              </a:tr>
              <a:tr h="126845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Enlarges scope/mandate of </a:t>
                      </a:r>
                      <a:r>
                        <a:rPr lang="en-GB" sz="1200" b="1" dirty="0" err="1"/>
                        <a:t>WGClimate</a:t>
                      </a:r>
                      <a:endParaRPr lang="en-GB" sz="1200" b="1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Would definitely need additional resources competences fro CEOS agencies to </a:t>
                      </a:r>
                      <a:r>
                        <a:rPr lang="en-GB" sz="1200" b="1" dirty="0" err="1"/>
                        <a:t>WGClimate</a:t>
                      </a:r>
                      <a:endParaRPr lang="en-GB" sz="1200" b="1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Would need strong dialogue between </a:t>
                      </a:r>
                      <a:r>
                        <a:rPr lang="en-GB" sz="1200" b="1" dirty="0" err="1"/>
                        <a:t>WGClimate</a:t>
                      </a:r>
                      <a:r>
                        <a:rPr lang="en-GB" sz="1200" b="1" dirty="0"/>
                        <a:t> and AC-VC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Concern on creating  parallel track with SBSTA and GCOS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Risks to remain disconnected to other activities of CEOS Carbon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9884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CEED6-CBAC-C742-A7C4-06DB65CC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7997F-B99A-4ACF-AE94-2B1F29C1394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151155"/>
      </p:ext>
    </p:extLst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C5C54-3725-BF42-9D2A-72BD9632CB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E147C9C-8F5B-7A49-BF1B-E98D840EC5AB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3527-15A3-9343-A6EB-D4EEE550E0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8200" y="1295399"/>
            <a:ext cx="4267200" cy="5562601"/>
          </a:xfrm>
          <a:ln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/>
              <a:t>Options paper</a:t>
            </a:r>
            <a:r>
              <a:rPr lang="en-GB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Context/Background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History of Discussions CEOS/CGMS on GHG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Successful example of </a:t>
            </a:r>
            <a:r>
              <a:rPr lang="en-GB" sz="1800" dirty="0" err="1"/>
              <a:t>WGClimate</a:t>
            </a:r>
            <a:endParaRPr lang="en-GB" sz="1800" dirty="0"/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Options for formalised Collaboration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Pros and Cons of different Options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Preferred Option and reasoning</a:t>
            </a:r>
          </a:p>
          <a:p>
            <a:pPr lvl="1">
              <a:buFont typeface=".AppleSystemUIFont"/>
              <a:buChar char="-"/>
            </a:pPr>
            <a:r>
              <a:rPr lang="en-GB" sz="1800" dirty="0"/>
              <a:t>Annex: proposed </a:t>
            </a:r>
            <a:r>
              <a:rPr lang="en-GB" sz="1800" dirty="0" err="1"/>
              <a:t>ToR</a:t>
            </a:r>
            <a:r>
              <a:rPr lang="en-GB" sz="1800" dirty="0"/>
              <a:t> for  VC</a:t>
            </a:r>
          </a:p>
          <a:p>
            <a:pPr lvl="1">
              <a:buFont typeface=".AppleSystemUIFont"/>
              <a:buChar char="-"/>
            </a:pPr>
            <a:r>
              <a:rPr lang="en-GB" sz="1800" dirty="0"/>
              <a:t>Annex: any proposed revisions to </a:t>
            </a:r>
            <a:r>
              <a:rPr lang="en-GB" sz="1800" dirty="0" err="1"/>
              <a:t>ToR</a:t>
            </a:r>
            <a:r>
              <a:rPr lang="en-GB" sz="1800" dirty="0"/>
              <a:t> for </a:t>
            </a:r>
            <a:r>
              <a:rPr lang="en-GB" sz="1800" dirty="0" err="1"/>
              <a:t>WGClimate</a:t>
            </a:r>
            <a:endParaRPr lang="en-GB" sz="1800" dirty="0"/>
          </a:p>
          <a:p>
            <a:pPr lvl="1">
              <a:buFont typeface=".AppleSystemUIFont"/>
              <a:buChar char="-"/>
            </a:pPr>
            <a:r>
              <a:rPr lang="en-GB" sz="1800" dirty="0"/>
              <a:t>Annex: update to VC process paper (if needed)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4CC1-FFF5-7F42-AF01-2363888714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Option Paper and timeline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3042C0-7665-144A-8B13-D2D99A578BA6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4343400" cy="5105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GB" b="1" dirty="0"/>
              <a:t>Timeline</a:t>
            </a:r>
            <a:r>
              <a:rPr lang="en-GB" dirty="0"/>
              <a:t>:</a:t>
            </a:r>
          </a:p>
          <a:p>
            <a:pPr lvl="1" defTabSz="914400">
              <a:buFont typeface=".AppleSystemUIFont"/>
              <a:buChar char="-"/>
            </a:pPr>
            <a:r>
              <a:rPr lang="en-GB" dirty="0"/>
              <a:t>Discussion at SIT-33 </a:t>
            </a:r>
          </a:p>
          <a:p>
            <a:pPr lvl="1" defTabSz="914400">
              <a:buFont typeface=".AppleSystemUIFont"/>
              <a:buChar char="-"/>
            </a:pPr>
            <a:r>
              <a:rPr lang="en-GB" dirty="0"/>
              <a:t>Draft note/options paper(end May)</a:t>
            </a:r>
          </a:p>
          <a:p>
            <a:pPr lvl="1" defTabSz="914400">
              <a:buFont typeface=".AppleSystemUIFont"/>
              <a:buChar char="-"/>
            </a:pPr>
            <a:r>
              <a:rPr lang="en-GB" dirty="0"/>
              <a:t>Follow up discussion with </a:t>
            </a:r>
            <a:r>
              <a:rPr lang="en-GB" dirty="0" err="1"/>
              <a:t>WGClimate</a:t>
            </a:r>
            <a:r>
              <a:rPr lang="en-GB" dirty="0"/>
              <a:t> and AC-VC (end May)</a:t>
            </a:r>
          </a:p>
          <a:p>
            <a:pPr lvl="1" defTabSz="914400">
              <a:buFont typeface=".AppleSystemUIFont"/>
              <a:buChar char="-"/>
            </a:pPr>
            <a:r>
              <a:rPr lang="en-GB" dirty="0"/>
              <a:t>Presentation/Discussion CGMS- 46 </a:t>
            </a:r>
          </a:p>
          <a:p>
            <a:pPr lvl="1" defTabSz="914400">
              <a:buFont typeface=".AppleSystemUIFont"/>
              <a:buChar char="-"/>
            </a:pPr>
            <a:r>
              <a:rPr lang="en-GB" dirty="0"/>
              <a:t>Revised option paper for SIT TW – seeking opinion to go to Plenary</a:t>
            </a:r>
          </a:p>
          <a:p>
            <a:pPr lvl="1" defTabSz="914400">
              <a:buFont typeface=".AppleSystemUIFont"/>
              <a:buChar char="-"/>
            </a:pPr>
            <a:r>
              <a:rPr lang="en-GB" dirty="0"/>
              <a:t>CEOS Plenary 2018 for decision</a:t>
            </a:r>
          </a:p>
          <a:p>
            <a:pPr lvl="1" defTabSz="914400">
              <a:buFont typeface=".AppleSystemUIFont"/>
              <a:buChar char="-"/>
            </a:pP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228564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8BA2D-E783-B84D-BDFD-E595834C70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C015-40A7-BF44-861B-55C7D5614C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Slides from Kerry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736C5-5824-1946-959C-3EB77E89AD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GEO Carbon and GHG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2537674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DCEFF-29A4-7F45-93FE-4FE45E5E95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4080-CBC4-174E-9952-B69B0E4B93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8E47-CBA9-3249-81A9-CDB00AEB147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5227995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255"/>
            <a:ext cx="7239000" cy="1143000"/>
          </a:xfrm>
        </p:spPr>
        <p:txBody>
          <a:bodyPr/>
          <a:lstStyle/>
          <a:p>
            <a:pPr algn="ctr"/>
            <a:r>
              <a:rPr lang="en-US" dirty="0"/>
              <a:t>COP-23/SBSTA-47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58768E1A-8455-4611-8763-3FA1B747F6B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14" y="1408583"/>
            <a:ext cx="7717872" cy="2595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14" y="4267200"/>
            <a:ext cx="7717872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9888038"/>
      </p:ext>
    </p:extLst>
  </p:cSld>
  <p:clrMapOvr>
    <a:masterClrMapping/>
  </p:clrMapOvr>
  <p:transition spd="slow"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92036" y="3170455"/>
            <a:ext cx="2155779" cy="127749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</a:t>
            </a:r>
          </a:p>
          <a:p>
            <a:pPr algn="ctr"/>
            <a:r>
              <a:rPr lang="en-US" dirty="0" err="1"/>
              <a:t>WGClimate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82647" y="5455139"/>
            <a:ext cx="2155779" cy="127749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Atmospheric Composition - VC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03593" y="3170454"/>
            <a:ext cx="2155779" cy="127749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CEOS Carbon Strategy (CCS)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81580" y="1600200"/>
            <a:ext cx="2155779" cy="897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GCOS/UNFCCC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5000" y="1600200"/>
            <a:ext cx="2155779" cy="897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GEO Carbon &amp; GHG</a:t>
            </a:r>
          </a:p>
          <a:p>
            <a:pPr algn="ctr"/>
            <a:r>
              <a:rPr lang="en-US" dirty="0"/>
              <a:t>(WMO IG3IS)</a:t>
            </a:r>
          </a:p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660536" y="4920667"/>
            <a:ext cx="0" cy="79337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3547815" y="3809203"/>
            <a:ext cx="2155779" cy="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459469" y="2497492"/>
            <a:ext cx="1" cy="63875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79582" y="2497495"/>
            <a:ext cx="0" cy="62734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Double Brace 25"/>
          <p:cNvSpPr/>
          <p:nvPr/>
        </p:nvSpPr>
        <p:spPr>
          <a:xfrm>
            <a:off x="6144080" y="4593066"/>
            <a:ext cx="1676718" cy="7870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CCS Actions for the Atmospheric Domain </a:t>
            </a:r>
          </a:p>
        </p:txBody>
      </p:sp>
      <p:sp>
        <p:nvSpPr>
          <p:cNvPr id="29" name="Double Brace 28"/>
          <p:cNvSpPr/>
          <p:nvPr/>
        </p:nvSpPr>
        <p:spPr>
          <a:xfrm>
            <a:off x="1022282" y="4603133"/>
            <a:ext cx="1676718" cy="6858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Addressing GHG relevant GCOS Actions e.g. T71</a:t>
            </a:r>
          </a:p>
        </p:txBody>
      </p:sp>
      <p:sp>
        <p:nvSpPr>
          <p:cNvPr id="30" name="Double Brace 29"/>
          <p:cNvSpPr/>
          <p:nvPr/>
        </p:nvSpPr>
        <p:spPr>
          <a:xfrm>
            <a:off x="3823463" y="2791197"/>
            <a:ext cx="1676718" cy="7870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Initiatives on Carbon relevant ECVs, input for SBSTA</a:t>
            </a:r>
          </a:p>
        </p:txBody>
      </p:sp>
      <p:sp>
        <p:nvSpPr>
          <p:cNvPr id="31" name="Double Brace 30"/>
          <p:cNvSpPr/>
          <p:nvPr/>
        </p:nvSpPr>
        <p:spPr>
          <a:xfrm>
            <a:off x="576489" y="2605851"/>
            <a:ext cx="1676718" cy="45055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Reporting SBSTA</a:t>
            </a:r>
            <a:r>
              <a:rPr lang="en-US" sz="1292"/>
              <a:t>, formal GCOS </a:t>
            </a:r>
            <a:r>
              <a:rPr lang="en-US" sz="1292" dirty="0"/>
              <a:t>link</a:t>
            </a:r>
          </a:p>
        </p:txBody>
      </p:sp>
      <p:sp>
        <p:nvSpPr>
          <p:cNvPr id="32" name="Double Brace 31"/>
          <p:cNvSpPr/>
          <p:nvPr/>
        </p:nvSpPr>
        <p:spPr>
          <a:xfrm>
            <a:off x="6986793" y="2597291"/>
            <a:ext cx="1676718" cy="45055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Space Agency input to GEO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BABE-5D52-B842-9867-859CC5460E4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Option 3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A9ED710-D4B5-D34B-B45B-7C2B5B0C3E29}"/>
              </a:ext>
            </a:extLst>
          </p:cNvPr>
          <p:cNvSpPr/>
          <p:nvPr/>
        </p:nvSpPr>
        <p:spPr>
          <a:xfrm>
            <a:off x="3124200" y="4060883"/>
            <a:ext cx="2895600" cy="86613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WGClimate</a:t>
            </a:r>
            <a:r>
              <a:rPr lang="en-US" dirty="0"/>
              <a:t> Subgroup on GHG/carbon monitoring</a:t>
            </a:r>
          </a:p>
        </p:txBody>
      </p:sp>
      <p:sp>
        <p:nvSpPr>
          <p:cNvPr id="22" name="Double Brace 21">
            <a:extLst>
              <a:ext uri="{FF2B5EF4-FFF2-40B4-BE49-F238E27FC236}">
                <a16:creationId xmlns:a16="http://schemas.microsoft.com/office/drawing/2014/main" id="{FFCB8812-5AC6-084B-95AA-F05BF62EB8FC}"/>
              </a:ext>
            </a:extLst>
          </p:cNvPr>
          <p:cNvSpPr/>
          <p:nvPr/>
        </p:nvSpPr>
        <p:spPr>
          <a:xfrm>
            <a:off x="1871097" y="5468495"/>
            <a:ext cx="1676718" cy="7870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Joint meetings AC-VC - </a:t>
            </a:r>
            <a:r>
              <a:rPr lang="en-US" sz="1292" dirty="0" err="1"/>
              <a:t>WGClimate</a:t>
            </a:r>
            <a:endParaRPr lang="en-US" sz="1292" dirty="0"/>
          </a:p>
        </p:txBody>
      </p:sp>
    </p:spTree>
    <p:extLst>
      <p:ext uri="{BB962C8B-B14F-4D97-AF65-F5344CB8AC3E}">
        <p14:creationId xmlns:p14="http://schemas.microsoft.com/office/powerpoint/2010/main" val="32257098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92036" y="3170455"/>
            <a:ext cx="2155779" cy="127749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</a:t>
            </a:r>
          </a:p>
          <a:p>
            <a:pPr algn="ctr"/>
            <a:r>
              <a:rPr lang="en-US" dirty="0" err="1"/>
              <a:t>WGClimate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47815" y="5394667"/>
            <a:ext cx="2155779" cy="127749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Joint</a:t>
            </a:r>
          </a:p>
          <a:p>
            <a:pPr algn="ctr"/>
            <a:r>
              <a:rPr lang="en-US" dirty="0"/>
              <a:t>Atmospheric Composition - VC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03593" y="3170454"/>
            <a:ext cx="2155779" cy="127749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CEOS Carbon Strategy (CCS)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81580" y="1600200"/>
            <a:ext cx="2155779" cy="897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GCOS/UNFCCC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5000" y="1600200"/>
            <a:ext cx="2155779" cy="897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GEO Carbon &amp; GHG</a:t>
            </a:r>
          </a:p>
          <a:p>
            <a:pPr algn="ctr"/>
            <a:r>
              <a:rPr lang="en-US" dirty="0"/>
              <a:t>(WMO IG3IS)</a:t>
            </a:r>
          </a:p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4" idx="2"/>
            <a:endCxn id="6" idx="1"/>
          </p:cNvCxnSpPr>
          <p:nvPr/>
        </p:nvCxnSpPr>
        <p:spPr>
          <a:xfrm>
            <a:off x="2469926" y="4447954"/>
            <a:ext cx="1077889" cy="1585463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3547815" y="3809203"/>
            <a:ext cx="2155779" cy="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3"/>
          </p:cNvCxnSpPr>
          <p:nvPr/>
        </p:nvCxnSpPr>
        <p:spPr>
          <a:xfrm flipH="1">
            <a:off x="5703593" y="4436543"/>
            <a:ext cx="1077889" cy="1596873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459469" y="2497492"/>
            <a:ext cx="1" cy="63875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79582" y="2497495"/>
            <a:ext cx="0" cy="62734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Double Brace 25"/>
          <p:cNvSpPr/>
          <p:nvPr/>
        </p:nvSpPr>
        <p:spPr>
          <a:xfrm>
            <a:off x="6482068" y="4927012"/>
            <a:ext cx="1676718" cy="7870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CCS Actions for the Atmospheric Domain </a:t>
            </a:r>
          </a:p>
        </p:txBody>
      </p:sp>
      <p:sp>
        <p:nvSpPr>
          <p:cNvPr id="29" name="Double Brace 28"/>
          <p:cNvSpPr/>
          <p:nvPr/>
        </p:nvSpPr>
        <p:spPr>
          <a:xfrm>
            <a:off x="1092621" y="5001152"/>
            <a:ext cx="1676718" cy="7870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Addressing GHG relevant GCOS Actions e.g. T71</a:t>
            </a:r>
          </a:p>
        </p:txBody>
      </p:sp>
      <p:sp>
        <p:nvSpPr>
          <p:cNvPr id="30" name="Double Brace 29"/>
          <p:cNvSpPr/>
          <p:nvPr/>
        </p:nvSpPr>
        <p:spPr>
          <a:xfrm>
            <a:off x="3823463" y="2791197"/>
            <a:ext cx="1676718" cy="7870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Initiatives on Carbon relevant ECVs, input for SBSTA</a:t>
            </a:r>
          </a:p>
        </p:txBody>
      </p:sp>
      <p:sp>
        <p:nvSpPr>
          <p:cNvPr id="31" name="Double Brace 30"/>
          <p:cNvSpPr/>
          <p:nvPr/>
        </p:nvSpPr>
        <p:spPr>
          <a:xfrm>
            <a:off x="576489" y="2605851"/>
            <a:ext cx="1676718" cy="45055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Reporting SBSTA</a:t>
            </a:r>
            <a:r>
              <a:rPr lang="en-US" sz="1292"/>
              <a:t>, formal GCOS </a:t>
            </a:r>
            <a:r>
              <a:rPr lang="en-US" sz="1292" dirty="0"/>
              <a:t>link</a:t>
            </a:r>
          </a:p>
        </p:txBody>
      </p:sp>
      <p:sp>
        <p:nvSpPr>
          <p:cNvPr id="32" name="Double Brace 31"/>
          <p:cNvSpPr/>
          <p:nvPr/>
        </p:nvSpPr>
        <p:spPr>
          <a:xfrm>
            <a:off x="6986793" y="2597291"/>
            <a:ext cx="1676718" cy="45055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92" dirty="0"/>
              <a:t>Space Agency input to GEO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A7B6-39B5-1A41-9376-61EB4063E6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Option 4 </a:t>
            </a:r>
          </a:p>
        </p:txBody>
      </p:sp>
    </p:spTree>
    <p:extLst>
      <p:ext uri="{BB962C8B-B14F-4D97-AF65-F5344CB8AC3E}">
        <p14:creationId xmlns:p14="http://schemas.microsoft.com/office/powerpoint/2010/main" val="1437090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15000" cy="685800"/>
          </a:xfrm>
        </p:spPr>
        <p:txBody>
          <a:bodyPr/>
          <a:lstStyle/>
          <a:p>
            <a:pPr algn="l"/>
            <a:r>
              <a:rPr lang="en-US" sz="3600" dirty="0"/>
              <a:t>Action in GCOS IP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16" y="1143000"/>
            <a:ext cx="6882695" cy="2671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009177" cy="2843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2525"/>
            <a:ext cx="2009177" cy="2843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3205" y="3814763"/>
            <a:ext cx="6906506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400" dirty="0"/>
              <a:t>“Specifically CEOS and CGMS will undertake, over the next few years, dedicated preparatory work in a coordinated international context</a:t>
            </a:r>
            <a:r>
              <a:rPr lang="is-IS" sz="1400" dirty="0"/>
              <a:t>…</a:t>
            </a:r>
            <a:r>
              <a:rPr lang="en-GB" sz="1400" dirty="0"/>
              <a:t>:</a:t>
            </a:r>
          </a:p>
          <a:p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definition of an architecture of space component elements to address the requirements of a CO</a:t>
            </a:r>
            <a:r>
              <a:rPr lang="en-GB" sz="1200" baseline="-25000" dirty="0"/>
              <a:t>2</a:t>
            </a:r>
            <a:r>
              <a:rPr lang="en-GB" sz="1200" dirty="0"/>
              <a:t> and GHG monitoring system , </a:t>
            </a:r>
            <a:r>
              <a:rPr lang="is-IS" sz="1200" dirty="0"/>
              <a:t>… </a:t>
            </a:r>
            <a:r>
              <a:rPr lang="en-GB" sz="1200" dirty="0"/>
              <a:t>This will provide a global holistic perspective both from the point of view of existing and planned space segment assets as well and that for an optimum global constellation.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 documentation of best practices on the relationships between individual space agencies and their counterparts working on the modelling aspects, the inventories and in-situ data provision, </a:t>
            </a:r>
            <a:r>
              <a:rPr lang="is-IS" sz="1200" dirty="0"/>
              <a:t>…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further consolidation of partnerships and collaborations between the relevant international entities including:  the relationship between CEOS and CGMS on the space component aspects, the partnership with the WMO and GEO on the broader framework, </a:t>
            </a:r>
            <a:r>
              <a:rPr lang="is-IS" sz="1200" dirty="0"/>
              <a:t>…</a:t>
            </a:r>
            <a:r>
              <a:rPr lang="en-GB" sz="1200" dirty="0"/>
              <a:t> and finally the relationships with GCOS itself, UNFCCC and IPCC TFI process in better defining the role for space-based observation in the inventory guideline process.”</a:t>
            </a:r>
            <a:endParaRPr lang="en-US" sz="12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853825"/>
      </p:ext>
    </p:extLst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80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COP-23/SBSTA-47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58768E1A-8455-4611-8763-3FA1B747F6B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42" y="1698323"/>
            <a:ext cx="3933587" cy="2237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081" y="2258559"/>
            <a:ext cx="5211477" cy="167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43" y="3962400"/>
            <a:ext cx="9144001" cy="17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7374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207062"/>
            <a:ext cx="8915400" cy="1383738"/>
          </a:xfrm>
        </p:spPr>
        <p:txBody>
          <a:bodyPr>
            <a:noAutofit/>
          </a:bodyPr>
          <a:lstStyle/>
          <a:p>
            <a:pPr algn="ctr"/>
            <a:r>
              <a:rPr lang="en-US" sz="2400" spc="0" dirty="0">
                <a:solidFill>
                  <a:schemeClr val="tx2"/>
                </a:solidFill>
                <a:latin typeface="Arial" charset="0"/>
              </a:rPr>
              <a:t>Overview of the Core Elements of the Copernicus  CO</a:t>
            </a:r>
            <a:r>
              <a:rPr lang="en-US" sz="2400" spc="0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2400" spc="0" dirty="0">
                <a:solidFill>
                  <a:schemeClr val="tx2"/>
                </a:solidFill>
                <a:latin typeface="Arial" charset="0"/>
              </a:rPr>
              <a:t> Emission Monitoring &amp; Verification Support capacity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0071" y="968298"/>
            <a:ext cx="88367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853405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926218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5428" y="1295400"/>
            <a:ext cx="8479971" cy="52578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/>
              <a:t>On “placing the space segment in the broader context of a fully sustained system for CO2 monitoring”</a:t>
            </a:r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r>
              <a:rPr lang="en-US" sz="2200" dirty="0"/>
              <a:t>The EC proposes to </a:t>
            </a:r>
            <a:r>
              <a:rPr lang="en-US" sz="2200" dirty="0" err="1"/>
              <a:t>organise</a:t>
            </a:r>
            <a:r>
              <a:rPr lang="en-US" sz="2200" dirty="0"/>
              <a:t> a dedicated discussion workshop:</a:t>
            </a:r>
          </a:p>
          <a:p>
            <a:pPr lvl="0"/>
            <a:r>
              <a:rPr lang="en-US" sz="2200" dirty="0"/>
              <a:t>Bringing together these different stakeholders to define best practices and synergies</a:t>
            </a:r>
          </a:p>
          <a:p>
            <a:pPr lvl="0"/>
            <a:r>
              <a:rPr lang="en-US" sz="2200" dirty="0"/>
              <a:t>Exploring possibilities for common approaches to some of the system development. </a:t>
            </a:r>
          </a:p>
          <a:p>
            <a:pPr lvl="0"/>
            <a:r>
              <a:rPr lang="en-US" sz="2200" dirty="0"/>
              <a:t>This would also require the strong engagement of CGMS as well as CEOS Associate members such as the WMO.</a:t>
            </a:r>
          </a:p>
          <a:p>
            <a:pPr lvl="0"/>
            <a:endParaRPr lang="en-US" sz="2200" dirty="0"/>
          </a:p>
          <a:p>
            <a:pPr marL="0" lvl="0" indent="0">
              <a:buNone/>
            </a:pPr>
            <a:r>
              <a:rPr lang="en-US" sz="2200" dirty="0"/>
              <a:t>June 18-19</a:t>
            </a:r>
            <a:r>
              <a:rPr lang="en-US" sz="2200" baseline="30000" dirty="0"/>
              <a:t>th</a:t>
            </a:r>
            <a:r>
              <a:rPr lang="en-US" sz="2200" dirty="0"/>
              <a:t> European Commission – JRC , </a:t>
            </a:r>
            <a:r>
              <a:rPr lang="en-US" sz="2200" dirty="0" err="1"/>
              <a:t>Ispra</a:t>
            </a:r>
            <a:r>
              <a:rPr lang="en-US" sz="2200" dirty="0"/>
              <a:t> (IT)</a:t>
            </a:r>
            <a:endParaRPr lang="en-GB" sz="2200" dirty="0"/>
          </a:p>
          <a:p>
            <a:r>
              <a:rPr lang="en-GB" b="1" u="sng" dirty="0"/>
              <a:t>9 CEOS Agencies confirmed attendance 2-4 people each, 3 CEOS associates – around 40 attendees in total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CEOS Chair Workshop - GHG</a:t>
            </a:r>
          </a:p>
        </p:txBody>
      </p:sp>
    </p:spTree>
    <p:extLst>
      <p:ext uri="{BB962C8B-B14F-4D97-AF65-F5344CB8AC3E}">
        <p14:creationId xmlns:p14="http://schemas.microsoft.com/office/powerpoint/2010/main" val="32258432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3C1AA-C30E-D54B-87F2-406BD00202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C3149-170B-184D-8FFA-49A8D0482F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CEOS Chair GHG Workshop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EB046B-0401-524A-A1FA-3A52453DE1C5}"/>
              </a:ext>
            </a:extLst>
          </p:cNvPr>
          <p:cNvSpPr/>
          <p:nvPr/>
        </p:nvSpPr>
        <p:spPr>
          <a:xfrm>
            <a:off x="990600" y="2033401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Introduction &amp;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D9039-D8F5-574B-BD4A-C0024CC673F4}"/>
              </a:ext>
            </a:extLst>
          </p:cNvPr>
          <p:cNvSpPr txBox="1"/>
          <p:nvPr/>
        </p:nvSpPr>
        <p:spPr>
          <a:xfrm>
            <a:off x="1731434" y="1519646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Monday 18</a:t>
            </a:r>
            <a:r>
              <a:rPr kumimoji="0" lang="en-GB" sz="1800" b="0" i="0" u="none" strike="noStrike" cap="none" spc="0" normalizeH="0" baseline="3000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June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E0405-5253-854D-8CAC-6ABC222C5131}"/>
              </a:ext>
            </a:extLst>
          </p:cNvPr>
          <p:cNvSpPr txBox="1"/>
          <p:nvPr/>
        </p:nvSpPr>
        <p:spPr>
          <a:xfrm>
            <a:off x="6086914" y="1524000"/>
            <a:ext cx="19902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Tuesday 19</a:t>
            </a:r>
            <a:r>
              <a:rPr kumimoji="0" lang="en-GB" sz="1800" b="0" i="0" u="none" strike="noStrike" cap="none" spc="0" normalizeH="0" baseline="3000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June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91AC64-BB27-6B46-A625-1AE82E22345C}"/>
              </a:ext>
            </a:extLst>
          </p:cNvPr>
          <p:cNvSpPr/>
          <p:nvPr/>
        </p:nvSpPr>
        <p:spPr>
          <a:xfrm>
            <a:off x="990600" y="2553417"/>
            <a:ext cx="3505200" cy="6469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International Programmes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WMO, GCOS, GEO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2B11601-23B2-8045-88BA-097FECA11647}"/>
              </a:ext>
            </a:extLst>
          </p:cNvPr>
          <p:cNvSpPr/>
          <p:nvPr/>
        </p:nvSpPr>
        <p:spPr>
          <a:xfrm>
            <a:off x="964474" y="3305653"/>
            <a:ext cx="3505200" cy="8853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Ongoing Activities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AC-VC Whitepaper, Inversion Modelling Workshop, IPCC TFI, Copernicus…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FAEAEB-818D-A244-906D-977F2347A2F4}"/>
              </a:ext>
            </a:extLst>
          </p:cNvPr>
          <p:cNvSpPr/>
          <p:nvPr/>
        </p:nvSpPr>
        <p:spPr>
          <a:xfrm>
            <a:off x="5397137" y="2524257"/>
            <a:ext cx="3505200" cy="16004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US" b="1" dirty="0"/>
              <a:t>Break out Groups: </a:t>
            </a:r>
          </a:p>
          <a:p>
            <a:pPr algn="l" rtl="0" latinLnBrk="1" hangingPunct="0"/>
            <a:r>
              <a:rPr lang="en-US" sz="1400" dirty="0"/>
              <a:t>Space-Modelling, </a:t>
            </a:r>
          </a:p>
          <a:p>
            <a:pPr algn="l" rtl="0" latinLnBrk="1" hangingPunct="0"/>
            <a:r>
              <a:rPr lang="en-US" sz="1400" dirty="0"/>
              <a:t>Space-In-situ, </a:t>
            </a:r>
          </a:p>
          <a:p>
            <a:pPr algn="l" rtl="0" latinLnBrk="1" hangingPunct="0"/>
            <a:r>
              <a:rPr lang="en-US" sz="1400" dirty="0"/>
              <a:t>Space-Inventory</a:t>
            </a:r>
            <a:r>
              <a:rPr lang="it-IT" sz="1400" dirty="0"/>
              <a:t> </a:t>
            </a:r>
          </a:p>
          <a:p>
            <a:pPr algn="l" rtl="0" latinLnBrk="1" hangingPunct="0"/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   </a:t>
            </a:r>
          </a:p>
          <a:p>
            <a:pPr algn="l" rtl="0" latinLnBrk="1" hangingPunct="0"/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E4BC88-1AB1-3948-A473-540A515176EC}"/>
              </a:ext>
            </a:extLst>
          </p:cNvPr>
          <p:cNvSpPr/>
          <p:nvPr/>
        </p:nvSpPr>
        <p:spPr>
          <a:xfrm>
            <a:off x="5410200" y="5105400"/>
            <a:ext cx="3505200" cy="9704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Consolidation of Recommend-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ations</a:t>
            </a: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Identified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Best Practices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CC56ED-AF2F-4840-A38B-E6EF2753EF64}"/>
              </a:ext>
            </a:extLst>
          </p:cNvPr>
          <p:cNvSpPr/>
          <p:nvPr/>
        </p:nvSpPr>
        <p:spPr>
          <a:xfrm>
            <a:off x="990600" y="4362690"/>
            <a:ext cx="3505200" cy="11237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Agencies Perspectives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CNES, CSA, CMA, DLR, NOAA, NASA,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JAXA, EU (EC, ESA, EUM), UKSA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B7447D-FEF8-EF44-9DCF-A858E538EFE6}"/>
              </a:ext>
            </a:extLst>
          </p:cNvPr>
          <p:cNvSpPr/>
          <p:nvPr/>
        </p:nvSpPr>
        <p:spPr>
          <a:xfrm>
            <a:off x="984068" y="5581890"/>
            <a:ext cx="3505200" cy="1123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General &amp; Crosscutting Aspects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discussion on issues such as terminology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System </a:t>
            </a:r>
            <a:r>
              <a:rPr kumimoji="0" lang="en-GB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defn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., needs and requirements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A3BB6E2-60C8-DA44-A58B-C4CE98BF7080}"/>
              </a:ext>
            </a:extLst>
          </p:cNvPr>
          <p:cNvSpPr/>
          <p:nvPr/>
        </p:nvSpPr>
        <p:spPr>
          <a:xfrm>
            <a:off x="5397137" y="6172200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Conclusion and Follow-up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A0BB7-DDED-9347-A1F2-81CF55553095}"/>
              </a:ext>
            </a:extLst>
          </p:cNvPr>
          <p:cNvSpPr txBox="1"/>
          <p:nvPr/>
        </p:nvSpPr>
        <p:spPr>
          <a:xfrm rot="16200000">
            <a:off x="351633" y="2736486"/>
            <a:ext cx="4514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B80E29-AF48-BC4F-9F40-736A4E9ED28C}"/>
              </a:ext>
            </a:extLst>
          </p:cNvPr>
          <p:cNvSpPr txBox="1"/>
          <p:nvPr/>
        </p:nvSpPr>
        <p:spPr>
          <a:xfrm rot="16200000">
            <a:off x="358045" y="5120282"/>
            <a:ext cx="438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37F35A-8F75-8342-A1E7-7D84A0B3951B}"/>
              </a:ext>
            </a:extLst>
          </p:cNvPr>
          <p:cNvSpPr/>
          <p:nvPr/>
        </p:nvSpPr>
        <p:spPr>
          <a:xfrm>
            <a:off x="5410200" y="1981200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Review of Previous Day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74E6C13-D0EA-ED4B-BE85-D6C09FF0B0F4}"/>
              </a:ext>
            </a:extLst>
          </p:cNvPr>
          <p:cNvSpPr/>
          <p:nvPr/>
        </p:nvSpPr>
        <p:spPr>
          <a:xfrm>
            <a:off x="5410200" y="4331139"/>
            <a:ext cx="3505200" cy="6980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Reports from Breakout Groups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16BD-9BC3-4140-AB6C-722F160C3F15}"/>
              </a:ext>
            </a:extLst>
          </p:cNvPr>
          <p:cNvSpPr txBox="1"/>
          <p:nvPr/>
        </p:nvSpPr>
        <p:spPr>
          <a:xfrm rot="16200000">
            <a:off x="4835763" y="2736486"/>
            <a:ext cx="4514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2E888-0079-D041-B39A-81EF2DE0FEB5}"/>
              </a:ext>
            </a:extLst>
          </p:cNvPr>
          <p:cNvSpPr txBox="1"/>
          <p:nvPr/>
        </p:nvSpPr>
        <p:spPr>
          <a:xfrm rot="16200000">
            <a:off x="4842175" y="5120282"/>
            <a:ext cx="438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39498808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GHG White Paper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David Crisp, NASA/JPL, CEOS 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AC-VC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7: Partnerships 7.3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8603540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Contributions from participants at the CGMS and CEOS AC-VC meeting were incorporated into the White Paper structure: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Executive Summary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rgbClr val="00B050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dirty="0"/>
              <a:t>2: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atmospheric GHG measurements to improve inventories</a:t>
            </a:r>
          </a:p>
          <a:p>
            <a:pPr marL="0" indent="0">
              <a:buNone/>
            </a:pPr>
            <a:r>
              <a:rPr lang="en-US" dirty="0"/>
              <a:t>3: </a:t>
            </a:r>
            <a:r>
              <a:rPr lang="en-US" dirty="0">
                <a:solidFill>
                  <a:srgbClr val="00B050"/>
                </a:solidFill>
              </a:rPr>
              <a:t>Space-based GHG measurement capabilities and near term plans</a:t>
            </a:r>
          </a:p>
          <a:p>
            <a:pPr marL="0" indent="0">
              <a:buNone/>
            </a:pPr>
            <a:r>
              <a:rPr lang="en-US" dirty="0"/>
              <a:t>4: </a:t>
            </a:r>
            <a:r>
              <a:rPr lang="en-US" dirty="0">
                <a:solidFill>
                  <a:srgbClr val="00B050"/>
                </a:solidFill>
              </a:rPr>
              <a:t>Lessons Learned from SCIAMACHY, GOSAT and OCO-2</a:t>
            </a:r>
          </a:p>
          <a:p>
            <a:pPr marL="0" indent="0">
              <a:buNone/>
            </a:pPr>
            <a:r>
              <a:rPr lang="en-US" dirty="0"/>
              <a:t>5: </a:t>
            </a:r>
            <a:r>
              <a:rPr lang="en-US" dirty="0">
                <a:solidFill>
                  <a:srgbClr val="00B050"/>
                </a:solidFill>
              </a:rPr>
              <a:t>Integrating GHG Satellites into Operational Constellations</a:t>
            </a:r>
          </a:p>
          <a:p>
            <a:pPr marL="0" indent="0">
              <a:buNone/>
            </a:pPr>
            <a:r>
              <a:rPr lang="en-US" dirty="0"/>
              <a:t>6: </a:t>
            </a:r>
            <a:r>
              <a:rPr lang="en-US" dirty="0">
                <a:solidFill>
                  <a:srgbClr val="00B050"/>
                </a:solidFill>
              </a:rPr>
              <a:t>Towards an operational constellation measuring anthropogenic CO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emissions</a:t>
            </a:r>
          </a:p>
          <a:p>
            <a:pPr marL="0" indent="0">
              <a:buNone/>
            </a:pPr>
            <a:r>
              <a:rPr lang="en-US" dirty="0"/>
              <a:t>7: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Transition from Science to Operations</a:t>
            </a:r>
          </a:p>
          <a:p>
            <a:pPr marL="0" indent="0">
              <a:buNone/>
            </a:pPr>
            <a:r>
              <a:rPr lang="en-US" dirty="0"/>
              <a:t>8: </a:t>
            </a:r>
            <a:r>
              <a:rPr lang="en-US" dirty="0">
                <a:solidFill>
                  <a:srgbClr val="FF0000"/>
                </a:solidFill>
              </a:rPr>
              <a:t>Conclusions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32766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AC-VC White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F87E1-3B8F-ED49-9DDC-339195ADB727}"/>
              </a:ext>
            </a:extLst>
          </p:cNvPr>
          <p:cNvSpPr txBox="1"/>
          <p:nvPr/>
        </p:nvSpPr>
        <p:spPr>
          <a:xfrm>
            <a:off x="457200" y="1290937"/>
            <a:ext cx="14276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39181279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11251</TotalTime>
  <Words>2429</Words>
  <Application>Microsoft Macintosh PowerPoint</Application>
  <PresentationFormat>On-screen Show (4:3)</PresentationFormat>
  <Paragraphs>323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MS PGothic</vt:lpstr>
      <vt:lpstr>.AppleSystemUIFont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Symbol</vt:lpstr>
      <vt:lpstr>Times New Roman</vt:lpstr>
      <vt:lpstr>Wingdings</vt:lpstr>
      <vt:lpstr>Default</vt:lpstr>
      <vt:lpstr>Worksheet</vt:lpstr>
      <vt:lpstr>7.2 Carbon and GHG Monitoring</vt:lpstr>
      <vt:lpstr>PowerPoint Presentation</vt:lpstr>
      <vt:lpstr>Action in GCOS IP 2016</vt:lpstr>
      <vt:lpstr>COP-23/SBSTA-47 </vt:lpstr>
      <vt:lpstr>Overview of the Core Elements of the Copernicus  CO2 Emission Monitoring &amp; Verification Support capacity </vt:lpstr>
      <vt:lpstr>PowerPoint Presentation</vt:lpstr>
      <vt:lpstr>PowerPoint Presentation</vt:lpstr>
      <vt:lpstr>GHG White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Timely inputs to policy makers</vt:lpstr>
      <vt:lpstr>CEOS CGMS Coordination on GHG monitoring - options</vt:lpstr>
      <vt:lpstr>Pros and Cons of Options 3 &amp; 4</vt:lpstr>
      <vt:lpstr>PowerPoint Presentation</vt:lpstr>
      <vt:lpstr>PowerPoint Presentation</vt:lpstr>
      <vt:lpstr>PowerPoint Presentation</vt:lpstr>
      <vt:lpstr>COP-23/SBSTA-47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176</cp:revision>
  <dcterms:modified xsi:type="dcterms:W3CDTF">2018-04-24T22:54:32Z</dcterms:modified>
</cp:coreProperties>
</file>