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4" r:id="rId2"/>
  </p:sldMasterIdLst>
  <p:notesMasterIdLst>
    <p:notesMasterId r:id="rId32"/>
  </p:notesMasterIdLst>
  <p:sldIdLst>
    <p:sldId id="256" r:id="rId3"/>
    <p:sldId id="263" r:id="rId4"/>
    <p:sldId id="276" r:id="rId5"/>
    <p:sldId id="259" r:id="rId6"/>
    <p:sldId id="273" r:id="rId7"/>
    <p:sldId id="274" r:id="rId8"/>
    <p:sldId id="277" r:id="rId9"/>
    <p:sldId id="267" r:id="rId10"/>
    <p:sldId id="284" r:id="rId11"/>
    <p:sldId id="270" r:id="rId12"/>
    <p:sldId id="293" r:id="rId13"/>
    <p:sldId id="279" r:id="rId14"/>
    <p:sldId id="265" r:id="rId15"/>
    <p:sldId id="264" r:id="rId16"/>
    <p:sldId id="268" r:id="rId17"/>
    <p:sldId id="266" r:id="rId18"/>
    <p:sldId id="278" r:id="rId19"/>
    <p:sldId id="280" r:id="rId20"/>
    <p:sldId id="288" r:id="rId21"/>
    <p:sldId id="289" r:id="rId22"/>
    <p:sldId id="292" r:id="rId23"/>
    <p:sldId id="281" r:id="rId24"/>
    <p:sldId id="285" r:id="rId25"/>
    <p:sldId id="269" r:id="rId26"/>
    <p:sldId id="271" r:id="rId27"/>
    <p:sldId id="272" r:id="rId28"/>
    <p:sldId id="275" r:id="rId29"/>
    <p:sldId id="283" r:id="rId30"/>
    <p:sldId id="294" r:id="rId31"/>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Smith" initials="LS" lastIdx="2" clrIdx="0">
    <p:extLst>
      <p:ext uri="{19B8F6BF-5375-455C-9EA6-DF929625EA0E}">
        <p15:presenceInfo xmlns:p15="http://schemas.microsoft.com/office/powerpoint/2012/main" userId="88bec4dde897cd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25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3"/>
    <p:restoredTop sz="91449"/>
  </p:normalViewPr>
  <p:slideViewPr>
    <p:cSldViewPr>
      <p:cViewPr varScale="1">
        <p:scale>
          <a:sx n="67" d="100"/>
          <a:sy n="67" d="100"/>
        </p:scale>
        <p:origin x="1140" y="60"/>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9276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d0c5752ff_0_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g4d0c5752ff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685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d0c5752ff_0_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g4d0c5752ff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3855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d0c5752ff_3_4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g4d0c5752ff_3_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4651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457200" lvl="1" indent="0" algn="l" rtl="0">
              <a:lnSpc>
                <a:spcPct val="100000"/>
              </a:lnSpc>
              <a:spcBef>
                <a:spcPts val="500"/>
              </a:spcBef>
              <a:spcAft>
                <a:spcPts val="0"/>
              </a:spcAft>
              <a:buClr>
                <a:srgbClr val="002569"/>
              </a:buClr>
              <a:buSzPts val="2000"/>
              <a:buFont typeface="Courier New"/>
              <a:buNone/>
            </a:pPr>
            <a:endParaRPr sz="2000" dirty="0">
              <a:solidFill>
                <a:srgbClr val="002569"/>
              </a:solidFill>
              <a:latin typeface="Helvetica Neue"/>
              <a:ea typeface="Helvetica Neue"/>
              <a:cs typeface="Helvetica Neue"/>
              <a:sym typeface="Helvetica Neue"/>
            </a:endParaRPr>
          </a:p>
        </p:txBody>
      </p:sp>
      <p:sp>
        <p:nvSpPr>
          <p:cNvPr id="51" name="Google Shape;5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920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54db03e68a_1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5" name="Google Shape;55;g54db03e68a_1_5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0"/>
              </a:spcBef>
              <a:spcAft>
                <a:spcPts val="0"/>
              </a:spcAft>
              <a:buNone/>
            </a:pPr>
            <a:r>
              <a:rPr lang="en-US"/>
              <a:t>Participation from a wide range of CEOS agencies, including the opportunity to provide leadership, is essential to the work of LSI-VC in all areas – CARD4L, requirements, gaps, observational coordination. </a:t>
            </a:r>
            <a:endParaRPr/>
          </a:p>
          <a:p>
            <a:pPr marL="0" lvl="0" indent="0" algn="l" rtl="0">
              <a:lnSpc>
                <a:spcPct val="125000"/>
              </a:lnSpc>
              <a:spcBef>
                <a:spcPts val="0"/>
              </a:spcBef>
              <a:spcAft>
                <a:spcPts val="0"/>
              </a:spcAft>
              <a:buNone/>
            </a:pPr>
            <a:r>
              <a:rPr lang="en-US"/>
              <a:t>To date, focussing on analysis ready data, representation has been achieved with diverse agencies participating in disussions / negotiations of the CARD4L framework. This will need to be continued, including the opportunity for agencies that are prepared to materially support the leadership to step up to those roles. </a:t>
            </a:r>
            <a:endParaRPr/>
          </a:p>
          <a:p>
            <a:pPr marL="0" lvl="0" indent="0" algn="l" rtl="0">
              <a:lnSpc>
                <a:spcPct val="125000"/>
              </a:lnSpc>
              <a:spcBef>
                <a:spcPts val="0"/>
              </a:spcBef>
              <a:spcAft>
                <a:spcPts val="0"/>
              </a:spcAft>
              <a:buNone/>
            </a:pPr>
            <a:r>
              <a:rPr lang="en-US"/>
              <a:t>The ability of the three co-chairs to provide resources in a form that suits them, and at times that suit them, has been a crucial advantage of the tri-chair arrangement. For example ESA fund the secretariat; GA fund A. Siqueira to coordinate CARD4L; and co-chairs changes of duties have been smoothed over, allowing continuity of effort.</a:t>
            </a:r>
            <a:endParaRPr/>
          </a:p>
        </p:txBody>
      </p:sp>
    </p:spTree>
    <p:extLst>
      <p:ext uri="{BB962C8B-B14F-4D97-AF65-F5344CB8AC3E}">
        <p14:creationId xmlns:p14="http://schemas.microsoft.com/office/powerpoint/2010/main" val="3281768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76200" y="1219200"/>
            <a:ext cx="8991600" cy="5257800"/>
          </a:xfrm>
          <a:prstGeom prst="rect">
            <a:avLst/>
          </a:prstGeom>
        </p:spPr>
        <p:txBody>
          <a:bodyPr/>
          <a:lstStyle>
            <a:lvl1pPr>
              <a:defRPr sz="2000" b="1">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a:solidFill>
                  <a:schemeClr val="tx2"/>
                </a:solidFill>
                <a:latin typeface="+mj-ea"/>
                <a:ea typeface="+mj-ea"/>
                <a:cs typeface="Proxima Nova Regular"/>
                <a:sym typeface="Proxima Nova Regular"/>
              </a:rPr>
              <a:t>SIT-34, </a:t>
            </a:r>
            <a:r>
              <a:rPr lang="en-AU" sz="1100" i="1" dirty="0">
                <a:solidFill>
                  <a:schemeClr val="tx2"/>
                </a:solidFill>
                <a:latin typeface="+mj-ea"/>
                <a:ea typeface="+mj-ea"/>
                <a:cs typeface="Proxima Nova Regular"/>
                <a:sym typeface="Proxima Nova Regular"/>
              </a:rPr>
              <a:t>3-4 April 2019</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1981200" y="76200"/>
            <a:ext cx="4953000" cy="914400"/>
          </a:xfrm>
          <a:prstGeom prst="rect">
            <a:avLst/>
          </a:prstGeom>
        </p:spPr>
        <p:txBody>
          <a:bodyPr/>
          <a:lstStyle>
            <a:lvl1pPr marL="0" indent="0" algn="ctr">
              <a:buNone/>
              <a:defRPr sz="2800" b="1">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3B9862-3B00-F442-9410-911BB3113352}" type="datetimeFigureOut">
              <a:rPr lang="en-US" smtClean="0"/>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CAFE0-41FD-524C-876E-09844B3BFAA9}" type="slidenum">
              <a:rPr lang="en-US" smtClean="0"/>
              <a:t>‹#›</a:t>
            </a:fld>
            <a:endParaRPr lang="en-US"/>
          </a:p>
        </p:txBody>
      </p:sp>
    </p:spTree>
    <p:extLst>
      <p:ext uri="{BB962C8B-B14F-4D97-AF65-F5344CB8AC3E}">
        <p14:creationId xmlns:p14="http://schemas.microsoft.com/office/powerpoint/2010/main" val="21359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p:cSld name="1_Blank">
    <p:spTree>
      <p:nvGrpSpPr>
        <p:cNvPr id="1" name="Shape 8"/>
        <p:cNvGrpSpPr/>
        <p:nvPr/>
      </p:nvGrpSpPr>
      <p:grpSpPr>
        <a:xfrm>
          <a:off x="0" y="0"/>
          <a:ext cx="0" cy="0"/>
          <a:chOff x="0" y="0"/>
          <a:chExt cx="0" cy="0"/>
        </a:xfrm>
      </p:grpSpPr>
      <p:sp>
        <p:nvSpPr>
          <p:cNvPr id="9" name="Google Shape;9;p3"/>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chemeClr val="dk2"/>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chemeClr val="dk2"/>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chemeClr val="dk2"/>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chemeClr val="dk2"/>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chemeClr val="dk2"/>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chemeClr val="dk2"/>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chemeClr val="dk2"/>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chemeClr val="dk2"/>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10" name="Google Shape;10;p3"/>
          <p:cNvSpPr txBox="1">
            <a:spLocks noGrp="1"/>
          </p:cNvSpPr>
          <p:nvPr>
            <p:ph type="body" idx="1"/>
          </p:nvPr>
        </p:nvSpPr>
        <p:spPr>
          <a:xfrm>
            <a:off x="76200" y="1219200"/>
            <a:ext cx="8991600" cy="5334000"/>
          </a:xfrm>
          <a:prstGeom prst="rect">
            <a:avLst/>
          </a:prstGeom>
          <a:noFill/>
          <a:ln>
            <a:noFill/>
          </a:ln>
        </p:spPr>
        <p:txBody>
          <a:bodyPr spcFirstLastPara="1" wrap="square" lIns="91425" tIns="45700" rIns="91425" bIns="45700" anchor="t" anchorCtr="0"/>
          <a:lstStyle>
            <a:lvl1pPr marL="457200" marR="0" lvl="0" indent="-355600" algn="l" rtl="0">
              <a:spcBef>
                <a:spcPts val="500"/>
              </a:spcBef>
              <a:spcAft>
                <a:spcPts val="0"/>
              </a:spcAft>
              <a:buClr>
                <a:srgbClr val="002569"/>
              </a:buClr>
              <a:buSzPts val="2000"/>
              <a:buFont typeface="Arial"/>
              <a:buChar char="•"/>
              <a:defRPr sz="2000" b="1"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11" name="Google Shape;11;p3"/>
          <p:cNvSpPr/>
          <p:nvPr/>
        </p:nvSpPr>
        <p:spPr>
          <a:xfrm>
            <a:off x="76200" y="6629400"/>
            <a:ext cx="23622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a:solidFill>
                  <a:schemeClr val="dk2"/>
                </a:solidFill>
                <a:latin typeface="Helvetica Neue"/>
                <a:ea typeface="Helvetica Neue"/>
                <a:cs typeface="Helvetica Neue"/>
                <a:sym typeface="Helvetica Neue"/>
              </a:rPr>
              <a:t>SIT-34, 3-4 April 2019</a:t>
            </a:r>
            <a:endParaRPr sz="1100" b="0" i="1" u="none" strike="noStrike" cap="none">
              <a:solidFill>
                <a:schemeClr val="dk2"/>
              </a:solidFill>
              <a:latin typeface="Helvetica Neue"/>
              <a:ea typeface="Helvetica Neue"/>
              <a:cs typeface="Helvetica Neue"/>
              <a:sym typeface="Helvetica Neue"/>
            </a:endParaRPr>
          </a:p>
        </p:txBody>
      </p:sp>
      <p:sp>
        <p:nvSpPr>
          <p:cNvPr id="12" name="Google Shape;12;p3"/>
          <p:cNvSpPr txBox="1">
            <a:spLocks noGrp="1"/>
          </p:cNvSpPr>
          <p:nvPr>
            <p:ph type="body" idx="2"/>
          </p:nvPr>
        </p:nvSpPr>
        <p:spPr>
          <a:xfrm>
            <a:off x="1905000" y="76200"/>
            <a:ext cx="5638800" cy="838200"/>
          </a:xfrm>
          <a:prstGeom prst="rect">
            <a:avLst/>
          </a:prstGeom>
          <a:noFill/>
          <a:ln>
            <a:noFill/>
          </a:ln>
        </p:spPr>
        <p:txBody>
          <a:bodyPr spcFirstLastPara="1" wrap="square" lIns="91425" tIns="45700" rIns="91425" bIns="45700" anchor="t" anchorCtr="0"/>
          <a:lstStyle>
            <a:lvl1pPr marL="457200" marR="0" lvl="0" indent="-228600" algn="ctr" rtl="0">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extLst>
      <p:ext uri="{BB962C8B-B14F-4D97-AF65-F5344CB8AC3E}">
        <p14:creationId xmlns:p14="http://schemas.microsoft.com/office/powerpoint/2010/main" val="3625001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62191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76200" y="1219200"/>
            <a:ext cx="8991600" cy="5334000"/>
          </a:xfrm>
          <a:prstGeom prst="rect">
            <a:avLst/>
          </a:prstGeom>
        </p:spPr>
        <p:txBody>
          <a:bodyPr/>
          <a:lstStyle>
            <a:lvl1pPr>
              <a:defRPr sz="2000" b="1">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SIT-34, 3-4 April 2019</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1905000" y="76200"/>
            <a:ext cx="5638800" cy="838200"/>
          </a:xfrm>
          <a:prstGeom prst="rect">
            <a:avLst/>
          </a:prstGeom>
        </p:spPr>
        <p:txBody>
          <a:bodyPr/>
          <a:lstStyle>
            <a:lvl1pPr marL="0" indent="0" algn="ctr">
              <a:buNone/>
              <a:defRPr sz="2800" b="1">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extLst>
      <p:ext uri="{BB962C8B-B14F-4D97-AF65-F5344CB8AC3E}">
        <p14:creationId xmlns:p14="http://schemas.microsoft.com/office/powerpoint/2010/main" val="37421509"/>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extLst>
      <p:ext uri="{BB962C8B-B14F-4D97-AF65-F5344CB8AC3E}">
        <p14:creationId xmlns:p14="http://schemas.microsoft.com/office/powerpoint/2010/main" val="1747428432"/>
      </p:ext>
    </p:extLst>
  </p:cSld>
  <p:clrMap bg1="lt1" tx1="dk1" bg2="lt2" tx2="dk2" accent1="accent1" accent2="accent2" accent3="accent3" accent4="accent4" accent5="accent5" accent6="accent6" hlink="hlink" folHlink="folHlink"/>
  <p:sldLayoutIdLst>
    <p:sldLayoutId id="2147483655" r:id="rId1"/>
    <p:sldLayoutId id="2147483656"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8292611" cy="12954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a:solidFill>
                  <a:srgbClr val="FFFFFF"/>
                </a:solidFill>
                <a:latin typeface="+mj-lt"/>
              </a:rPr>
              <a:t>Sustainability Discussion </a:t>
            </a:r>
            <a:br>
              <a:rPr lang="en-US" sz="4200" b="1" dirty="0">
                <a:solidFill>
                  <a:srgbClr val="FFFFFF"/>
                </a:solidFill>
                <a:latin typeface="+mj-lt"/>
              </a:rPr>
            </a:br>
            <a:r>
              <a:rPr lang="en-US" sz="4200" b="1" dirty="0">
                <a:solidFill>
                  <a:srgbClr val="FFFFFF"/>
                </a:solidFill>
                <a:latin typeface="+mj-lt"/>
              </a:rPr>
              <a:t>Part I</a:t>
            </a:r>
            <a:endParaRPr sz="4200" b="1" dirty="0">
              <a:solidFill>
                <a:srgbClr val="FFFFFF"/>
              </a:solidFill>
              <a:latin typeface="+mj-lt"/>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6" name="Shape 11"/>
          <p:cNvSpPr/>
          <p:nvPr/>
        </p:nvSpPr>
        <p:spPr>
          <a:xfrm>
            <a:off x="622789" y="3759200"/>
            <a:ext cx="4810858" cy="2794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AU" b="1" dirty="0">
                <a:solidFill>
                  <a:srgbClr val="FFFFFF"/>
                </a:solidFill>
                <a:ea typeface="Arial Bold"/>
                <a:cs typeface="Arial Bold"/>
                <a:sym typeface="Arial Bold"/>
              </a:rPr>
              <a:t>Steve Volz, CEOS SIT Chair</a:t>
            </a:r>
          </a:p>
          <a:p>
            <a:pPr lvl="0" defTabSz="914400">
              <a:defRPr>
                <a:solidFill>
                  <a:srgbClr val="000000"/>
                </a:solidFill>
              </a:defRPr>
            </a:pPr>
            <a:r>
              <a:rPr lang="en-AU" dirty="0">
                <a:solidFill>
                  <a:srgbClr val="FFFFFF"/>
                </a:solidFill>
                <a:ea typeface="Arial Bold"/>
                <a:cs typeface="Arial Bold"/>
                <a:sym typeface="Arial Bold"/>
              </a:rPr>
              <a:t>National Oceanic and Atmospheric Administration (NOAA)</a:t>
            </a:r>
          </a:p>
          <a:p>
            <a:pPr lvl="0" defTabSz="914400">
              <a:lnSpc>
                <a:spcPct val="150000"/>
              </a:lnSpc>
              <a:defRPr>
                <a:solidFill>
                  <a:srgbClr val="000000"/>
                </a:solidFill>
              </a:defRPr>
            </a:pPr>
            <a:r>
              <a:rPr lang="en-AU" dirty="0">
                <a:solidFill>
                  <a:srgbClr val="FFFFFF"/>
                </a:solidFill>
                <a:ea typeface="Arial Bold"/>
                <a:cs typeface="Arial Bold"/>
                <a:sym typeface="Arial Bold"/>
              </a:rPr>
              <a:t>CEOS SIT-34</a:t>
            </a:r>
          </a:p>
          <a:p>
            <a:pPr lvl="0" defTabSz="914400">
              <a:lnSpc>
                <a:spcPct val="150000"/>
              </a:lnSpc>
              <a:defRPr>
                <a:solidFill>
                  <a:srgbClr val="000000"/>
                </a:solidFill>
              </a:defRPr>
            </a:pPr>
            <a:r>
              <a:rPr lang="en-AU" dirty="0">
                <a:solidFill>
                  <a:srgbClr val="FFFFFF"/>
                </a:solidFill>
                <a:ea typeface="Arial Bold"/>
                <a:cs typeface="Arial Bold"/>
                <a:sym typeface="Arial Bold"/>
              </a:rPr>
              <a:t>Session 2, Agenda Item 2.4</a:t>
            </a:r>
          </a:p>
          <a:p>
            <a:pPr lvl="0" defTabSz="914400">
              <a:lnSpc>
                <a:spcPct val="150000"/>
              </a:lnSpc>
              <a:defRPr>
                <a:solidFill>
                  <a:srgbClr val="000000"/>
                </a:solidFill>
              </a:defRPr>
            </a:pPr>
            <a:r>
              <a:rPr lang="en-AU" dirty="0">
                <a:solidFill>
                  <a:srgbClr val="FFFFFF"/>
                </a:solidFill>
                <a:ea typeface="Arial Bold"/>
                <a:cs typeface="Arial Bold"/>
                <a:sym typeface="Arial Bold"/>
              </a:rPr>
              <a:t>Miami, FL, USA</a:t>
            </a:r>
          </a:p>
          <a:p>
            <a:pPr lvl="0" defTabSz="914400">
              <a:lnSpc>
                <a:spcPct val="150000"/>
              </a:lnSpc>
              <a:defRPr>
                <a:solidFill>
                  <a:srgbClr val="000000"/>
                </a:solidFill>
              </a:defRPr>
            </a:pPr>
            <a:r>
              <a:rPr lang="en-AU" dirty="0">
                <a:solidFill>
                  <a:srgbClr val="FFFFFF"/>
                </a:solidFill>
                <a:ea typeface="Arial Bold"/>
                <a:cs typeface="Arial Bold"/>
                <a:sym typeface="Arial Bold"/>
              </a:rPr>
              <a:t>3 – 4 April 2019</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219200"/>
            <a:ext cx="8991600" cy="5410200"/>
          </a:xfrm>
        </p:spPr>
        <p:txBody>
          <a:bodyPr/>
          <a:lstStyle/>
          <a:p>
            <a:pPr marL="0" indent="0">
              <a:lnSpc>
                <a:spcPct val="90000"/>
              </a:lnSpc>
              <a:spcBef>
                <a:spcPts val="300"/>
              </a:spcBef>
              <a:buNone/>
            </a:pPr>
            <a:r>
              <a:rPr lang="en-US" i="1" dirty="0">
                <a:latin typeface="Candara" panose="020E0502030303020204" pitchFamily="34" charset="0"/>
              </a:rPr>
              <a:t>Propose for discussion and consideration </a:t>
            </a:r>
            <a:r>
              <a:rPr lang="en-US" b="0" dirty="0">
                <a:latin typeface="Candara" panose="020E0502030303020204" pitchFamily="34" charset="0"/>
              </a:rPr>
              <a:t>a restructure of the CEOS Virtual Constellations</a:t>
            </a:r>
            <a:r>
              <a:rPr lang="en-US" sz="1800" b="0" dirty="0">
                <a:latin typeface="Candara" panose="020E0502030303020204" pitchFamily="34" charset="0"/>
              </a:rPr>
              <a:t>:</a:t>
            </a:r>
          </a:p>
          <a:p>
            <a:pPr>
              <a:lnSpc>
                <a:spcPct val="90000"/>
              </a:lnSpc>
              <a:spcBef>
                <a:spcPts val="300"/>
              </a:spcBef>
              <a:buFont typeface="Wingdings" pitchFamily="2" charset="2"/>
              <a:buChar char="§"/>
            </a:pPr>
            <a:r>
              <a:rPr lang="en-US" sz="1800" b="0" dirty="0">
                <a:latin typeface="Candara" panose="020E0502030303020204" pitchFamily="34" charset="0"/>
              </a:rPr>
              <a:t>Merge the four current ocean-related VCs into a single Ocean VC focused on creating an integrated and coordinated multi-variable picture of oceans.</a:t>
            </a:r>
          </a:p>
          <a:p>
            <a:pPr>
              <a:lnSpc>
                <a:spcPct val="90000"/>
              </a:lnSpc>
              <a:spcBef>
                <a:spcPts val="300"/>
              </a:spcBef>
              <a:buFont typeface="Wingdings" pitchFamily="2" charset="2"/>
              <a:buChar char="§"/>
            </a:pPr>
            <a:r>
              <a:rPr lang="en-US" sz="1800" b="0" dirty="0">
                <a:latin typeface="Candara" panose="020E0502030303020204" pitchFamily="34" charset="0"/>
              </a:rPr>
              <a:t>Merge AC-VC and P-VC into an </a:t>
            </a:r>
            <a:r>
              <a:rPr lang="en-US" sz="1800" dirty="0">
                <a:latin typeface="Candara" panose="020E0502030303020204" pitchFamily="34" charset="0"/>
              </a:rPr>
              <a:t>Atmosphere VC.</a:t>
            </a:r>
          </a:p>
          <a:p>
            <a:pPr>
              <a:lnSpc>
                <a:spcPct val="90000"/>
              </a:lnSpc>
              <a:spcBef>
                <a:spcPts val="300"/>
              </a:spcBef>
              <a:buFont typeface="Wingdings" pitchFamily="2" charset="2"/>
              <a:buChar char="§"/>
            </a:pPr>
            <a:r>
              <a:rPr lang="en-US" sz="1800" b="0" dirty="0">
                <a:latin typeface="Candara" panose="020E0502030303020204" pitchFamily="34" charset="0"/>
              </a:rPr>
              <a:t>LSI-VC already follows this model, looking at a “family” of variables for integrated picture of the land, and is </a:t>
            </a:r>
            <a:r>
              <a:rPr lang="en-US" sz="1800" b="0" dirty="0" err="1">
                <a:latin typeface="Candara" panose="020E0502030303020204" pitchFamily="34" charset="0"/>
              </a:rPr>
              <a:t>popised</a:t>
            </a:r>
            <a:r>
              <a:rPr lang="en-US" sz="1800" b="0" dirty="0">
                <a:latin typeface="Candara" panose="020E0502030303020204" pitchFamily="34" charset="0"/>
              </a:rPr>
              <a:t> to become the </a:t>
            </a:r>
            <a:r>
              <a:rPr lang="en-US" sz="1800" dirty="0">
                <a:latin typeface="Candara" panose="020E0502030303020204" pitchFamily="34" charset="0"/>
              </a:rPr>
              <a:t>Land VC</a:t>
            </a:r>
            <a:r>
              <a:rPr lang="en-US" sz="1800" b="0" dirty="0">
                <a:latin typeface="Candara" panose="020E0502030303020204" pitchFamily="34" charset="0"/>
              </a:rPr>
              <a:t>.</a:t>
            </a:r>
            <a:endParaRPr lang="en-US" sz="1800" dirty="0">
              <a:latin typeface="Candara" panose="020E0502030303020204" pitchFamily="34" charset="0"/>
            </a:endParaRPr>
          </a:p>
          <a:p>
            <a:pPr marL="0" indent="0">
              <a:lnSpc>
                <a:spcPct val="90000"/>
              </a:lnSpc>
              <a:spcBef>
                <a:spcPts val="300"/>
              </a:spcBef>
              <a:buNone/>
            </a:pPr>
            <a:r>
              <a:rPr lang="en-US" b="0" u="sng" dirty="0">
                <a:latin typeface="Candara" panose="020E0502030303020204" pitchFamily="34" charset="0"/>
              </a:rPr>
              <a:t>Context</a:t>
            </a:r>
            <a:r>
              <a:rPr lang="en-US" sz="1800" b="0" u="sng" dirty="0">
                <a:latin typeface="Candara" panose="020E0502030303020204" pitchFamily="34" charset="0"/>
              </a:rPr>
              <a:t>:</a:t>
            </a:r>
          </a:p>
          <a:p>
            <a:pPr>
              <a:lnSpc>
                <a:spcPct val="90000"/>
              </a:lnSpc>
              <a:spcBef>
                <a:spcPts val="300"/>
              </a:spcBef>
            </a:pPr>
            <a:r>
              <a:rPr lang="en-US" sz="1800" b="0" dirty="0">
                <a:latin typeface="Candara" panose="020E0502030303020204" pitchFamily="34" charset="0"/>
              </a:rPr>
              <a:t>This approach could better enable CEOS to support the community and user needs that draw on products and information from across different existing VCs.</a:t>
            </a:r>
          </a:p>
          <a:p>
            <a:pPr>
              <a:lnSpc>
                <a:spcPct val="90000"/>
              </a:lnSpc>
              <a:spcBef>
                <a:spcPts val="300"/>
              </a:spcBef>
            </a:pPr>
            <a:r>
              <a:rPr lang="en-US" sz="1800" b="0" dirty="0">
                <a:latin typeface="Candara" panose="020E0502030303020204" pitchFamily="34" charset="0"/>
              </a:rPr>
              <a:t>The global satellite observing system has expanded significantly over the past 10+ years, and the selection of satellites has been informed in part by CEOS VC reports and assessments.</a:t>
            </a:r>
          </a:p>
          <a:p>
            <a:pPr>
              <a:lnSpc>
                <a:spcPct val="90000"/>
              </a:lnSpc>
              <a:spcBef>
                <a:spcPts val="300"/>
              </a:spcBef>
            </a:pPr>
            <a:r>
              <a:rPr lang="en-US" sz="1800" b="0" dirty="0">
                <a:latin typeface="Candara" panose="020E0502030303020204" pitchFamily="34" charset="0"/>
              </a:rPr>
              <a:t>Proliferation of satellite systems have significantly lowered the risk of gaps in major satellite measurements, and increases the resiliency of the integrated global observing system to address measurement continuity risks.</a:t>
            </a:r>
          </a:p>
          <a:p>
            <a:pPr>
              <a:lnSpc>
                <a:spcPct val="90000"/>
              </a:lnSpc>
              <a:spcBef>
                <a:spcPts val="300"/>
              </a:spcBef>
            </a:pPr>
            <a:r>
              <a:rPr lang="en-US" sz="1800" b="0" dirty="0">
                <a:latin typeface="Candara" panose="020E0502030303020204" pitchFamily="34" charset="0"/>
              </a:rPr>
              <a:t>VCs will continue to coordinate closely with thematic international science teams. </a:t>
            </a:r>
          </a:p>
          <a:p>
            <a:pPr>
              <a:lnSpc>
                <a:spcPct val="90000"/>
              </a:lnSpc>
              <a:spcBef>
                <a:spcPts val="300"/>
              </a:spcBef>
            </a:pPr>
            <a:r>
              <a:rPr lang="en-US" sz="1800" b="0" dirty="0">
                <a:latin typeface="Candara" panose="020E0502030303020204" pitchFamily="34" charset="0"/>
              </a:rPr>
              <a:t>Demands by users for ready-to-use information drawing on multiple measurements and observations continues to increase.</a:t>
            </a:r>
          </a:p>
        </p:txBody>
      </p:sp>
      <p:sp>
        <p:nvSpPr>
          <p:cNvPr id="3" name="Slide Number Placeholder 2"/>
          <p:cNvSpPr>
            <a:spLocks noGrp="1"/>
          </p:cNvSpPr>
          <p:nvPr>
            <p:ph type="sldNum" sz="quarter" idx="2"/>
          </p:nvPr>
        </p:nvSpPr>
        <p:spPr/>
        <p:txBody>
          <a:bodyPr/>
          <a:lstStyle/>
          <a:p>
            <a:pPr lvl="0"/>
            <a:fld id="{86CB4B4D-7CA3-9044-876B-883B54F8677D}" type="slidenum">
              <a:rPr lang="uk-UA" smtClean="0"/>
              <a:t>10</a:t>
            </a:fld>
            <a:endParaRPr lang="uk-UA"/>
          </a:p>
        </p:txBody>
      </p:sp>
      <p:sp>
        <p:nvSpPr>
          <p:cNvPr id="4" name="Content Placeholder 3"/>
          <p:cNvSpPr>
            <a:spLocks noGrp="1"/>
          </p:cNvSpPr>
          <p:nvPr>
            <p:ph sz="quarter" idx="11"/>
          </p:nvPr>
        </p:nvSpPr>
        <p:spPr>
          <a:xfrm>
            <a:off x="2095500" y="76199"/>
            <a:ext cx="5372100" cy="955715"/>
          </a:xfrm>
        </p:spPr>
        <p:txBody>
          <a:bodyPr/>
          <a:lstStyle/>
          <a:p>
            <a:pPr lvl="0">
              <a:spcBef>
                <a:spcPts val="0"/>
              </a:spcBef>
              <a:buSzTx/>
              <a:defRPr/>
            </a:pPr>
            <a:r>
              <a:rPr lang="en-US" dirty="0"/>
              <a:t>Virtual Constellations:</a:t>
            </a:r>
          </a:p>
          <a:p>
            <a:pPr lvl="0">
              <a:spcBef>
                <a:spcPts val="0"/>
              </a:spcBef>
              <a:buSzTx/>
              <a:defRPr/>
            </a:pPr>
            <a:r>
              <a:rPr lang="en-US" dirty="0"/>
              <a:t>A Proposal for Consideration </a:t>
            </a:r>
          </a:p>
        </p:txBody>
      </p:sp>
    </p:spTree>
    <p:extLst>
      <p:ext uri="{BB962C8B-B14F-4D97-AF65-F5344CB8AC3E}">
        <p14:creationId xmlns:p14="http://schemas.microsoft.com/office/powerpoint/2010/main" val="365330637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DFC3C9-D0A5-4349-B76E-719E2929DBDC}"/>
              </a:ext>
            </a:extLst>
          </p:cNvPr>
          <p:cNvPicPr>
            <a:picLocks noChangeAspect="1"/>
          </p:cNvPicPr>
          <p:nvPr/>
        </p:nvPicPr>
        <p:blipFill rotWithShape="1">
          <a:blip r:embed="rId2"/>
          <a:srcRect t="19310"/>
          <a:stretch/>
        </p:blipFill>
        <p:spPr>
          <a:xfrm>
            <a:off x="2500544" y="2133600"/>
            <a:ext cx="4443297" cy="3184198"/>
          </a:xfrm>
          <a:prstGeom prst="rect">
            <a:avLst/>
          </a:prstGeom>
        </p:spPr>
      </p:pic>
      <p:sp>
        <p:nvSpPr>
          <p:cNvPr id="28" name="Oval 27"/>
          <p:cNvSpPr/>
          <p:nvPr/>
        </p:nvSpPr>
        <p:spPr>
          <a:xfrm>
            <a:off x="4195666" y="1680801"/>
            <a:ext cx="326622" cy="4058267"/>
          </a:xfrm>
          <a:prstGeom prst="ellipse">
            <a:avLst/>
          </a:prstGeom>
          <a:solidFill>
            <a:srgbClr val="00C40E">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p>
        </p:txBody>
      </p:sp>
      <p:sp>
        <p:nvSpPr>
          <p:cNvPr id="29" name="Oval 28"/>
          <p:cNvSpPr/>
          <p:nvPr/>
        </p:nvSpPr>
        <p:spPr>
          <a:xfrm>
            <a:off x="4569315" y="1680800"/>
            <a:ext cx="326622" cy="4058267"/>
          </a:xfrm>
          <a:prstGeom prst="ellipse">
            <a:avLst/>
          </a:prstGeom>
          <a:solidFill>
            <a:schemeClr val="accent5">
              <a:lumMod val="40000"/>
              <a:lumOff val="6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p>
        </p:txBody>
      </p:sp>
      <p:sp>
        <p:nvSpPr>
          <p:cNvPr id="31" name="TextBox 30"/>
          <p:cNvSpPr txBox="1"/>
          <p:nvPr/>
        </p:nvSpPr>
        <p:spPr>
          <a:xfrm>
            <a:off x="5519661" y="5659204"/>
            <a:ext cx="1047082" cy="461664"/>
          </a:xfrm>
          <a:prstGeom prst="rect">
            <a:avLst/>
          </a:prstGeom>
          <a:noFill/>
        </p:spPr>
        <p:txBody>
          <a:bodyPr wrap="none" rtlCol="0">
            <a:spAutoFit/>
          </a:bodyPr>
          <a:lstStyle/>
          <a:p>
            <a:r>
              <a:rPr lang="en-US" sz="2400" dirty="0">
                <a:latin typeface="Candara" charset="0"/>
                <a:ea typeface="Candara" charset="0"/>
                <a:cs typeface="Candara" charset="0"/>
              </a:rPr>
              <a:t>WGISS</a:t>
            </a:r>
          </a:p>
        </p:txBody>
      </p:sp>
      <p:cxnSp>
        <p:nvCxnSpPr>
          <p:cNvPr id="32" name="Elbow Connector 31"/>
          <p:cNvCxnSpPr>
            <a:stCxn id="29" idx="4"/>
            <a:endCxn id="31" idx="1"/>
          </p:cNvCxnSpPr>
          <p:nvPr/>
        </p:nvCxnSpPr>
        <p:spPr>
          <a:xfrm rot="16200000" flipH="1">
            <a:off x="5050658" y="5421034"/>
            <a:ext cx="150971" cy="78703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4083688" y="2475659"/>
            <a:ext cx="815288"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083688" y="2857816"/>
            <a:ext cx="815288"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083688" y="3239973"/>
            <a:ext cx="815288"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083688" y="3622130"/>
            <a:ext cx="815288"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flipV="1">
            <a:off x="4083688" y="4045053"/>
            <a:ext cx="1265274"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083688" y="4447587"/>
            <a:ext cx="815288"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083688" y="4829744"/>
            <a:ext cx="815288"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083688" y="5211901"/>
            <a:ext cx="815288"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sp>
        <p:nvSpPr>
          <p:cNvPr id="20" name="Right Brace 19"/>
          <p:cNvSpPr/>
          <p:nvPr/>
        </p:nvSpPr>
        <p:spPr>
          <a:xfrm>
            <a:off x="4898977" y="2475659"/>
            <a:ext cx="269988" cy="1146471"/>
          </a:xfrm>
          <a:prstGeom prst="rightBrace">
            <a:avLst>
              <a:gd name="adj1" fmla="val 5147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b="1"/>
          </a:p>
        </p:txBody>
      </p:sp>
      <p:sp>
        <p:nvSpPr>
          <p:cNvPr id="21" name="Right Brace 20"/>
          <p:cNvSpPr/>
          <p:nvPr/>
        </p:nvSpPr>
        <p:spPr>
          <a:xfrm>
            <a:off x="4898977" y="4447587"/>
            <a:ext cx="269988" cy="764314"/>
          </a:xfrm>
          <a:prstGeom prst="rightBrace">
            <a:avLst>
              <a:gd name="adj1" fmla="val 5147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b="1"/>
          </a:p>
        </p:txBody>
      </p:sp>
      <p:cxnSp>
        <p:nvCxnSpPr>
          <p:cNvPr id="22" name="Straight Connector 21"/>
          <p:cNvCxnSpPr>
            <a:cxnSpLocks/>
            <a:stCxn id="20" idx="1"/>
          </p:cNvCxnSpPr>
          <p:nvPr/>
        </p:nvCxnSpPr>
        <p:spPr>
          <a:xfrm>
            <a:off x="5168965" y="3048894"/>
            <a:ext cx="179998" cy="0"/>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a:off x="5168965" y="4829744"/>
            <a:ext cx="179998" cy="0"/>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19659" y="6080472"/>
            <a:ext cx="1428597" cy="461664"/>
          </a:xfrm>
          <a:prstGeom prst="rect">
            <a:avLst/>
          </a:prstGeom>
          <a:noFill/>
        </p:spPr>
        <p:txBody>
          <a:bodyPr wrap="none" rtlCol="0">
            <a:spAutoFit/>
          </a:bodyPr>
          <a:lstStyle/>
          <a:p>
            <a:r>
              <a:rPr lang="en-US" sz="2400" dirty="0" err="1">
                <a:latin typeface="Candara" charset="0"/>
                <a:ea typeface="Candara" charset="0"/>
                <a:cs typeface="Candara" charset="0"/>
              </a:rPr>
              <a:t>WGCalVal</a:t>
            </a:r>
            <a:endParaRPr lang="en-US" sz="2400" dirty="0">
              <a:latin typeface="Candara" charset="0"/>
              <a:ea typeface="Candara" charset="0"/>
              <a:cs typeface="Candara" charset="0"/>
            </a:endParaRPr>
          </a:p>
        </p:txBody>
      </p:sp>
      <p:cxnSp>
        <p:nvCxnSpPr>
          <p:cNvPr id="47" name="Elbow Connector 46"/>
          <p:cNvCxnSpPr>
            <a:cxnSpLocks/>
            <a:stCxn id="28" idx="4"/>
            <a:endCxn id="30" idx="1"/>
          </p:cNvCxnSpPr>
          <p:nvPr/>
        </p:nvCxnSpPr>
        <p:spPr>
          <a:xfrm rot="16200000" flipH="1">
            <a:off x="4653200" y="5444846"/>
            <a:ext cx="572236" cy="116068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5D5D5A7-4AEE-4546-B257-D02C10F7D78D}"/>
              </a:ext>
            </a:extLst>
          </p:cNvPr>
          <p:cNvSpPr>
            <a:spLocks noGrp="1"/>
          </p:cNvSpPr>
          <p:nvPr>
            <p:ph type="body" idx="2"/>
          </p:nvPr>
        </p:nvSpPr>
        <p:spPr/>
        <p:txBody>
          <a:bodyPr/>
          <a:lstStyle/>
          <a:p>
            <a:r>
              <a:rPr lang="en-US" dirty="0"/>
              <a:t>Possible Merged Structure for CEOS VCs</a:t>
            </a:r>
          </a:p>
        </p:txBody>
      </p:sp>
      <p:sp>
        <p:nvSpPr>
          <p:cNvPr id="27" name="TextBox 26">
            <a:extLst>
              <a:ext uri="{FF2B5EF4-FFF2-40B4-BE49-F238E27FC236}">
                <a16:creationId xmlns:a16="http://schemas.microsoft.com/office/drawing/2014/main" id="{7A64269E-B4AF-8B4C-9CDF-56B4B778D839}"/>
              </a:ext>
            </a:extLst>
          </p:cNvPr>
          <p:cNvSpPr txBox="1"/>
          <p:nvPr/>
        </p:nvSpPr>
        <p:spPr>
          <a:xfrm>
            <a:off x="2521411" y="1371600"/>
            <a:ext cx="1562277" cy="830997"/>
          </a:xfrm>
          <a:prstGeom prst="rect">
            <a:avLst/>
          </a:prstGeom>
          <a:noFill/>
        </p:spPr>
        <p:txBody>
          <a:bodyPr wrap="square" rtlCol="0">
            <a:spAutoFit/>
          </a:bodyPr>
          <a:lstStyle/>
          <a:p>
            <a:pPr algn="ctr"/>
            <a:r>
              <a:rPr lang="en-US" sz="1600" b="1" dirty="0">
                <a:latin typeface="Arial" panose="020B0604020202020204" pitchFamily="34" charset="0"/>
                <a:ea typeface="Candara" charset="0"/>
                <a:cs typeface="Arial" panose="020B0604020202020204" pitchFamily="34" charset="0"/>
              </a:rPr>
              <a:t>Current Measurement VCs</a:t>
            </a:r>
          </a:p>
        </p:txBody>
      </p:sp>
      <p:sp>
        <p:nvSpPr>
          <p:cNvPr id="33" name="TextBox 32">
            <a:extLst>
              <a:ext uri="{FF2B5EF4-FFF2-40B4-BE49-F238E27FC236}">
                <a16:creationId xmlns:a16="http://schemas.microsoft.com/office/drawing/2014/main" id="{F96B56F7-4F9D-7948-867A-D0F63CB7E9E2}"/>
              </a:ext>
            </a:extLst>
          </p:cNvPr>
          <p:cNvSpPr txBox="1"/>
          <p:nvPr/>
        </p:nvSpPr>
        <p:spPr>
          <a:xfrm>
            <a:off x="5402431" y="1371600"/>
            <a:ext cx="1562277" cy="584775"/>
          </a:xfrm>
          <a:prstGeom prst="rect">
            <a:avLst/>
          </a:prstGeom>
          <a:noFill/>
        </p:spPr>
        <p:txBody>
          <a:bodyPr wrap="square" rtlCol="0">
            <a:spAutoFit/>
          </a:bodyPr>
          <a:lstStyle/>
          <a:p>
            <a:pPr algn="ctr"/>
            <a:r>
              <a:rPr lang="en-US" sz="1600" b="1" dirty="0">
                <a:latin typeface="Arial" panose="020B0604020202020204" pitchFamily="34" charset="0"/>
                <a:ea typeface="Candara" charset="0"/>
                <a:cs typeface="Arial" panose="020B0604020202020204" pitchFamily="34" charset="0"/>
              </a:rPr>
              <a:t>Observing System VCs</a:t>
            </a:r>
          </a:p>
        </p:txBody>
      </p:sp>
    </p:spTree>
    <p:extLst>
      <p:ext uri="{BB962C8B-B14F-4D97-AF65-F5344CB8AC3E}">
        <p14:creationId xmlns:p14="http://schemas.microsoft.com/office/powerpoint/2010/main" val="3676970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3" name="Content Placeholder 2"/>
          <p:cNvSpPr>
            <a:spLocks noGrp="1"/>
          </p:cNvSpPr>
          <p:nvPr>
            <p:ph sz="quarter" idx="10"/>
          </p:nvPr>
        </p:nvSpPr>
        <p:spPr/>
        <p:txBody>
          <a:bodyPr/>
          <a:lstStyle/>
          <a:p>
            <a:pPr marL="0" indent="0">
              <a:lnSpc>
                <a:spcPct val="90000"/>
              </a:lnSpc>
              <a:spcBef>
                <a:spcPts val="300"/>
              </a:spcBef>
              <a:buNone/>
            </a:pPr>
            <a:r>
              <a:rPr lang="en-US" u="sng" dirty="0">
                <a:latin typeface="Candara" panose="020E0502030303020204" pitchFamily="34" charset="0"/>
              </a:rPr>
              <a:t>Opportunities</a:t>
            </a:r>
            <a:r>
              <a:rPr lang="en-US" b="0" dirty="0">
                <a:latin typeface="Candara" panose="020E0502030303020204" pitchFamily="34" charset="0"/>
              </a:rPr>
              <a:t>:</a:t>
            </a:r>
          </a:p>
          <a:p>
            <a:pPr>
              <a:lnSpc>
                <a:spcPct val="90000"/>
              </a:lnSpc>
              <a:spcBef>
                <a:spcPts val="300"/>
              </a:spcBef>
            </a:pPr>
            <a:r>
              <a:rPr lang="en-US" b="0" dirty="0">
                <a:latin typeface="Candara" panose="020E0502030303020204" pitchFamily="34" charset="0"/>
              </a:rPr>
              <a:t>New construct will encourage satellite data coordination at the observing system level, done by satellite agencies and across agencies before developing tailored system information deliveries for individual user groups, making the integrated observations more user ready.</a:t>
            </a:r>
          </a:p>
          <a:p>
            <a:pPr>
              <a:lnSpc>
                <a:spcPct val="90000"/>
              </a:lnSpc>
              <a:spcBef>
                <a:spcPts val="300"/>
              </a:spcBef>
            </a:pPr>
            <a:r>
              <a:rPr lang="en-US" b="0" dirty="0">
                <a:latin typeface="Candara" panose="020E0502030303020204" pitchFamily="34" charset="0"/>
              </a:rPr>
              <a:t>Cross VC consistency and interoperability of datasets brings the concept of CARD4L in0tegration to oceans data sets.</a:t>
            </a:r>
            <a:endParaRPr lang="en-US" b="0" i="1" dirty="0">
              <a:latin typeface="Candara" panose="020E0502030303020204" pitchFamily="34" charset="0"/>
            </a:endParaRPr>
          </a:p>
          <a:p>
            <a:pPr>
              <a:lnSpc>
                <a:spcPct val="90000"/>
              </a:lnSpc>
              <a:spcBef>
                <a:spcPts val="300"/>
              </a:spcBef>
            </a:pPr>
            <a:r>
              <a:rPr lang="en-US" b="0" dirty="0">
                <a:latin typeface="Candara" panose="020E0502030303020204" pitchFamily="34" charset="0"/>
              </a:rPr>
              <a:t>Reduces the number of stand-alone CEOS structures, allowing Agencies to focus resources and personnel to higher value CEOS working organizations, relieving some administrative burdens.</a:t>
            </a:r>
          </a:p>
          <a:p>
            <a:pPr>
              <a:lnSpc>
                <a:spcPct val="90000"/>
              </a:lnSpc>
              <a:spcBef>
                <a:spcPts val="300"/>
              </a:spcBef>
            </a:pPr>
            <a:r>
              <a:rPr lang="en-US" b="0" dirty="0">
                <a:latin typeface="Candara" panose="020E0502030303020204" pitchFamily="34" charset="0"/>
              </a:rPr>
              <a:t>Allows Constellation focus on data and information continuity across different platforms and different measurement technologies</a:t>
            </a:r>
          </a:p>
          <a:p>
            <a:pPr marL="0" indent="0">
              <a:lnSpc>
                <a:spcPct val="90000"/>
              </a:lnSpc>
              <a:spcBef>
                <a:spcPts val="300"/>
              </a:spcBef>
              <a:buNone/>
            </a:pPr>
            <a:r>
              <a:rPr lang="en-US" u="sng" dirty="0">
                <a:latin typeface="Candara" panose="020E0502030303020204" pitchFamily="34" charset="0"/>
              </a:rPr>
              <a:t>Issues</a:t>
            </a:r>
            <a:r>
              <a:rPr lang="en-US" b="0" dirty="0">
                <a:latin typeface="Candara" panose="020E0502030303020204" pitchFamily="34" charset="0"/>
              </a:rPr>
              <a:t>:</a:t>
            </a:r>
          </a:p>
          <a:p>
            <a:pPr>
              <a:lnSpc>
                <a:spcPct val="90000"/>
              </a:lnSpc>
              <a:spcBef>
                <a:spcPts val="300"/>
              </a:spcBef>
            </a:pPr>
            <a:r>
              <a:rPr lang="en-US" b="0" dirty="0">
                <a:latin typeface="Candara" panose="020E0502030303020204" pitchFamily="34" charset="0"/>
              </a:rPr>
              <a:t>Need to ensure smaller subset of three VCs do not lose sight of a primary driver of the VCs – focused attention on continuity of critical satellite measurements through generations of satellites.</a:t>
            </a:r>
          </a:p>
          <a:p>
            <a:pPr>
              <a:lnSpc>
                <a:spcPct val="90000"/>
              </a:lnSpc>
              <a:spcBef>
                <a:spcPts val="300"/>
              </a:spcBef>
            </a:pPr>
            <a:r>
              <a:rPr lang="en-US" b="0" dirty="0">
                <a:latin typeface="Candara" panose="020E0502030303020204" pitchFamily="34" charset="0"/>
              </a:rPr>
              <a:t>Need to continue to assess potential gaps and address several different measurement technologies and orbits that may not exist today.</a:t>
            </a:r>
          </a:p>
        </p:txBody>
      </p:sp>
      <p:sp>
        <p:nvSpPr>
          <p:cNvPr id="4" name="Content Placeholder 3"/>
          <p:cNvSpPr>
            <a:spLocks noGrp="1"/>
          </p:cNvSpPr>
          <p:nvPr>
            <p:ph sz="quarter" idx="11"/>
          </p:nvPr>
        </p:nvSpPr>
        <p:spPr/>
        <p:txBody>
          <a:bodyPr/>
          <a:lstStyle/>
          <a:p>
            <a:r>
              <a:rPr lang="en-US" dirty="0"/>
              <a:t>Issues and Opportunities</a:t>
            </a:r>
          </a:p>
        </p:txBody>
      </p:sp>
    </p:spTree>
    <p:extLst>
      <p:ext uri="{BB962C8B-B14F-4D97-AF65-F5344CB8AC3E}">
        <p14:creationId xmlns:p14="http://schemas.microsoft.com/office/powerpoint/2010/main" val="68277392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8763000" y="6629400"/>
            <a:ext cx="304800" cy="168557"/>
          </a:xfrm>
        </p:spPr>
        <p:txBody>
          <a:bodyPr/>
          <a:lstStyle/>
          <a:p>
            <a:pPr defTabSz="914400">
              <a:lnSpc>
                <a:spcPct val="90000"/>
              </a:lnSpc>
              <a:spcBef>
                <a:spcPts val="300"/>
              </a:spcBef>
            </a:pPr>
            <a:fld id="{86CB4B4D-7CA3-9044-876B-883B54F8677D}" type="slidenum">
              <a:rPr lang="uk-UA" smtClean="0"/>
              <a:pPr defTabSz="914400">
                <a:lnSpc>
                  <a:spcPct val="90000"/>
                </a:lnSpc>
                <a:spcBef>
                  <a:spcPts val="300"/>
                </a:spcBef>
              </a:pPr>
              <a:t>13</a:t>
            </a:fld>
            <a:endParaRPr lang="uk-UA" dirty="0"/>
          </a:p>
        </p:txBody>
      </p:sp>
      <p:sp>
        <p:nvSpPr>
          <p:cNvPr id="3" name="Content Placeholder 2"/>
          <p:cNvSpPr>
            <a:spLocks noGrp="1"/>
          </p:cNvSpPr>
          <p:nvPr>
            <p:ph sz="quarter" idx="10"/>
          </p:nvPr>
        </p:nvSpPr>
        <p:spPr>
          <a:xfrm>
            <a:off x="76200" y="1219200"/>
            <a:ext cx="8991600" cy="4495800"/>
          </a:xfrm>
        </p:spPr>
        <p:txBody>
          <a:bodyPr/>
          <a:lstStyle/>
          <a:p>
            <a:pPr marL="0" indent="0">
              <a:lnSpc>
                <a:spcPct val="90000"/>
              </a:lnSpc>
              <a:spcBef>
                <a:spcPts val="300"/>
              </a:spcBef>
              <a:buNone/>
            </a:pPr>
            <a:r>
              <a:rPr lang="en-US" sz="1800" b="0" i="1" dirty="0"/>
              <a:t>CEOS Terms of Reference </a:t>
            </a:r>
            <a:r>
              <a:rPr lang="en-US" sz="1800" b="0" dirty="0"/>
              <a:t>and </a:t>
            </a:r>
            <a:r>
              <a:rPr lang="en-US" sz="1800" b="0" i="1" dirty="0"/>
              <a:t>Governance and Processes </a:t>
            </a:r>
            <a:r>
              <a:rPr lang="en-US" sz="1800" b="0" dirty="0"/>
              <a:t>state that if permanent mechanisms are judged to be insufficient for CEOS to undertake a particular activity, CEOS may establish, as mutually agreed and on an </a:t>
            </a:r>
            <a:r>
              <a:rPr lang="en-US" sz="1800" b="0" i="1" dirty="0"/>
              <a:t>ad hoc </a:t>
            </a:r>
            <a:r>
              <a:rPr lang="en-US" sz="1800" b="0" dirty="0"/>
              <a:t>basis, temporary mechanisms (known as </a:t>
            </a:r>
            <a:r>
              <a:rPr lang="en-US" sz="1800" b="0" i="1" dirty="0"/>
              <a:t>Ad Hoc </a:t>
            </a:r>
            <a:r>
              <a:rPr lang="en-US" sz="1800" b="0" dirty="0"/>
              <a:t>Teams) to investigate specific areas of interest, cooperation and coordination and to report at subsequent Plenary meetings. </a:t>
            </a:r>
          </a:p>
          <a:p>
            <a:pPr>
              <a:lnSpc>
                <a:spcPct val="90000"/>
              </a:lnSpc>
              <a:spcBef>
                <a:spcPts val="300"/>
              </a:spcBef>
            </a:pPr>
            <a:r>
              <a:rPr lang="en-US" sz="1800" b="0" dirty="0"/>
              <a:t>The Plenary assigns short-term objectives to each </a:t>
            </a:r>
            <a:r>
              <a:rPr lang="en-US" sz="1800" b="0" i="1" dirty="0"/>
              <a:t>Ad Hoc </a:t>
            </a:r>
            <a:r>
              <a:rPr lang="en-US" sz="1800" b="0" dirty="0"/>
              <a:t>Team and defines the team lifetime when the team is created. </a:t>
            </a:r>
          </a:p>
          <a:p>
            <a:pPr>
              <a:lnSpc>
                <a:spcPct val="90000"/>
              </a:lnSpc>
              <a:spcBef>
                <a:spcPts val="300"/>
              </a:spcBef>
            </a:pPr>
            <a:r>
              <a:rPr lang="en-US" sz="1800" b="0" dirty="0"/>
              <a:t>The primary reporting path for an </a:t>
            </a:r>
            <a:r>
              <a:rPr lang="en-US" sz="1800" b="0" i="1" dirty="0"/>
              <a:t>Ad Hoc </a:t>
            </a:r>
            <a:r>
              <a:rPr lang="en-US" sz="1800" b="0" dirty="0"/>
              <a:t>Team is either to the CEOS Chair or to the SIT Chair, as designated by the Plenary according to the purpose and function of the </a:t>
            </a:r>
            <a:r>
              <a:rPr lang="en-US" sz="1800" b="0" i="1" dirty="0"/>
              <a:t>Ad Hoc</a:t>
            </a:r>
            <a:r>
              <a:rPr lang="en-US" sz="1800" b="0" dirty="0"/>
              <a:t> Team. </a:t>
            </a:r>
          </a:p>
          <a:p>
            <a:pPr>
              <a:lnSpc>
                <a:spcPct val="90000"/>
              </a:lnSpc>
              <a:spcBef>
                <a:spcPts val="300"/>
              </a:spcBef>
            </a:pPr>
            <a:r>
              <a:rPr lang="en-US" sz="1800" b="0" dirty="0"/>
              <a:t>Annually, the Plenary reviews all </a:t>
            </a:r>
            <a:r>
              <a:rPr lang="en-US" sz="1800" b="0" i="1" dirty="0"/>
              <a:t>Ad Hoc </a:t>
            </a:r>
            <a:r>
              <a:rPr lang="en-US" sz="1800" b="0" dirty="0"/>
              <a:t>Teams for continuation, termination, or transition to a permanent mechanism.</a:t>
            </a:r>
          </a:p>
          <a:p>
            <a:pPr>
              <a:lnSpc>
                <a:spcPct val="90000"/>
              </a:lnSpc>
              <a:spcBef>
                <a:spcPts val="300"/>
              </a:spcBef>
            </a:pPr>
            <a:r>
              <a:rPr lang="en-US" sz="1800" b="0" dirty="0"/>
              <a:t>Conclusions resulting from CEOS Plenary sessions or the findings and recommendations of </a:t>
            </a:r>
            <a:r>
              <a:rPr lang="en-US" sz="1800" b="0" i="1" dirty="0"/>
              <a:t>Ad Hoc </a:t>
            </a:r>
            <a:r>
              <a:rPr lang="en-US" sz="1800" b="0" dirty="0"/>
              <a:t>Teams will be acted upon at the discretion of each CEOS Member.</a:t>
            </a:r>
          </a:p>
        </p:txBody>
      </p:sp>
      <p:sp>
        <p:nvSpPr>
          <p:cNvPr id="4" name="Content Placeholder 3"/>
          <p:cNvSpPr>
            <a:spLocks noGrp="1"/>
          </p:cNvSpPr>
          <p:nvPr>
            <p:ph sz="quarter" idx="11"/>
          </p:nvPr>
        </p:nvSpPr>
        <p:spPr/>
        <p:txBody>
          <a:bodyPr/>
          <a:lstStyle/>
          <a:p>
            <a:pPr>
              <a:lnSpc>
                <a:spcPct val="90000"/>
              </a:lnSpc>
              <a:spcBef>
                <a:spcPts val="300"/>
              </a:spcBef>
            </a:pPr>
            <a:r>
              <a:rPr lang="en-US" i="1" dirty="0"/>
              <a:t>Ad Hoc </a:t>
            </a:r>
            <a:r>
              <a:rPr lang="en-US" dirty="0"/>
              <a:t>Teams</a:t>
            </a:r>
          </a:p>
          <a:p>
            <a:pPr>
              <a:lnSpc>
                <a:spcPct val="90000"/>
              </a:lnSpc>
              <a:spcBef>
                <a:spcPts val="300"/>
              </a:spcBef>
            </a:pPr>
            <a:r>
              <a:rPr lang="en-US" dirty="0"/>
              <a:t>Current Situation</a:t>
            </a:r>
          </a:p>
        </p:txBody>
      </p:sp>
      <p:pic>
        <p:nvPicPr>
          <p:cNvPr id="5" name="Picture 4"/>
          <p:cNvPicPr>
            <a:picLocks noChangeAspect="1"/>
          </p:cNvPicPr>
          <p:nvPr/>
        </p:nvPicPr>
        <p:blipFill>
          <a:blip r:embed="rId2"/>
          <a:stretch>
            <a:fillRect/>
          </a:stretch>
        </p:blipFill>
        <p:spPr>
          <a:xfrm>
            <a:off x="134812" y="5612227"/>
            <a:ext cx="8780588" cy="1017173"/>
          </a:xfrm>
          <a:prstGeom prst="rect">
            <a:avLst/>
          </a:prstGeom>
        </p:spPr>
      </p:pic>
    </p:spTree>
    <p:extLst>
      <p:ext uri="{BB962C8B-B14F-4D97-AF65-F5344CB8AC3E}">
        <p14:creationId xmlns:p14="http://schemas.microsoft.com/office/powerpoint/2010/main" val="11579290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3" name="Content Placeholder 2"/>
          <p:cNvSpPr>
            <a:spLocks noGrp="1"/>
          </p:cNvSpPr>
          <p:nvPr>
            <p:ph sz="quarter" idx="10"/>
          </p:nvPr>
        </p:nvSpPr>
        <p:spPr>
          <a:xfrm>
            <a:off x="228600" y="1219200"/>
            <a:ext cx="8839200" cy="5257800"/>
          </a:xfrm>
        </p:spPr>
        <p:txBody>
          <a:bodyPr/>
          <a:lstStyle/>
          <a:p>
            <a:r>
              <a:rPr lang="en-US" sz="2800" b="0" dirty="0"/>
              <a:t>At this SIT we will identify progress existing </a:t>
            </a:r>
            <a:r>
              <a:rPr lang="en-US" sz="2800" b="0" i="1" dirty="0"/>
              <a:t>Ad Hoc </a:t>
            </a:r>
            <a:r>
              <a:rPr lang="en-US" sz="2800" b="0" dirty="0"/>
              <a:t>Teams are making to define end-state:  </a:t>
            </a:r>
          </a:p>
          <a:p>
            <a:pPr lvl="1"/>
            <a:r>
              <a:rPr lang="en-US" sz="2800" dirty="0"/>
              <a:t>SDG AHT</a:t>
            </a:r>
          </a:p>
          <a:p>
            <a:pPr lvl="1"/>
            <a:r>
              <a:rPr lang="en-US" sz="2800" b="0" dirty="0"/>
              <a:t>SDCG for GFOI</a:t>
            </a:r>
          </a:p>
          <a:p>
            <a:pPr lvl="1"/>
            <a:r>
              <a:rPr lang="en-US" sz="2800" b="0" dirty="0"/>
              <a:t>GEOGLAM AHWG</a:t>
            </a:r>
          </a:p>
          <a:p>
            <a:pPr lvl="1"/>
            <a:endParaRPr lang="en-US" sz="2800" dirty="0"/>
          </a:p>
          <a:p>
            <a:r>
              <a:rPr lang="en-US" sz="2800" b="0" dirty="0"/>
              <a:t>We will hear from the teams on their progress and prospectus</a:t>
            </a:r>
          </a:p>
        </p:txBody>
      </p:sp>
      <p:sp>
        <p:nvSpPr>
          <p:cNvPr id="6" name="Content Placeholder 3"/>
          <p:cNvSpPr txBox="1">
            <a:spLocks/>
          </p:cNvSpPr>
          <p:nvPr/>
        </p:nvSpPr>
        <p:spPr>
          <a:xfrm>
            <a:off x="2133600" y="76200"/>
            <a:ext cx="4953000" cy="914400"/>
          </a:xfrm>
          <a:prstGeom prst="rect">
            <a:avLst/>
          </a:prstGeom>
        </p:spPr>
        <p:txBody>
          <a:bodyPr/>
          <a:lstStyle>
            <a:lvl1pPr marL="0" indent="0" algn="ctr">
              <a:spcBef>
                <a:spcPts val="500"/>
              </a:spcBef>
              <a:buSzPct val="100000"/>
              <a:buFont typeface="Arial"/>
              <a:buNone/>
              <a:defRPr sz="2800" b="1">
                <a:solidFill>
                  <a:schemeClr val="bg1"/>
                </a:solidFill>
                <a:latin typeface="+mj-lt"/>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US" dirty="0"/>
              <a:t>CEOS-32-11 and 32-13</a:t>
            </a:r>
          </a:p>
          <a:p>
            <a:pPr defTabSz="914400"/>
            <a:r>
              <a:rPr lang="en-US" i="1" dirty="0"/>
              <a:t>Ad Hoc </a:t>
            </a:r>
            <a:r>
              <a:rPr lang="en-US" dirty="0"/>
              <a:t>Teams</a:t>
            </a:r>
          </a:p>
        </p:txBody>
      </p:sp>
    </p:spTree>
    <p:extLst>
      <p:ext uri="{BB962C8B-B14F-4D97-AF65-F5344CB8AC3E}">
        <p14:creationId xmlns:p14="http://schemas.microsoft.com/office/powerpoint/2010/main" val="38294017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15</a:t>
            </a:fld>
            <a:endParaRPr lang="uk-UA" dirty="0"/>
          </a:p>
        </p:txBody>
      </p:sp>
      <p:sp>
        <p:nvSpPr>
          <p:cNvPr id="3" name="Content Placeholder 2"/>
          <p:cNvSpPr>
            <a:spLocks noGrp="1"/>
          </p:cNvSpPr>
          <p:nvPr>
            <p:ph sz="quarter" idx="10"/>
          </p:nvPr>
        </p:nvSpPr>
        <p:spPr/>
        <p:txBody>
          <a:bodyPr/>
          <a:lstStyle/>
          <a:p>
            <a:pPr marL="0" indent="0">
              <a:lnSpc>
                <a:spcPct val="90000"/>
              </a:lnSpc>
              <a:buNone/>
            </a:pPr>
            <a:r>
              <a:rPr lang="en-US" sz="2400" b="0" dirty="0">
                <a:latin typeface="Candara" panose="020E0502030303020204" pitchFamily="34" charset="0"/>
              </a:rPr>
              <a:t>Propose a two-year initiation cycle for standing up new AHTs.  The two-year initial cycle will allow for defining the objective, evaluating the merit and value of the objectives, and determining the appropriate path forward for continued support within CEOS. All other aspects of the AHT reporting process will remain, including annual reporting at Plenary.</a:t>
            </a:r>
          </a:p>
          <a:p>
            <a:pPr marL="0" indent="0">
              <a:lnSpc>
                <a:spcPct val="90000"/>
              </a:lnSpc>
              <a:buNone/>
            </a:pPr>
            <a:r>
              <a:rPr lang="en-US" sz="2400" b="0" u="sng" dirty="0">
                <a:latin typeface="Candara" panose="020E0502030303020204" pitchFamily="34" charset="0"/>
              </a:rPr>
              <a:t>History and Context:</a:t>
            </a:r>
          </a:p>
          <a:p>
            <a:pPr>
              <a:lnSpc>
                <a:spcPct val="90000"/>
              </a:lnSpc>
            </a:pPr>
            <a:r>
              <a:rPr lang="en-US" b="0" dirty="0">
                <a:latin typeface="Candara" panose="020E0502030303020204" pitchFamily="34" charset="0"/>
              </a:rPr>
              <a:t>The CEOS Ad Hoc Team process has been successful and productive.</a:t>
            </a:r>
          </a:p>
          <a:p>
            <a:pPr>
              <a:lnSpc>
                <a:spcPct val="90000"/>
              </a:lnSpc>
            </a:pPr>
            <a:r>
              <a:rPr lang="en-US" b="0" dirty="0">
                <a:latin typeface="Candara" panose="020E0502030303020204" pitchFamily="34" charset="0"/>
              </a:rPr>
              <a:t>CEOS has used the AHT process, or variations of it, to consider how best to support emerging needs and apply new capabilities where a permanent CEOS mechanism does not exist.</a:t>
            </a:r>
          </a:p>
          <a:p>
            <a:pPr>
              <a:lnSpc>
                <a:spcPct val="90000"/>
              </a:lnSpc>
            </a:pPr>
            <a:r>
              <a:rPr lang="en-US" b="0" dirty="0">
                <a:latin typeface="Candara" panose="020E0502030303020204" pitchFamily="34" charset="0"/>
              </a:rPr>
              <a:t>To date, CEOS has initiated as many as nine activities since 2008 to consider emerging needs.</a:t>
            </a:r>
          </a:p>
          <a:p>
            <a:pPr>
              <a:lnSpc>
                <a:spcPct val="90000"/>
              </a:lnSpc>
            </a:pPr>
            <a:r>
              <a:rPr lang="en-US" b="0" dirty="0">
                <a:latin typeface="Candara" panose="020E0502030303020204" pitchFamily="34" charset="0"/>
              </a:rPr>
              <a:t>Of these, at least four have been dispositioned, three into existing CEOS Working Groups, and twice with the creation of new groups, </a:t>
            </a:r>
            <a:r>
              <a:rPr lang="en-US" b="0" dirty="0" err="1">
                <a:latin typeface="Candara" panose="020E0502030303020204" pitchFamily="34" charset="0"/>
              </a:rPr>
              <a:t>WGClimate</a:t>
            </a:r>
            <a:r>
              <a:rPr lang="en-US" b="0" dirty="0">
                <a:latin typeface="Candara" panose="020E0502030303020204" pitchFamily="34" charset="0"/>
              </a:rPr>
              <a:t> (2010) and </a:t>
            </a:r>
            <a:r>
              <a:rPr lang="en-US" b="0" dirty="0" err="1">
                <a:latin typeface="Candara" panose="020E0502030303020204" pitchFamily="34" charset="0"/>
              </a:rPr>
              <a:t>WGDisasters</a:t>
            </a:r>
            <a:r>
              <a:rPr lang="en-US" b="0" dirty="0">
                <a:latin typeface="Candara" panose="020E0502030303020204" pitchFamily="34" charset="0"/>
              </a:rPr>
              <a:t> (2013).</a:t>
            </a:r>
          </a:p>
          <a:p>
            <a:pPr marL="0" indent="0">
              <a:lnSpc>
                <a:spcPct val="90000"/>
              </a:lnSpc>
              <a:buNone/>
            </a:pPr>
            <a:endParaRPr lang="en-US" sz="2400" dirty="0">
              <a:latin typeface="Candara" panose="020E0502030303020204" pitchFamily="34" charset="0"/>
            </a:endParaRPr>
          </a:p>
        </p:txBody>
      </p:sp>
      <p:sp>
        <p:nvSpPr>
          <p:cNvPr id="6" name="Content Placeholder 3"/>
          <p:cNvSpPr txBox="1">
            <a:spLocks/>
          </p:cNvSpPr>
          <p:nvPr/>
        </p:nvSpPr>
        <p:spPr>
          <a:xfrm>
            <a:off x="2133600" y="76200"/>
            <a:ext cx="4953000" cy="914400"/>
          </a:xfrm>
          <a:prstGeom prst="rect">
            <a:avLst/>
          </a:prstGeom>
        </p:spPr>
        <p:txBody>
          <a:bodyPr/>
          <a:lstStyle>
            <a:lvl1pPr marL="0" indent="0" algn="ctr">
              <a:spcBef>
                <a:spcPts val="500"/>
              </a:spcBef>
              <a:buSzPct val="100000"/>
              <a:buFont typeface="Arial"/>
              <a:buNone/>
              <a:defRPr sz="2800" b="1">
                <a:solidFill>
                  <a:schemeClr val="bg1"/>
                </a:solidFill>
                <a:latin typeface="+mj-lt"/>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US" i="1" dirty="0"/>
              <a:t>Ad Hoc </a:t>
            </a:r>
            <a:r>
              <a:rPr lang="en-US" dirty="0"/>
              <a:t>Teams</a:t>
            </a:r>
          </a:p>
          <a:p>
            <a:pPr defTabSz="914400"/>
            <a:r>
              <a:rPr lang="en-US" dirty="0"/>
              <a:t>A Proposal</a:t>
            </a:r>
          </a:p>
        </p:txBody>
      </p:sp>
    </p:spTree>
    <p:extLst>
      <p:ext uri="{BB962C8B-B14F-4D97-AF65-F5344CB8AC3E}">
        <p14:creationId xmlns:p14="http://schemas.microsoft.com/office/powerpoint/2010/main" val="291798342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16</a:t>
            </a:fld>
            <a:endParaRPr lang="uk-UA" dirty="0"/>
          </a:p>
        </p:txBody>
      </p:sp>
      <p:pic>
        <p:nvPicPr>
          <p:cNvPr id="7" name="Content Placeholder 6"/>
          <p:cNvPicPr>
            <a:picLocks noGrp="1" noChangeAspect="1"/>
          </p:cNvPicPr>
          <p:nvPr>
            <p:ph sz="quarter" idx="10"/>
          </p:nvPr>
        </p:nvPicPr>
        <p:blipFill>
          <a:blip r:embed="rId2"/>
          <a:stretch>
            <a:fillRect/>
          </a:stretch>
        </p:blipFill>
        <p:spPr>
          <a:xfrm>
            <a:off x="52647" y="1219200"/>
            <a:ext cx="8991600" cy="1091633"/>
          </a:xfrm>
          <a:prstGeom prst="rect">
            <a:avLst/>
          </a:prstGeom>
        </p:spPr>
      </p:pic>
      <p:sp>
        <p:nvSpPr>
          <p:cNvPr id="5" name="Content Placeholder 3"/>
          <p:cNvSpPr>
            <a:spLocks noGrp="1"/>
          </p:cNvSpPr>
          <p:nvPr>
            <p:ph sz="quarter" idx="11"/>
          </p:nvPr>
        </p:nvSpPr>
        <p:spPr>
          <a:xfrm>
            <a:off x="2095500" y="76199"/>
            <a:ext cx="4953000" cy="955715"/>
          </a:xfrm>
        </p:spPr>
        <p:txBody>
          <a:bodyPr/>
          <a:lstStyle/>
          <a:p>
            <a:pPr lvl="0">
              <a:spcBef>
                <a:spcPts val="0"/>
              </a:spcBef>
              <a:buSzTx/>
              <a:defRPr/>
            </a:pPr>
            <a:r>
              <a:rPr lang="en-US" dirty="0"/>
              <a:t>Working Groups</a:t>
            </a:r>
          </a:p>
          <a:p>
            <a:pPr lvl="0">
              <a:spcBef>
                <a:spcPts val="0"/>
              </a:spcBef>
              <a:buSzTx/>
              <a:defRPr/>
            </a:pPr>
            <a:r>
              <a:rPr lang="en-US" dirty="0"/>
              <a:t>Current Situation</a:t>
            </a:r>
          </a:p>
        </p:txBody>
      </p:sp>
      <p:sp>
        <p:nvSpPr>
          <p:cNvPr id="6" name="Content Placeholder 2"/>
          <p:cNvSpPr txBox="1">
            <a:spLocks/>
          </p:cNvSpPr>
          <p:nvPr/>
        </p:nvSpPr>
        <p:spPr>
          <a:xfrm>
            <a:off x="0" y="2511974"/>
            <a:ext cx="5791200" cy="4041226"/>
          </a:xfrm>
          <a:prstGeom prst="rect">
            <a:avLst/>
          </a:prstGeom>
        </p:spPr>
        <p:txBody>
          <a:bodyPr/>
          <a:lstStyle>
            <a:lvl1pPr marL="342900" indent="-342900">
              <a:spcBef>
                <a:spcPts val="500"/>
              </a:spcBef>
              <a:buSzPct val="100000"/>
              <a:buFont typeface="Arial"/>
              <a:buChar char="•"/>
              <a:defRPr sz="2000" b="1">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US" dirty="0"/>
              <a:t>2-year leadership rotation detailed in the CEOS Working Group Process Paper</a:t>
            </a:r>
          </a:p>
          <a:p>
            <a:pPr defTabSz="914400"/>
            <a:r>
              <a:rPr lang="en-US" dirty="0"/>
              <a:t>Agencies commit to leadership role (actually 4-year commitment with Vice Chair, followed by Chair)</a:t>
            </a:r>
          </a:p>
          <a:p>
            <a:pPr defTabSz="914400"/>
            <a:r>
              <a:rPr lang="en-US" dirty="0"/>
              <a:t>WG leadership does require a sustained commitment from CEOS members, but we have been able to fill the seats.</a:t>
            </a:r>
          </a:p>
        </p:txBody>
      </p:sp>
      <p:pic>
        <p:nvPicPr>
          <p:cNvPr id="3" name="Picture 2"/>
          <p:cNvPicPr>
            <a:picLocks noChangeAspect="1"/>
          </p:cNvPicPr>
          <p:nvPr/>
        </p:nvPicPr>
        <p:blipFill>
          <a:blip r:embed="rId3"/>
          <a:stretch>
            <a:fillRect/>
          </a:stretch>
        </p:blipFill>
        <p:spPr>
          <a:xfrm>
            <a:off x="5943600" y="2527231"/>
            <a:ext cx="3093720" cy="4025969"/>
          </a:xfrm>
          <a:prstGeom prst="rect">
            <a:avLst/>
          </a:prstGeom>
        </p:spPr>
      </p:pic>
      <p:sp>
        <p:nvSpPr>
          <p:cNvPr id="8" name="Content Placeholder 2"/>
          <p:cNvSpPr txBox="1">
            <a:spLocks/>
          </p:cNvSpPr>
          <p:nvPr/>
        </p:nvSpPr>
        <p:spPr>
          <a:xfrm rot="19747093">
            <a:off x="347848" y="4003605"/>
            <a:ext cx="7262955" cy="528797"/>
          </a:xfrm>
          <a:prstGeom prst="rect">
            <a:avLst/>
          </a:prstGeom>
          <a:solidFill>
            <a:schemeClr val="tx2">
              <a:lumMod val="50000"/>
            </a:schemeClr>
          </a:solidFill>
          <a:ln w="19050">
            <a:solidFill>
              <a:srgbClr val="CC0066"/>
            </a:solidFill>
          </a:ln>
        </p:spPr>
        <p:txBody>
          <a:bodyPr/>
          <a:lstStyle>
            <a:lvl1pPr marL="342900" indent="-342900">
              <a:spcBef>
                <a:spcPts val="500"/>
              </a:spcBef>
              <a:buSzPct val="100000"/>
              <a:buFont typeface="Arial"/>
              <a:buChar char="•"/>
              <a:defRPr sz="2000" b="1">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buFont typeface="Arial"/>
              <a:buNone/>
            </a:pPr>
            <a:r>
              <a:rPr lang="en-US" sz="2800" dirty="0">
                <a:solidFill>
                  <a:srgbClr val="CC0066"/>
                </a:solidFill>
              </a:rPr>
              <a:t>No Proposed changes for Existing WGs</a:t>
            </a:r>
          </a:p>
        </p:txBody>
      </p:sp>
    </p:spTree>
    <p:extLst>
      <p:ext uri="{BB962C8B-B14F-4D97-AF65-F5344CB8AC3E}">
        <p14:creationId xmlns:p14="http://schemas.microsoft.com/office/powerpoint/2010/main" val="41911019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17</a:t>
            </a:fld>
            <a:endParaRPr lang="uk-UA" dirty="0"/>
          </a:p>
        </p:txBody>
      </p:sp>
      <p:sp>
        <p:nvSpPr>
          <p:cNvPr id="3" name="Content Placeholder 2"/>
          <p:cNvSpPr>
            <a:spLocks noGrp="1"/>
          </p:cNvSpPr>
          <p:nvPr>
            <p:ph sz="quarter" idx="10"/>
          </p:nvPr>
        </p:nvSpPr>
        <p:spPr/>
        <p:txBody>
          <a:bodyPr/>
          <a:lstStyle/>
          <a:p>
            <a:pPr marL="0" indent="0">
              <a:buNone/>
            </a:pPr>
            <a:r>
              <a:rPr lang="en-US" sz="2400" b="0" dirty="0"/>
              <a:t>Establish a new Working Group focused on </a:t>
            </a:r>
            <a:r>
              <a:rPr lang="en-US" sz="2400" b="0" i="1" dirty="0"/>
              <a:t>Information Provision</a:t>
            </a:r>
            <a:r>
              <a:rPr lang="en-US" sz="2400" b="0" dirty="0"/>
              <a:t>, to coordinate all activities related to user outreach and applications (</a:t>
            </a:r>
            <a:r>
              <a:rPr lang="en-US" sz="2400" b="0" i="1" dirty="0"/>
              <a:t>e.g.,</a:t>
            </a:r>
            <a:r>
              <a:rPr lang="en-US" sz="2400" b="0" dirty="0"/>
              <a:t> forests, agriculture, freshwater, land degradation, urban, biodiversity, and more in the future).  </a:t>
            </a:r>
          </a:p>
          <a:p>
            <a:pPr marL="0" indent="0">
              <a:buNone/>
            </a:pPr>
            <a:r>
              <a:rPr lang="en-US" sz="2400" b="0" u="sng" dirty="0"/>
              <a:t>Context:</a:t>
            </a:r>
          </a:p>
          <a:p>
            <a:r>
              <a:rPr lang="en-US" b="0" dirty="0"/>
              <a:t>All three existing AHTs focus on external user information and service delivery, in a class with the existing Working Groups on Disasters and Climate.</a:t>
            </a:r>
          </a:p>
          <a:p>
            <a:r>
              <a:rPr lang="en-US" b="0" dirty="0"/>
              <a:t>Expansion of such focused groups reflects the growing demand by the global community for specific, refined information products from CEOS and CEOS Agencies for operational decision-making.</a:t>
            </a:r>
          </a:p>
          <a:p>
            <a:r>
              <a:rPr lang="en-US" b="0" dirty="0"/>
              <a:t>The SDCG for GFOI and GEOGLAM activities are mature, externally focused activities relying on sustained delivery of CEOS data and information to meet user needs.</a:t>
            </a:r>
          </a:p>
          <a:p>
            <a:endParaRPr lang="en-US" b="0" dirty="0"/>
          </a:p>
        </p:txBody>
      </p:sp>
      <p:sp>
        <p:nvSpPr>
          <p:cNvPr id="6" name="Content Placeholder 3"/>
          <p:cNvSpPr txBox="1">
            <a:spLocks/>
          </p:cNvSpPr>
          <p:nvPr/>
        </p:nvSpPr>
        <p:spPr>
          <a:xfrm>
            <a:off x="2133600" y="76200"/>
            <a:ext cx="4953000" cy="914400"/>
          </a:xfrm>
          <a:prstGeom prst="rect">
            <a:avLst/>
          </a:prstGeom>
        </p:spPr>
        <p:txBody>
          <a:bodyPr/>
          <a:lstStyle>
            <a:lvl1pPr marL="0" indent="0" algn="ctr">
              <a:spcBef>
                <a:spcPts val="500"/>
              </a:spcBef>
              <a:buSzPct val="100000"/>
              <a:buFont typeface="Arial"/>
              <a:buNone/>
              <a:defRPr sz="2800" b="1">
                <a:solidFill>
                  <a:schemeClr val="bg1"/>
                </a:solidFill>
                <a:latin typeface="+mj-lt"/>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US" dirty="0"/>
              <a:t>New Working Group</a:t>
            </a:r>
          </a:p>
          <a:p>
            <a:pPr defTabSz="914400"/>
            <a:r>
              <a:rPr lang="en-US" dirty="0"/>
              <a:t>A Proposal</a:t>
            </a:r>
          </a:p>
        </p:txBody>
      </p:sp>
    </p:spTree>
    <p:extLst>
      <p:ext uri="{BB962C8B-B14F-4D97-AF65-F5344CB8AC3E}">
        <p14:creationId xmlns:p14="http://schemas.microsoft.com/office/powerpoint/2010/main" val="330475134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18</a:t>
            </a:fld>
            <a:endParaRPr lang="uk-UA" dirty="0"/>
          </a:p>
        </p:txBody>
      </p:sp>
      <p:sp>
        <p:nvSpPr>
          <p:cNvPr id="3" name="Content Placeholder 2"/>
          <p:cNvSpPr>
            <a:spLocks noGrp="1"/>
          </p:cNvSpPr>
          <p:nvPr>
            <p:ph sz="quarter" idx="10"/>
          </p:nvPr>
        </p:nvSpPr>
        <p:spPr/>
        <p:txBody>
          <a:bodyPr/>
          <a:lstStyle/>
          <a:p>
            <a:pPr marL="0" indent="0">
              <a:lnSpc>
                <a:spcPct val="90000"/>
              </a:lnSpc>
              <a:spcBef>
                <a:spcPts val="300"/>
              </a:spcBef>
              <a:buNone/>
            </a:pPr>
            <a:r>
              <a:rPr lang="en-US" b="0" u="sng" dirty="0"/>
              <a:t>Opportunities:</a:t>
            </a:r>
          </a:p>
          <a:p>
            <a:pPr>
              <a:lnSpc>
                <a:spcPct val="90000"/>
              </a:lnSpc>
              <a:spcBef>
                <a:spcPts val="300"/>
              </a:spcBef>
            </a:pPr>
            <a:r>
              <a:rPr lang="en-US" b="0" dirty="0"/>
              <a:t>Different activities share a common expectation for CEOS to help them find and apply the right satellite observations datasets to address their operational needs.</a:t>
            </a:r>
          </a:p>
          <a:p>
            <a:pPr>
              <a:lnSpc>
                <a:spcPct val="90000"/>
              </a:lnSpc>
              <a:spcBef>
                <a:spcPts val="300"/>
              </a:spcBef>
            </a:pPr>
            <a:r>
              <a:rPr lang="en-US" b="0" dirty="0"/>
              <a:t>WG can perform this filtering, definition, and data product </a:t>
            </a:r>
            <a:r>
              <a:rPr lang="en-US" b="0" dirty="0" err="1"/>
              <a:t>subsetting</a:t>
            </a:r>
            <a:r>
              <a:rPr lang="en-US" b="0" dirty="0"/>
              <a:t> by working with the user communities to understand the needs and by pulling appropriate data from any or all of the VCs.</a:t>
            </a:r>
          </a:p>
          <a:p>
            <a:pPr>
              <a:lnSpc>
                <a:spcPct val="90000"/>
              </a:lnSpc>
              <a:spcBef>
                <a:spcPts val="300"/>
              </a:spcBef>
            </a:pPr>
            <a:r>
              <a:rPr lang="en-US" b="0" dirty="0"/>
              <a:t>Allows secretariat functions of the WG to consolidate across several similar service provision activities within a single WG, saving resources and the development of common practices executed across the activities.</a:t>
            </a:r>
          </a:p>
          <a:p>
            <a:pPr>
              <a:lnSpc>
                <a:spcPct val="90000"/>
              </a:lnSpc>
              <a:spcBef>
                <a:spcPts val="300"/>
              </a:spcBef>
            </a:pPr>
            <a:r>
              <a:rPr lang="en-US" b="0" dirty="0"/>
              <a:t>Provides a path for more tasks as subgroups to existing permanent mechanism.</a:t>
            </a:r>
          </a:p>
          <a:p>
            <a:pPr marL="0" indent="0">
              <a:lnSpc>
                <a:spcPct val="90000"/>
              </a:lnSpc>
              <a:spcBef>
                <a:spcPts val="300"/>
              </a:spcBef>
              <a:buNone/>
            </a:pPr>
            <a:r>
              <a:rPr lang="en-US" b="0" u="sng" dirty="0"/>
              <a:t>Issues</a:t>
            </a:r>
            <a:r>
              <a:rPr lang="en-US" b="0" dirty="0"/>
              <a:t>:</a:t>
            </a:r>
          </a:p>
          <a:p>
            <a:pPr>
              <a:lnSpc>
                <a:spcPct val="90000"/>
              </a:lnSpc>
              <a:spcBef>
                <a:spcPts val="300"/>
              </a:spcBef>
            </a:pPr>
            <a:r>
              <a:rPr lang="en-US" b="0" dirty="0"/>
              <a:t>We do not want to create another management layer on existing functioning activities (SDCG for GFOI, GEOGLAM)</a:t>
            </a:r>
          </a:p>
          <a:p>
            <a:pPr>
              <a:lnSpc>
                <a:spcPct val="90000"/>
              </a:lnSpc>
              <a:spcBef>
                <a:spcPts val="300"/>
              </a:spcBef>
            </a:pPr>
            <a:r>
              <a:rPr lang="en-US" b="0" dirty="0"/>
              <a:t>A multi-activity working group will require Member resources and support</a:t>
            </a:r>
          </a:p>
          <a:p>
            <a:pPr>
              <a:lnSpc>
                <a:spcPct val="90000"/>
              </a:lnSpc>
              <a:spcBef>
                <a:spcPts val="300"/>
              </a:spcBef>
            </a:pPr>
            <a:endParaRPr lang="en-US" b="0" dirty="0"/>
          </a:p>
        </p:txBody>
      </p:sp>
      <p:sp>
        <p:nvSpPr>
          <p:cNvPr id="5" name="Content Placeholder 3"/>
          <p:cNvSpPr txBox="1">
            <a:spLocks/>
          </p:cNvSpPr>
          <p:nvPr/>
        </p:nvSpPr>
        <p:spPr>
          <a:xfrm>
            <a:off x="2133600" y="76200"/>
            <a:ext cx="4953000" cy="914400"/>
          </a:xfrm>
          <a:prstGeom prst="rect">
            <a:avLst/>
          </a:prstGeom>
        </p:spPr>
        <p:txBody>
          <a:bodyPr/>
          <a:lstStyle>
            <a:lvl1pPr marL="0" indent="0" algn="ctr">
              <a:spcBef>
                <a:spcPts val="500"/>
              </a:spcBef>
              <a:buSzPct val="100000"/>
              <a:buFont typeface="Arial"/>
              <a:buNone/>
              <a:defRPr sz="2800" b="1">
                <a:solidFill>
                  <a:schemeClr val="bg1"/>
                </a:solidFill>
                <a:latin typeface="+mj-lt"/>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US" dirty="0"/>
              <a:t>New WG Proposal: Issues and Opportunities</a:t>
            </a:r>
          </a:p>
        </p:txBody>
      </p:sp>
    </p:spTree>
    <p:extLst>
      <p:ext uri="{BB962C8B-B14F-4D97-AF65-F5344CB8AC3E}">
        <p14:creationId xmlns:p14="http://schemas.microsoft.com/office/powerpoint/2010/main" val="34199541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354D0A9-C3EB-1D4C-9423-C79392C6EE53}"/>
              </a:ext>
            </a:extLst>
          </p:cNvPr>
          <p:cNvGrpSpPr/>
          <p:nvPr/>
        </p:nvGrpSpPr>
        <p:grpSpPr>
          <a:xfrm>
            <a:off x="609600" y="1371600"/>
            <a:ext cx="7370456" cy="3685028"/>
            <a:chOff x="886772" y="1725172"/>
            <a:chExt cx="7370456" cy="3685028"/>
          </a:xfrm>
        </p:grpSpPr>
        <p:grpSp>
          <p:nvGrpSpPr>
            <p:cNvPr id="5" name="Group 4">
              <a:extLst>
                <a:ext uri="{FF2B5EF4-FFF2-40B4-BE49-F238E27FC236}">
                  <a16:creationId xmlns:a16="http://schemas.microsoft.com/office/drawing/2014/main" id="{E084B3DE-762A-0B49-81C8-F9E5D772A20A}"/>
                </a:ext>
              </a:extLst>
            </p:cNvPr>
            <p:cNvGrpSpPr/>
            <p:nvPr/>
          </p:nvGrpSpPr>
          <p:grpSpPr>
            <a:xfrm>
              <a:off x="886772" y="1725172"/>
              <a:ext cx="7370456" cy="1575011"/>
              <a:chOff x="2960" y="295040"/>
              <a:chExt cx="7370456" cy="1575011"/>
            </a:xfrm>
          </p:grpSpPr>
          <p:sp>
            <p:nvSpPr>
              <p:cNvPr id="6" name="Rounded Rectangle 5">
                <a:extLst>
                  <a:ext uri="{FF2B5EF4-FFF2-40B4-BE49-F238E27FC236}">
                    <a16:creationId xmlns:a16="http://schemas.microsoft.com/office/drawing/2014/main" id="{A75D08D5-950A-3A4B-A49F-EE3E97761A95}"/>
                  </a:ext>
                </a:extLst>
              </p:cNvPr>
              <p:cNvSpPr/>
              <p:nvPr/>
            </p:nvSpPr>
            <p:spPr>
              <a:xfrm>
                <a:off x="2960" y="295040"/>
                <a:ext cx="7370456" cy="1575011"/>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B76B4055-E432-244B-9ED2-2039A6384DB9}"/>
                  </a:ext>
                </a:extLst>
              </p:cNvPr>
              <p:cNvSpPr txBox="1"/>
              <p:nvPr/>
            </p:nvSpPr>
            <p:spPr>
              <a:xfrm>
                <a:off x="49090" y="341170"/>
                <a:ext cx="7278196" cy="14827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1">
                        <a:lumMod val="50000"/>
                      </a:schemeClr>
                    </a:solidFill>
                    <a:latin typeface="Candara" panose="020E0502030303020204" pitchFamily="34" charset="0"/>
                  </a:rPr>
                  <a:t>Working Group on Information Provision (TBC)</a:t>
                </a:r>
              </a:p>
              <a:p>
                <a:pPr marL="0" lvl="0" indent="0" algn="ctr" defTabSz="8890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Chair and Vice Chair – 2 </a:t>
                </a:r>
                <a:r>
                  <a:rPr lang="en-US" sz="1800" kern="1200" dirty="0" err="1">
                    <a:solidFill>
                      <a:schemeClr val="accent1">
                        <a:lumMod val="50000"/>
                      </a:schemeClr>
                    </a:solidFill>
                    <a:latin typeface="Candara" panose="020E0502030303020204" pitchFamily="34" charset="0"/>
                  </a:rPr>
                  <a:t>yrs</a:t>
                </a:r>
                <a:endParaRPr lang="en-US" sz="1800" kern="1200" dirty="0">
                  <a:solidFill>
                    <a:schemeClr val="accent1">
                      <a:lumMod val="50000"/>
                    </a:schemeClr>
                  </a:solidFill>
                  <a:latin typeface="Candara" panose="020E0502030303020204" pitchFamily="34" charset="0"/>
                </a:endParaRPr>
              </a:p>
              <a:p>
                <a:pPr marL="0" lvl="0" indent="0" algn="ctr" defTabSz="8890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Secretariat</a:t>
                </a:r>
                <a:endParaRPr lang="en-US" sz="1400" kern="1200" dirty="0">
                  <a:solidFill>
                    <a:schemeClr val="accent1">
                      <a:lumMod val="50000"/>
                    </a:schemeClr>
                  </a:solidFill>
                  <a:latin typeface="Candara" panose="020E0502030303020204" pitchFamily="34" charset="0"/>
                </a:endParaRPr>
              </a:p>
            </p:txBody>
          </p:sp>
        </p:grpSp>
        <p:grpSp>
          <p:nvGrpSpPr>
            <p:cNvPr id="8" name="Group 7">
              <a:extLst>
                <a:ext uri="{FF2B5EF4-FFF2-40B4-BE49-F238E27FC236}">
                  <a16:creationId xmlns:a16="http://schemas.microsoft.com/office/drawing/2014/main" id="{5573C4F5-81F9-184C-9EEE-7CAD939CD738}"/>
                </a:ext>
              </a:extLst>
            </p:cNvPr>
            <p:cNvGrpSpPr/>
            <p:nvPr/>
          </p:nvGrpSpPr>
          <p:grpSpPr>
            <a:xfrm>
              <a:off x="886772" y="3444895"/>
              <a:ext cx="1381270" cy="920335"/>
              <a:chOff x="2960" y="2049409"/>
              <a:chExt cx="1381270" cy="920335"/>
            </a:xfrm>
          </p:grpSpPr>
          <p:sp>
            <p:nvSpPr>
              <p:cNvPr id="9" name="Rounded Rectangle 8">
                <a:extLst>
                  <a:ext uri="{FF2B5EF4-FFF2-40B4-BE49-F238E27FC236}">
                    <a16:creationId xmlns:a16="http://schemas.microsoft.com/office/drawing/2014/main" id="{EF0F601C-A02D-A648-97CD-F39461F8D765}"/>
                  </a:ext>
                </a:extLst>
              </p:cNvPr>
              <p:cNvSpPr/>
              <p:nvPr/>
            </p:nvSpPr>
            <p:spPr>
              <a:xfrm>
                <a:off x="2960" y="2049409"/>
                <a:ext cx="1381270" cy="920335"/>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0" name="Rounded Rectangle 4">
                <a:extLst>
                  <a:ext uri="{FF2B5EF4-FFF2-40B4-BE49-F238E27FC236}">
                    <a16:creationId xmlns:a16="http://schemas.microsoft.com/office/drawing/2014/main" id="{1447E7B4-9C47-D44E-831A-FEF59B966519}"/>
                  </a:ext>
                </a:extLst>
              </p:cNvPr>
              <p:cNvSpPr txBox="1"/>
              <p:nvPr/>
            </p:nvSpPr>
            <p:spPr>
              <a:xfrm>
                <a:off x="29916" y="2076365"/>
                <a:ext cx="1327358" cy="866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Forests (GFOI)</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panose="020E0502030303020204" pitchFamily="34" charset="0"/>
                  </a:rPr>
                  <a:t>Lead(s) – no term</a:t>
                </a:r>
                <a:endParaRPr lang="en-US" sz="1000" kern="1200" dirty="0">
                  <a:solidFill>
                    <a:schemeClr val="accent1">
                      <a:lumMod val="50000"/>
                    </a:schemeClr>
                  </a:solidFill>
                  <a:latin typeface="Candara" panose="020E0502030303020204" pitchFamily="34" charset="0"/>
                </a:endParaRPr>
              </a:p>
            </p:txBody>
          </p:sp>
        </p:grpSp>
        <p:grpSp>
          <p:nvGrpSpPr>
            <p:cNvPr id="11" name="Group 10">
              <a:extLst>
                <a:ext uri="{FF2B5EF4-FFF2-40B4-BE49-F238E27FC236}">
                  <a16:creationId xmlns:a16="http://schemas.microsoft.com/office/drawing/2014/main" id="{3342F2C8-EBCB-2845-B476-C4613AF1F775}"/>
                </a:ext>
              </a:extLst>
            </p:cNvPr>
            <p:cNvGrpSpPr/>
            <p:nvPr/>
          </p:nvGrpSpPr>
          <p:grpSpPr>
            <a:xfrm>
              <a:off x="3830296" y="4489865"/>
              <a:ext cx="1381270" cy="920335"/>
              <a:chOff x="2960" y="2049409"/>
              <a:chExt cx="1381270" cy="920335"/>
            </a:xfrm>
          </p:grpSpPr>
          <p:sp>
            <p:nvSpPr>
              <p:cNvPr id="12" name="Rounded Rectangle 11">
                <a:extLst>
                  <a:ext uri="{FF2B5EF4-FFF2-40B4-BE49-F238E27FC236}">
                    <a16:creationId xmlns:a16="http://schemas.microsoft.com/office/drawing/2014/main" id="{DDD44214-9E3D-484A-B7C8-8C1F1B2E9D5C}"/>
                  </a:ext>
                </a:extLst>
              </p:cNvPr>
              <p:cNvSpPr/>
              <p:nvPr/>
            </p:nvSpPr>
            <p:spPr>
              <a:xfrm>
                <a:off x="2960" y="2049409"/>
                <a:ext cx="1381270" cy="920335"/>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3" name="Rounded Rectangle 4">
                <a:extLst>
                  <a:ext uri="{FF2B5EF4-FFF2-40B4-BE49-F238E27FC236}">
                    <a16:creationId xmlns:a16="http://schemas.microsoft.com/office/drawing/2014/main" id="{D50A5B9B-0BD0-464D-AABA-C647FFD63F91}"/>
                  </a:ext>
                </a:extLst>
              </p:cNvPr>
              <p:cNvSpPr txBox="1"/>
              <p:nvPr/>
            </p:nvSpPr>
            <p:spPr>
              <a:xfrm>
                <a:off x="29916" y="2076365"/>
                <a:ext cx="1327358" cy="866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GEOS4M</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panose="020E0502030303020204" pitchFamily="34" charset="0"/>
                  </a:rPr>
                  <a:t>Lead(s) – no term</a:t>
                </a:r>
                <a:endParaRPr lang="en-US" sz="1000" kern="1200" dirty="0">
                  <a:solidFill>
                    <a:schemeClr val="accent1">
                      <a:lumMod val="50000"/>
                    </a:schemeClr>
                  </a:solidFill>
                  <a:latin typeface="Candara" panose="020E0502030303020204" pitchFamily="34" charset="0"/>
                </a:endParaRPr>
              </a:p>
            </p:txBody>
          </p:sp>
        </p:grpSp>
        <p:grpSp>
          <p:nvGrpSpPr>
            <p:cNvPr id="14" name="Group 13">
              <a:extLst>
                <a:ext uri="{FF2B5EF4-FFF2-40B4-BE49-F238E27FC236}">
                  <a16:creationId xmlns:a16="http://schemas.microsoft.com/office/drawing/2014/main" id="{DA618EB6-2564-9148-9172-CE0B8A579A68}"/>
                </a:ext>
              </a:extLst>
            </p:cNvPr>
            <p:cNvGrpSpPr/>
            <p:nvPr/>
          </p:nvGrpSpPr>
          <p:grpSpPr>
            <a:xfrm>
              <a:off x="2365313" y="4489865"/>
              <a:ext cx="1381270" cy="920335"/>
              <a:chOff x="2960" y="2049409"/>
              <a:chExt cx="1381270" cy="920335"/>
            </a:xfrm>
          </p:grpSpPr>
          <p:sp>
            <p:nvSpPr>
              <p:cNvPr id="15" name="Rounded Rectangle 14">
                <a:extLst>
                  <a:ext uri="{FF2B5EF4-FFF2-40B4-BE49-F238E27FC236}">
                    <a16:creationId xmlns:a16="http://schemas.microsoft.com/office/drawing/2014/main" id="{88039477-3F79-664E-892C-D84BFB3D4880}"/>
                  </a:ext>
                </a:extLst>
              </p:cNvPr>
              <p:cNvSpPr/>
              <p:nvPr/>
            </p:nvSpPr>
            <p:spPr>
              <a:xfrm>
                <a:off x="2960" y="2049409"/>
                <a:ext cx="1381270" cy="920335"/>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6" name="Rounded Rectangle 4">
                <a:extLst>
                  <a:ext uri="{FF2B5EF4-FFF2-40B4-BE49-F238E27FC236}">
                    <a16:creationId xmlns:a16="http://schemas.microsoft.com/office/drawing/2014/main" id="{8FB7937F-EB87-7E49-8355-89ACAD1FECE6}"/>
                  </a:ext>
                </a:extLst>
              </p:cNvPr>
              <p:cNvSpPr txBox="1"/>
              <p:nvPr/>
            </p:nvSpPr>
            <p:spPr>
              <a:xfrm>
                <a:off x="29916" y="2076365"/>
                <a:ext cx="1327358" cy="866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GEO Wetlands</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panose="020E0502030303020204" pitchFamily="34" charset="0"/>
                  </a:rPr>
                  <a:t>Lead(s) – no term</a:t>
                </a:r>
                <a:endParaRPr lang="en-US" sz="1000" kern="1200" dirty="0">
                  <a:solidFill>
                    <a:schemeClr val="accent1">
                      <a:lumMod val="50000"/>
                    </a:schemeClr>
                  </a:solidFill>
                  <a:latin typeface="Candara" panose="020E0502030303020204" pitchFamily="34" charset="0"/>
                </a:endParaRPr>
              </a:p>
            </p:txBody>
          </p:sp>
        </p:grpSp>
        <p:grpSp>
          <p:nvGrpSpPr>
            <p:cNvPr id="17" name="Group 16">
              <a:extLst>
                <a:ext uri="{FF2B5EF4-FFF2-40B4-BE49-F238E27FC236}">
                  <a16:creationId xmlns:a16="http://schemas.microsoft.com/office/drawing/2014/main" id="{80AEFBF0-1A2C-1147-911D-7CB74060F544}"/>
                </a:ext>
              </a:extLst>
            </p:cNvPr>
            <p:cNvGrpSpPr/>
            <p:nvPr/>
          </p:nvGrpSpPr>
          <p:grpSpPr>
            <a:xfrm>
              <a:off x="886772" y="4489865"/>
              <a:ext cx="1381270" cy="920335"/>
              <a:chOff x="2960" y="2049409"/>
              <a:chExt cx="1381270" cy="920335"/>
            </a:xfrm>
          </p:grpSpPr>
          <p:sp>
            <p:nvSpPr>
              <p:cNvPr id="18" name="Rounded Rectangle 17">
                <a:extLst>
                  <a:ext uri="{FF2B5EF4-FFF2-40B4-BE49-F238E27FC236}">
                    <a16:creationId xmlns:a16="http://schemas.microsoft.com/office/drawing/2014/main" id="{70D9E064-0875-0141-8952-6E5C775E4264}"/>
                  </a:ext>
                </a:extLst>
              </p:cNvPr>
              <p:cNvSpPr/>
              <p:nvPr/>
            </p:nvSpPr>
            <p:spPr>
              <a:xfrm>
                <a:off x="2960" y="2049409"/>
                <a:ext cx="1381270" cy="920335"/>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9" name="Rounded Rectangle 4">
                <a:extLst>
                  <a:ext uri="{FF2B5EF4-FFF2-40B4-BE49-F238E27FC236}">
                    <a16:creationId xmlns:a16="http://schemas.microsoft.com/office/drawing/2014/main" id="{97EBD3C0-217C-894E-B279-C0904A1EF2DB}"/>
                  </a:ext>
                </a:extLst>
              </p:cNvPr>
              <p:cNvSpPr txBox="1"/>
              <p:nvPr/>
            </p:nvSpPr>
            <p:spPr>
              <a:xfrm>
                <a:off x="29916" y="2076365"/>
                <a:ext cx="1327358" cy="866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Biomass</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panose="020E0502030303020204" pitchFamily="34" charset="0"/>
                  </a:rPr>
                  <a:t>Lead(s) – no term</a:t>
                </a:r>
                <a:endParaRPr lang="en-US" sz="1000" kern="1200" dirty="0">
                  <a:solidFill>
                    <a:schemeClr val="accent1">
                      <a:lumMod val="50000"/>
                    </a:schemeClr>
                  </a:solidFill>
                  <a:latin typeface="Candara" panose="020E0502030303020204" pitchFamily="34" charset="0"/>
                </a:endParaRPr>
              </a:p>
            </p:txBody>
          </p:sp>
        </p:grpSp>
        <p:grpSp>
          <p:nvGrpSpPr>
            <p:cNvPr id="20" name="Group 19">
              <a:extLst>
                <a:ext uri="{FF2B5EF4-FFF2-40B4-BE49-F238E27FC236}">
                  <a16:creationId xmlns:a16="http://schemas.microsoft.com/office/drawing/2014/main" id="{D871AAD4-722F-8F49-9278-BD8D424CEC5F}"/>
                </a:ext>
              </a:extLst>
            </p:cNvPr>
            <p:cNvGrpSpPr/>
            <p:nvPr/>
          </p:nvGrpSpPr>
          <p:grpSpPr>
            <a:xfrm>
              <a:off x="2365313" y="3444895"/>
              <a:ext cx="1381270" cy="920335"/>
              <a:chOff x="2960" y="2049409"/>
              <a:chExt cx="1381270" cy="920335"/>
            </a:xfrm>
          </p:grpSpPr>
          <p:sp>
            <p:nvSpPr>
              <p:cNvPr id="21" name="Rounded Rectangle 20">
                <a:extLst>
                  <a:ext uri="{FF2B5EF4-FFF2-40B4-BE49-F238E27FC236}">
                    <a16:creationId xmlns:a16="http://schemas.microsoft.com/office/drawing/2014/main" id="{FC1D0B0C-9704-8942-9A4C-7B6F4AE29200}"/>
                  </a:ext>
                </a:extLst>
              </p:cNvPr>
              <p:cNvSpPr/>
              <p:nvPr/>
            </p:nvSpPr>
            <p:spPr>
              <a:xfrm>
                <a:off x="2960" y="2049409"/>
                <a:ext cx="1381270" cy="920335"/>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2" name="Rounded Rectangle 4">
                <a:extLst>
                  <a:ext uri="{FF2B5EF4-FFF2-40B4-BE49-F238E27FC236}">
                    <a16:creationId xmlns:a16="http://schemas.microsoft.com/office/drawing/2014/main" id="{B818D409-C12D-0A42-A42E-A614FC876746}"/>
                  </a:ext>
                </a:extLst>
              </p:cNvPr>
              <p:cNvSpPr txBox="1"/>
              <p:nvPr/>
            </p:nvSpPr>
            <p:spPr>
              <a:xfrm>
                <a:off x="29916" y="2076365"/>
                <a:ext cx="1327358" cy="866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Agriculture (GEOGLAM)</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panose="020E0502030303020204" pitchFamily="34" charset="0"/>
                  </a:rPr>
                  <a:t>Lead(s) – no term</a:t>
                </a:r>
                <a:endParaRPr lang="en-US" sz="1000" kern="1200" dirty="0">
                  <a:solidFill>
                    <a:schemeClr val="accent1">
                      <a:lumMod val="50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9097C92F-DDBA-4745-9FDE-3CB03930C7D5}"/>
                </a:ext>
              </a:extLst>
            </p:cNvPr>
            <p:cNvGrpSpPr/>
            <p:nvPr/>
          </p:nvGrpSpPr>
          <p:grpSpPr>
            <a:xfrm>
              <a:off x="3830296" y="3444895"/>
              <a:ext cx="1381270" cy="920335"/>
              <a:chOff x="2960" y="2049409"/>
              <a:chExt cx="1381270" cy="920335"/>
            </a:xfrm>
          </p:grpSpPr>
          <p:sp>
            <p:nvSpPr>
              <p:cNvPr id="24" name="Rounded Rectangle 23">
                <a:extLst>
                  <a:ext uri="{FF2B5EF4-FFF2-40B4-BE49-F238E27FC236}">
                    <a16:creationId xmlns:a16="http://schemas.microsoft.com/office/drawing/2014/main" id="{9D754BFD-98D7-6244-BC75-86B395931690}"/>
                  </a:ext>
                </a:extLst>
              </p:cNvPr>
              <p:cNvSpPr/>
              <p:nvPr/>
            </p:nvSpPr>
            <p:spPr>
              <a:xfrm>
                <a:off x="2960" y="2049409"/>
                <a:ext cx="1381270" cy="920335"/>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E6095025-4313-174C-8C7B-C4C8F47E3268}"/>
                  </a:ext>
                </a:extLst>
              </p:cNvPr>
              <p:cNvSpPr txBox="1"/>
              <p:nvPr/>
            </p:nvSpPr>
            <p:spPr>
              <a:xfrm>
                <a:off x="29916" y="2076365"/>
                <a:ext cx="1327358" cy="866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Biodiversity</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panose="020E0502030303020204" pitchFamily="34" charset="0"/>
                  </a:rPr>
                  <a:t>Lead(s) – no term</a:t>
                </a:r>
                <a:endParaRPr lang="en-US" sz="1000" kern="1200" dirty="0">
                  <a:solidFill>
                    <a:schemeClr val="accent1">
                      <a:lumMod val="50000"/>
                    </a:schemeClr>
                  </a:solidFill>
                  <a:latin typeface="Candara" panose="020E0502030303020204" pitchFamily="34" charset="0"/>
                </a:endParaRPr>
              </a:p>
            </p:txBody>
          </p:sp>
        </p:grpSp>
        <p:grpSp>
          <p:nvGrpSpPr>
            <p:cNvPr id="26" name="Group 25">
              <a:extLst>
                <a:ext uri="{FF2B5EF4-FFF2-40B4-BE49-F238E27FC236}">
                  <a16:creationId xmlns:a16="http://schemas.microsoft.com/office/drawing/2014/main" id="{C24A6E06-22C0-0F46-890E-D63797981FBF}"/>
                </a:ext>
              </a:extLst>
            </p:cNvPr>
            <p:cNvGrpSpPr/>
            <p:nvPr/>
          </p:nvGrpSpPr>
          <p:grpSpPr>
            <a:xfrm>
              <a:off x="5295279" y="3444895"/>
              <a:ext cx="1381270" cy="920335"/>
              <a:chOff x="2960" y="2049409"/>
              <a:chExt cx="1381270" cy="920335"/>
            </a:xfrm>
          </p:grpSpPr>
          <p:sp>
            <p:nvSpPr>
              <p:cNvPr id="27" name="Rounded Rectangle 26">
                <a:extLst>
                  <a:ext uri="{FF2B5EF4-FFF2-40B4-BE49-F238E27FC236}">
                    <a16:creationId xmlns:a16="http://schemas.microsoft.com/office/drawing/2014/main" id="{145FB5B0-D716-5444-ACE2-6796EF6DC29A}"/>
                  </a:ext>
                </a:extLst>
              </p:cNvPr>
              <p:cNvSpPr/>
              <p:nvPr/>
            </p:nvSpPr>
            <p:spPr>
              <a:xfrm>
                <a:off x="2960" y="2049409"/>
                <a:ext cx="1381270" cy="920335"/>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8" name="Rounded Rectangle 4">
                <a:extLst>
                  <a:ext uri="{FF2B5EF4-FFF2-40B4-BE49-F238E27FC236}">
                    <a16:creationId xmlns:a16="http://schemas.microsoft.com/office/drawing/2014/main" id="{416BD4EB-54A0-1D41-BBDF-C1FDFE939ED4}"/>
                  </a:ext>
                </a:extLst>
              </p:cNvPr>
              <p:cNvSpPr txBox="1"/>
              <p:nvPr/>
            </p:nvSpPr>
            <p:spPr>
              <a:xfrm>
                <a:off x="29916" y="2076365"/>
                <a:ext cx="1327358" cy="866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Water</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panose="020E0502030303020204" pitchFamily="34" charset="0"/>
                  </a:rPr>
                  <a:t>Lead(s) – no term</a:t>
                </a:r>
                <a:endParaRPr lang="en-US" sz="1000" kern="1200" dirty="0">
                  <a:solidFill>
                    <a:schemeClr val="accent1">
                      <a:lumMod val="50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EBF94B34-89F3-EE41-A90F-A5A8A5D0D8C9}"/>
                </a:ext>
              </a:extLst>
            </p:cNvPr>
            <p:cNvGrpSpPr/>
            <p:nvPr/>
          </p:nvGrpSpPr>
          <p:grpSpPr>
            <a:xfrm>
              <a:off x="6760262" y="3444895"/>
              <a:ext cx="1381270" cy="920335"/>
              <a:chOff x="2960" y="2049409"/>
              <a:chExt cx="1381270" cy="920335"/>
            </a:xfrm>
          </p:grpSpPr>
          <p:sp>
            <p:nvSpPr>
              <p:cNvPr id="30" name="Rounded Rectangle 29">
                <a:extLst>
                  <a:ext uri="{FF2B5EF4-FFF2-40B4-BE49-F238E27FC236}">
                    <a16:creationId xmlns:a16="http://schemas.microsoft.com/office/drawing/2014/main" id="{C2F3A436-9E4F-D643-81DC-CAD8EFABDC67}"/>
                  </a:ext>
                </a:extLst>
              </p:cNvPr>
              <p:cNvSpPr/>
              <p:nvPr/>
            </p:nvSpPr>
            <p:spPr>
              <a:xfrm>
                <a:off x="2960" y="2049409"/>
                <a:ext cx="1381270" cy="920335"/>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1" name="Rounded Rectangle 4">
                <a:extLst>
                  <a:ext uri="{FF2B5EF4-FFF2-40B4-BE49-F238E27FC236}">
                    <a16:creationId xmlns:a16="http://schemas.microsoft.com/office/drawing/2014/main" id="{EC58D843-76B5-424F-862F-76ABB39E4562}"/>
                  </a:ext>
                </a:extLst>
              </p:cNvPr>
              <p:cNvSpPr txBox="1"/>
              <p:nvPr/>
            </p:nvSpPr>
            <p:spPr>
              <a:xfrm>
                <a:off x="29916" y="2076365"/>
                <a:ext cx="1327358" cy="866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SDG</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panose="020E0502030303020204" pitchFamily="34" charset="0"/>
                  </a:rPr>
                  <a:t>Lead(s) – no term</a:t>
                </a:r>
                <a:endParaRPr lang="en-US" sz="1000" kern="1200" dirty="0">
                  <a:solidFill>
                    <a:schemeClr val="accent1">
                      <a:lumMod val="50000"/>
                    </a:schemeClr>
                  </a:solidFill>
                  <a:latin typeface="Candara" panose="020E0502030303020204" pitchFamily="34" charset="0"/>
                </a:endParaRPr>
              </a:p>
            </p:txBody>
          </p:sp>
        </p:grpSp>
        <p:grpSp>
          <p:nvGrpSpPr>
            <p:cNvPr id="32" name="Group 31">
              <a:extLst>
                <a:ext uri="{FF2B5EF4-FFF2-40B4-BE49-F238E27FC236}">
                  <a16:creationId xmlns:a16="http://schemas.microsoft.com/office/drawing/2014/main" id="{EF670010-9C31-A545-94B4-21242A6B31E8}"/>
                </a:ext>
              </a:extLst>
            </p:cNvPr>
            <p:cNvGrpSpPr/>
            <p:nvPr/>
          </p:nvGrpSpPr>
          <p:grpSpPr>
            <a:xfrm>
              <a:off x="5295279" y="4489865"/>
              <a:ext cx="1381270" cy="920335"/>
              <a:chOff x="-8191" y="2049409"/>
              <a:chExt cx="1381270" cy="920335"/>
            </a:xfrm>
            <a:solidFill>
              <a:schemeClr val="accent1">
                <a:lumMod val="40000"/>
                <a:lumOff val="60000"/>
              </a:schemeClr>
            </a:solidFill>
          </p:grpSpPr>
          <p:sp>
            <p:nvSpPr>
              <p:cNvPr id="33" name="Rounded Rectangle 32">
                <a:extLst>
                  <a:ext uri="{FF2B5EF4-FFF2-40B4-BE49-F238E27FC236}">
                    <a16:creationId xmlns:a16="http://schemas.microsoft.com/office/drawing/2014/main" id="{CAE569C3-2770-B34F-8AAE-B90713D5FE05}"/>
                  </a:ext>
                </a:extLst>
              </p:cNvPr>
              <p:cNvSpPr/>
              <p:nvPr/>
            </p:nvSpPr>
            <p:spPr>
              <a:xfrm>
                <a:off x="-8191" y="2049409"/>
                <a:ext cx="1381270" cy="920335"/>
              </a:xfrm>
              <a:prstGeom prst="roundRect">
                <a:avLst>
                  <a:gd name="adj" fmla="val 10000"/>
                </a:avLst>
              </a:prstGeom>
              <a:gr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4" name="Rounded Rectangle 4">
                <a:extLst>
                  <a:ext uri="{FF2B5EF4-FFF2-40B4-BE49-F238E27FC236}">
                    <a16:creationId xmlns:a16="http://schemas.microsoft.com/office/drawing/2014/main" id="{E0CB7FC4-7D54-AB45-9344-E357CA5F3D7E}"/>
                  </a:ext>
                </a:extLst>
              </p:cNvPr>
              <p:cNvSpPr txBox="1"/>
              <p:nvPr/>
            </p:nvSpPr>
            <p:spPr>
              <a:xfrm>
                <a:off x="29916" y="2076365"/>
                <a:ext cx="1327358" cy="8664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2400" kern="1200" dirty="0">
                    <a:solidFill>
                      <a:schemeClr val="accent1">
                        <a:lumMod val="50000"/>
                      </a:schemeClr>
                    </a:solidFill>
                    <a:latin typeface="Candara" panose="020E0502030303020204" pitchFamily="34" charset="0"/>
                  </a:rPr>
                  <a:t>…</a:t>
                </a:r>
              </a:p>
            </p:txBody>
          </p:sp>
        </p:grpSp>
      </p:grpSp>
      <p:sp>
        <p:nvSpPr>
          <p:cNvPr id="35" name="TextBox 34">
            <a:extLst>
              <a:ext uri="{FF2B5EF4-FFF2-40B4-BE49-F238E27FC236}">
                <a16:creationId xmlns:a16="http://schemas.microsoft.com/office/drawing/2014/main" id="{2BC6D2EA-B142-6342-A2CD-A97C25459BA9}"/>
              </a:ext>
            </a:extLst>
          </p:cNvPr>
          <p:cNvSpPr txBox="1"/>
          <p:nvPr/>
        </p:nvSpPr>
        <p:spPr>
          <a:xfrm>
            <a:off x="5410200" y="5181263"/>
            <a:ext cx="3917731" cy="1477328"/>
          </a:xfrm>
          <a:prstGeom prst="rect">
            <a:avLst/>
          </a:prstGeom>
          <a:noFill/>
        </p:spPr>
        <p:txBody>
          <a:bodyPr wrap="square" rtlCol="0">
            <a:spAutoFit/>
          </a:bodyPr>
          <a:lstStyle/>
          <a:p>
            <a:r>
              <a:rPr lang="en-US" dirty="0">
                <a:latin typeface="Candara" panose="020E0502030303020204" pitchFamily="34" charset="0"/>
              </a:rPr>
              <a:t>Connections to :</a:t>
            </a:r>
          </a:p>
          <a:p>
            <a:r>
              <a:rPr lang="en-US" dirty="0">
                <a:latin typeface="Candara" panose="020E0502030303020204" pitchFamily="34" charset="0"/>
              </a:rPr>
              <a:t>WGISS – Interoperability</a:t>
            </a:r>
          </a:p>
          <a:p>
            <a:r>
              <a:rPr lang="en-US" dirty="0">
                <a:latin typeface="Candara" panose="020E0502030303020204" pitchFamily="34" charset="0"/>
              </a:rPr>
              <a:t>WGCV – Validated data</a:t>
            </a:r>
          </a:p>
          <a:p>
            <a:r>
              <a:rPr lang="en-US" dirty="0" err="1">
                <a:latin typeface="Candara" panose="020E0502030303020204" pitchFamily="34" charset="0"/>
              </a:rPr>
              <a:t>WGCapD</a:t>
            </a:r>
            <a:r>
              <a:rPr lang="en-US" dirty="0">
                <a:latin typeface="Candara" panose="020E0502030303020204" pitchFamily="34" charset="0"/>
              </a:rPr>
              <a:t> – User Capacity </a:t>
            </a:r>
          </a:p>
          <a:p>
            <a:r>
              <a:rPr lang="en-US" dirty="0">
                <a:latin typeface="Candara" panose="020E0502030303020204" pitchFamily="34" charset="0"/>
              </a:rPr>
              <a:t>Ocean, Atmosphere, Land VCs</a:t>
            </a:r>
          </a:p>
        </p:txBody>
      </p:sp>
      <p:sp>
        <p:nvSpPr>
          <p:cNvPr id="3" name="5-Point Star 2">
            <a:extLst>
              <a:ext uri="{FF2B5EF4-FFF2-40B4-BE49-F238E27FC236}">
                <a16:creationId xmlns:a16="http://schemas.microsoft.com/office/drawing/2014/main" id="{B4D4DB43-D04B-AD49-BD31-BDC0D3304C31}"/>
              </a:ext>
            </a:extLst>
          </p:cNvPr>
          <p:cNvSpPr/>
          <p:nvPr/>
        </p:nvSpPr>
        <p:spPr>
          <a:xfrm>
            <a:off x="4893093" y="2965134"/>
            <a:ext cx="381000" cy="381000"/>
          </a:xfrm>
          <a:prstGeom prst="star5">
            <a:avLst/>
          </a:prstGeom>
          <a:solidFill>
            <a:srgbClr val="FF0000"/>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6" name="5-Point Star 35">
            <a:extLst>
              <a:ext uri="{FF2B5EF4-FFF2-40B4-BE49-F238E27FC236}">
                <a16:creationId xmlns:a16="http://schemas.microsoft.com/office/drawing/2014/main" id="{C315081A-CA5C-F140-86EE-7AFAED85E696}"/>
              </a:ext>
            </a:extLst>
          </p:cNvPr>
          <p:cNvSpPr/>
          <p:nvPr/>
        </p:nvSpPr>
        <p:spPr>
          <a:xfrm>
            <a:off x="6360705" y="2965134"/>
            <a:ext cx="381000" cy="381000"/>
          </a:xfrm>
          <a:prstGeom prst="star5">
            <a:avLst/>
          </a:prstGeom>
          <a:solidFill>
            <a:srgbClr val="FF0000"/>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7" name="5-Point Star 36">
            <a:extLst>
              <a:ext uri="{FF2B5EF4-FFF2-40B4-BE49-F238E27FC236}">
                <a16:creationId xmlns:a16="http://schemas.microsoft.com/office/drawing/2014/main" id="{A06212E0-28EB-F149-8313-E3932971FCE5}"/>
              </a:ext>
            </a:extLst>
          </p:cNvPr>
          <p:cNvSpPr/>
          <p:nvPr/>
        </p:nvSpPr>
        <p:spPr>
          <a:xfrm>
            <a:off x="1924597" y="2965134"/>
            <a:ext cx="381000" cy="381000"/>
          </a:xfrm>
          <a:prstGeom prst="star5">
            <a:avLst/>
          </a:prstGeom>
          <a:solidFill>
            <a:srgbClr val="FF0000"/>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8" name="5-Point Star 37">
            <a:extLst>
              <a:ext uri="{FF2B5EF4-FFF2-40B4-BE49-F238E27FC236}">
                <a16:creationId xmlns:a16="http://schemas.microsoft.com/office/drawing/2014/main" id="{ACCA8C68-8FB5-7B46-9D20-7A013B85D8CB}"/>
              </a:ext>
            </a:extLst>
          </p:cNvPr>
          <p:cNvSpPr/>
          <p:nvPr/>
        </p:nvSpPr>
        <p:spPr>
          <a:xfrm>
            <a:off x="432578" y="2965134"/>
            <a:ext cx="381000" cy="381000"/>
          </a:xfrm>
          <a:prstGeom prst="star5">
            <a:avLst/>
          </a:prstGeom>
          <a:solidFill>
            <a:srgbClr val="FF0000"/>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39" name="5-Point Star 38">
            <a:extLst>
              <a:ext uri="{FF2B5EF4-FFF2-40B4-BE49-F238E27FC236}">
                <a16:creationId xmlns:a16="http://schemas.microsoft.com/office/drawing/2014/main" id="{3106DC8E-0C02-5347-8834-E269D1C42D58}"/>
              </a:ext>
            </a:extLst>
          </p:cNvPr>
          <p:cNvSpPr/>
          <p:nvPr/>
        </p:nvSpPr>
        <p:spPr>
          <a:xfrm>
            <a:off x="427003" y="4018933"/>
            <a:ext cx="381000" cy="381000"/>
          </a:xfrm>
          <a:prstGeom prst="star5">
            <a:avLst/>
          </a:prstGeom>
          <a:solidFill>
            <a:srgbClr val="FF0000"/>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40" name="5-Point Star 39">
            <a:extLst>
              <a:ext uri="{FF2B5EF4-FFF2-40B4-BE49-F238E27FC236}">
                <a16:creationId xmlns:a16="http://schemas.microsoft.com/office/drawing/2014/main" id="{8D0568E8-BE3F-734D-9423-33DAA2336BA4}"/>
              </a:ext>
            </a:extLst>
          </p:cNvPr>
          <p:cNvSpPr/>
          <p:nvPr/>
        </p:nvSpPr>
        <p:spPr>
          <a:xfrm>
            <a:off x="221263" y="5926930"/>
            <a:ext cx="381000" cy="381000"/>
          </a:xfrm>
          <a:prstGeom prst="star5">
            <a:avLst/>
          </a:prstGeom>
          <a:solidFill>
            <a:srgbClr val="FF0000"/>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4" name="TextBox 3">
            <a:extLst>
              <a:ext uri="{FF2B5EF4-FFF2-40B4-BE49-F238E27FC236}">
                <a16:creationId xmlns:a16="http://schemas.microsoft.com/office/drawing/2014/main" id="{610E20FF-CF4F-5144-815B-7834F97B6BE9}"/>
              </a:ext>
            </a:extLst>
          </p:cNvPr>
          <p:cNvSpPr txBox="1"/>
          <p:nvPr/>
        </p:nvSpPr>
        <p:spPr>
          <a:xfrm>
            <a:off x="623431" y="5932765"/>
            <a:ext cx="338329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2569"/>
                </a:solidFill>
                <a:effectLst/>
                <a:uFillTx/>
                <a:latin typeface="Candara" panose="020E0502030303020204" pitchFamily="34" charset="0"/>
              </a:rPr>
              <a:t>Issues raised with these examples</a:t>
            </a:r>
          </a:p>
        </p:txBody>
      </p:sp>
      <p:sp>
        <p:nvSpPr>
          <p:cNvPr id="43" name="Text Placeholder 42">
            <a:extLst>
              <a:ext uri="{FF2B5EF4-FFF2-40B4-BE49-F238E27FC236}">
                <a16:creationId xmlns:a16="http://schemas.microsoft.com/office/drawing/2014/main" id="{9B6916EF-7555-034B-A710-504A39414EE1}"/>
              </a:ext>
            </a:extLst>
          </p:cNvPr>
          <p:cNvSpPr>
            <a:spLocks noGrp="1"/>
          </p:cNvSpPr>
          <p:nvPr>
            <p:ph type="body" idx="1"/>
          </p:nvPr>
        </p:nvSpPr>
        <p:spPr/>
        <p:txBody>
          <a:bodyPr/>
          <a:lstStyle/>
          <a:p>
            <a:endParaRPr lang="en-US" dirty="0"/>
          </a:p>
        </p:txBody>
      </p:sp>
      <p:sp>
        <p:nvSpPr>
          <p:cNvPr id="44" name="Text Placeholder 43">
            <a:extLst>
              <a:ext uri="{FF2B5EF4-FFF2-40B4-BE49-F238E27FC236}">
                <a16:creationId xmlns:a16="http://schemas.microsoft.com/office/drawing/2014/main" id="{E013C2D9-0C3C-0646-9692-61D15857A737}"/>
              </a:ext>
            </a:extLst>
          </p:cNvPr>
          <p:cNvSpPr>
            <a:spLocks noGrp="1"/>
          </p:cNvSpPr>
          <p:nvPr>
            <p:ph type="body" idx="2"/>
          </p:nvPr>
        </p:nvSpPr>
        <p:spPr/>
        <p:txBody>
          <a:bodyPr/>
          <a:lstStyle/>
          <a:p>
            <a:r>
              <a:rPr lang="en-US" dirty="0"/>
              <a:t>Proposal from SIT Chair Concept Paper</a:t>
            </a:r>
          </a:p>
        </p:txBody>
      </p:sp>
    </p:spTree>
    <p:extLst>
      <p:ext uri="{BB962C8B-B14F-4D97-AF65-F5344CB8AC3E}">
        <p14:creationId xmlns:p14="http://schemas.microsoft.com/office/powerpoint/2010/main" val="333778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dissolve">
                                      <p:cBhvr>
                                        <p:cTn id="10" dur="500"/>
                                        <p:tgtEl>
                                          <p:spTgt spid="3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dissolve">
                                      <p:cBhvr>
                                        <p:cTn id="13" dur="500"/>
                                        <p:tgtEl>
                                          <p:spTgt spid="3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dissolve">
                                      <p:cBhvr>
                                        <p:cTn id="16" dur="500"/>
                                        <p:tgtEl>
                                          <p:spTgt spid="3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dissolve">
                                      <p:cBhvr>
                                        <p:cTn id="19" dur="500"/>
                                        <p:tgtEl>
                                          <p:spTgt spid="3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dissolve">
                                      <p:cBhvr>
                                        <p:cTn id="2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6" grpId="0" animBg="1"/>
      <p:bldP spid="37" grpId="0" animBg="1"/>
      <p:bldP spid="38" grpId="0" animBg="1"/>
      <p:bldP spid="39" grpId="0" animBg="1"/>
      <p:bldP spid="40"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2</a:t>
            </a:fld>
            <a:endParaRPr lang="uk-UA"/>
          </a:p>
        </p:txBody>
      </p:sp>
      <p:sp>
        <p:nvSpPr>
          <p:cNvPr id="4" name="Content Placeholder 3"/>
          <p:cNvSpPr>
            <a:spLocks noGrp="1"/>
          </p:cNvSpPr>
          <p:nvPr>
            <p:ph sz="quarter" idx="11"/>
          </p:nvPr>
        </p:nvSpPr>
        <p:spPr>
          <a:xfrm>
            <a:off x="1981200" y="152400"/>
            <a:ext cx="4953000" cy="990600"/>
          </a:xfrm>
        </p:spPr>
        <p:txBody>
          <a:bodyPr/>
          <a:lstStyle/>
          <a:p>
            <a:pPr lvl="0">
              <a:spcBef>
                <a:spcPts val="0"/>
              </a:spcBef>
              <a:buSzTx/>
              <a:defRPr/>
            </a:pPr>
            <a:r>
              <a:rPr lang="en-US" dirty="0"/>
              <a:t>Actions</a:t>
            </a:r>
          </a:p>
        </p:txBody>
      </p:sp>
      <p:pic>
        <p:nvPicPr>
          <p:cNvPr id="7" name="Picture 6"/>
          <p:cNvPicPr>
            <a:picLocks noChangeAspect="1"/>
          </p:cNvPicPr>
          <p:nvPr/>
        </p:nvPicPr>
        <p:blipFill>
          <a:blip r:embed="rId2"/>
          <a:stretch>
            <a:fillRect/>
          </a:stretch>
        </p:blipFill>
        <p:spPr>
          <a:xfrm>
            <a:off x="46562" y="1295400"/>
            <a:ext cx="9050876" cy="3200399"/>
          </a:xfrm>
          <a:prstGeom prst="rect">
            <a:avLst/>
          </a:prstGeom>
          <a:ln w="12700">
            <a:solidFill>
              <a:schemeClr val="tx1"/>
            </a:solidFill>
          </a:ln>
        </p:spPr>
      </p:pic>
      <p:sp>
        <p:nvSpPr>
          <p:cNvPr id="8" name="Content Placeholder 2"/>
          <p:cNvSpPr>
            <a:spLocks noGrp="1"/>
          </p:cNvSpPr>
          <p:nvPr>
            <p:ph sz="quarter" idx="10"/>
          </p:nvPr>
        </p:nvSpPr>
        <p:spPr>
          <a:xfrm>
            <a:off x="76200" y="4800600"/>
            <a:ext cx="8991600" cy="573579"/>
          </a:xfrm>
        </p:spPr>
        <p:txBody>
          <a:bodyPr/>
          <a:lstStyle/>
          <a:p>
            <a:pPr marL="0" indent="0" algn="ctr">
              <a:buNone/>
            </a:pPr>
            <a:r>
              <a:rPr lang="en-US" dirty="0"/>
              <a:t>Address 32-12 first, then 32-11 and 32-13.</a:t>
            </a:r>
          </a:p>
        </p:txBody>
      </p:sp>
    </p:spTree>
    <p:extLst>
      <p:ext uri="{BB962C8B-B14F-4D97-AF65-F5344CB8AC3E}">
        <p14:creationId xmlns:p14="http://schemas.microsoft.com/office/powerpoint/2010/main" val="415192890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AEDC7182-C240-C64A-A670-49A0D10955FB}"/>
              </a:ext>
            </a:extLst>
          </p:cNvPr>
          <p:cNvGrpSpPr/>
          <p:nvPr/>
        </p:nvGrpSpPr>
        <p:grpSpPr>
          <a:xfrm>
            <a:off x="609600" y="5555168"/>
            <a:ext cx="1381270" cy="920335"/>
            <a:chOff x="2960" y="2049409"/>
            <a:chExt cx="1381270" cy="920335"/>
          </a:xfrm>
          <a:solidFill>
            <a:srgbClr val="ABF8B1"/>
          </a:solidFill>
        </p:grpSpPr>
        <p:sp>
          <p:nvSpPr>
            <p:cNvPr id="33" name="Rounded Rectangle 32">
              <a:extLst>
                <a:ext uri="{FF2B5EF4-FFF2-40B4-BE49-F238E27FC236}">
                  <a16:creationId xmlns:a16="http://schemas.microsoft.com/office/drawing/2014/main" id="{6594F6D5-D61C-FA49-89C3-03C5B473C2CC}"/>
                </a:ext>
              </a:extLst>
            </p:cNvPr>
            <p:cNvSpPr/>
            <p:nvPr/>
          </p:nvSpPr>
          <p:spPr>
            <a:xfrm>
              <a:off x="2960" y="2049409"/>
              <a:ext cx="1381270" cy="920335"/>
            </a:xfrm>
            <a:prstGeom prst="roundRect">
              <a:avLst>
                <a:gd name="adj" fmla="val 10000"/>
              </a:avLst>
            </a:prstGeom>
            <a:gr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4" name="Rounded Rectangle 4">
              <a:extLst>
                <a:ext uri="{FF2B5EF4-FFF2-40B4-BE49-F238E27FC236}">
                  <a16:creationId xmlns:a16="http://schemas.microsoft.com/office/drawing/2014/main" id="{AFA4C2D3-62B1-BF48-8240-C6F8835ED440}"/>
                </a:ext>
              </a:extLst>
            </p:cNvPr>
            <p:cNvSpPr txBox="1"/>
            <p:nvPr/>
          </p:nvSpPr>
          <p:spPr>
            <a:xfrm>
              <a:off x="29916" y="2076365"/>
              <a:ext cx="1327358" cy="8664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Forests (GFOI)</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panose="020E0502030303020204" pitchFamily="34" charset="0"/>
                </a:rPr>
                <a:t>Lead(s) – no term</a:t>
              </a:r>
              <a:endParaRPr lang="en-US" sz="1000" kern="1200" dirty="0">
                <a:solidFill>
                  <a:schemeClr val="accent1">
                    <a:lumMod val="50000"/>
                  </a:schemeClr>
                </a:solidFill>
                <a:latin typeface="Candara" panose="020E0502030303020204" pitchFamily="34" charset="0"/>
              </a:endParaRPr>
            </a:p>
          </p:txBody>
        </p:sp>
      </p:grpSp>
      <p:grpSp>
        <p:nvGrpSpPr>
          <p:cNvPr id="35" name="Group 34">
            <a:extLst>
              <a:ext uri="{FF2B5EF4-FFF2-40B4-BE49-F238E27FC236}">
                <a16:creationId xmlns:a16="http://schemas.microsoft.com/office/drawing/2014/main" id="{696AC93C-77E6-0A4E-9354-0C22C6890949}"/>
              </a:ext>
            </a:extLst>
          </p:cNvPr>
          <p:cNvGrpSpPr/>
          <p:nvPr/>
        </p:nvGrpSpPr>
        <p:grpSpPr>
          <a:xfrm>
            <a:off x="2088141" y="5555168"/>
            <a:ext cx="1381270" cy="920335"/>
            <a:chOff x="2960" y="2049409"/>
            <a:chExt cx="1381270" cy="920335"/>
          </a:xfrm>
          <a:solidFill>
            <a:srgbClr val="ABF8B1"/>
          </a:solidFill>
        </p:grpSpPr>
        <p:sp>
          <p:nvSpPr>
            <p:cNvPr id="36" name="Rounded Rectangle 35">
              <a:extLst>
                <a:ext uri="{FF2B5EF4-FFF2-40B4-BE49-F238E27FC236}">
                  <a16:creationId xmlns:a16="http://schemas.microsoft.com/office/drawing/2014/main" id="{6D9F490A-557C-6248-923A-17DE7929493B}"/>
                </a:ext>
              </a:extLst>
            </p:cNvPr>
            <p:cNvSpPr/>
            <p:nvPr/>
          </p:nvSpPr>
          <p:spPr>
            <a:xfrm>
              <a:off x="2960" y="2049409"/>
              <a:ext cx="1381270" cy="920335"/>
            </a:xfrm>
            <a:prstGeom prst="roundRect">
              <a:avLst>
                <a:gd name="adj" fmla="val 10000"/>
              </a:avLst>
            </a:prstGeom>
            <a:gr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37" name="Rounded Rectangle 4">
              <a:extLst>
                <a:ext uri="{FF2B5EF4-FFF2-40B4-BE49-F238E27FC236}">
                  <a16:creationId xmlns:a16="http://schemas.microsoft.com/office/drawing/2014/main" id="{3039767F-561E-4448-855A-F2CA52FC90D4}"/>
                </a:ext>
              </a:extLst>
            </p:cNvPr>
            <p:cNvSpPr txBox="1"/>
            <p:nvPr/>
          </p:nvSpPr>
          <p:spPr>
            <a:xfrm>
              <a:off x="29916" y="2076365"/>
              <a:ext cx="1327358" cy="8664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Agriculture (GEOGLAM)</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panose="020E0502030303020204" pitchFamily="34" charset="0"/>
                </a:rPr>
                <a:t>Lead(s) – no term</a:t>
              </a:r>
              <a:endParaRPr lang="en-US" sz="1000" kern="1200" dirty="0">
                <a:solidFill>
                  <a:schemeClr val="accent1">
                    <a:lumMod val="50000"/>
                  </a:schemeClr>
                </a:solidFill>
                <a:latin typeface="Candara" panose="020E0502030303020204" pitchFamily="34" charset="0"/>
              </a:endParaRPr>
            </a:p>
          </p:txBody>
        </p:sp>
      </p:grpSp>
      <p:grpSp>
        <p:nvGrpSpPr>
          <p:cNvPr id="2" name="Group 1">
            <a:extLst>
              <a:ext uri="{FF2B5EF4-FFF2-40B4-BE49-F238E27FC236}">
                <a16:creationId xmlns:a16="http://schemas.microsoft.com/office/drawing/2014/main" id="{E2D0057E-A0DA-B748-858B-085E93472A82}"/>
              </a:ext>
            </a:extLst>
          </p:cNvPr>
          <p:cNvGrpSpPr/>
          <p:nvPr/>
        </p:nvGrpSpPr>
        <p:grpSpPr>
          <a:xfrm>
            <a:off x="609600" y="1375915"/>
            <a:ext cx="7254760" cy="3717316"/>
            <a:chOff x="886772" y="1069172"/>
            <a:chExt cx="7254760" cy="3717316"/>
          </a:xfrm>
        </p:grpSpPr>
        <p:grpSp>
          <p:nvGrpSpPr>
            <p:cNvPr id="5" name="Group 4">
              <a:extLst>
                <a:ext uri="{FF2B5EF4-FFF2-40B4-BE49-F238E27FC236}">
                  <a16:creationId xmlns:a16="http://schemas.microsoft.com/office/drawing/2014/main" id="{E084B3DE-762A-0B49-81C8-F9E5D772A20A}"/>
                </a:ext>
              </a:extLst>
            </p:cNvPr>
            <p:cNvGrpSpPr/>
            <p:nvPr/>
          </p:nvGrpSpPr>
          <p:grpSpPr>
            <a:xfrm>
              <a:off x="886772" y="1069172"/>
              <a:ext cx="7254760" cy="1575011"/>
              <a:chOff x="2960" y="295040"/>
              <a:chExt cx="7254760" cy="1575011"/>
            </a:xfrm>
          </p:grpSpPr>
          <p:sp>
            <p:nvSpPr>
              <p:cNvPr id="6" name="Rounded Rectangle 5">
                <a:extLst>
                  <a:ext uri="{FF2B5EF4-FFF2-40B4-BE49-F238E27FC236}">
                    <a16:creationId xmlns:a16="http://schemas.microsoft.com/office/drawing/2014/main" id="{A75D08D5-950A-3A4B-A49F-EE3E97761A95}"/>
                  </a:ext>
                </a:extLst>
              </p:cNvPr>
              <p:cNvSpPr/>
              <p:nvPr/>
            </p:nvSpPr>
            <p:spPr>
              <a:xfrm>
                <a:off x="2960" y="295040"/>
                <a:ext cx="7254760" cy="1575011"/>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B76B4055-E432-244B-9ED2-2039A6384DB9}"/>
                  </a:ext>
                </a:extLst>
              </p:cNvPr>
              <p:cNvSpPr txBox="1"/>
              <p:nvPr/>
            </p:nvSpPr>
            <p:spPr>
              <a:xfrm>
                <a:off x="49090" y="341170"/>
                <a:ext cx="7181674" cy="14827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1">
                        <a:lumMod val="50000"/>
                      </a:schemeClr>
                    </a:solidFill>
                    <a:latin typeface="Candara" panose="020E0502030303020204" pitchFamily="34" charset="0"/>
                  </a:rPr>
                  <a:t>Working Group on Information Provision (TBC)</a:t>
                </a:r>
              </a:p>
              <a:p>
                <a:pPr marL="0" lvl="0" indent="0" algn="ctr" defTabSz="8890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Chair and Vice Chair – 2 </a:t>
                </a:r>
                <a:r>
                  <a:rPr lang="en-US" sz="1800" kern="1200" dirty="0" err="1">
                    <a:solidFill>
                      <a:schemeClr val="accent1">
                        <a:lumMod val="50000"/>
                      </a:schemeClr>
                    </a:solidFill>
                    <a:latin typeface="Candara" panose="020E0502030303020204" pitchFamily="34" charset="0"/>
                  </a:rPr>
                  <a:t>yrs</a:t>
                </a:r>
                <a:endParaRPr lang="en-US" sz="1800" kern="1200" dirty="0">
                  <a:solidFill>
                    <a:schemeClr val="accent1">
                      <a:lumMod val="50000"/>
                    </a:schemeClr>
                  </a:solidFill>
                  <a:latin typeface="Candara" panose="020E0502030303020204" pitchFamily="34" charset="0"/>
                </a:endParaRPr>
              </a:p>
              <a:p>
                <a:pPr marL="0" lvl="0" indent="0" algn="ctr" defTabSz="8890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Secretariat</a:t>
                </a:r>
                <a:endParaRPr lang="en-US" sz="1400" kern="1200" dirty="0">
                  <a:solidFill>
                    <a:schemeClr val="accent1">
                      <a:lumMod val="50000"/>
                    </a:schemeClr>
                  </a:solidFill>
                  <a:latin typeface="Candara" panose="020E0502030303020204" pitchFamily="34" charset="0"/>
                </a:endParaRPr>
              </a:p>
            </p:txBody>
          </p:sp>
        </p:grpSp>
        <p:grpSp>
          <p:nvGrpSpPr>
            <p:cNvPr id="11" name="Group 10">
              <a:extLst>
                <a:ext uri="{FF2B5EF4-FFF2-40B4-BE49-F238E27FC236}">
                  <a16:creationId xmlns:a16="http://schemas.microsoft.com/office/drawing/2014/main" id="{3342F2C8-EBCB-2845-B476-C4613AF1F775}"/>
                </a:ext>
              </a:extLst>
            </p:cNvPr>
            <p:cNvGrpSpPr/>
            <p:nvPr/>
          </p:nvGrpSpPr>
          <p:grpSpPr>
            <a:xfrm>
              <a:off x="2381382" y="2784803"/>
              <a:ext cx="1381270" cy="920335"/>
              <a:chOff x="2960" y="2049409"/>
              <a:chExt cx="1381270" cy="920335"/>
            </a:xfrm>
          </p:grpSpPr>
          <p:sp>
            <p:nvSpPr>
              <p:cNvPr id="12" name="Rounded Rectangle 11">
                <a:extLst>
                  <a:ext uri="{FF2B5EF4-FFF2-40B4-BE49-F238E27FC236}">
                    <a16:creationId xmlns:a16="http://schemas.microsoft.com/office/drawing/2014/main" id="{DDD44214-9E3D-484A-B7C8-8C1F1B2E9D5C}"/>
                  </a:ext>
                </a:extLst>
              </p:cNvPr>
              <p:cNvSpPr/>
              <p:nvPr/>
            </p:nvSpPr>
            <p:spPr>
              <a:xfrm>
                <a:off x="2960" y="2049409"/>
                <a:ext cx="1381270" cy="920335"/>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3" name="Rounded Rectangle 4">
                <a:extLst>
                  <a:ext uri="{FF2B5EF4-FFF2-40B4-BE49-F238E27FC236}">
                    <a16:creationId xmlns:a16="http://schemas.microsoft.com/office/drawing/2014/main" id="{D50A5B9B-0BD0-464D-AABA-C647FFD63F91}"/>
                  </a:ext>
                </a:extLst>
              </p:cNvPr>
              <p:cNvSpPr txBox="1"/>
              <p:nvPr/>
            </p:nvSpPr>
            <p:spPr>
              <a:xfrm>
                <a:off x="29916" y="2076365"/>
                <a:ext cx="1327358" cy="866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GEOS4M</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panose="020E0502030303020204" pitchFamily="34" charset="0"/>
                  </a:rPr>
                  <a:t>Lead(s) – no term</a:t>
                </a:r>
                <a:endParaRPr lang="en-US" sz="1000" kern="1200" dirty="0">
                  <a:solidFill>
                    <a:schemeClr val="accent1">
                      <a:lumMod val="50000"/>
                    </a:schemeClr>
                  </a:solidFill>
                  <a:latin typeface="Candara" panose="020E0502030303020204" pitchFamily="34" charset="0"/>
                </a:endParaRPr>
              </a:p>
            </p:txBody>
          </p:sp>
        </p:grpSp>
        <p:grpSp>
          <p:nvGrpSpPr>
            <p:cNvPr id="14" name="Group 13">
              <a:extLst>
                <a:ext uri="{FF2B5EF4-FFF2-40B4-BE49-F238E27FC236}">
                  <a16:creationId xmlns:a16="http://schemas.microsoft.com/office/drawing/2014/main" id="{DA618EB6-2564-9148-9172-CE0B8A579A68}"/>
                </a:ext>
              </a:extLst>
            </p:cNvPr>
            <p:cNvGrpSpPr/>
            <p:nvPr/>
          </p:nvGrpSpPr>
          <p:grpSpPr>
            <a:xfrm>
              <a:off x="913728" y="2784803"/>
              <a:ext cx="1381270" cy="920335"/>
              <a:chOff x="2960" y="2049409"/>
              <a:chExt cx="1381270" cy="920335"/>
            </a:xfrm>
          </p:grpSpPr>
          <p:sp>
            <p:nvSpPr>
              <p:cNvPr id="15" name="Rounded Rectangle 14">
                <a:extLst>
                  <a:ext uri="{FF2B5EF4-FFF2-40B4-BE49-F238E27FC236}">
                    <a16:creationId xmlns:a16="http://schemas.microsoft.com/office/drawing/2014/main" id="{88039477-3F79-664E-892C-D84BFB3D4880}"/>
                  </a:ext>
                </a:extLst>
              </p:cNvPr>
              <p:cNvSpPr/>
              <p:nvPr/>
            </p:nvSpPr>
            <p:spPr>
              <a:xfrm>
                <a:off x="2960" y="2049409"/>
                <a:ext cx="1381270" cy="920335"/>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16" name="Rounded Rectangle 4">
                <a:extLst>
                  <a:ext uri="{FF2B5EF4-FFF2-40B4-BE49-F238E27FC236}">
                    <a16:creationId xmlns:a16="http://schemas.microsoft.com/office/drawing/2014/main" id="{8FB7937F-EB87-7E49-8355-89ACAD1FECE6}"/>
                  </a:ext>
                </a:extLst>
              </p:cNvPr>
              <p:cNvSpPr txBox="1"/>
              <p:nvPr/>
            </p:nvSpPr>
            <p:spPr>
              <a:xfrm>
                <a:off x="29916" y="2076365"/>
                <a:ext cx="1327358" cy="866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GEO Wetlands</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panose="020E0502030303020204" pitchFamily="34" charset="0"/>
                  </a:rPr>
                  <a:t>Lead(s) – no term</a:t>
                </a:r>
                <a:endParaRPr lang="en-US" sz="1000" kern="1200" dirty="0">
                  <a:solidFill>
                    <a:schemeClr val="accent1">
                      <a:lumMod val="50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9097C92F-DDBA-4745-9FDE-3CB03930C7D5}"/>
                </a:ext>
              </a:extLst>
            </p:cNvPr>
            <p:cNvGrpSpPr/>
            <p:nvPr/>
          </p:nvGrpSpPr>
          <p:grpSpPr>
            <a:xfrm>
              <a:off x="3830296" y="2784803"/>
              <a:ext cx="1381270" cy="920335"/>
              <a:chOff x="2960" y="2049409"/>
              <a:chExt cx="1381270" cy="920335"/>
            </a:xfrm>
          </p:grpSpPr>
          <p:sp>
            <p:nvSpPr>
              <p:cNvPr id="24" name="Rounded Rectangle 23">
                <a:extLst>
                  <a:ext uri="{FF2B5EF4-FFF2-40B4-BE49-F238E27FC236}">
                    <a16:creationId xmlns:a16="http://schemas.microsoft.com/office/drawing/2014/main" id="{9D754BFD-98D7-6244-BC75-86B395931690}"/>
                  </a:ext>
                </a:extLst>
              </p:cNvPr>
              <p:cNvSpPr/>
              <p:nvPr/>
            </p:nvSpPr>
            <p:spPr>
              <a:xfrm>
                <a:off x="2960" y="2049409"/>
                <a:ext cx="1381270" cy="920335"/>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E6095025-4313-174C-8C7B-C4C8F47E3268}"/>
                  </a:ext>
                </a:extLst>
              </p:cNvPr>
              <p:cNvSpPr txBox="1"/>
              <p:nvPr/>
            </p:nvSpPr>
            <p:spPr>
              <a:xfrm>
                <a:off x="29916" y="2076365"/>
                <a:ext cx="1327358" cy="866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Biodiversity</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panose="020E0502030303020204" pitchFamily="34" charset="0"/>
                  </a:rPr>
                  <a:t>Lead(s) – no term</a:t>
                </a:r>
                <a:endParaRPr lang="en-US" sz="1000" kern="1200" dirty="0">
                  <a:solidFill>
                    <a:schemeClr val="accent1">
                      <a:lumMod val="50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74102430-A33C-5F49-BB10-EA3580B3F11C}"/>
                </a:ext>
              </a:extLst>
            </p:cNvPr>
            <p:cNvGrpSpPr/>
            <p:nvPr/>
          </p:nvGrpSpPr>
          <p:grpSpPr>
            <a:xfrm>
              <a:off x="5266987" y="2784803"/>
              <a:ext cx="1381270" cy="920335"/>
              <a:chOff x="2960" y="2049409"/>
              <a:chExt cx="1381270" cy="920335"/>
            </a:xfrm>
          </p:grpSpPr>
          <p:sp>
            <p:nvSpPr>
              <p:cNvPr id="39" name="Rounded Rectangle 38">
                <a:extLst>
                  <a:ext uri="{FF2B5EF4-FFF2-40B4-BE49-F238E27FC236}">
                    <a16:creationId xmlns:a16="http://schemas.microsoft.com/office/drawing/2014/main" id="{481811E3-0C02-454F-8916-71D3EEBE06CC}"/>
                  </a:ext>
                </a:extLst>
              </p:cNvPr>
              <p:cNvSpPr/>
              <p:nvPr/>
            </p:nvSpPr>
            <p:spPr>
              <a:xfrm>
                <a:off x="2960" y="2049409"/>
                <a:ext cx="1381270" cy="920335"/>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40" name="Rounded Rectangle 4">
                <a:extLst>
                  <a:ext uri="{FF2B5EF4-FFF2-40B4-BE49-F238E27FC236}">
                    <a16:creationId xmlns:a16="http://schemas.microsoft.com/office/drawing/2014/main" id="{F76F45A6-11CD-C94C-BE85-9044C6E69EDF}"/>
                  </a:ext>
                </a:extLst>
              </p:cNvPr>
              <p:cNvSpPr txBox="1"/>
              <p:nvPr/>
            </p:nvSpPr>
            <p:spPr>
              <a:xfrm>
                <a:off x="29916" y="2076365"/>
                <a:ext cx="1327358" cy="866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SDG Indicator 1</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panose="020E0502030303020204" pitchFamily="34" charset="0"/>
                  </a:rPr>
                  <a:t>Lead(s) – no term</a:t>
                </a:r>
                <a:endParaRPr lang="en-US" sz="1000" kern="1200" dirty="0">
                  <a:solidFill>
                    <a:schemeClr val="accent1">
                      <a:lumMod val="50000"/>
                    </a:schemeClr>
                  </a:solidFill>
                  <a:latin typeface="Candara" panose="020E0502030303020204" pitchFamily="34" charset="0"/>
                </a:endParaRPr>
              </a:p>
            </p:txBody>
          </p:sp>
        </p:grpSp>
        <p:grpSp>
          <p:nvGrpSpPr>
            <p:cNvPr id="41" name="Group 40">
              <a:extLst>
                <a:ext uri="{FF2B5EF4-FFF2-40B4-BE49-F238E27FC236}">
                  <a16:creationId xmlns:a16="http://schemas.microsoft.com/office/drawing/2014/main" id="{5BE012EF-8DA8-6344-8CBF-50683A682010}"/>
                </a:ext>
              </a:extLst>
            </p:cNvPr>
            <p:cNvGrpSpPr/>
            <p:nvPr/>
          </p:nvGrpSpPr>
          <p:grpSpPr>
            <a:xfrm>
              <a:off x="895638" y="3859590"/>
              <a:ext cx="1381270" cy="920335"/>
              <a:chOff x="-8191" y="2049409"/>
              <a:chExt cx="1381270" cy="920335"/>
            </a:xfrm>
          </p:grpSpPr>
          <p:sp>
            <p:nvSpPr>
              <p:cNvPr id="42" name="Rounded Rectangle 41">
                <a:extLst>
                  <a:ext uri="{FF2B5EF4-FFF2-40B4-BE49-F238E27FC236}">
                    <a16:creationId xmlns:a16="http://schemas.microsoft.com/office/drawing/2014/main" id="{73D3387D-67AF-AB4D-9738-CEC1C67CF4D5}"/>
                  </a:ext>
                </a:extLst>
              </p:cNvPr>
              <p:cNvSpPr/>
              <p:nvPr/>
            </p:nvSpPr>
            <p:spPr>
              <a:xfrm>
                <a:off x="-8191" y="2049409"/>
                <a:ext cx="1381270" cy="920335"/>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43" name="Rounded Rectangle 4">
                <a:extLst>
                  <a:ext uri="{FF2B5EF4-FFF2-40B4-BE49-F238E27FC236}">
                    <a16:creationId xmlns:a16="http://schemas.microsoft.com/office/drawing/2014/main" id="{05EB5FBB-F451-D74A-9AC7-F2BAFA0BE176}"/>
                  </a:ext>
                </a:extLst>
              </p:cNvPr>
              <p:cNvSpPr txBox="1"/>
              <p:nvPr/>
            </p:nvSpPr>
            <p:spPr>
              <a:xfrm>
                <a:off x="29916" y="2076365"/>
                <a:ext cx="1327358" cy="866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SDG Indicator 3</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panose="020E0502030303020204" pitchFamily="34" charset="0"/>
                  </a:rPr>
                  <a:t>Lead(s) – no term</a:t>
                </a:r>
                <a:endParaRPr lang="en-US" sz="1000" kern="1200" dirty="0">
                  <a:solidFill>
                    <a:schemeClr val="accent1">
                      <a:lumMod val="50000"/>
                    </a:schemeClr>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AEE85C40-5974-764F-AE28-83206E8CE030}"/>
                </a:ext>
              </a:extLst>
            </p:cNvPr>
            <p:cNvGrpSpPr/>
            <p:nvPr/>
          </p:nvGrpSpPr>
          <p:grpSpPr>
            <a:xfrm>
              <a:off x="6760262" y="2784803"/>
              <a:ext cx="1381270" cy="920335"/>
              <a:chOff x="2960" y="2049409"/>
              <a:chExt cx="1381270" cy="920335"/>
            </a:xfrm>
          </p:grpSpPr>
          <p:sp>
            <p:nvSpPr>
              <p:cNvPr id="45" name="Rounded Rectangle 44">
                <a:extLst>
                  <a:ext uri="{FF2B5EF4-FFF2-40B4-BE49-F238E27FC236}">
                    <a16:creationId xmlns:a16="http://schemas.microsoft.com/office/drawing/2014/main" id="{3FC74709-1B0A-BC4C-ABA6-EF088BE80869}"/>
                  </a:ext>
                </a:extLst>
              </p:cNvPr>
              <p:cNvSpPr/>
              <p:nvPr/>
            </p:nvSpPr>
            <p:spPr>
              <a:xfrm>
                <a:off x="2960" y="2049409"/>
                <a:ext cx="1381270" cy="920335"/>
              </a:xfrm>
              <a:prstGeom prst="roundRect">
                <a:avLst>
                  <a:gd name="adj" fmla="val 10000"/>
                </a:avLst>
              </a:prstGeom>
              <a:solidFill>
                <a:schemeClr val="accent1">
                  <a:lumMod val="60000"/>
                  <a:lumOff val="40000"/>
                </a:schemeClr>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46" name="Rounded Rectangle 4">
                <a:extLst>
                  <a:ext uri="{FF2B5EF4-FFF2-40B4-BE49-F238E27FC236}">
                    <a16:creationId xmlns:a16="http://schemas.microsoft.com/office/drawing/2014/main" id="{B9B5B6BE-BB0C-194F-9302-C4E18D310CFD}"/>
                  </a:ext>
                </a:extLst>
              </p:cNvPr>
              <p:cNvSpPr txBox="1"/>
              <p:nvPr/>
            </p:nvSpPr>
            <p:spPr>
              <a:xfrm>
                <a:off x="29916" y="2076365"/>
                <a:ext cx="1327358" cy="8664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accent1">
                        <a:lumMod val="50000"/>
                      </a:schemeClr>
                    </a:solidFill>
                    <a:latin typeface="Candara" panose="020E0502030303020204" pitchFamily="34" charset="0"/>
                  </a:rPr>
                  <a:t>SDG Indicator 2</a:t>
                </a:r>
              </a:p>
              <a:p>
                <a:pPr marL="0" lvl="0" indent="0" algn="ctr" defTabSz="800100">
                  <a:lnSpc>
                    <a:spcPct val="90000"/>
                  </a:lnSpc>
                  <a:spcBef>
                    <a:spcPct val="0"/>
                  </a:spcBef>
                  <a:spcAft>
                    <a:spcPct val="35000"/>
                  </a:spcAft>
                  <a:buNone/>
                </a:pPr>
                <a:r>
                  <a:rPr lang="en-US" sz="1200" kern="1200" dirty="0">
                    <a:solidFill>
                      <a:schemeClr val="accent1">
                        <a:lumMod val="50000"/>
                      </a:schemeClr>
                    </a:solidFill>
                    <a:latin typeface="Candara" panose="020E0502030303020204" pitchFamily="34" charset="0"/>
                  </a:rPr>
                  <a:t>Lead(s) – no term</a:t>
                </a:r>
                <a:endParaRPr lang="en-US" sz="1000" kern="1200" dirty="0">
                  <a:solidFill>
                    <a:schemeClr val="accent1">
                      <a:lumMod val="50000"/>
                    </a:schemeClr>
                  </a:solidFill>
                  <a:latin typeface="Candara" panose="020E0502030303020204" pitchFamily="34" charset="0"/>
                </a:endParaRPr>
              </a:p>
            </p:txBody>
          </p:sp>
        </p:grpSp>
        <p:grpSp>
          <p:nvGrpSpPr>
            <p:cNvPr id="47" name="Group 46">
              <a:extLst>
                <a:ext uri="{FF2B5EF4-FFF2-40B4-BE49-F238E27FC236}">
                  <a16:creationId xmlns:a16="http://schemas.microsoft.com/office/drawing/2014/main" id="{FB3C857F-808D-474F-AAE2-0351DA7E40B3}"/>
                </a:ext>
              </a:extLst>
            </p:cNvPr>
            <p:cNvGrpSpPr/>
            <p:nvPr/>
          </p:nvGrpSpPr>
          <p:grpSpPr>
            <a:xfrm>
              <a:off x="2381382" y="3866153"/>
              <a:ext cx="1381270" cy="920335"/>
              <a:chOff x="-8191" y="2049409"/>
              <a:chExt cx="1381270" cy="920335"/>
            </a:xfrm>
            <a:solidFill>
              <a:schemeClr val="accent1">
                <a:lumMod val="40000"/>
                <a:lumOff val="60000"/>
              </a:schemeClr>
            </a:solidFill>
          </p:grpSpPr>
          <p:sp>
            <p:nvSpPr>
              <p:cNvPr id="48" name="Rounded Rectangle 47">
                <a:extLst>
                  <a:ext uri="{FF2B5EF4-FFF2-40B4-BE49-F238E27FC236}">
                    <a16:creationId xmlns:a16="http://schemas.microsoft.com/office/drawing/2014/main" id="{3436AAB5-E90C-D543-942E-391A38FB3B04}"/>
                  </a:ext>
                </a:extLst>
              </p:cNvPr>
              <p:cNvSpPr/>
              <p:nvPr/>
            </p:nvSpPr>
            <p:spPr>
              <a:xfrm>
                <a:off x="-8191" y="2049409"/>
                <a:ext cx="1381270" cy="920335"/>
              </a:xfrm>
              <a:prstGeom prst="roundRect">
                <a:avLst>
                  <a:gd name="adj" fmla="val 10000"/>
                </a:avLst>
              </a:prstGeom>
              <a:grp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sp>
          <p:sp>
            <p:nvSpPr>
              <p:cNvPr id="49" name="Rounded Rectangle 4">
                <a:extLst>
                  <a:ext uri="{FF2B5EF4-FFF2-40B4-BE49-F238E27FC236}">
                    <a16:creationId xmlns:a16="http://schemas.microsoft.com/office/drawing/2014/main" id="{6BB6B458-2635-A24D-A11F-5DFCF41B9E3A}"/>
                  </a:ext>
                </a:extLst>
              </p:cNvPr>
              <p:cNvSpPr txBox="1"/>
              <p:nvPr/>
            </p:nvSpPr>
            <p:spPr>
              <a:xfrm>
                <a:off x="29916" y="2076365"/>
                <a:ext cx="1327358" cy="8664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2400" kern="1200" dirty="0">
                    <a:solidFill>
                      <a:schemeClr val="accent1">
                        <a:lumMod val="50000"/>
                      </a:schemeClr>
                    </a:solidFill>
                    <a:latin typeface="Candara" panose="020E0502030303020204" pitchFamily="34" charset="0"/>
                  </a:rPr>
                  <a:t>…</a:t>
                </a:r>
              </a:p>
            </p:txBody>
          </p:sp>
        </p:grpSp>
      </p:grpSp>
      <p:sp>
        <p:nvSpPr>
          <p:cNvPr id="50" name="TextBox 49">
            <a:extLst>
              <a:ext uri="{FF2B5EF4-FFF2-40B4-BE49-F238E27FC236}">
                <a16:creationId xmlns:a16="http://schemas.microsoft.com/office/drawing/2014/main" id="{CC645472-C3FA-D543-A0B9-B51A6F37AA57}"/>
              </a:ext>
            </a:extLst>
          </p:cNvPr>
          <p:cNvSpPr txBox="1"/>
          <p:nvPr/>
        </p:nvSpPr>
        <p:spPr>
          <a:xfrm>
            <a:off x="3750771" y="5553670"/>
            <a:ext cx="3934028" cy="923330"/>
          </a:xfrm>
          <a:prstGeom prst="rect">
            <a:avLst/>
          </a:prstGeom>
          <a:noFill/>
        </p:spPr>
        <p:txBody>
          <a:bodyPr wrap="square" rtlCol="0">
            <a:spAutoFit/>
          </a:bodyPr>
          <a:lstStyle/>
          <a:p>
            <a:r>
              <a:rPr lang="en-US" dirty="0">
                <a:latin typeface="Candara" panose="020E0502030303020204" pitchFamily="34" charset="0"/>
              </a:rPr>
              <a:t>“Mature Activities,” enjoying continuing support from CEOS through established data partnerships</a:t>
            </a:r>
          </a:p>
        </p:txBody>
      </p:sp>
      <p:sp>
        <p:nvSpPr>
          <p:cNvPr id="3" name="TextBox 2">
            <a:extLst>
              <a:ext uri="{FF2B5EF4-FFF2-40B4-BE49-F238E27FC236}">
                <a16:creationId xmlns:a16="http://schemas.microsoft.com/office/drawing/2014/main" id="{45874B0F-5093-BD41-9DED-AB84381C497B}"/>
              </a:ext>
            </a:extLst>
          </p:cNvPr>
          <p:cNvSpPr txBox="1"/>
          <p:nvPr/>
        </p:nvSpPr>
        <p:spPr>
          <a:xfrm>
            <a:off x="7315200" y="4648200"/>
            <a:ext cx="16002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1" u="none" strike="noStrike" cap="none" spc="0" normalizeH="0" baseline="0" dirty="0">
                <a:ln>
                  <a:noFill/>
                </a:ln>
                <a:solidFill>
                  <a:srgbClr val="002569"/>
                </a:solidFill>
                <a:effectLst/>
                <a:uFillTx/>
              </a:rPr>
              <a:t>Original </a:t>
            </a:r>
            <a:br>
              <a:rPr kumimoji="0" lang="en-US" sz="1800" b="0" i="1" u="none" strike="noStrike" cap="none" spc="0" normalizeH="0" baseline="0" dirty="0">
                <a:ln>
                  <a:noFill/>
                </a:ln>
                <a:solidFill>
                  <a:srgbClr val="002569"/>
                </a:solidFill>
                <a:effectLst/>
                <a:uFillTx/>
              </a:rPr>
            </a:br>
            <a:r>
              <a:rPr kumimoji="0" lang="en-US" sz="1800" b="0" i="1" u="none" strike="noStrike" cap="none" spc="0" normalizeH="0" baseline="0" dirty="0">
                <a:ln>
                  <a:noFill/>
                </a:ln>
                <a:solidFill>
                  <a:srgbClr val="002569"/>
                </a:solidFill>
                <a:effectLst/>
                <a:uFillTx/>
              </a:rPr>
              <a:t>presentation</a:t>
            </a:r>
          </a:p>
        </p:txBody>
      </p:sp>
      <p:sp>
        <p:nvSpPr>
          <p:cNvPr id="4" name="Text Placeholder 3">
            <a:extLst>
              <a:ext uri="{FF2B5EF4-FFF2-40B4-BE49-F238E27FC236}">
                <a16:creationId xmlns:a16="http://schemas.microsoft.com/office/drawing/2014/main" id="{5A7751FF-A5FF-AF47-8B3A-51BDC5E45100}"/>
              </a:ext>
            </a:extLst>
          </p:cNvPr>
          <p:cNvSpPr>
            <a:spLocks noGrp="1"/>
          </p:cNvSpPr>
          <p:nvPr>
            <p:ph type="body" idx="1"/>
          </p:nvPr>
        </p:nvSpPr>
        <p:spPr/>
        <p:txBody>
          <a:bodyPr/>
          <a:lstStyle/>
          <a:p>
            <a:endParaRPr lang="en-US"/>
          </a:p>
        </p:txBody>
      </p:sp>
      <p:sp>
        <p:nvSpPr>
          <p:cNvPr id="8" name="Text Placeholder 7">
            <a:extLst>
              <a:ext uri="{FF2B5EF4-FFF2-40B4-BE49-F238E27FC236}">
                <a16:creationId xmlns:a16="http://schemas.microsoft.com/office/drawing/2014/main" id="{C7156566-550F-9845-971B-C18195517684}"/>
              </a:ext>
            </a:extLst>
          </p:cNvPr>
          <p:cNvSpPr>
            <a:spLocks noGrp="1"/>
          </p:cNvSpPr>
          <p:nvPr>
            <p:ph type="body" idx="2"/>
          </p:nvPr>
        </p:nvSpPr>
        <p:spPr/>
        <p:txBody>
          <a:bodyPr/>
          <a:lstStyle/>
          <a:p>
            <a:r>
              <a:rPr lang="en-US" dirty="0"/>
              <a:t>(Slightly) Revised Concept</a:t>
            </a:r>
          </a:p>
        </p:txBody>
      </p:sp>
    </p:spTree>
    <p:extLst>
      <p:ext uri="{BB962C8B-B14F-4D97-AF65-F5344CB8AC3E}">
        <p14:creationId xmlns:p14="http://schemas.microsoft.com/office/powerpoint/2010/main" val="24884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E0BC66-1BC6-834A-B434-FE03A779CF6C}"/>
              </a:ext>
            </a:extLst>
          </p:cNvPr>
          <p:cNvSpPr/>
          <p:nvPr/>
        </p:nvSpPr>
        <p:spPr>
          <a:xfrm>
            <a:off x="152400" y="1828800"/>
            <a:ext cx="8763000" cy="4419600"/>
          </a:xfrm>
          <a:prstGeom prst="rect">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28" name="Oval 27"/>
          <p:cNvSpPr/>
          <p:nvPr/>
        </p:nvSpPr>
        <p:spPr>
          <a:xfrm>
            <a:off x="1633298" y="2697838"/>
            <a:ext cx="198858" cy="2550416"/>
          </a:xfrm>
          <a:prstGeom prst="ellipse">
            <a:avLst/>
          </a:prstGeom>
          <a:solidFill>
            <a:srgbClr val="00C40E">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772261" y="2697838"/>
            <a:ext cx="198858" cy="2550416"/>
          </a:xfrm>
          <a:prstGeom prst="ellipse">
            <a:avLst/>
          </a:prstGeom>
          <a:solidFill>
            <a:schemeClr val="accent5">
              <a:lumMod val="40000"/>
              <a:lumOff val="6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309660" y="5227721"/>
            <a:ext cx="688385" cy="305895"/>
          </a:xfrm>
          <a:prstGeom prst="rect">
            <a:avLst/>
          </a:prstGeom>
          <a:noFill/>
        </p:spPr>
        <p:txBody>
          <a:bodyPr wrap="none" rtlCol="0">
            <a:spAutoFit/>
          </a:bodyPr>
          <a:lstStyle/>
          <a:p>
            <a:r>
              <a:rPr lang="en-US" sz="1600" dirty="0">
                <a:latin typeface="Candara" charset="0"/>
                <a:ea typeface="Candara" charset="0"/>
                <a:cs typeface="Candara" charset="0"/>
              </a:rPr>
              <a:t>WGISS</a:t>
            </a:r>
          </a:p>
        </p:txBody>
      </p:sp>
      <p:cxnSp>
        <p:nvCxnSpPr>
          <p:cNvPr id="32" name="Elbow Connector 31"/>
          <p:cNvCxnSpPr>
            <a:cxnSpLocks/>
            <a:stCxn id="29" idx="4"/>
            <a:endCxn id="31" idx="1"/>
          </p:cNvCxnSpPr>
          <p:nvPr/>
        </p:nvCxnSpPr>
        <p:spPr>
          <a:xfrm rot="16200000" flipH="1">
            <a:off x="2024468" y="5095476"/>
            <a:ext cx="132415" cy="43797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292449" y="3252574"/>
            <a:ext cx="496374"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292449" y="3492741"/>
            <a:ext cx="496374"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292449" y="3732907"/>
            <a:ext cx="496374"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292449" y="3973074"/>
            <a:ext cx="496374"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292449" y="4238856"/>
            <a:ext cx="879929" cy="3"/>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1292449" y="4491832"/>
            <a:ext cx="496374"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292449" y="4731998"/>
            <a:ext cx="496374"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292449" y="4972165"/>
            <a:ext cx="496374" cy="1"/>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sp>
        <p:nvSpPr>
          <p:cNvPr id="20" name="Right Brace 19"/>
          <p:cNvSpPr/>
          <p:nvPr/>
        </p:nvSpPr>
        <p:spPr>
          <a:xfrm>
            <a:off x="1788823" y="3252574"/>
            <a:ext cx="164377" cy="720499"/>
          </a:xfrm>
          <a:prstGeom prst="rightBrace">
            <a:avLst>
              <a:gd name="adj1" fmla="val 5147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ight Brace 20"/>
          <p:cNvSpPr/>
          <p:nvPr/>
        </p:nvSpPr>
        <p:spPr>
          <a:xfrm>
            <a:off x="1788823" y="4491832"/>
            <a:ext cx="164377" cy="480333"/>
          </a:xfrm>
          <a:prstGeom prst="rightBrace">
            <a:avLst>
              <a:gd name="adj1" fmla="val 5147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Connector 21"/>
          <p:cNvCxnSpPr>
            <a:stCxn id="20" idx="1"/>
          </p:cNvCxnSpPr>
          <p:nvPr/>
        </p:nvCxnSpPr>
        <p:spPr>
          <a:xfrm>
            <a:off x="1953200" y="3612824"/>
            <a:ext cx="219178" cy="0"/>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953200" y="4731998"/>
            <a:ext cx="219178" cy="0"/>
          </a:xfrm>
          <a:prstGeom prst="line">
            <a:avLst/>
          </a:prstGeom>
          <a:ln>
            <a:solidFill>
              <a:srgbClr val="00C40E"/>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194433" y="5577637"/>
            <a:ext cx="918839" cy="305895"/>
          </a:xfrm>
          <a:prstGeom prst="rect">
            <a:avLst/>
          </a:prstGeom>
          <a:noFill/>
        </p:spPr>
        <p:txBody>
          <a:bodyPr wrap="none" rtlCol="0">
            <a:spAutoFit/>
          </a:bodyPr>
          <a:lstStyle/>
          <a:p>
            <a:r>
              <a:rPr lang="en-US" sz="1600" dirty="0" err="1">
                <a:latin typeface="Candara" charset="0"/>
                <a:ea typeface="Candara" charset="0"/>
                <a:cs typeface="Candara" charset="0"/>
              </a:rPr>
              <a:t>WGCalVal</a:t>
            </a:r>
            <a:endParaRPr lang="en-US" sz="1600" dirty="0">
              <a:latin typeface="Candara" charset="0"/>
              <a:ea typeface="Candara" charset="0"/>
              <a:cs typeface="Candara" charset="0"/>
            </a:endParaRPr>
          </a:p>
        </p:txBody>
      </p:sp>
      <p:sp>
        <p:nvSpPr>
          <p:cNvPr id="34" name="Oval 33"/>
          <p:cNvSpPr/>
          <p:nvPr/>
        </p:nvSpPr>
        <p:spPr>
          <a:xfrm>
            <a:off x="3422886" y="2697838"/>
            <a:ext cx="198858" cy="2550416"/>
          </a:xfrm>
          <a:prstGeom prst="ellipse">
            <a:avLst/>
          </a:prstGeom>
          <a:solidFill>
            <a:srgbClr val="00C40E">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287404" y="2697838"/>
            <a:ext cx="198858" cy="2550416"/>
          </a:xfrm>
          <a:prstGeom prst="ellipse">
            <a:avLst/>
          </a:prstGeom>
          <a:solidFill>
            <a:schemeClr val="accent5">
              <a:lumMod val="40000"/>
              <a:lumOff val="6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Elbow Connector 39"/>
          <p:cNvCxnSpPr>
            <a:stCxn id="35" idx="4"/>
            <a:endCxn id="31" idx="3"/>
          </p:cNvCxnSpPr>
          <p:nvPr/>
        </p:nvCxnSpPr>
        <p:spPr>
          <a:xfrm rot="5400000">
            <a:off x="3126232" y="5120067"/>
            <a:ext cx="132415" cy="3887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a:cxnSpLocks/>
            <a:stCxn id="28" idx="4"/>
            <a:endCxn id="30" idx="1"/>
          </p:cNvCxnSpPr>
          <p:nvPr/>
        </p:nvCxnSpPr>
        <p:spPr>
          <a:xfrm rot="16200000" flipH="1">
            <a:off x="1722415" y="5258566"/>
            <a:ext cx="482331" cy="46170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a:cxnSpLocks/>
            <a:stCxn id="34" idx="4"/>
            <a:endCxn id="30" idx="3"/>
          </p:cNvCxnSpPr>
          <p:nvPr/>
        </p:nvCxnSpPr>
        <p:spPr>
          <a:xfrm rot="5400000">
            <a:off x="3076629" y="5284898"/>
            <a:ext cx="482331" cy="40904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8C91CDF8-E362-DB48-9D00-C6F961B40F22}"/>
              </a:ext>
            </a:extLst>
          </p:cNvPr>
          <p:cNvSpPr>
            <a:spLocks noGrp="1"/>
          </p:cNvSpPr>
          <p:nvPr>
            <p:ph type="body" idx="2"/>
          </p:nvPr>
        </p:nvSpPr>
        <p:spPr>
          <a:xfrm>
            <a:off x="1560682" y="173355"/>
            <a:ext cx="6059318" cy="838200"/>
          </a:xfrm>
        </p:spPr>
        <p:txBody>
          <a:bodyPr/>
          <a:lstStyle/>
          <a:p>
            <a:pPr defTabSz="914400"/>
            <a:r>
              <a:rPr lang="en-US" dirty="0"/>
              <a:t>A New Concept for VCs and WGs</a:t>
            </a:r>
          </a:p>
        </p:txBody>
      </p:sp>
      <p:sp>
        <p:nvSpPr>
          <p:cNvPr id="33" name="Oval 32">
            <a:extLst>
              <a:ext uri="{FF2B5EF4-FFF2-40B4-BE49-F238E27FC236}">
                <a16:creationId xmlns:a16="http://schemas.microsoft.com/office/drawing/2014/main" id="{F5FA18AD-444C-4449-BA69-C2F6EFC933B8}"/>
              </a:ext>
            </a:extLst>
          </p:cNvPr>
          <p:cNvSpPr/>
          <p:nvPr/>
        </p:nvSpPr>
        <p:spPr>
          <a:xfrm>
            <a:off x="1484482" y="2699629"/>
            <a:ext cx="198858" cy="2550416"/>
          </a:xfrm>
          <a:prstGeom prst="ellipse">
            <a:avLst/>
          </a:prstGeom>
          <a:solidFill>
            <a:schemeClr val="accent4">
              <a:lumMod val="40000"/>
              <a:lumOff val="6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5C396D6-6934-F24A-9CFD-752378E69CBD}"/>
              </a:ext>
            </a:extLst>
          </p:cNvPr>
          <p:cNvSpPr/>
          <p:nvPr/>
        </p:nvSpPr>
        <p:spPr>
          <a:xfrm>
            <a:off x="3577277" y="2697837"/>
            <a:ext cx="198858" cy="2550416"/>
          </a:xfrm>
          <a:prstGeom prst="ellipse">
            <a:avLst/>
          </a:prstGeom>
          <a:solidFill>
            <a:schemeClr val="accent4">
              <a:lumMod val="40000"/>
              <a:lumOff val="6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Elbow Connector 36">
            <a:extLst>
              <a:ext uri="{FF2B5EF4-FFF2-40B4-BE49-F238E27FC236}">
                <a16:creationId xmlns:a16="http://schemas.microsoft.com/office/drawing/2014/main" id="{0B13A816-217E-1B42-BC74-0AC32C88D499}"/>
              </a:ext>
            </a:extLst>
          </p:cNvPr>
          <p:cNvCxnSpPr>
            <a:cxnSpLocks/>
            <a:stCxn id="33" idx="4"/>
            <a:endCxn id="38" idx="1"/>
          </p:cNvCxnSpPr>
          <p:nvPr/>
        </p:nvCxnSpPr>
        <p:spPr>
          <a:xfrm rot="16200000" flipH="1">
            <a:off x="1453086" y="5380869"/>
            <a:ext cx="856141" cy="59449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9DA2119-D879-3945-9DA5-856E6E29D193}"/>
              </a:ext>
            </a:extLst>
          </p:cNvPr>
          <p:cNvSpPr txBox="1"/>
          <p:nvPr/>
        </p:nvSpPr>
        <p:spPr>
          <a:xfrm>
            <a:off x="2178402" y="5936909"/>
            <a:ext cx="950901" cy="338554"/>
          </a:xfrm>
          <a:prstGeom prst="rect">
            <a:avLst/>
          </a:prstGeom>
          <a:noFill/>
        </p:spPr>
        <p:txBody>
          <a:bodyPr wrap="none" rtlCol="0">
            <a:spAutoFit/>
          </a:bodyPr>
          <a:lstStyle/>
          <a:p>
            <a:r>
              <a:rPr lang="en-US" sz="1600" dirty="0" err="1">
                <a:latin typeface="Candara" charset="0"/>
                <a:ea typeface="Candara" charset="0"/>
                <a:cs typeface="Candara" charset="0"/>
              </a:rPr>
              <a:t>WGCapD</a:t>
            </a:r>
            <a:endParaRPr lang="en-US" sz="1600" dirty="0">
              <a:latin typeface="Candara" charset="0"/>
              <a:ea typeface="Candara" charset="0"/>
              <a:cs typeface="Candara" charset="0"/>
            </a:endParaRPr>
          </a:p>
        </p:txBody>
      </p:sp>
      <p:cxnSp>
        <p:nvCxnSpPr>
          <p:cNvPr id="39" name="Elbow Connector 38">
            <a:extLst>
              <a:ext uri="{FF2B5EF4-FFF2-40B4-BE49-F238E27FC236}">
                <a16:creationId xmlns:a16="http://schemas.microsoft.com/office/drawing/2014/main" id="{59E3374D-FE28-7045-A9D3-9A7837496FA7}"/>
              </a:ext>
            </a:extLst>
          </p:cNvPr>
          <p:cNvCxnSpPr>
            <a:cxnSpLocks/>
            <a:stCxn id="36" idx="4"/>
            <a:endCxn id="38" idx="3"/>
          </p:cNvCxnSpPr>
          <p:nvPr/>
        </p:nvCxnSpPr>
        <p:spPr>
          <a:xfrm rot="5400000">
            <a:off x="2974039" y="5403518"/>
            <a:ext cx="857933" cy="54740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Content Placeholder 2">
            <a:extLst>
              <a:ext uri="{FF2B5EF4-FFF2-40B4-BE49-F238E27FC236}">
                <a16:creationId xmlns:a16="http://schemas.microsoft.com/office/drawing/2014/main" id="{C3D4DB17-5293-BB44-A12A-7C0E3954CC51}"/>
              </a:ext>
            </a:extLst>
          </p:cNvPr>
          <p:cNvSpPr txBox="1">
            <a:spLocks/>
          </p:cNvSpPr>
          <p:nvPr/>
        </p:nvSpPr>
        <p:spPr>
          <a:xfrm>
            <a:off x="5305907" y="1263332"/>
            <a:ext cx="3688321" cy="652145"/>
          </a:xfrm>
        </p:spPr>
        <p:txBody>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algn="ctr"/>
            <a:r>
              <a:rPr lang="en-US" sz="1600" dirty="0">
                <a:solidFill>
                  <a:schemeClr val="tx2">
                    <a:lumMod val="50000"/>
                  </a:schemeClr>
                </a:solidFill>
                <a:latin typeface="Candara" panose="020E0502030303020204" pitchFamily="34" charset="0"/>
              </a:rPr>
              <a:t>Working Group on Information Provision to cover these and future efforts</a:t>
            </a:r>
          </a:p>
        </p:txBody>
      </p:sp>
      <p:pic>
        <p:nvPicPr>
          <p:cNvPr id="7" name="Picture 6">
            <a:extLst>
              <a:ext uri="{FF2B5EF4-FFF2-40B4-BE49-F238E27FC236}">
                <a16:creationId xmlns:a16="http://schemas.microsoft.com/office/drawing/2014/main" id="{D0C1D70C-791C-DA42-816E-8D09FF3C4C6D}"/>
              </a:ext>
            </a:extLst>
          </p:cNvPr>
          <p:cNvPicPr>
            <a:picLocks noChangeAspect="1"/>
          </p:cNvPicPr>
          <p:nvPr/>
        </p:nvPicPr>
        <p:blipFill>
          <a:blip r:embed="rId2"/>
          <a:stretch>
            <a:fillRect/>
          </a:stretch>
        </p:blipFill>
        <p:spPr>
          <a:xfrm>
            <a:off x="450850" y="2222500"/>
            <a:ext cx="8242300" cy="2870200"/>
          </a:xfrm>
          <a:prstGeom prst="rect">
            <a:avLst/>
          </a:prstGeom>
        </p:spPr>
      </p:pic>
      <p:sp>
        <p:nvSpPr>
          <p:cNvPr id="2" name="Right Brace 1">
            <a:extLst>
              <a:ext uri="{FF2B5EF4-FFF2-40B4-BE49-F238E27FC236}">
                <a16:creationId xmlns:a16="http://schemas.microsoft.com/office/drawing/2014/main" id="{72892F66-E32A-2F43-83A3-192C91EF7A52}"/>
              </a:ext>
            </a:extLst>
          </p:cNvPr>
          <p:cNvSpPr/>
          <p:nvPr/>
        </p:nvSpPr>
        <p:spPr>
          <a:xfrm rot="16200000">
            <a:off x="6993694" y="523041"/>
            <a:ext cx="420763" cy="2978152"/>
          </a:xfrm>
          <a:prstGeom prst="rightBrace">
            <a:avLst>
              <a:gd name="adj1" fmla="val 42816"/>
              <a:gd name="adj2" fmla="val 50000"/>
            </a:avLst>
          </a:prstGeom>
          <a:noFill/>
          <a:ln w="25400" cap="flat">
            <a:solidFill>
              <a:schemeClr val="accent1"/>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Tree>
    <p:extLst>
      <p:ext uri="{BB962C8B-B14F-4D97-AF65-F5344CB8AC3E}">
        <p14:creationId xmlns:p14="http://schemas.microsoft.com/office/powerpoint/2010/main" val="2097518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22</a:t>
            </a:fld>
            <a:endParaRPr lang="uk-UA" dirty="0"/>
          </a:p>
        </p:txBody>
      </p:sp>
      <p:sp>
        <p:nvSpPr>
          <p:cNvPr id="3" name="Content Placeholder 2"/>
          <p:cNvSpPr>
            <a:spLocks noGrp="1"/>
          </p:cNvSpPr>
          <p:nvPr>
            <p:ph sz="quarter" idx="10"/>
          </p:nvPr>
        </p:nvSpPr>
        <p:spPr/>
        <p:txBody>
          <a:bodyPr/>
          <a:lstStyle/>
          <a:p>
            <a:pPr marL="0" indent="0">
              <a:buNone/>
            </a:pPr>
            <a:endParaRPr lang="en-US" sz="3200" dirty="0"/>
          </a:p>
          <a:p>
            <a:pPr marL="0" indent="0">
              <a:buNone/>
            </a:pPr>
            <a:r>
              <a:rPr lang="en-US" sz="3200"/>
              <a:t>Further </a:t>
            </a:r>
            <a:r>
              <a:rPr lang="en-US" sz="3200" dirty="0"/>
              <a:t>discussion in Session 7</a:t>
            </a:r>
          </a:p>
        </p:txBody>
      </p:sp>
    </p:spTree>
    <p:extLst>
      <p:ext uri="{BB962C8B-B14F-4D97-AF65-F5344CB8AC3E}">
        <p14:creationId xmlns:p14="http://schemas.microsoft.com/office/powerpoint/2010/main" val="412454365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2B62F9-F66B-2D4C-AB11-6AAA8845E919}"/>
              </a:ext>
            </a:extLst>
          </p:cNvPr>
          <p:cNvSpPr txBox="1"/>
          <p:nvPr/>
        </p:nvSpPr>
        <p:spPr>
          <a:xfrm>
            <a:off x="914400" y="1371600"/>
            <a:ext cx="4532649" cy="10156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6000" b="1" i="0" u="none" strike="noStrike" cap="none" spc="0" normalizeH="0" baseline="0" dirty="0">
                <a:ln>
                  <a:noFill/>
                </a:ln>
                <a:solidFill>
                  <a:schemeClr val="bg1"/>
                </a:solidFill>
                <a:effectLst/>
                <a:uFillTx/>
                <a:latin typeface="Candara" panose="020E0502030303020204" pitchFamily="34" charset="0"/>
              </a:rPr>
              <a:t>Backup slides</a:t>
            </a:r>
          </a:p>
        </p:txBody>
      </p:sp>
    </p:spTree>
    <p:extLst>
      <p:ext uri="{BB962C8B-B14F-4D97-AF65-F5344CB8AC3E}">
        <p14:creationId xmlns:p14="http://schemas.microsoft.com/office/powerpoint/2010/main" val="130690370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24</a:t>
            </a:fld>
            <a:endParaRPr lang="uk-UA" dirty="0"/>
          </a:p>
        </p:txBody>
      </p:sp>
      <p:sp>
        <p:nvSpPr>
          <p:cNvPr id="3" name="Content Placeholder 2"/>
          <p:cNvSpPr>
            <a:spLocks noGrp="1"/>
          </p:cNvSpPr>
          <p:nvPr>
            <p:ph sz="quarter" idx="10"/>
          </p:nvPr>
        </p:nvSpPr>
        <p:spPr>
          <a:xfrm>
            <a:off x="76200" y="1219200"/>
            <a:ext cx="8991600" cy="4038600"/>
          </a:xfrm>
        </p:spPr>
        <p:txBody>
          <a:bodyPr/>
          <a:lstStyle/>
          <a:p>
            <a:r>
              <a:rPr lang="en-US" sz="3200" dirty="0"/>
              <a:t>Proposals from the VCs</a:t>
            </a:r>
          </a:p>
          <a:p>
            <a:pPr lvl="1"/>
            <a:r>
              <a:rPr lang="en-US" sz="3200" dirty="0"/>
              <a:t>SST-VC</a:t>
            </a:r>
          </a:p>
          <a:p>
            <a:pPr lvl="1"/>
            <a:r>
              <a:rPr lang="en-US" sz="3200" dirty="0"/>
              <a:t>P-VC</a:t>
            </a:r>
          </a:p>
          <a:p>
            <a:pPr lvl="1"/>
            <a:r>
              <a:rPr lang="en-US" sz="3200" dirty="0"/>
              <a:t>AC-VC</a:t>
            </a:r>
          </a:p>
          <a:p>
            <a:pPr lvl="1"/>
            <a:r>
              <a:rPr lang="en-US" sz="3200" dirty="0"/>
              <a:t>LSI-VC</a:t>
            </a:r>
          </a:p>
        </p:txBody>
      </p:sp>
      <p:sp>
        <p:nvSpPr>
          <p:cNvPr id="4" name="Content Placeholder 3"/>
          <p:cNvSpPr>
            <a:spLocks noGrp="1"/>
          </p:cNvSpPr>
          <p:nvPr>
            <p:ph sz="quarter" idx="11"/>
          </p:nvPr>
        </p:nvSpPr>
        <p:spPr>
          <a:xfrm>
            <a:off x="1828800" y="76200"/>
            <a:ext cx="5715000" cy="914400"/>
          </a:xfrm>
        </p:spPr>
        <p:txBody>
          <a:bodyPr/>
          <a:lstStyle/>
          <a:p>
            <a:r>
              <a:rPr lang="en-US" sz="2000" dirty="0"/>
              <a:t>CEOS-32-12</a:t>
            </a:r>
          </a:p>
          <a:p>
            <a:r>
              <a:rPr lang="en-US" sz="2000" dirty="0"/>
              <a:t>Virtual Constellation Leadership Rotation</a:t>
            </a:r>
          </a:p>
        </p:txBody>
      </p:sp>
    </p:spTree>
    <p:extLst>
      <p:ext uri="{BB962C8B-B14F-4D97-AF65-F5344CB8AC3E}">
        <p14:creationId xmlns:p14="http://schemas.microsoft.com/office/powerpoint/2010/main" val="396292080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9"/>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25</a:t>
            </a:fld>
            <a:endParaRPr/>
          </a:p>
        </p:txBody>
      </p:sp>
      <p:pic>
        <p:nvPicPr>
          <p:cNvPr id="55" name="Google Shape;55;p9" descr="A screenshot of a cell phone&#10;&#10;Description automatically generated"/>
          <p:cNvPicPr preferRelativeResize="0">
            <a:picLocks noGrp="1"/>
          </p:cNvPicPr>
          <p:nvPr>
            <p:ph type="body" idx="1"/>
          </p:nvPr>
        </p:nvPicPr>
        <p:blipFill rotWithShape="1">
          <a:blip r:embed="rId3">
            <a:alphaModFix/>
          </a:blip>
          <a:srcRect/>
          <a:stretch/>
        </p:blipFill>
        <p:spPr>
          <a:xfrm>
            <a:off x="127819" y="1600200"/>
            <a:ext cx="8991600" cy="1378711"/>
          </a:xfrm>
          <a:prstGeom prst="rect">
            <a:avLst/>
          </a:prstGeom>
          <a:noFill/>
          <a:ln>
            <a:noFill/>
          </a:ln>
        </p:spPr>
      </p:pic>
      <p:sp>
        <p:nvSpPr>
          <p:cNvPr id="56" name="Google Shape;56;p9"/>
          <p:cNvSpPr txBox="1"/>
          <p:nvPr/>
        </p:nvSpPr>
        <p:spPr>
          <a:xfrm>
            <a:off x="127825" y="2958575"/>
            <a:ext cx="8940000" cy="367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002569"/>
                </a:solidFill>
                <a:latin typeface="Helvetica Neue"/>
                <a:ea typeface="Helvetica Neue"/>
                <a:cs typeface="Helvetica Neue"/>
                <a:sym typeface="Helvetica Neue"/>
              </a:rPr>
              <a:t>The SST-VC Terms of Reference indicate:</a:t>
            </a:r>
            <a:endParaRPr sz="1800" b="1" dirty="0">
              <a:solidFill>
                <a:srgbClr val="002569"/>
              </a:solidFill>
              <a:latin typeface="Helvetica Neue"/>
              <a:ea typeface="Helvetica Neue"/>
              <a:cs typeface="Helvetica Neue"/>
              <a:sym typeface="Helvetica Neue"/>
            </a:endParaRPr>
          </a:p>
          <a:p>
            <a:pPr marL="0" lvl="0" indent="0" algn="l" rtl="0">
              <a:spcBef>
                <a:spcPts val="0"/>
              </a:spcBef>
              <a:spcAft>
                <a:spcPts val="0"/>
              </a:spcAft>
              <a:buClr>
                <a:schemeClr val="dk1"/>
              </a:buClr>
              <a:buSzPts val="1100"/>
              <a:buFont typeface="Arial"/>
              <a:buNone/>
            </a:pPr>
            <a:endParaRPr sz="1600" dirty="0">
              <a:solidFill>
                <a:srgbClr val="002569"/>
              </a:solidFill>
              <a:latin typeface="Helvetica Neue"/>
              <a:ea typeface="Helvetica Neue"/>
              <a:cs typeface="Helvetica Neue"/>
              <a:sym typeface="Helvetica Neue"/>
            </a:endParaRPr>
          </a:p>
          <a:p>
            <a:pPr marL="457200" lvl="0" indent="-330200" algn="l" rtl="0">
              <a:spcBef>
                <a:spcPts val="0"/>
              </a:spcBef>
              <a:spcAft>
                <a:spcPts val="0"/>
              </a:spcAft>
              <a:buClr>
                <a:srgbClr val="002569"/>
              </a:buClr>
              <a:buSzPts val="1600"/>
              <a:buFont typeface="Helvetica Neue"/>
              <a:buAutoNum type="arabicPeriod"/>
            </a:pPr>
            <a:r>
              <a:rPr lang="en-US" sz="1600" dirty="0">
                <a:solidFill>
                  <a:srgbClr val="002569"/>
                </a:solidFill>
                <a:latin typeface="Helvetica Neue"/>
                <a:ea typeface="Helvetica Neue"/>
                <a:cs typeface="Helvetica Neue"/>
                <a:sym typeface="Helvetica Neue"/>
              </a:rPr>
              <a:t>The Co-Chairs shall be responsible for the overall management of the CEOS SST-VC, supported by the Secretary and SST-VC members.</a:t>
            </a:r>
            <a:endParaRPr sz="1600" dirty="0">
              <a:solidFill>
                <a:srgbClr val="002569"/>
              </a:solidFill>
              <a:latin typeface="Helvetica Neue"/>
              <a:ea typeface="Helvetica Neue"/>
              <a:cs typeface="Helvetica Neue"/>
              <a:sym typeface="Helvetica Neue"/>
            </a:endParaRPr>
          </a:p>
          <a:p>
            <a:pPr marL="457200" lvl="0" indent="-330200" algn="l" rtl="0">
              <a:spcBef>
                <a:spcPts val="0"/>
              </a:spcBef>
              <a:spcAft>
                <a:spcPts val="0"/>
              </a:spcAft>
              <a:buClr>
                <a:srgbClr val="002569"/>
              </a:buClr>
              <a:buSzPts val="1600"/>
              <a:buFont typeface="Helvetica Neue"/>
              <a:buAutoNum type="arabicPeriod"/>
            </a:pPr>
            <a:r>
              <a:rPr lang="en-US" sz="1600" b="1" dirty="0">
                <a:solidFill>
                  <a:srgbClr val="CC0066"/>
                </a:solidFill>
                <a:latin typeface="Helvetica Neue"/>
                <a:ea typeface="Helvetica Neue"/>
                <a:cs typeface="Helvetica Neue"/>
                <a:sym typeface="Helvetica Neue"/>
              </a:rPr>
              <a:t>Co-chairs and Secretary shall be elected by the SST-VC members on a 3 year renewable term following candidate proposal by a CEOS Agency Member. Election shall be by majority vote.</a:t>
            </a:r>
            <a:endParaRPr sz="1600" b="1" dirty="0">
              <a:solidFill>
                <a:srgbClr val="CC0066"/>
              </a:solidFill>
              <a:latin typeface="Helvetica Neue"/>
              <a:ea typeface="Helvetica Neue"/>
              <a:cs typeface="Helvetica Neue"/>
              <a:sym typeface="Helvetica Neue"/>
            </a:endParaRPr>
          </a:p>
          <a:p>
            <a:pPr marL="457200" lvl="0" indent="-330200" algn="l" rtl="0">
              <a:spcBef>
                <a:spcPts val="0"/>
              </a:spcBef>
              <a:spcAft>
                <a:spcPts val="0"/>
              </a:spcAft>
              <a:buClr>
                <a:srgbClr val="002569"/>
              </a:buClr>
              <a:buSzPts val="1600"/>
              <a:buFont typeface="Helvetica Neue"/>
              <a:buAutoNum type="arabicPeriod"/>
            </a:pPr>
            <a:r>
              <a:rPr lang="en-US" sz="1600" b="1" dirty="0">
                <a:solidFill>
                  <a:srgbClr val="CC0066"/>
                </a:solidFill>
                <a:latin typeface="Helvetica Neue"/>
                <a:ea typeface="Helvetica Neue"/>
                <a:cs typeface="Helvetica Neue"/>
                <a:sym typeface="Helvetica Neue"/>
              </a:rPr>
              <a:t>In order to maintain continuity, only one co-chair shall be replaced on a single occasion with at least 1 year between successive replacements where feasible.</a:t>
            </a:r>
            <a:endParaRPr sz="1600" b="1" dirty="0">
              <a:solidFill>
                <a:srgbClr val="CC0066"/>
              </a:solidFill>
              <a:latin typeface="Helvetica Neue"/>
              <a:ea typeface="Helvetica Neue"/>
              <a:cs typeface="Helvetica Neue"/>
              <a:sym typeface="Helvetica Neue"/>
            </a:endParaRPr>
          </a:p>
          <a:p>
            <a:pPr marL="457200" lvl="0" indent="-330200" algn="l" rtl="0">
              <a:spcBef>
                <a:spcPts val="0"/>
              </a:spcBef>
              <a:spcAft>
                <a:spcPts val="0"/>
              </a:spcAft>
              <a:buClr>
                <a:srgbClr val="002569"/>
              </a:buClr>
              <a:buSzPts val="1600"/>
              <a:buFont typeface="Helvetica Neue"/>
              <a:buAutoNum type="arabicPeriod"/>
            </a:pPr>
            <a:r>
              <a:rPr lang="en-US" sz="1600" dirty="0">
                <a:solidFill>
                  <a:srgbClr val="002569"/>
                </a:solidFill>
                <a:latin typeface="Helvetica Neue"/>
                <a:ea typeface="Helvetica Neue"/>
                <a:cs typeface="Helvetica Neue"/>
                <a:sym typeface="Helvetica Neue"/>
              </a:rPr>
              <a:t>As a principle, Co-Chairs shall rotate throughout CEOS Agencies with SST capability.</a:t>
            </a:r>
            <a:endParaRPr sz="1600" dirty="0">
              <a:solidFill>
                <a:srgbClr val="002569"/>
              </a:solidFill>
              <a:latin typeface="Helvetica Neue"/>
              <a:ea typeface="Helvetica Neue"/>
              <a:cs typeface="Helvetica Neue"/>
              <a:sym typeface="Helvetica Neue"/>
            </a:endParaRPr>
          </a:p>
          <a:p>
            <a:pPr marL="457200" lvl="0" indent="-330200" algn="l" rtl="0">
              <a:spcBef>
                <a:spcPts val="0"/>
              </a:spcBef>
              <a:spcAft>
                <a:spcPts val="0"/>
              </a:spcAft>
              <a:buClr>
                <a:srgbClr val="002569"/>
              </a:buClr>
              <a:buSzPts val="1600"/>
              <a:buFont typeface="Helvetica Neue"/>
              <a:buAutoNum type="arabicPeriod"/>
            </a:pPr>
            <a:r>
              <a:rPr lang="en-US" sz="1600" dirty="0">
                <a:solidFill>
                  <a:srgbClr val="002569"/>
                </a:solidFill>
                <a:latin typeface="Helvetica Neue"/>
                <a:ea typeface="Helvetica Neue"/>
                <a:cs typeface="Helvetica Neue"/>
                <a:sym typeface="Helvetica Neue"/>
              </a:rPr>
              <a:t>SST-VC members shall be proposed by CEOS principals.</a:t>
            </a:r>
            <a:endParaRPr sz="1600" dirty="0">
              <a:solidFill>
                <a:srgbClr val="002569"/>
              </a:solidFill>
              <a:latin typeface="Helvetica Neue"/>
              <a:ea typeface="Helvetica Neue"/>
              <a:cs typeface="Helvetica Neue"/>
              <a:sym typeface="Helvetica Neue"/>
            </a:endParaRPr>
          </a:p>
          <a:p>
            <a:pPr marL="457200" lvl="0" indent="-330200" algn="l" rtl="0">
              <a:spcBef>
                <a:spcPts val="0"/>
              </a:spcBef>
              <a:spcAft>
                <a:spcPts val="0"/>
              </a:spcAft>
              <a:buClr>
                <a:srgbClr val="002569"/>
              </a:buClr>
              <a:buSzPts val="1600"/>
              <a:buFont typeface="Helvetica Neue"/>
              <a:buAutoNum type="arabicPeriod"/>
            </a:pPr>
            <a:r>
              <a:rPr lang="en-US" sz="1600" dirty="0">
                <a:solidFill>
                  <a:srgbClr val="002569"/>
                </a:solidFill>
                <a:latin typeface="Helvetica Neue"/>
                <a:ea typeface="Helvetica Neue"/>
                <a:cs typeface="Helvetica Neue"/>
                <a:sym typeface="Helvetica Neue"/>
              </a:rPr>
              <a:t>The current membership list is identified and updated annually in the separate SST-VC Implementation Plan document</a:t>
            </a:r>
            <a:endParaRPr sz="1600" dirty="0">
              <a:latin typeface="Helvetica Neue"/>
              <a:ea typeface="Helvetica Neue"/>
              <a:cs typeface="Helvetica Neue"/>
              <a:sym typeface="Helvetica Neue"/>
            </a:endParaRPr>
          </a:p>
        </p:txBody>
      </p:sp>
      <p:sp>
        <p:nvSpPr>
          <p:cNvPr id="2" name="Text Placeholder 1"/>
          <p:cNvSpPr>
            <a:spLocks noGrp="1"/>
          </p:cNvSpPr>
          <p:nvPr>
            <p:ph type="body" idx="2"/>
          </p:nvPr>
        </p:nvSpPr>
        <p:spPr>
          <a:xfrm>
            <a:off x="1905000" y="76200"/>
            <a:ext cx="5638800" cy="990600"/>
          </a:xfrm>
        </p:spPr>
        <p:txBody>
          <a:bodyPr/>
          <a:lstStyle/>
          <a:p>
            <a:pPr marL="0" lvl="0" indent="0">
              <a:spcBef>
                <a:spcPts val="0"/>
              </a:spcBef>
            </a:pPr>
            <a:r>
              <a:rPr lang="en-US" dirty="0"/>
              <a:t>SST- VC</a:t>
            </a:r>
          </a:p>
          <a:p>
            <a:pPr marL="0" lvl="0" indent="0">
              <a:spcBef>
                <a:spcPts val="0"/>
              </a:spcBef>
            </a:pPr>
            <a:r>
              <a:rPr lang="en-US" sz="2400" i="1" dirty="0">
                <a:solidFill>
                  <a:srgbClr val="92D050"/>
                </a:solidFill>
              </a:rPr>
              <a:t>(copied from SST-VC Presentation)</a:t>
            </a:r>
          </a:p>
          <a:p>
            <a:endParaRPr lang="en-US" dirty="0"/>
          </a:p>
        </p:txBody>
      </p:sp>
    </p:spTree>
    <p:extLst>
      <p:ext uri="{BB962C8B-B14F-4D97-AF65-F5344CB8AC3E}">
        <p14:creationId xmlns:p14="http://schemas.microsoft.com/office/powerpoint/2010/main" val="629189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26</a:t>
            </a:fld>
            <a:endParaRPr lang="uk-UA" dirty="0"/>
          </a:p>
        </p:txBody>
      </p:sp>
      <p:sp>
        <p:nvSpPr>
          <p:cNvPr id="5" name="Content Placeholder 2"/>
          <p:cNvSpPr>
            <a:spLocks noGrp="1"/>
          </p:cNvSpPr>
          <p:nvPr>
            <p:ph sz="quarter" idx="11"/>
          </p:nvPr>
        </p:nvSpPr>
        <p:spPr>
          <a:xfrm>
            <a:off x="1752600" y="0"/>
            <a:ext cx="5638800" cy="990600"/>
          </a:xfrm>
        </p:spPr>
        <p:txBody>
          <a:bodyPr/>
          <a:lstStyle/>
          <a:p>
            <a:r>
              <a:rPr lang="en-US" dirty="0"/>
              <a:t>P-VC</a:t>
            </a:r>
          </a:p>
          <a:p>
            <a:r>
              <a:rPr lang="en-US" sz="2400" i="1" dirty="0">
                <a:solidFill>
                  <a:srgbClr val="92D050"/>
                </a:solidFill>
              </a:rPr>
              <a:t>(copied from P-VC Presentation)</a:t>
            </a:r>
            <a:endParaRPr lang="en-US" sz="2000" i="1" dirty="0">
              <a:solidFill>
                <a:srgbClr val="92D050"/>
              </a:solidFill>
            </a:endParaRPr>
          </a:p>
        </p:txBody>
      </p:sp>
      <p:pic>
        <p:nvPicPr>
          <p:cNvPr id="6" name="Content Placeholder 6" descr="A screenshot of a cell phone&#10;&#10;Description automatically generated">
            <a:extLst>
              <a:ext uri="{FF2B5EF4-FFF2-40B4-BE49-F238E27FC236}">
                <a16:creationId xmlns:a16="http://schemas.microsoft.com/office/drawing/2014/main" id="{529401D0-343A-3943-94C2-47A653AB7D0F}"/>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27819" y="1600200"/>
            <a:ext cx="8991600" cy="1378711"/>
          </a:xfrm>
        </p:spPr>
      </p:pic>
      <p:sp>
        <p:nvSpPr>
          <p:cNvPr id="7" name="Content Placeholder 2">
            <a:extLst>
              <a:ext uri="{FF2B5EF4-FFF2-40B4-BE49-F238E27FC236}">
                <a16:creationId xmlns:a16="http://schemas.microsoft.com/office/drawing/2014/main" id="{0FEBC0A1-9393-B342-8EEB-E665C5D7B72D}"/>
              </a:ext>
            </a:extLst>
          </p:cNvPr>
          <p:cNvSpPr txBox="1">
            <a:spLocks/>
          </p:cNvSpPr>
          <p:nvPr/>
        </p:nvSpPr>
        <p:spPr>
          <a:xfrm>
            <a:off x="24580" y="3124200"/>
            <a:ext cx="9043219" cy="3352800"/>
          </a:xfrm>
          <a:prstGeom prst="rect">
            <a:avLst/>
          </a:prstGeom>
        </p:spPr>
        <p:txBody>
          <a:bodyPr/>
          <a:lstStyle>
            <a:lvl1pPr marL="342900" indent="-342900">
              <a:spcBef>
                <a:spcPts val="500"/>
              </a:spcBef>
              <a:buSzPct val="100000"/>
              <a:buFont typeface="Arial"/>
              <a:buChar char="•"/>
              <a:defRPr sz="2000" b="1">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AU" dirty="0"/>
              <a:t>Co-Leads Steve </a:t>
            </a:r>
            <a:r>
              <a:rPr lang="en-AU" dirty="0" err="1"/>
              <a:t>Neeck</a:t>
            </a:r>
            <a:r>
              <a:rPr lang="en-AU" dirty="0"/>
              <a:t>/NASA and </a:t>
            </a:r>
            <a:r>
              <a:rPr lang="en-AU" dirty="0" err="1"/>
              <a:t>Riko</a:t>
            </a:r>
            <a:r>
              <a:rPr lang="en-AU" dirty="0"/>
              <a:t> Oki/JAXA were the original co-leads from 2007. Gail </a:t>
            </a:r>
            <a:r>
              <a:rPr lang="en-AU" dirty="0" err="1"/>
              <a:t>Skofronick</a:t>
            </a:r>
            <a:r>
              <a:rPr lang="en-AU" dirty="0"/>
              <a:t>-Jackson/NASA replaced Steve </a:t>
            </a:r>
            <a:r>
              <a:rPr lang="en-AU" dirty="0" err="1"/>
              <a:t>Neeck</a:t>
            </a:r>
            <a:r>
              <a:rPr lang="en-AU" dirty="0"/>
              <a:t> in 2019.</a:t>
            </a:r>
          </a:p>
          <a:p>
            <a:pPr lvl="1" defTabSz="914400"/>
            <a:r>
              <a:rPr lang="en-AU" dirty="0">
                <a:solidFill>
                  <a:schemeClr val="tx1"/>
                </a:solidFill>
              </a:rPr>
              <a:t>Discussions are underway to include a third co-lead from EUMETSAT</a:t>
            </a:r>
          </a:p>
          <a:p>
            <a:pPr defTabSz="914400"/>
            <a:r>
              <a:rPr lang="en-AU" dirty="0"/>
              <a:t>Our leads had a brief discussion on leadership rotation, thoughts include:</a:t>
            </a:r>
          </a:p>
          <a:p>
            <a:pPr lvl="1" defTabSz="914400"/>
            <a:r>
              <a:rPr lang="en-AU" b="1" dirty="0">
                <a:solidFill>
                  <a:srgbClr val="CC0066"/>
                </a:solidFill>
              </a:rPr>
              <a:t>Co-leads from precipitation satellite agencies</a:t>
            </a:r>
          </a:p>
          <a:p>
            <a:pPr lvl="1" defTabSz="914400"/>
            <a:r>
              <a:rPr lang="en-AU" b="1" dirty="0">
                <a:solidFill>
                  <a:srgbClr val="CC0066"/>
                </a:solidFill>
              </a:rPr>
              <a:t>Extended terms (in line with satellite mission lifetimes)</a:t>
            </a:r>
          </a:p>
          <a:p>
            <a:pPr lvl="1" defTabSz="914400"/>
            <a:r>
              <a:rPr lang="en-AU" b="1" dirty="0">
                <a:solidFill>
                  <a:srgbClr val="CC0066"/>
                </a:solidFill>
              </a:rPr>
              <a:t>Documented approach to be determined </a:t>
            </a:r>
          </a:p>
        </p:txBody>
      </p:sp>
    </p:spTree>
    <p:extLst>
      <p:ext uri="{BB962C8B-B14F-4D97-AF65-F5344CB8AC3E}">
        <p14:creationId xmlns:p14="http://schemas.microsoft.com/office/powerpoint/2010/main" val="412061480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53AF81-376A-8E4E-A603-3DD314AD21C2}"/>
              </a:ext>
            </a:extLst>
          </p:cNvPr>
          <p:cNvSpPr>
            <a:spLocks noGrp="1"/>
          </p:cNvSpPr>
          <p:nvPr>
            <p:ph type="sldNum" sz="quarter" idx="2"/>
          </p:nvPr>
        </p:nvSpPr>
        <p:spPr/>
        <p:txBody>
          <a:bodyPr/>
          <a:lstStyle/>
          <a:p>
            <a:pPr defTabSz="914400"/>
            <a:fld id="{86CB4B4D-7CA3-9044-876B-883B54F8677D}" type="slidenum">
              <a:rPr lang="uk-UA" smtClean="0"/>
              <a:pPr defTabSz="914400"/>
              <a:t>27</a:t>
            </a:fld>
            <a:endParaRPr lang="uk-UA" dirty="0"/>
          </a:p>
        </p:txBody>
      </p:sp>
      <p:sp>
        <p:nvSpPr>
          <p:cNvPr id="3" name="Content Placeholder 2">
            <a:extLst>
              <a:ext uri="{FF2B5EF4-FFF2-40B4-BE49-F238E27FC236}">
                <a16:creationId xmlns:a16="http://schemas.microsoft.com/office/drawing/2014/main" id="{1C7843E8-469A-D642-96A3-6FA6233023C1}"/>
              </a:ext>
            </a:extLst>
          </p:cNvPr>
          <p:cNvSpPr>
            <a:spLocks noGrp="1"/>
          </p:cNvSpPr>
          <p:nvPr>
            <p:ph sz="quarter" idx="10"/>
          </p:nvPr>
        </p:nvSpPr>
        <p:spPr>
          <a:xfrm>
            <a:off x="24580" y="1219200"/>
            <a:ext cx="9043219" cy="5257800"/>
          </a:xfrm>
        </p:spPr>
        <p:txBody>
          <a:bodyPr/>
          <a:lstStyle/>
          <a:p>
            <a:r>
              <a:rPr lang="en-AU" sz="1800" dirty="0"/>
              <a:t>All space agencies currently engaged in AC-VC focus topics are active, participating in the annual AC-VC meeting and during other meetings of opportunity (e.g., AGU/EGU, mission team meetings)</a:t>
            </a:r>
          </a:p>
          <a:p>
            <a:pPr lvl="1"/>
            <a:r>
              <a:rPr lang="en-AU" sz="1800" dirty="0"/>
              <a:t>AC-VC#14 included over 20 agencies and multiple universities</a:t>
            </a:r>
          </a:p>
          <a:p>
            <a:pPr lvl="1"/>
            <a:r>
              <a:rPr lang="en-AU" sz="1800" dirty="0"/>
              <a:t>Korea’s NIER is a notable new partner – joined CEOS 2018</a:t>
            </a:r>
          </a:p>
          <a:p>
            <a:pPr lvl="1"/>
            <a:r>
              <a:rPr lang="en-AU" sz="1800" dirty="0"/>
              <a:t>China participation is becoming more regular and we continue to encourage broader participation</a:t>
            </a:r>
          </a:p>
          <a:p>
            <a:pPr lvl="1"/>
            <a:r>
              <a:rPr lang="en-AU" sz="1800" dirty="0"/>
              <a:t>Commitments of participating agencies appear viable at this time</a:t>
            </a:r>
          </a:p>
          <a:p>
            <a:pPr>
              <a:spcBef>
                <a:spcPts val="1600"/>
              </a:spcBef>
            </a:pPr>
            <a:r>
              <a:rPr lang="en-US" sz="1800" dirty="0">
                <a:solidFill>
                  <a:srgbClr val="CC0066"/>
                </a:solidFill>
              </a:rPr>
              <a:t>AC-VC Proposal for leadership cycle</a:t>
            </a:r>
          </a:p>
          <a:p>
            <a:pPr lvl="1"/>
            <a:r>
              <a:rPr lang="en-US" sz="1800" b="1" dirty="0">
                <a:solidFill>
                  <a:srgbClr val="CC0066"/>
                </a:solidFill>
              </a:rPr>
              <a:t>No set term limits, but include a dedicated discussion of leadership rotation during annual AC-VC meeting</a:t>
            </a:r>
          </a:p>
          <a:p>
            <a:pPr lvl="2"/>
            <a:r>
              <a:rPr lang="en-US" sz="1800" dirty="0"/>
              <a:t>Allows flexibility to adapt to new focus activities being undertaken</a:t>
            </a:r>
            <a:endParaRPr lang="en-AU" sz="1800" dirty="0"/>
          </a:p>
          <a:p>
            <a:pPr lvl="2"/>
            <a:r>
              <a:rPr lang="en-US" sz="1800" dirty="0"/>
              <a:t>Encourage a vice-chair period (6-12 months) to aid succession</a:t>
            </a:r>
          </a:p>
          <a:p>
            <a:pPr lvl="1"/>
            <a:r>
              <a:rPr lang="en-US" sz="1800" b="1" dirty="0">
                <a:solidFill>
                  <a:srgbClr val="CC0066"/>
                </a:solidFill>
              </a:rPr>
              <a:t>Consider expanding to 3 co-chairs, given geostationary perspective </a:t>
            </a:r>
          </a:p>
          <a:p>
            <a:pPr lvl="2"/>
            <a:r>
              <a:rPr lang="en-US" sz="1800" b="1" dirty="0">
                <a:solidFill>
                  <a:srgbClr val="CC0066"/>
                </a:solidFill>
              </a:rPr>
              <a:t>Nominally Europe, USA, and East Asia but extensible in future</a:t>
            </a:r>
          </a:p>
        </p:txBody>
      </p:sp>
      <p:sp>
        <p:nvSpPr>
          <p:cNvPr id="4" name="Content Placeholder 3">
            <a:extLst>
              <a:ext uri="{FF2B5EF4-FFF2-40B4-BE49-F238E27FC236}">
                <a16:creationId xmlns:a16="http://schemas.microsoft.com/office/drawing/2014/main" id="{B6E2DCE2-9258-464C-851D-667C2A8B87A7}"/>
              </a:ext>
            </a:extLst>
          </p:cNvPr>
          <p:cNvSpPr>
            <a:spLocks noGrp="1"/>
          </p:cNvSpPr>
          <p:nvPr>
            <p:ph sz="quarter" idx="11"/>
          </p:nvPr>
        </p:nvSpPr>
        <p:spPr>
          <a:xfrm>
            <a:off x="2057400" y="76200"/>
            <a:ext cx="5562600" cy="1066800"/>
          </a:xfrm>
        </p:spPr>
        <p:txBody>
          <a:bodyPr/>
          <a:lstStyle/>
          <a:p>
            <a:r>
              <a:rPr lang="en-US" dirty="0"/>
              <a:t>AC-VC</a:t>
            </a:r>
          </a:p>
          <a:p>
            <a:r>
              <a:rPr lang="en-US" sz="2400" i="1" dirty="0">
                <a:solidFill>
                  <a:srgbClr val="92D050"/>
                </a:solidFill>
              </a:rPr>
              <a:t>(copied from AC-VC Presentation)</a:t>
            </a:r>
          </a:p>
        </p:txBody>
      </p:sp>
    </p:spTree>
    <p:extLst>
      <p:ext uri="{BB962C8B-B14F-4D97-AF65-F5344CB8AC3E}">
        <p14:creationId xmlns:p14="http://schemas.microsoft.com/office/powerpoint/2010/main" val="367349296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9"/>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28</a:t>
            </a:fld>
            <a:endParaRPr/>
          </a:p>
        </p:txBody>
      </p:sp>
      <p:sp>
        <p:nvSpPr>
          <p:cNvPr id="59" name="Google Shape;59;p9"/>
          <p:cNvSpPr txBox="1">
            <a:spLocks noGrp="1"/>
          </p:cNvSpPr>
          <p:nvPr>
            <p:ph type="body" idx="1"/>
          </p:nvPr>
        </p:nvSpPr>
        <p:spPr>
          <a:xfrm>
            <a:off x="76200" y="1447800"/>
            <a:ext cx="8991600" cy="5334000"/>
          </a:xfrm>
          <a:prstGeom prst="rect">
            <a:avLst/>
          </a:prstGeom>
          <a:noFill/>
          <a:ln>
            <a:noFill/>
          </a:ln>
        </p:spPr>
        <p:txBody>
          <a:bodyPr spcFirstLastPara="1" wrap="square" lIns="91425" tIns="45700" rIns="91425" bIns="45700" anchor="t" anchorCtr="0">
            <a:noAutofit/>
          </a:bodyPr>
          <a:lstStyle/>
          <a:p>
            <a:pPr marL="342900" lvl="0" indent="-330200" algn="l" rtl="0">
              <a:spcBef>
                <a:spcPts val="0"/>
              </a:spcBef>
              <a:spcAft>
                <a:spcPts val="0"/>
              </a:spcAft>
              <a:buClr>
                <a:srgbClr val="002569"/>
              </a:buClr>
              <a:buSzPts val="1800"/>
              <a:buChar char="•"/>
            </a:pPr>
            <a:r>
              <a:rPr lang="en-US" sz="1800" dirty="0"/>
              <a:t>LSI-VC revised Terms of Reference includes a Leadership Rotation Cycle. The leadership of the LSI-VC:</a:t>
            </a:r>
            <a:endParaRPr sz="1800" dirty="0"/>
          </a:p>
          <a:p>
            <a:pPr marL="768927" lvl="1" indent="-299027" algn="l" rtl="0">
              <a:spcBef>
                <a:spcPts val="500"/>
              </a:spcBef>
              <a:spcAft>
                <a:spcPts val="0"/>
              </a:spcAft>
              <a:buClr>
                <a:srgbClr val="002569"/>
              </a:buClr>
              <a:buSzPts val="1800"/>
              <a:buChar char="o"/>
            </a:pPr>
            <a:r>
              <a:rPr lang="en-US" sz="1800" dirty="0"/>
              <a:t>Will continue to consist of co-chairs endorsed by their agencies</a:t>
            </a:r>
            <a:endParaRPr sz="1800" dirty="0"/>
          </a:p>
          <a:p>
            <a:pPr marL="768927" lvl="1" indent="-299027" algn="l" rtl="0">
              <a:spcBef>
                <a:spcPts val="500"/>
              </a:spcBef>
              <a:spcAft>
                <a:spcPts val="0"/>
              </a:spcAft>
              <a:buClr>
                <a:srgbClr val="002569"/>
              </a:buClr>
              <a:buSzPts val="1800"/>
              <a:buChar char="o"/>
            </a:pPr>
            <a:r>
              <a:rPr lang="en-US" sz="1800" dirty="0"/>
              <a:t>Will </a:t>
            </a:r>
            <a:r>
              <a:rPr lang="en-US" sz="1800" b="1" dirty="0">
                <a:solidFill>
                  <a:srgbClr val="CC0066"/>
                </a:solidFill>
              </a:rPr>
              <a:t>nominally rotate, through an annual call for expressions of interest in joining the Chair team. However it will not be a strict requirement that the Chair rotate</a:t>
            </a:r>
            <a:r>
              <a:rPr lang="en-US" sz="1800" dirty="0"/>
              <a:t>. In the event of a lack of nominations, for example.</a:t>
            </a:r>
            <a:endParaRPr sz="1800" dirty="0"/>
          </a:p>
          <a:p>
            <a:pPr marL="342900" lvl="0" indent="-330200" algn="l" rtl="0">
              <a:spcBef>
                <a:spcPts val="500"/>
              </a:spcBef>
              <a:spcAft>
                <a:spcPts val="0"/>
              </a:spcAft>
              <a:buClr>
                <a:srgbClr val="002569"/>
              </a:buClr>
              <a:buSzPts val="1800"/>
              <a:buChar char="•"/>
            </a:pPr>
            <a:r>
              <a:rPr lang="en-US" sz="1800" dirty="0"/>
              <a:t>These proposals build on past success to:  </a:t>
            </a:r>
            <a:endParaRPr sz="1800" dirty="0"/>
          </a:p>
          <a:p>
            <a:pPr marL="768927" lvl="1" indent="-299027" algn="l" rtl="0">
              <a:spcBef>
                <a:spcPts val="500"/>
              </a:spcBef>
              <a:spcAft>
                <a:spcPts val="0"/>
              </a:spcAft>
              <a:buClr>
                <a:srgbClr val="002569"/>
              </a:buClr>
              <a:buSzPts val="1800"/>
              <a:buChar char="o"/>
            </a:pPr>
            <a:r>
              <a:rPr lang="en-US" sz="1800" u="sng" dirty="0"/>
              <a:t>Provide broad representation</a:t>
            </a:r>
            <a:r>
              <a:rPr lang="en-US" sz="1800" dirty="0"/>
              <a:t> in the leadership</a:t>
            </a:r>
            <a:endParaRPr sz="1800" dirty="0"/>
          </a:p>
          <a:p>
            <a:pPr marL="768927" lvl="1" indent="-299027" algn="l" rtl="0">
              <a:spcBef>
                <a:spcPts val="500"/>
              </a:spcBef>
              <a:spcAft>
                <a:spcPts val="0"/>
              </a:spcAft>
              <a:buClr>
                <a:srgbClr val="002569"/>
              </a:buClr>
              <a:buSzPts val="1800"/>
              <a:buChar char="o"/>
            </a:pPr>
            <a:r>
              <a:rPr lang="en-US" sz="1800" u="sng" dirty="0"/>
              <a:t>Ensure sustainability</a:t>
            </a:r>
            <a:r>
              <a:rPr lang="en-US" sz="1800" dirty="0"/>
              <a:t> of group, with co-chairs able to jointly provide the level of effort needed to continue the functions of the LSI-VC</a:t>
            </a:r>
            <a:endParaRPr sz="1800" dirty="0"/>
          </a:p>
          <a:p>
            <a:pPr marL="768927" lvl="1" indent="-299027" algn="l" rtl="0">
              <a:spcBef>
                <a:spcPts val="500"/>
              </a:spcBef>
              <a:spcAft>
                <a:spcPts val="0"/>
              </a:spcAft>
              <a:buClr>
                <a:srgbClr val="002569"/>
              </a:buClr>
              <a:buSzPts val="1800"/>
              <a:buChar char="o"/>
            </a:pPr>
            <a:r>
              <a:rPr lang="en-US" sz="1800" u="sng" dirty="0"/>
              <a:t>Increase procedural clarity and transparency</a:t>
            </a:r>
            <a:r>
              <a:rPr lang="en-US" sz="1800" dirty="0"/>
              <a:t> and around leadership appointments</a:t>
            </a:r>
            <a:endParaRPr sz="1800" dirty="0"/>
          </a:p>
          <a:p>
            <a:pPr marL="342900" lvl="0" indent="-215900" algn="l" rtl="0">
              <a:spcBef>
                <a:spcPts val="500"/>
              </a:spcBef>
              <a:spcAft>
                <a:spcPts val="0"/>
              </a:spcAft>
              <a:buClr>
                <a:srgbClr val="002569"/>
              </a:buClr>
              <a:buSzPts val="2000"/>
              <a:buNone/>
            </a:pPr>
            <a:endParaRPr sz="1800" dirty="0"/>
          </a:p>
        </p:txBody>
      </p:sp>
      <p:pic>
        <p:nvPicPr>
          <p:cNvPr id="60" name="Google Shape;60;p9" descr="A screenshot of a cell phone&#10;&#10;Description automatically generated"/>
          <p:cNvPicPr preferRelativeResize="0"/>
          <p:nvPr/>
        </p:nvPicPr>
        <p:blipFill rotWithShape="1">
          <a:blip r:embed="rId3">
            <a:alphaModFix/>
          </a:blip>
          <a:srcRect/>
          <a:stretch/>
        </p:blipFill>
        <p:spPr>
          <a:xfrm>
            <a:off x="685799" y="5486400"/>
            <a:ext cx="6957391" cy="1066800"/>
          </a:xfrm>
          <a:prstGeom prst="rect">
            <a:avLst/>
          </a:prstGeom>
          <a:noFill/>
          <a:ln>
            <a:noFill/>
          </a:ln>
        </p:spPr>
      </p:pic>
      <p:sp>
        <p:nvSpPr>
          <p:cNvPr id="7" name="Content Placeholder 3">
            <a:extLst>
              <a:ext uri="{FF2B5EF4-FFF2-40B4-BE49-F238E27FC236}">
                <a16:creationId xmlns:a16="http://schemas.microsoft.com/office/drawing/2014/main" id="{B6E2DCE2-9258-464C-851D-667C2A8B87A7}"/>
              </a:ext>
            </a:extLst>
          </p:cNvPr>
          <p:cNvSpPr txBox="1">
            <a:spLocks/>
          </p:cNvSpPr>
          <p:nvPr/>
        </p:nvSpPr>
        <p:spPr>
          <a:xfrm>
            <a:off x="2057400" y="76200"/>
            <a:ext cx="5562600" cy="10668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buNone/>
            </a:pPr>
            <a:r>
              <a:rPr lang="en-US" sz="2800" dirty="0">
                <a:solidFill>
                  <a:schemeClr val="bg1"/>
                </a:solidFill>
              </a:rPr>
              <a:t>LSI-VC</a:t>
            </a:r>
          </a:p>
          <a:p>
            <a:pPr marL="0" indent="0" defTabSz="914400">
              <a:buNone/>
            </a:pPr>
            <a:r>
              <a:rPr lang="en-US" i="1" dirty="0">
                <a:solidFill>
                  <a:srgbClr val="92D050"/>
                </a:solidFill>
              </a:rPr>
              <a:t>(copied from LSI-VC Presentation)</a:t>
            </a:r>
          </a:p>
        </p:txBody>
      </p:sp>
    </p:spTree>
    <p:extLst>
      <p:ext uri="{BB962C8B-B14F-4D97-AF65-F5344CB8AC3E}">
        <p14:creationId xmlns:p14="http://schemas.microsoft.com/office/powerpoint/2010/main" val="2027507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marL="0" marR="0" lvl="0" indent="0" algn="ctr" defTabSz="914400" eaLnBrk="1" fontAlgn="auto" latinLnBrk="0" hangingPunct="1">
              <a:lnSpc>
                <a:spcPct val="100000"/>
              </a:lnSpc>
              <a:spcBef>
                <a:spcPts val="600"/>
              </a:spcBef>
              <a:spcAft>
                <a:spcPts val="0"/>
              </a:spcAft>
              <a:buClrTx/>
              <a:buSzTx/>
              <a:buFontTx/>
              <a:buNone/>
              <a:tabLst/>
              <a:defRPr/>
            </a:pPr>
            <a:fld id="{86CB4B4D-7CA3-9044-876B-883B54F8677D}" type="slidenum">
              <a:rPr kumimoji="0" lang="uk-UA" sz="1100" b="0" i="1" u="none" strike="noStrike" kern="0" cap="none" spc="0" normalizeH="0" baseline="0" noProof="0" smtClean="0">
                <a:ln>
                  <a:noFill/>
                </a:ln>
                <a:solidFill>
                  <a:srgbClr val="1F497D"/>
                </a:solidFill>
                <a:effectLst/>
                <a:uLnTx/>
                <a:uFillTx/>
                <a:latin typeface="Helvetica"/>
                <a:sym typeface="Calibri"/>
              </a:rPr>
              <a:pPr marL="0" marR="0" lvl="0" indent="0" algn="ctr" defTabSz="914400" eaLnBrk="1" fontAlgn="auto" latinLnBrk="0" hangingPunct="1">
                <a:lnSpc>
                  <a:spcPct val="100000"/>
                </a:lnSpc>
                <a:spcBef>
                  <a:spcPts val="600"/>
                </a:spcBef>
                <a:spcAft>
                  <a:spcPts val="0"/>
                </a:spcAft>
                <a:buClrTx/>
                <a:buSzTx/>
                <a:buFontTx/>
                <a:buNone/>
                <a:tabLst/>
                <a:defRPr/>
              </a:pPr>
              <a:t>29</a:t>
            </a:fld>
            <a:endParaRPr kumimoji="0" lang="uk-UA" sz="1100" b="0" i="1" u="none" strike="noStrike" kern="0" cap="none" spc="0" normalizeH="0" baseline="0" noProof="0" dirty="0">
              <a:ln>
                <a:noFill/>
              </a:ln>
              <a:solidFill>
                <a:srgbClr val="1F497D"/>
              </a:solidFill>
              <a:effectLst/>
              <a:uLnTx/>
              <a:uFillTx/>
              <a:latin typeface="Helvetica"/>
              <a:sym typeface="Calibri"/>
            </a:endParaRPr>
          </a:p>
        </p:txBody>
      </p:sp>
      <p:sp>
        <p:nvSpPr>
          <p:cNvPr id="3" name="Content Placeholder 2"/>
          <p:cNvSpPr>
            <a:spLocks noGrp="1"/>
          </p:cNvSpPr>
          <p:nvPr>
            <p:ph sz="quarter" idx="10"/>
          </p:nvPr>
        </p:nvSpPr>
        <p:spPr/>
        <p:txBody>
          <a:bodyPr/>
          <a:lstStyle/>
          <a:p>
            <a:r>
              <a:rPr lang="en-US" dirty="0"/>
              <a:t>All IOCCG/OCR-VC agencies are actively engaged, including NOAA, CSA, JAXA, KIOST, </a:t>
            </a:r>
            <a:r>
              <a:rPr lang="en-US" dirty="0" smtClean="0"/>
              <a:t>SIO, ESA, </a:t>
            </a:r>
            <a:r>
              <a:rPr lang="en-US" dirty="0"/>
              <a:t>NASA, </a:t>
            </a:r>
            <a:r>
              <a:rPr lang="en-US" dirty="0" smtClean="0"/>
              <a:t>EC </a:t>
            </a:r>
            <a:r>
              <a:rPr lang="en-US" dirty="0"/>
              <a:t>CMEMS, EUMETSAT </a:t>
            </a:r>
            <a:r>
              <a:rPr lang="en-US" dirty="0" smtClean="0"/>
              <a:t>etc</a:t>
            </a:r>
            <a:r>
              <a:rPr lang="en-US" dirty="0"/>
              <a:t>.</a:t>
            </a:r>
          </a:p>
          <a:p>
            <a:r>
              <a:rPr lang="en-US" dirty="0"/>
              <a:t>Agencies/members meet 2-3 times per year, including </a:t>
            </a:r>
            <a:r>
              <a:rPr lang="en-US" dirty="0" smtClean="0"/>
              <a:t>at the </a:t>
            </a:r>
            <a:r>
              <a:rPr lang="en-US" dirty="0"/>
              <a:t>annual IOCCG </a:t>
            </a:r>
            <a:r>
              <a:rPr lang="en-US" dirty="0" smtClean="0"/>
              <a:t>meetings </a:t>
            </a:r>
            <a:r>
              <a:rPr lang="en-US" dirty="0"/>
              <a:t>and 1-2 Executive Committee meetings (in conjunction with other meetings IOCS, </a:t>
            </a:r>
            <a:r>
              <a:rPr lang="en-US" dirty="0" smtClean="0"/>
              <a:t>Ocean Sciences, </a:t>
            </a:r>
            <a:r>
              <a:rPr lang="en-US" dirty="0"/>
              <a:t>Ocean Optics, and through </a:t>
            </a:r>
            <a:r>
              <a:rPr lang="en-US" dirty="0" err="1"/>
              <a:t>telecons</a:t>
            </a:r>
            <a:r>
              <a:rPr lang="en-US" dirty="0" smtClean="0"/>
              <a:t>)</a:t>
            </a:r>
          </a:p>
          <a:p>
            <a:endParaRPr lang="en-US" sz="1400" dirty="0"/>
          </a:p>
          <a:p>
            <a:r>
              <a:rPr lang="en-US" dirty="0" smtClean="0"/>
              <a:t>Strong synergies with WGCV, </a:t>
            </a:r>
            <a:r>
              <a:rPr lang="en-US" dirty="0" err="1" smtClean="0"/>
              <a:t>WGClimate</a:t>
            </a:r>
            <a:r>
              <a:rPr lang="en-US" dirty="0" smtClean="0"/>
              <a:t>, COVERAGE initiative, and other aquatic VCs</a:t>
            </a:r>
          </a:p>
          <a:p>
            <a:endParaRPr lang="en-US" dirty="0"/>
          </a:p>
          <a:p>
            <a:endParaRPr lang="en-US" dirty="0" smtClean="0"/>
          </a:p>
          <a:p>
            <a:endParaRPr lang="en-US" dirty="0" smtClean="0"/>
          </a:p>
          <a:p>
            <a:pPr marL="0" indent="0">
              <a:buNone/>
            </a:pPr>
            <a:endParaRPr lang="en-US" dirty="0" smtClean="0"/>
          </a:p>
          <a:p>
            <a:r>
              <a:rPr lang="en-US" dirty="0" smtClean="0"/>
              <a:t>VC-09 deliverable realized </a:t>
            </a:r>
            <a:r>
              <a:rPr lang="en-US" dirty="0"/>
              <a:t>in modular </a:t>
            </a:r>
            <a:r>
              <a:rPr lang="en-US" dirty="0" smtClean="0"/>
              <a:t>and coordinated manner across the OCR-VC agencies </a:t>
            </a:r>
          </a:p>
          <a:p>
            <a:r>
              <a:rPr lang="en-US" dirty="0"/>
              <a:t>N</a:t>
            </a:r>
            <a:r>
              <a:rPr lang="en-US" dirty="0" smtClean="0"/>
              <a:t>o obstacles </a:t>
            </a:r>
            <a:r>
              <a:rPr lang="en-US" dirty="0"/>
              <a:t>to the future viability </a:t>
            </a:r>
            <a:r>
              <a:rPr lang="en-US" dirty="0" smtClean="0"/>
              <a:t>–activities supported under IOCCG </a:t>
            </a:r>
            <a:endParaRPr lang="en-US" dirty="0"/>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4267200"/>
            <a:ext cx="4673586" cy="1354599"/>
          </a:xfrm>
          <a:prstGeom prst="rect">
            <a:avLst/>
          </a:prstGeom>
        </p:spPr>
      </p:pic>
      <p:sp>
        <p:nvSpPr>
          <p:cNvPr id="7" name="Content Placeholder 3">
            <a:extLst>
              <a:ext uri="{FF2B5EF4-FFF2-40B4-BE49-F238E27FC236}">
                <a16:creationId xmlns:a16="http://schemas.microsoft.com/office/drawing/2014/main" id="{B6E2DCE2-9258-464C-851D-667C2A8B87A7}"/>
              </a:ext>
            </a:extLst>
          </p:cNvPr>
          <p:cNvSpPr txBox="1">
            <a:spLocks/>
          </p:cNvSpPr>
          <p:nvPr/>
        </p:nvSpPr>
        <p:spPr>
          <a:xfrm>
            <a:off x="2057400" y="76200"/>
            <a:ext cx="5562600" cy="10668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algn="ctr" defTabSz="914400">
              <a:buNone/>
            </a:pPr>
            <a:r>
              <a:rPr lang="en-US" sz="2800" dirty="0" smtClean="0">
                <a:solidFill>
                  <a:schemeClr val="bg1"/>
                </a:solidFill>
              </a:rPr>
              <a:t>OCR-VC</a:t>
            </a:r>
            <a:endParaRPr lang="en-US" sz="2800" dirty="0">
              <a:solidFill>
                <a:schemeClr val="bg1"/>
              </a:solidFill>
            </a:endParaRPr>
          </a:p>
          <a:p>
            <a:pPr marL="0" indent="0" defTabSz="914400">
              <a:buNone/>
            </a:pPr>
            <a:r>
              <a:rPr lang="en-US" i="1" dirty="0">
                <a:solidFill>
                  <a:srgbClr val="92D050"/>
                </a:solidFill>
              </a:rPr>
              <a:t>(copied from </a:t>
            </a:r>
            <a:r>
              <a:rPr lang="en-US" i="1" dirty="0" smtClean="0">
                <a:solidFill>
                  <a:srgbClr val="92D050"/>
                </a:solidFill>
              </a:rPr>
              <a:t>OCR-VC </a:t>
            </a:r>
            <a:r>
              <a:rPr lang="en-US" i="1" dirty="0">
                <a:solidFill>
                  <a:srgbClr val="92D050"/>
                </a:solidFill>
              </a:rPr>
              <a:t>Presentation)</a:t>
            </a:r>
          </a:p>
        </p:txBody>
      </p:sp>
    </p:spTree>
    <p:extLst>
      <p:ext uri="{BB962C8B-B14F-4D97-AF65-F5344CB8AC3E}">
        <p14:creationId xmlns:p14="http://schemas.microsoft.com/office/powerpoint/2010/main" val="408636745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3" name="Content Placeholder 2"/>
          <p:cNvSpPr>
            <a:spLocks noGrp="1"/>
          </p:cNvSpPr>
          <p:nvPr>
            <p:ph sz="quarter" idx="10"/>
          </p:nvPr>
        </p:nvSpPr>
        <p:spPr>
          <a:xfrm>
            <a:off x="23734" y="1143000"/>
            <a:ext cx="9044066" cy="3276600"/>
          </a:xfrm>
        </p:spPr>
        <p:txBody>
          <a:bodyPr>
            <a:normAutofit/>
          </a:bodyPr>
          <a:lstStyle/>
          <a:p>
            <a:pPr marL="0" indent="0">
              <a:buNone/>
            </a:pPr>
            <a:r>
              <a:rPr lang="en-US" b="0" dirty="0"/>
              <a:t>VCs were created to </a:t>
            </a:r>
            <a:r>
              <a:rPr lang="en-US" b="0" i="1" dirty="0"/>
              <a:t>address gaps </a:t>
            </a:r>
            <a:r>
              <a:rPr lang="en-US" b="0" dirty="0"/>
              <a:t>in missions and </a:t>
            </a:r>
            <a:r>
              <a:rPr lang="en-US" b="0" i="1" dirty="0"/>
              <a:t>inform agencies on how to plan</a:t>
            </a:r>
            <a:r>
              <a:rPr lang="en-US" b="0" dirty="0"/>
              <a:t> for future missions, </a:t>
            </a:r>
            <a:r>
              <a:rPr lang="en-US" b="0" i="1" dirty="0"/>
              <a:t>maintain continuity of measurements</a:t>
            </a:r>
            <a:r>
              <a:rPr lang="en-US" b="0" dirty="0"/>
              <a:t> and climate records, and </a:t>
            </a:r>
            <a:r>
              <a:rPr lang="en-US" b="0" i="1" dirty="0"/>
              <a:t>avoid duplication and overlap </a:t>
            </a:r>
            <a:r>
              <a:rPr lang="en-US" b="0" dirty="0"/>
              <a:t>in EO missions.</a:t>
            </a:r>
          </a:p>
          <a:p>
            <a:r>
              <a:rPr lang="en-US" sz="1800" b="0" dirty="0"/>
              <a:t>Four Prototype VCs created at SIT-19 (Sep 2006) to “give balance across different domains and geographies with an eye on leverage of international linkages to support continuity of funding for missions at the time which were under some threat”  </a:t>
            </a:r>
          </a:p>
          <a:p>
            <a:pPr marL="457200" lvl="1" indent="0">
              <a:buNone/>
            </a:pPr>
            <a:r>
              <a:rPr lang="en-US" sz="1400" dirty="0">
                <a:solidFill>
                  <a:srgbClr val="CC0066"/>
                </a:solidFill>
              </a:rPr>
              <a:t>Ocean Surface Topography (NOAA and EUMETSAT)	Atmospheric Composition (NASA)</a:t>
            </a:r>
          </a:p>
          <a:p>
            <a:pPr marL="457200" lvl="1" indent="0">
              <a:buNone/>
            </a:pPr>
            <a:r>
              <a:rPr lang="en-US" sz="1400" dirty="0">
                <a:solidFill>
                  <a:srgbClr val="CC0066"/>
                </a:solidFill>
              </a:rPr>
              <a:t>Land Surface Imaging (USGS)			Precipitation (JAXA and NASA)</a:t>
            </a:r>
          </a:p>
          <a:p>
            <a:pPr marL="457200" lvl="1" indent="0">
              <a:buNone/>
            </a:pPr>
            <a:endParaRPr lang="en-US" sz="800" dirty="0"/>
          </a:p>
          <a:p>
            <a:pPr marL="0" indent="0">
              <a:buNone/>
            </a:pPr>
            <a:r>
              <a:rPr lang="en-US" sz="1800" b="0" dirty="0"/>
              <a:t>			      </a:t>
            </a:r>
            <a:r>
              <a:rPr lang="en-US" sz="2400" b="0" dirty="0"/>
              <a:t>VCs circa 2019</a:t>
            </a:r>
          </a:p>
        </p:txBody>
      </p:sp>
      <p:sp>
        <p:nvSpPr>
          <p:cNvPr id="5" name="TextBox 4"/>
          <p:cNvSpPr txBox="1"/>
          <p:nvPr/>
        </p:nvSpPr>
        <p:spPr>
          <a:xfrm rot="10800000" flipV="1">
            <a:off x="76200" y="5517548"/>
            <a:ext cx="8991600" cy="1077216"/>
          </a:xfrm>
          <a:prstGeom prst="rect">
            <a:avLst/>
          </a:prstGeom>
          <a:solidFill>
            <a:schemeClr val="tx2">
              <a:lumMod val="5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indent="0">
              <a:buNone/>
            </a:pPr>
            <a:r>
              <a:rPr lang="en-US" sz="1600" i="1" dirty="0">
                <a:solidFill>
                  <a:schemeClr val="bg1"/>
                </a:solidFill>
                <a:latin typeface="Arial Narrow" panose="020B0606020202030204" pitchFamily="34" charset="0"/>
              </a:rPr>
              <a:t>“The interim goal of a Constellation is to demonstrate the value of a collaborative partnership in addressing a key observational gap; the end goal is to sustain the routine collection of critical observations.  Implementation of Constellation activities is ultimately dependent on the coordination of formal agreements among participating agencies.” 												</a:t>
            </a:r>
            <a:r>
              <a:rPr lang="en-US" sz="1600" dirty="0">
                <a:solidFill>
                  <a:schemeClr val="bg1"/>
                </a:solidFill>
                <a:latin typeface="Arial Narrow" panose="020B0606020202030204" pitchFamily="34" charset="0"/>
              </a:rPr>
              <a:t>- Virtual Constellations Process Paper 2013</a:t>
            </a:r>
          </a:p>
        </p:txBody>
      </p:sp>
      <p:pic>
        <p:nvPicPr>
          <p:cNvPr id="36" name="Picture 35"/>
          <p:cNvPicPr>
            <a:picLocks noChangeAspect="1"/>
          </p:cNvPicPr>
          <p:nvPr/>
        </p:nvPicPr>
        <p:blipFill>
          <a:blip r:embed="rId3"/>
          <a:stretch>
            <a:fillRect/>
          </a:stretch>
        </p:blipFill>
        <p:spPr>
          <a:xfrm>
            <a:off x="389425" y="4191000"/>
            <a:ext cx="8297375" cy="1237595"/>
          </a:xfrm>
          <a:prstGeom prst="rect">
            <a:avLst/>
          </a:prstGeom>
        </p:spPr>
      </p:pic>
      <p:sp>
        <p:nvSpPr>
          <p:cNvPr id="6" name="TextBox 5"/>
          <p:cNvSpPr txBox="1"/>
          <p:nvPr/>
        </p:nvSpPr>
        <p:spPr>
          <a:xfrm>
            <a:off x="382498" y="4163292"/>
            <a:ext cx="1210775" cy="1237595"/>
          </a:xfrm>
          <a:prstGeom prst="rect">
            <a:avLst/>
          </a:prstGeom>
          <a:noFill/>
          <a:ln w="38100" cap="flat">
            <a:solidFill>
              <a:srgbClr val="CC006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8" name="TextBox 7"/>
          <p:cNvSpPr txBox="1"/>
          <p:nvPr/>
        </p:nvSpPr>
        <p:spPr>
          <a:xfrm>
            <a:off x="1593273" y="4163291"/>
            <a:ext cx="1210775" cy="1237595"/>
          </a:xfrm>
          <a:prstGeom prst="rect">
            <a:avLst/>
          </a:prstGeom>
          <a:noFill/>
          <a:ln w="38100" cap="flat">
            <a:solidFill>
              <a:srgbClr val="CC006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9" name="TextBox 8"/>
          <p:cNvSpPr txBox="1"/>
          <p:nvPr/>
        </p:nvSpPr>
        <p:spPr>
          <a:xfrm>
            <a:off x="2776339" y="4163291"/>
            <a:ext cx="1210775" cy="1237595"/>
          </a:xfrm>
          <a:prstGeom prst="rect">
            <a:avLst/>
          </a:prstGeom>
          <a:noFill/>
          <a:ln w="38100" cap="flat">
            <a:solidFill>
              <a:srgbClr val="CC006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10" name="TextBox 9"/>
          <p:cNvSpPr txBox="1"/>
          <p:nvPr/>
        </p:nvSpPr>
        <p:spPr>
          <a:xfrm>
            <a:off x="6324600" y="4172605"/>
            <a:ext cx="1210775" cy="1237595"/>
          </a:xfrm>
          <a:prstGeom prst="rect">
            <a:avLst/>
          </a:prstGeom>
          <a:noFill/>
          <a:ln w="38100" cap="flat">
            <a:solidFill>
              <a:srgbClr val="CC0066"/>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2569"/>
              </a:solidFill>
              <a:effectLst/>
              <a:uFillTx/>
            </a:endParaRPr>
          </a:p>
        </p:txBody>
      </p:sp>
      <p:sp>
        <p:nvSpPr>
          <p:cNvPr id="14" name="Content Placeholder 3"/>
          <p:cNvSpPr>
            <a:spLocks noGrp="1"/>
          </p:cNvSpPr>
          <p:nvPr>
            <p:ph sz="quarter" idx="11"/>
          </p:nvPr>
        </p:nvSpPr>
        <p:spPr>
          <a:xfrm>
            <a:off x="2095500" y="76199"/>
            <a:ext cx="4953000" cy="955715"/>
          </a:xfrm>
        </p:spPr>
        <p:txBody>
          <a:bodyPr/>
          <a:lstStyle/>
          <a:p>
            <a:pPr lvl="0">
              <a:spcBef>
                <a:spcPts val="0"/>
              </a:spcBef>
              <a:buSzTx/>
              <a:defRPr/>
            </a:pPr>
            <a:r>
              <a:rPr lang="en-US" dirty="0"/>
              <a:t>Virtual Constellations</a:t>
            </a:r>
          </a:p>
          <a:p>
            <a:pPr lvl="0">
              <a:spcBef>
                <a:spcPts val="0"/>
              </a:spcBef>
              <a:buSzTx/>
              <a:defRPr/>
            </a:pPr>
            <a:r>
              <a:rPr lang="en-US" sz="2000" dirty="0"/>
              <a:t>A Little History and Current Situation</a:t>
            </a:r>
          </a:p>
        </p:txBody>
      </p:sp>
    </p:spTree>
    <p:extLst>
      <p:ext uri="{BB962C8B-B14F-4D97-AF65-F5344CB8AC3E}">
        <p14:creationId xmlns:p14="http://schemas.microsoft.com/office/powerpoint/2010/main" val="24014075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0" y="1143000"/>
            <a:ext cx="8991600" cy="5486400"/>
          </a:xfrm>
        </p:spPr>
        <p:txBody>
          <a:bodyPr/>
          <a:lstStyle/>
          <a:p>
            <a:pPr>
              <a:spcBef>
                <a:spcPts val="0"/>
              </a:spcBef>
            </a:pPr>
            <a:r>
              <a:rPr lang="en-US" sz="1800" b="0" dirty="0"/>
              <a:t>Focused on specific observing targets or themes (ocean vector winds, precipitation, sea surface temperature, etc.), tied to a small set of technologies or singular measurement technology</a:t>
            </a:r>
          </a:p>
          <a:p>
            <a:pPr>
              <a:spcBef>
                <a:spcPts val="0"/>
              </a:spcBef>
            </a:pPr>
            <a:r>
              <a:rPr lang="en-US" sz="1800" b="0" dirty="0"/>
              <a:t>Identified potential gaps in critical measurements and missions that existed around disciplines of land imaging, precipitation, altimetry, and atmospheric chemistry</a:t>
            </a:r>
          </a:p>
          <a:p>
            <a:pPr marL="0" indent="0">
              <a:spcBef>
                <a:spcPts val="0"/>
              </a:spcBef>
              <a:buNone/>
            </a:pPr>
            <a:r>
              <a:rPr lang="en-US" sz="1800" b="0" dirty="0"/>
              <a:t>Timeline:</a:t>
            </a:r>
          </a:p>
          <a:p>
            <a:pPr>
              <a:spcBef>
                <a:spcPts val="0"/>
              </a:spcBef>
            </a:pPr>
            <a:r>
              <a:rPr lang="en-US" sz="1600" b="0" dirty="0">
                <a:ea typeface="Calibri"/>
                <a:cs typeface="Calibri"/>
                <a:sym typeface="Calibri"/>
              </a:rPr>
              <a:t>2006-2007 Four prototypes</a:t>
            </a:r>
          </a:p>
          <a:p>
            <a:pPr lvl="1">
              <a:spcBef>
                <a:spcPts val="0"/>
              </a:spcBef>
            </a:pPr>
            <a:r>
              <a:rPr lang="en-US" sz="1600" b="1" dirty="0">
                <a:ea typeface="Calibri"/>
                <a:cs typeface="Calibri"/>
                <a:sym typeface="Calibri"/>
              </a:rPr>
              <a:t>OST-VC</a:t>
            </a:r>
            <a:r>
              <a:rPr lang="en-US" sz="1600" b="0" dirty="0">
                <a:ea typeface="Calibri"/>
                <a:cs typeface="Calibri"/>
                <a:sym typeface="Calibri"/>
              </a:rPr>
              <a:t>: NOAA &amp; EUMETSAT</a:t>
            </a:r>
          </a:p>
          <a:p>
            <a:pPr lvl="1">
              <a:spcBef>
                <a:spcPts val="0"/>
              </a:spcBef>
            </a:pPr>
            <a:r>
              <a:rPr lang="en-US" sz="1600" b="1" dirty="0">
                <a:ea typeface="Calibri"/>
                <a:cs typeface="Calibri"/>
                <a:sym typeface="Calibri"/>
              </a:rPr>
              <a:t>AC-VC</a:t>
            </a:r>
            <a:r>
              <a:rPr lang="en-US" sz="1600" b="0" dirty="0">
                <a:ea typeface="Calibri"/>
                <a:cs typeface="Calibri"/>
                <a:sym typeface="Calibri"/>
              </a:rPr>
              <a:t>: NASA</a:t>
            </a:r>
          </a:p>
          <a:p>
            <a:pPr lvl="1">
              <a:spcBef>
                <a:spcPts val="0"/>
              </a:spcBef>
            </a:pPr>
            <a:r>
              <a:rPr lang="en-US" sz="1600" b="1" dirty="0">
                <a:ea typeface="Calibri"/>
                <a:cs typeface="Calibri"/>
                <a:sym typeface="Calibri"/>
              </a:rPr>
              <a:t>LSI-VC</a:t>
            </a:r>
            <a:r>
              <a:rPr lang="en-US" sz="1600" b="0" dirty="0">
                <a:ea typeface="Calibri"/>
                <a:cs typeface="Calibri"/>
                <a:sym typeface="Calibri"/>
              </a:rPr>
              <a:t>: USGS</a:t>
            </a:r>
          </a:p>
          <a:p>
            <a:pPr lvl="1">
              <a:spcBef>
                <a:spcPts val="0"/>
              </a:spcBef>
            </a:pPr>
            <a:r>
              <a:rPr lang="en-US" sz="1600" b="1" dirty="0">
                <a:ea typeface="Calibri"/>
                <a:cs typeface="Calibri"/>
                <a:sym typeface="Calibri"/>
              </a:rPr>
              <a:t>P-VC</a:t>
            </a:r>
            <a:r>
              <a:rPr lang="en-US" sz="1600" b="0" dirty="0">
                <a:ea typeface="Calibri"/>
                <a:cs typeface="Calibri"/>
                <a:sym typeface="Calibri"/>
              </a:rPr>
              <a:t>: JAXA &amp; NASA</a:t>
            </a:r>
          </a:p>
          <a:p>
            <a:pPr>
              <a:spcBef>
                <a:spcPts val="0"/>
              </a:spcBef>
            </a:pPr>
            <a:r>
              <a:rPr lang="en-US" sz="1600" b="0" dirty="0">
                <a:ea typeface="Calibri"/>
                <a:cs typeface="Calibri"/>
                <a:sym typeface="Calibri"/>
              </a:rPr>
              <a:t>2008 </a:t>
            </a:r>
            <a:r>
              <a:rPr lang="en-US" sz="1600" b="0" i="1" dirty="0">
                <a:ea typeface="Calibri"/>
                <a:cs typeface="Calibri"/>
                <a:sym typeface="Calibri"/>
              </a:rPr>
              <a:t>VC Process Paper</a:t>
            </a:r>
            <a:r>
              <a:rPr lang="en-US" sz="1600" b="0" dirty="0">
                <a:ea typeface="Calibri"/>
                <a:cs typeface="Calibri"/>
                <a:sym typeface="Calibri"/>
              </a:rPr>
              <a:t> formalized and two additional VCs</a:t>
            </a:r>
          </a:p>
          <a:p>
            <a:pPr lvl="1">
              <a:spcBef>
                <a:spcPts val="0"/>
              </a:spcBef>
            </a:pPr>
            <a:r>
              <a:rPr lang="en-US" sz="1600" b="1" dirty="0">
                <a:ea typeface="Calibri"/>
                <a:cs typeface="Calibri"/>
                <a:sym typeface="Calibri"/>
              </a:rPr>
              <a:t>OSVW-VC</a:t>
            </a:r>
            <a:r>
              <a:rPr lang="en-US" sz="1600" b="0" dirty="0">
                <a:ea typeface="Calibri"/>
                <a:cs typeface="Calibri"/>
                <a:sym typeface="Calibri"/>
              </a:rPr>
              <a:t>: NOAA, EUMETSAT &amp; ISRO</a:t>
            </a:r>
          </a:p>
          <a:p>
            <a:pPr lvl="1">
              <a:spcBef>
                <a:spcPts val="0"/>
              </a:spcBef>
            </a:pPr>
            <a:r>
              <a:rPr lang="en-US" sz="1600" b="1" dirty="0">
                <a:ea typeface="Calibri"/>
                <a:cs typeface="Calibri"/>
                <a:sym typeface="Calibri"/>
              </a:rPr>
              <a:t>OCR-VC</a:t>
            </a:r>
            <a:r>
              <a:rPr lang="en-US" sz="1600" b="0" dirty="0">
                <a:ea typeface="Calibri"/>
                <a:cs typeface="Calibri"/>
                <a:sym typeface="Calibri"/>
              </a:rPr>
              <a:t>: EC, NASA, ESA, ISRO</a:t>
            </a:r>
          </a:p>
          <a:p>
            <a:pPr>
              <a:spcBef>
                <a:spcPts val="0"/>
              </a:spcBef>
            </a:pPr>
            <a:r>
              <a:rPr lang="en-US" sz="1600" b="0" dirty="0">
                <a:ea typeface="Calibri"/>
                <a:cs typeface="Calibri"/>
                <a:sym typeface="Calibri"/>
              </a:rPr>
              <a:t>2011 CEOS Self Study</a:t>
            </a:r>
          </a:p>
          <a:p>
            <a:pPr lvl="1">
              <a:spcBef>
                <a:spcPts val="0"/>
              </a:spcBef>
            </a:pPr>
            <a:r>
              <a:rPr lang="en-US" sz="1600" b="1" dirty="0">
                <a:ea typeface="Calibri"/>
                <a:cs typeface="Calibri"/>
                <a:sym typeface="Calibri"/>
              </a:rPr>
              <a:t>SST-VC</a:t>
            </a:r>
            <a:r>
              <a:rPr lang="en-US" sz="1600" b="0" dirty="0">
                <a:ea typeface="Calibri"/>
                <a:cs typeface="Calibri"/>
                <a:sym typeface="Calibri"/>
              </a:rPr>
              <a:t>: ESA, NOAA</a:t>
            </a:r>
          </a:p>
          <a:p>
            <a:pPr>
              <a:spcBef>
                <a:spcPts val="0"/>
              </a:spcBef>
            </a:pPr>
            <a:r>
              <a:rPr lang="en-US" sz="1600" b="0" dirty="0">
                <a:ea typeface="Calibri"/>
                <a:cs typeface="Calibri"/>
                <a:sym typeface="Calibri"/>
              </a:rPr>
              <a:t>2013 </a:t>
            </a:r>
            <a:r>
              <a:rPr lang="en-US" sz="1600" b="0" i="1" dirty="0">
                <a:ea typeface="Calibri"/>
                <a:cs typeface="Calibri"/>
                <a:sym typeface="Calibri"/>
              </a:rPr>
              <a:t>VC Process Paper</a:t>
            </a:r>
            <a:r>
              <a:rPr lang="en-US" sz="1600" b="0" dirty="0">
                <a:ea typeface="Calibri"/>
                <a:cs typeface="Calibri"/>
                <a:sym typeface="Calibri"/>
              </a:rPr>
              <a:t> updated</a:t>
            </a:r>
          </a:p>
          <a:p>
            <a:pPr lvl="1">
              <a:spcBef>
                <a:spcPts val="0"/>
              </a:spcBef>
            </a:pPr>
            <a:r>
              <a:rPr lang="en-US" sz="1600" b="0" dirty="0">
                <a:ea typeface="Calibri"/>
                <a:cs typeface="Calibri"/>
                <a:sym typeface="Calibri"/>
              </a:rPr>
              <a:t>LSI-VC reorganization</a:t>
            </a:r>
          </a:p>
          <a:p>
            <a:pPr lvl="1">
              <a:spcBef>
                <a:spcPts val="0"/>
              </a:spcBef>
            </a:pPr>
            <a:r>
              <a:rPr lang="en-US" sz="1600" b="0" dirty="0">
                <a:ea typeface="Calibri"/>
                <a:cs typeface="Calibri"/>
                <a:sym typeface="Calibri"/>
              </a:rPr>
              <a:t>SIT Chair (NASA) works with VCs to compile </a:t>
            </a:r>
            <a:r>
              <a:rPr lang="en-US" sz="1600" b="0" i="1" dirty="0">
                <a:ea typeface="Calibri"/>
                <a:cs typeface="Calibri"/>
                <a:sym typeface="Calibri"/>
              </a:rPr>
              <a:t>Statement of Deliverables in Support of 2015 GEOSS by CEOS</a:t>
            </a:r>
            <a:endParaRPr lang="en-US" sz="1600" dirty="0">
              <a:ea typeface="Calibri"/>
              <a:cs typeface="Calibri"/>
              <a:sym typeface="Calibri"/>
            </a:endParaRPr>
          </a:p>
          <a:p>
            <a:pPr>
              <a:spcBef>
                <a:spcPts val="0"/>
              </a:spcBef>
            </a:pPr>
            <a:r>
              <a:rPr lang="en-US" sz="1600" b="0" dirty="0">
                <a:ea typeface="Calibri"/>
                <a:cs typeface="Calibri"/>
                <a:sym typeface="Calibri"/>
              </a:rPr>
              <a:t>2015 GEOSS’ first decade comes to an end</a:t>
            </a:r>
          </a:p>
        </p:txBody>
      </p:sp>
      <p:sp>
        <p:nvSpPr>
          <p:cNvPr id="3" name="Slide Number Placeholder 2"/>
          <p:cNvSpPr>
            <a:spLocks noGrp="1"/>
          </p:cNvSpPr>
          <p:nvPr>
            <p:ph type="sldNum" sz="quarter" idx="2"/>
          </p:nvPr>
        </p:nvSpPr>
        <p:spPr/>
        <p:txBody>
          <a:bodyPr/>
          <a:lstStyle/>
          <a:p>
            <a:pPr lvl="0"/>
            <a:fld id="{86CB4B4D-7CA3-9044-876B-883B54F8677D}" type="slidenum">
              <a:rPr lang="uk-UA" smtClean="0"/>
              <a:t>4</a:t>
            </a:fld>
            <a:endParaRPr lang="uk-UA"/>
          </a:p>
        </p:txBody>
      </p:sp>
      <p:sp>
        <p:nvSpPr>
          <p:cNvPr id="4" name="Content Placeholder 3"/>
          <p:cNvSpPr>
            <a:spLocks noGrp="1"/>
          </p:cNvSpPr>
          <p:nvPr>
            <p:ph sz="quarter" idx="11"/>
          </p:nvPr>
        </p:nvSpPr>
        <p:spPr>
          <a:xfrm>
            <a:off x="2095500" y="76199"/>
            <a:ext cx="4953000" cy="955715"/>
          </a:xfrm>
        </p:spPr>
        <p:txBody>
          <a:bodyPr/>
          <a:lstStyle/>
          <a:p>
            <a:pPr lvl="0">
              <a:spcBef>
                <a:spcPts val="0"/>
              </a:spcBef>
              <a:buSzTx/>
              <a:defRPr/>
            </a:pPr>
            <a:r>
              <a:rPr lang="en-US" dirty="0"/>
              <a:t>Virtual Constellations</a:t>
            </a:r>
          </a:p>
          <a:p>
            <a:pPr lvl="0">
              <a:spcBef>
                <a:spcPts val="0"/>
              </a:spcBef>
              <a:buSzTx/>
              <a:defRPr/>
            </a:pPr>
            <a:r>
              <a:rPr lang="en-US" sz="2000" dirty="0"/>
              <a:t>A Little History and Current Situation</a:t>
            </a:r>
          </a:p>
        </p:txBody>
      </p:sp>
    </p:spTree>
    <p:extLst>
      <p:ext uri="{BB962C8B-B14F-4D97-AF65-F5344CB8AC3E}">
        <p14:creationId xmlns:p14="http://schemas.microsoft.com/office/powerpoint/2010/main" val="197432378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a:spLocks noGrp="1"/>
          </p:cNvSpPr>
          <p:nvPr>
            <p:ph type="sldNum" idx="12"/>
          </p:nvPr>
        </p:nvSpPr>
        <p:spPr>
          <a:xfrm>
            <a:off x="8763000" y="6629400"/>
            <a:ext cx="304800" cy="187200"/>
          </a:xfrm>
          <a:prstGeom prst="roundRect">
            <a:avLst>
              <a:gd name="adj" fmla="val 16667"/>
            </a:avLst>
          </a:prstGeom>
          <a:solidFill>
            <a:schemeClr val="lt1">
              <a:alpha val="4863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5</a:t>
            </a:fld>
            <a:endParaRPr/>
          </a:p>
        </p:txBody>
      </p:sp>
      <p:sp>
        <p:nvSpPr>
          <p:cNvPr id="110" name="Google Shape;110;p16"/>
          <p:cNvSpPr txBox="1">
            <a:spLocks noGrp="1"/>
          </p:cNvSpPr>
          <p:nvPr>
            <p:ph type="body" idx="2"/>
          </p:nvPr>
        </p:nvSpPr>
        <p:spPr>
          <a:xfrm>
            <a:off x="1981200" y="152400"/>
            <a:ext cx="4953000" cy="838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None/>
            </a:pPr>
            <a:r>
              <a:rPr lang="en-US" dirty="0"/>
              <a:t>VC Leadership 2006-2012</a:t>
            </a:r>
          </a:p>
        </p:txBody>
      </p:sp>
      <p:graphicFrame>
        <p:nvGraphicFramePr>
          <p:cNvPr id="111" name="Google Shape;111;p16"/>
          <p:cNvGraphicFramePr/>
          <p:nvPr>
            <p:extLst>
              <p:ext uri="{D42A27DB-BD31-4B8C-83A1-F6EECF244321}">
                <p14:modId xmlns:p14="http://schemas.microsoft.com/office/powerpoint/2010/main" val="1640311601"/>
              </p:ext>
            </p:extLst>
          </p:nvPr>
        </p:nvGraphicFramePr>
        <p:xfrm>
          <a:off x="30300" y="1576825"/>
          <a:ext cx="9113625" cy="4694130"/>
        </p:xfrm>
        <a:graphic>
          <a:graphicData uri="http://schemas.openxmlformats.org/drawingml/2006/table">
            <a:tbl>
              <a:tblPr>
                <a:noFill/>
              </a:tblPr>
              <a:tblGrid>
                <a:gridCol w="961600">
                  <a:extLst>
                    <a:ext uri="{9D8B030D-6E8A-4147-A177-3AD203B41FA5}">
                      <a16:colId xmlns:a16="http://schemas.microsoft.com/office/drawing/2014/main" val="20000"/>
                    </a:ext>
                  </a:extLst>
                </a:gridCol>
                <a:gridCol w="1164575">
                  <a:extLst>
                    <a:ext uri="{9D8B030D-6E8A-4147-A177-3AD203B41FA5}">
                      <a16:colId xmlns:a16="http://schemas.microsoft.com/office/drawing/2014/main" val="20001"/>
                    </a:ext>
                  </a:extLst>
                </a:gridCol>
                <a:gridCol w="1120125">
                  <a:extLst>
                    <a:ext uri="{9D8B030D-6E8A-4147-A177-3AD203B41FA5}">
                      <a16:colId xmlns:a16="http://schemas.microsoft.com/office/drawing/2014/main" val="20002"/>
                    </a:ext>
                  </a:extLst>
                </a:gridCol>
                <a:gridCol w="1209025">
                  <a:extLst>
                    <a:ext uri="{9D8B030D-6E8A-4147-A177-3AD203B41FA5}">
                      <a16:colId xmlns:a16="http://schemas.microsoft.com/office/drawing/2014/main" val="20003"/>
                    </a:ext>
                  </a:extLst>
                </a:gridCol>
                <a:gridCol w="1164575">
                  <a:extLst>
                    <a:ext uri="{9D8B030D-6E8A-4147-A177-3AD203B41FA5}">
                      <a16:colId xmlns:a16="http://schemas.microsoft.com/office/drawing/2014/main" val="20004"/>
                    </a:ext>
                  </a:extLst>
                </a:gridCol>
                <a:gridCol w="1164575">
                  <a:extLst>
                    <a:ext uri="{9D8B030D-6E8A-4147-A177-3AD203B41FA5}">
                      <a16:colId xmlns:a16="http://schemas.microsoft.com/office/drawing/2014/main" val="20005"/>
                    </a:ext>
                  </a:extLst>
                </a:gridCol>
                <a:gridCol w="1164575">
                  <a:extLst>
                    <a:ext uri="{9D8B030D-6E8A-4147-A177-3AD203B41FA5}">
                      <a16:colId xmlns:a16="http://schemas.microsoft.com/office/drawing/2014/main" val="20006"/>
                    </a:ext>
                  </a:extLst>
                </a:gridCol>
                <a:gridCol w="1164575">
                  <a:extLst>
                    <a:ext uri="{9D8B030D-6E8A-4147-A177-3AD203B41FA5}">
                      <a16:colId xmlns:a16="http://schemas.microsoft.com/office/drawing/2014/main" val="20007"/>
                    </a:ext>
                  </a:extLst>
                </a:gridCol>
              </a:tblGrid>
              <a:tr h="212325">
                <a:tc>
                  <a:txBody>
                    <a:bodyPr/>
                    <a:lstStyle/>
                    <a:p>
                      <a:pPr marL="0" lvl="0" indent="0" algn="l" rtl="0">
                        <a:lnSpc>
                          <a:spcPct val="115000"/>
                        </a:lnSpc>
                        <a:spcBef>
                          <a:spcPts val="0"/>
                        </a:spcBef>
                        <a:spcAft>
                          <a:spcPts val="0"/>
                        </a:spcAft>
                        <a:buNone/>
                      </a:pPr>
                      <a:r>
                        <a:rPr lang="en-US" sz="1000" b="1"/>
                        <a:t>VC Timeline</a:t>
                      </a:r>
                      <a:endParaRPr sz="1000" b="1"/>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B7B7B7"/>
                      </a:solidFill>
                      <a:prstDash val="solid"/>
                      <a:round/>
                      <a:headEnd type="none" w="sm" len="sm"/>
                      <a:tailEnd type="none" w="sm" len="sm"/>
                    </a:lnB>
                    <a:solidFill>
                      <a:srgbClr val="BDBDBD"/>
                    </a:solidFill>
                  </a:tcPr>
                </a:tc>
                <a:tc>
                  <a:txBody>
                    <a:bodyPr/>
                    <a:lstStyle/>
                    <a:p>
                      <a:pPr marL="0" lvl="0" indent="0" algn="l" rtl="0">
                        <a:lnSpc>
                          <a:spcPct val="115000"/>
                        </a:lnSpc>
                        <a:spcBef>
                          <a:spcPts val="0"/>
                        </a:spcBef>
                        <a:spcAft>
                          <a:spcPts val="0"/>
                        </a:spcAft>
                        <a:buNone/>
                      </a:pPr>
                      <a:r>
                        <a:rPr lang="en-US" sz="1000" b="1"/>
                        <a:t>2006</a:t>
                      </a:r>
                      <a:endParaRPr sz="1000" b="1"/>
                    </a:p>
                  </a:txBody>
                  <a:tcPr marL="28575" marR="28575" marT="19050" marB="19050">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0" lvl="0" indent="0" algn="l" rtl="0">
                        <a:lnSpc>
                          <a:spcPct val="115000"/>
                        </a:lnSpc>
                        <a:spcBef>
                          <a:spcPts val="0"/>
                        </a:spcBef>
                        <a:spcAft>
                          <a:spcPts val="0"/>
                        </a:spcAft>
                        <a:buNone/>
                      </a:pPr>
                      <a:r>
                        <a:rPr lang="en-US" sz="1000" b="1"/>
                        <a:t>2007</a:t>
                      </a:r>
                      <a:endParaRPr sz="1000" b="1"/>
                    </a:p>
                  </a:txBody>
                  <a:tcPr marL="28575" marR="28575" marT="19050" marB="1905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0" lvl="0" indent="0" algn="l" rtl="0">
                        <a:lnSpc>
                          <a:spcPct val="115000"/>
                        </a:lnSpc>
                        <a:spcBef>
                          <a:spcPts val="0"/>
                        </a:spcBef>
                        <a:spcAft>
                          <a:spcPts val="0"/>
                        </a:spcAft>
                        <a:buNone/>
                      </a:pPr>
                      <a:r>
                        <a:rPr lang="en-US" sz="1000" b="1"/>
                        <a:t>2008</a:t>
                      </a:r>
                      <a:endParaRPr sz="1000" b="1"/>
                    </a:p>
                  </a:txBody>
                  <a:tcPr marL="28575" marR="28575" marT="19050" marB="1905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0" lvl="0" indent="0" algn="l" rtl="0">
                        <a:lnSpc>
                          <a:spcPct val="115000"/>
                        </a:lnSpc>
                        <a:spcBef>
                          <a:spcPts val="0"/>
                        </a:spcBef>
                        <a:spcAft>
                          <a:spcPts val="0"/>
                        </a:spcAft>
                        <a:buNone/>
                      </a:pPr>
                      <a:r>
                        <a:rPr lang="en-US" sz="1000" b="1"/>
                        <a:t>2009</a:t>
                      </a:r>
                      <a:endParaRPr sz="1000" b="1"/>
                    </a:p>
                  </a:txBody>
                  <a:tcPr marL="28575" marR="28575" marT="19050" marB="1905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0" lvl="0" indent="0" algn="l" rtl="0">
                        <a:lnSpc>
                          <a:spcPct val="115000"/>
                        </a:lnSpc>
                        <a:spcBef>
                          <a:spcPts val="0"/>
                        </a:spcBef>
                        <a:spcAft>
                          <a:spcPts val="0"/>
                        </a:spcAft>
                        <a:buNone/>
                      </a:pPr>
                      <a:r>
                        <a:rPr lang="en-US" sz="1000" b="1"/>
                        <a:t>2010</a:t>
                      </a:r>
                      <a:endParaRPr sz="1000" b="1"/>
                    </a:p>
                  </a:txBody>
                  <a:tcPr marL="28575" marR="28575" marT="19050" marB="1905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0" lvl="0" indent="0" algn="l" rtl="0">
                        <a:lnSpc>
                          <a:spcPct val="115000"/>
                        </a:lnSpc>
                        <a:spcBef>
                          <a:spcPts val="0"/>
                        </a:spcBef>
                        <a:spcAft>
                          <a:spcPts val="0"/>
                        </a:spcAft>
                        <a:buNone/>
                      </a:pPr>
                      <a:r>
                        <a:rPr lang="en-US" sz="1000" b="1"/>
                        <a:t>2011</a:t>
                      </a:r>
                      <a:endParaRPr sz="1000" b="1"/>
                    </a:p>
                  </a:txBody>
                  <a:tcPr marL="28575" marR="28575" marT="19050" marB="1905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0" lvl="0" indent="0" algn="l" rtl="0">
                        <a:lnSpc>
                          <a:spcPct val="115000"/>
                        </a:lnSpc>
                        <a:spcBef>
                          <a:spcPts val="0"/>
                        </a:spcBef>
                        <a:spcAft>
                          <a:spcPts val="0"/>
                        </a:spcAft>
                        <a:buNone/>
                      </a:pPr>
                      <a:r>
                        <a:rPr lang="en-US" sz="1000" b="1"/>
                        <a:t>2012</a:t>
                      </a:r>
                      <a:endParaRPr sz="1000" b="1"/>
                    </a:p>
                  </a:txBody>
                  <a:tcPr marL="28575" marR="28575" marT="19050" marB="1905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extLst>
                  <a:ext uri="{0D108BD9-81ED-4DB2-BD59-A6C34878D82A}">
                    <a16:rowId xmlns:a16="http://schemas.microsoft.com/office/drawing/2014/main" val="10000"/>
                  </a:ext>
                </a:extLst>
              </a:tr>
              <a:tr h="386050">
                <a:tc>
                  <a:txBody>
                    <a:bodyPr/>
                    <a:lstStyle/>
                    <a:p>
                      <a:pPr marL="0" lvl="0" indent="0" algn="l" rtl="0">
                        <a:lnSpc>
                          <a:spcPct val="115000"/>
                        </a:lnSpc>
                        <a:spcBef>
                          <a:spcPts val="0"/>
                        </a:spcBef>
                        <a:spcAft>
                          <a:spcPts val="0"/>
                        </a:spcAft>
                        <a:buNone/>
                      </a:pPr>
                      <a:r>
                        <a:rPr lang="en-US" sz="1000"/>
                        <a:t>SIT Chair Agency</a:t>
                      </a:r>
                      <a:endParaRPr sz="10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dirty="0"/>
                        <a:t>ESA</a:t>
                      </a:r>
                      <a:endParaRPr sz="1000" b="1" dirty="0"/>
                    </a:p>
                  </a:txBody>
                  <a:tcPr marL="28575" marR="28575" marT="19050" marB="1905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ESA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NOAA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NOAA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JAXA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JAXA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NASA</a:t>
                      </a:r>
                      <a:endParaRPr sz="1000" b="1"/>
                    </a:p>
                  </a:txBody>
                  <a:tcPr marL="28575" marR="28575" marT="19050" marB="19050">
                    <a:lnL w="9525" cap="flat" cmpd="sng">
                      <a:solidFill>
                        <a:srgbClr val="B7B7B7"/>
                      </a:solidFill>
                      <a:prstDash val="solid"/>
                      <a:round/>
                      <a:headEnd type="none" w="sm" len="sm"/>
                      <a:tailEnd type="none" w="sm" len="sm"/>
                    </a:lnL>
                    <a:lnT w="9525" cap="flat" cmpd="sng">
                      <a:solidFill>
                        <a:srgbClr val="000000"/>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59775">
                <a:tc>
                  <a:txBody>
                    <a:bodyPr/>
                    <a:lstStyle/>
                    <a:p>
                      <a:pPr marL="0" lvl="0" indent="0" algn="l" rtl="0">
                        <a:lnSpc>
                          <a:spcPct val="115000"/>
                        </a:lnSpc>
                        <a:spcBef>
                          <a:spcPts val="0"/>
                        </a:spcBef>
                        <a:spcAft>
                          <a:spcPts val="0"/>
                        </a:spcAft>
                        <a:buNone/>
                      </a:pPr>
                      <a:r>
                        <a:rPr lang="en-US" sz="1000"/>
                        <a:t>AC-VC</a:t>
                      </a:r>
                      <a:endParaRPr sz="10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NASA</a:t>
                      </a:r>
                      <a:endParaRPr sz="1000" b="1"/>
                    </a:p>
                  </a:txBody>
                  <a:tcPr marL="28575" marR="28575" marT="19050" marB="1905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a:t>NASA, ESA</a:t>
                      </a:r>
                      <a:endParaRPr sz="1000"/>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ESA, NASA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ESA, NASA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559775">
                <a:tc>
                  <a:txBody>
                    <a:bodyPr/>
                    <a:lstStyle/>
                    <a:p>
                      <a:pPr marL="0" lvl="0" indent="0" algn="l" rtl="0">
                        <a:lnSpc>
                          <a:spcPct val="115000"/>
                        </a:lnSpc>
                        <a:spcBef>
                          <a:spcPts val="0"/>
                        </a:spcBef>
                        <a:spcAft>
                          <a:spcPts val="0"/>
                        </a:spcAft>
                        <a:buNone/>
                      </a:pPr>
                      <a:r>
                        <a:rPr lang="en-US" sz="1000"/>
                        <a:t>LSI-VC</a:t>
                      </a:r>
                      <a:endParaRPr sz="10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USGS</a:t>
                      </a:r>
                      <a:endParaRPr sz="1000" b="1"/>
                    </a:p>
                  </a:txBody>
                  <a:tcPr marL="28575" marR="28575" marT="19050" marB="1905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USGS, ISRO</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USGS, ISRO, INPE (All new co leads)</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USGS, ISRO, INPE</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INPE, USGS</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INPE, USGS, ISRO</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559775">
                <a:tc>
                  <a:txBody>
                    <a:bodyPr/>
                    <a:lstStyle/>
                    <a:p>
                      <a:pPr marL="0" lvl="0" indent="0" algn="l" rtl="0">
                        <a:lnSpc>
                          <a:spcPct val="115000"/>
                        </a:lnSpc>
                        <a:spcBef>
                          <a:spcPts val="0"/>
                        </a:spcBef>
                        <a:spcAft>
                          <a:spcPts val="0"/>
                        </a:spcAft>
                        <a:buNone/>
                      </a:pPr>
                      <a:r>
                        <a:rPr lang="en-US" sz="1000"/>
                        <a:t>OCR-VC</a:t>
                      </a:r>
                      <a:endParaRPr sz="10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a:p>
                  </a:txBody>
                  <a:tcPr marL="28575" marR="28575" marT="19050" marB="19050">
                    <a:lnL w="9525" cap="flat" cmpd="sng">
                      <a:solidFill>
                        <a:srgbClr val="000000"/>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666666"/>
                    </a:solidFill>
                  </a:tcPr>
                </a:tc>
                <a:tc>
                  <a:txBody>
                    <a:bodyPr/>
                    <a:lstStyle/>
                    <a:p>
                      <a:pPr marL="0" lvl="0" indent="0" algn="l" rtl="0">
                        <a:spcBef>
                          <a:spcPts val="0"/>
                        </a:spcBef>
                        <a:spcAft>
                          <a:spcPts val="0"/>
                        </a:spcAft>
                        <a:buNone/>
                      </a:pPr>
                      <a:endParaRPr/>
                    </a:p>
                  </a:txBody>
                  <a:tcPr marL="28575" marR="28575" marT="19050" marB="19050">
                    <a:lnL w="9525" cap="flat" cmpd="sng">
                      <a:solidFill>
                        <a:srgbClr val="666666"/>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666666"/>
                    </a:solidFill>
                  </a:tcPr>
                </a:tc>
                <a:tc>
                  <a:txBody>
                    <a:bodyPr/>
                    <a:lstStyle/>
                    <a:p>
                      <a:pPr marL="0" lvl="0" indent="0" algn="l" rtl="0">
                        <a:lnSpc>
                          <a:spcPct val="115000"/>
                        </a:lnSpc>
                        <a:spcBef>
                          <a:spcPts val="0"/>
                        </a:spcBef>
                        <a:spcAft>
                          <a:spcPts val="0"/>
                        </a:spcAft>
                        <a:buNone/>
                      </a:pPr>
                      <a:r>
                        <a:rPr lang="en-US" sz="1000"/>
                        <a:t>EC-JRC, NASA and JAXA</a:t>
                      </a:r>
                      <a:endParaRPr sz="1000"/>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EC, NASA, JAXA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ESA, ISRO, NASA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r h="733500">
                <a:tc>
                  <a:txBody>
                    <a:bodyPr/>
                    <a:lstStyle/>
                    <a:p>
                      <a:pPr marL="0" lvl="0" indent="0" algn="l" rtl="0">
                        <a:lnSpc>
                          <a:spcPct val="115000"/>
                        </a:lnSpc>
                        <a:spcBef>
                          <a:spcPts val="0"/>
                        </a:spcBef>
                        <a:spcAft>
                          <a:spcPts val="0"/>
                        </a:spcAft>
                        <a:buNone/>
                      </a:pPr>
                      <a:r>
                        <a:rPr lang="en-US" sz="1000"/>
                        <a:t>OST-VC</a:t>
                      </a:r>
                      <a:endParaRPr sz="10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NOAA, EUMETSAT</a:t>
                      </a:r>
                      <a:endParaRPr sz="1000" b="1"/>
                    </a:p>
                  </a:txBody>
                  <a:tcPr marL="28575" marR="28575" marT="19050" marB="1905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NOAA, EUMETSAT</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EUMETSAT, NASA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EUMETSAT, NASA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733500">
                <a:tc>
                  <a:txBody>
                    <a:bodyPr/>
                    <a:lstStyle/>
                    <a:p>
                      <a:pPr marL="0" lvl="0" indent="0" algn="l" rtl="0">
                        <a:lnSpc>
                          <a:spcPct val="115000"/>
                        </a:lnSpc>
                        <a:spcBef>
                          <a:spcPts val="0"/>
                        </a:spcBef>
                        <a:spcAft>
                          <a:spcPts val="0"/>
                        </a:spcAft>
                        <a:buNone/>
                      </a:pPr>
                      <a:r>
                        <a:rPr lang="en-US" sz="1000"/>
                        <a:t>OSVW-VC</a:t>
                      </a:r>
                      <a:endParaRPr sz="10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a:p>
                  </a:txBody>
                  <a:tcPr marL="28575" marR="28575" marT="19050" marB="19050">
                    <a:lnL w="9525" cap="flat" cmpd="sng">
                      <a:solidFill>
                        <a:srgbClr val="000000"/>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666666"/>
                    </a:solidFill>
                  </a:tcPr>
                </a:tc>
                <a:tc>
                  <a:txBody>
                    <a:bodyPr/>
                    <a:lstStyle/>
                    <a:p>
                      <a:pPr marL="0" lvl="0" indent="0" algn="l" rtl="0">
                        <a:spcBef>
                          <a:spcPts val="0"/>
                        </a:spcBef>
                        <a:spcAft>
                          <a:spcPts val="0"/>
                        </a:spcAft>
                        <a:buNone/>
                      </a:pPr>
                      <a:endParaRPr/>
                    </a:p>
                  </a:txBody>
                  <a:tcPr marL="28575" marR="28575" marT="19050" marB="19050">
                    <a:lnL w="9525" cap="flat" cmpd="sng">
                      <a:solidFill>
                        <a:srgbClr val="666666"/>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666666"/>
                    </a:solidFill>
                  </a:tcPr>
                </a:tc>
                <a:tc>
                  <a:txBody>
                    <a:bodyPr/>
                    <a:lstStyle/>
                    <a:p>
                      <a:pPr marL="0" lvl="0" indent="0" algn="l" rtl="0">
                        <a:lnSpc>
                          <a:spcPct val="115000"/>
                        </a:lnSpc>
                        <a:spcBef>
                          <a:spcPts val="0"/>
                        </a:spcBef>
                        <a:spcAft>
                          <a:spcPts val="0"/>
                        </a:spcAft>
                        <a:buNone/>
                      </a:pPr>
                      <a:r>
                        <a:rPr lang="en-US" sz="1000" b="1"/>
                        <a:t>EUMETSAT, NOAA, ISRO</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EUMETSAT, NOAA, ISRO</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EUMETSAT, NOAA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EUMETSAT, NOAA, ISRO</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extLst>
                  <a:ext uri="{0D108BD9-81ED-4DB2-BD59-A6C34878D82A}">
                    <a16:rowId xmlns:a16="http://schemas.microsoft.com/office/drawing/2014/main" val="10006"/>
                  </a:ext>
                </a:extLst>
              </a:tr>
              <a:tr h="386050">
                <a:tc>
                  <a:txBody>
                    <a:bodyPr/>
                    <a:lstStyle/>
                    <a:p>
                      <a:pPr marL="0" lvl="0" indent="0" algn="l" rtl="0">
                        <a:lnSpc>
                          <a:spcPct val="115000"/>
                        </a:lnSpc>
                        <a:spcBef>
                          <a:spcPts val="0"/>
                        </a:spcBef>
                        <a:spcAft>
                          <a:spcPts val="0"/>
                        </a:spcAft>
                        <a:buNone/>
                      </a:pPr>
                      <a:r>
                        <a:rPr lang="en-US" sz="1000"/>
                        <a:t>P-VC</a:t>
                      </a:r>
                      <a:endParaRPr sz="10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JAXA, NASA</a:t>
                      </a:r>
                      <a:endParaRPr sz="1000" b="1"/>
                    </a:p>
                  </a:txBody>
                  <a:tcPr marL="28575" marR="28575" marT="19050" marB="1905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JAXA, NASA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JAXA, NASA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JAXA, NASA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JAXA, NASA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JAXA, NASA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JAXA, NASA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559775">
                <a:tc>
                  <a:txBody>
                    <a:bodyPr/>
                    <a:lstStyle/>
                    <a:p>
                      <a:pPr marL="0" lvl="0" indent="0" algn="l" rtl="0">
                        <a:lnSpc>
                          <a:spcPct val="115000"/>
                        </a:lnSpc>
                        <a:spcBef>
                          <a:spcPts val="0"/>
                        </a:spcBef>
                        <a:spcAft>
                          <a:spcPts val="0"/>
                        </a:spcAft>
                        <a:buNone/>
                      </a:pPr>
                      <a:r>
                        <a:rPr lang="en-US" sz="1000"/>
                        <a:t>SST-VC</a:t>
                      </a:r>
                      <a:endParaRPr sz="10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1000" b="1"/>
                    </a:p>
                  </a:txBody>
                  <a:tcPr marL="28575" marR="28575" marT="19050" marB="19050">
                    <a:lnL w="9525" cap="flat" cmpd="sng">
                      <a:solidFill>
                        <a:srgbClr val="000000"/>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666666"/>
                    </a:solidFill>
                  </a:tcPr>
                </a:tc>
                <a:tc>
                  <a:txBody>
                    <a:bodyPr/>
                    <a:lstStyle/>
                    <a:p>
                      <a:pPr marL="0" lvl="0" indent="0" algn="l" rtl="0">
                        <a:spcBef>
                          <a:spcPts val="0"/>
                        </a:spcBef>
                        <a:spcAft>
                          <a:spcPts val="0"/>
                        </a:spcAft>
                        <a:buNone/>
                      </a:pPr>
                      <a:endParaRPr sz="1000" b="1"/>
                    </a:p>
                  </a:txBody>
                  <a:tcPr marL="28575" marR="28575" marT="19050" marB="1905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666666"/>
                    </a:solidFill>
                  </a:tcPr>
                </a:tc>
                <a:tc>
                  <a:txBody>
                    <a:bodyPr/>
                    <a:lstStyle/>
                    <a:p>
                      <a:pPr marL="0" lvl="0" indent="0" algn="l" rtl="0">
                        <a:spcBef>
                          <a:spcPts val="0"/>
                        </a:spcBef>
                        <a:spcAft>
                          <a:spcPts val="0"/>
                        </a:spcAft>
                        <a:buNone/>
                      </a:pPr>
                      <a:endParaRPr sz="1000" b="1"/>
                    </a:p>
                  </a:txBody>
                  <a:tcPr marL="28575" marR="28575" marT="19050" marB="1905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666666"/>
                    </a:solidFill>
                  </a:tcPr>
                </a:tc>
                <a:tc>
                  <a:txBody>
                    <a:bodyPr/>
                    <a:lstStyle/>
                    <a:p>
                      <a:pPr marL="0" lvl="0" indent="0" algn="l" rtl="0">
                        <a:spcBef>
                          <a:spcPts val="0"/>
                        </a:spcBef>
                        <a:spcAft>
                          <a:spcPts val="0"/>
                        </a:spcAft>
                        <a:buNone/>
                      </a:pPr>
                      <a:endParaRPr/>
                    </a:p>
                  </a:txBody>
                  <a:tcPr marL="28575" marR="28575" marT="19050" marB="19050">
                    <a:lnL w="9525" cap="flat" cmpd="sng">
                      <a:solidFill>
                        <a:srgbClr val="666666"/>
                      </a:solidFill>
                      <a:prstDash val="solid"/>
                      <a:round/>
                      <a:headEnd type="none" w="sm" len="sm"/>
                      <a:tailEnd type="none" w="sm" len="sm"/>
                    </a:lnL>
                    <a:lnR w="9525" cap="flat" cmpd="sng">
                      <a:solidFill>
                        <a:srgbClr val="666666"/>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666666"/>
                    </a:solidFill>
                  </a:tcPr>
                </a:tc>
                <a:tc>
                  <a:txBody>
                    <a:bodyPr/>
                    <a:lstStyle/>
                    <a:p>
                      <a:pPr marL="0" lvl="0" indent="0" algn="l" rtl="0">
                        <a:spcBef>
                          <a:spcPts val="0"/>
                        </a:spcBef>
                        <a:spcAft>
                          <a:spcPts val="0"/>
                        </a:spcAft>
                        <a:buNone/>
                      </a:pPr>
                      <a:endParaRPr sz="1000" b="1"/>
                    </a:p>
                  </a:txBody>
                  <a:tcPr marL="28575" marR="28575" marT="19050" marB="19050">
                    <a:lnL w="9525" cap="flat" cmpd="sng">
                      <a:solidFill>
                        <a:srgbClr val="666666"/>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666666"/>
                    </a:solidFill>
                  </a:tcPr>
                </a:tc>
                <a:tc>
                  <a:txBody>
                    <a:bodyPr/>
                    <a:lstStyle/>
                    <a:p>
                      <a:pPr marL="0" lvl="0" indent="0" algn="l" rtl="0">
                        <a:lnSpc>
                          <a:spcPct val="115000"/>
                        </a:lnSpc>
                        <a:spcBef>
                          <a:spcPts val="0"/>
                        </a:spcBef>
                        <a:spcAft>
                          <a:spcPts val="0"/>
                        </a:spcAft>
                        <a:buNone/>
                      </a:pPr>
                      <a:r>
                        <a:rPr lang="en-US" sz="1000" b="1"/>
                        <a:t>ESA, NOAA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dirty="0"/>
                        <a:t>ESA, NOAA</a:t>
                      </a:r>
                      <a:endParaRPr sz="1000" b="1" dirty="0"/>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44719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a:spLocks noGrp="1"/>
          </p:cNvSpPr>
          <p:nvPr>
            <p:ph type="sldNum" idx="12"/>
          </p:nvPr>
        </p:nvSpPr>
        <p:spPr>
          <a:xfrm>
            <a:off x="8763000" y="6629400"/>
            <a:ext cx="304800" cy="187200"/>
          </a:xfrm>
          <a:prstGeom prst="roundRect">
            <a:avLst>
              <a:gd name="adj" fmla="val 16667"/>
            </a:avLst>
          </a:prstGeom>
          <a:solidFill>
            <a:schemeClr val="lt1">
              <a:alpha val="4863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6</a:t>
            </a:fld>
            <a:endParaRPr/>
          </a:p>
        </p:txBody>
      </p:sp>
      <p:graphicFrame>
        <p:nvGraphicFramePr>
          <p:cNvPr id="118" name="Google Shape;118;p17"/>
          <p:cNvGraphicFramePr/>
          <p:nvPr/>
        </p:nvGraphicFramePr>
        <p:xfrm>
          <a:off x="30300" y="1576825"/>
          <a:ext cx="9113600" cy="4724400"/>
        </p:xfrm>
        <a:graphic>
          <a:graphicData uri="http://schemas.openxmlformats.org/drawingml/2006/table">
            <a:tbl>
              <a:tblPr>
                <a:noFill/>
              </a:tblPr>
              <a:tblGrid>
                <a:gridCol w="971000">
                  <a:extLst>
                    <a:ext uri="{9D8B030D-6E8A-4147-A177-3AD203B41FA5}">
                      <a16:colId xmlns:a16="http://schemas.microsoft.com/office/drawing/2014/main" val="20000"/>
                    </a:ext>
                  </a:extLst>
                </a:gridCol>
                <a:gridCol w="1195300">
                  <a:extLst>
                    <a:ext uri="{9D8B030D-6E8A-4147-A177-3AD203B41FA5}">
                      <a16:colId xmlns:a16="http://schemas.microsoft.com/office/drawing/2014/main" val="20001"/>
                    </a:ext>
                  </a:extLst>
                </a:gridCol>
                <a:gridCol w="1251300">
                  <a:extLst>
                    <a:ext uri="{9D8B030D-6E8A-4147-A177-3AD203B41FA5}">
                      <a16:colId xmlns:a16="http://schemas.microsoft.com/office/drawing/2014/main" val="20002"/>
                    </a:ext>
                  </a:extLst>
                </a:gridCol>
                <a:gridCol w="1139200">
                  <a:extLst>
                    <a:ext uri="{9D8B030D-6E8A-4147-A177-3AD203B41FA5}">
                      <a16:colId xmlns:a16="http://schemas.microsoft.com/office/drawing/2014/main" val="20003"/>
                    </a:ext>
                  </a:extLst>
                </a:gridCol>
                <a:gridCol w="1139200">
                  <a:extLst>
                    <a:ext uri="{9D8B030D-6E8A-4147-A177-3AD203B41FA5}">
                      <a16:colId xmlns:a16="http://schemas.microsoft.com/office/drawing/2014/main" val="20004"/>
                    </a:ext>
                  </a:extLst>
                </a:gridCol>
                <a:gridCol w="1139200">
                  <a:extLst>
                    <a:ext uri="{9D8B030D-6E8A-4147-A177-3AD203B41FA5}">
                      <a16:colId xmlns:a16="http://schemas.microsoft.com/office/drawing/2014/main" val="20005"/>
                    </a:ext>
                  </a:extLst>
                </a:gridCol>
                <a:gridCol w="1139200">
                  <a:extLst>
                    <a:ext uri="{9D8B030D-6E8A-4147-A177-3AD203B41FA5}">
                      <a16:colId xmlns:a16="http://schemas.microsoft.com/office/drawing/2014/main" val="20006"/>
                    </a:ext>
                  </a:extLst>
                </a:gridCol>
                <a:gridCol w="1139200">
                  <a:extLst>
                    <a:ext uri="{9D8B030D-6E8A-4147-A177-3AD203B41FA5}">
                      <a16:colId xmlns:a16="http://schemas.microsoft.com/office/drawing/2014/main" val="20007"/>
                    </a:ext>
                  </a:extLst>
                </a:gridCol>
              </a:tblGrid>
              <a:tr h="94625">
                <a:tc>
                  <a:txBody>
                    <a:bodyPr/>
                    <a:lstStyle/>
                    <a:p>
                      <a:pPr marL="0" lvl="0" indent="0" algn="l" rtl="0">
                        <a:lnSpc>
                          <a:spcPct val="115000"/>
                        </a:lnSpc>
                        <a:spcBef>
                          <a:spcPts val="0"/>
                        </a:spcBef>
                        <a:spcAft>
                          <a:spcPts val="0"/>
                        </a:spcAft>
                        <a:buNone/>
                      </a:pPr>
                      <a:r>
                        <a:rPr lang="en-US" sz="1000" b="1"/>
                        <a:t>VC Timeline</a:t>
                      </a:r>
                      <a:endParaRPr sz="1000" b="1"/>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B7B7B7"/>
                      </a:solidFill>
                      <a:prstDash val="solid"/>
                      <a:round/>
                      <a:headEnd type="none" w="sm" len="sm"/>
                      <a:tailEnd type="none" w="sm" len="sm"/>
                    </a:lnB>
                    <a:solidFill>
                      <a:srgbClr val="BDBDBD"/>
                    </a:solidFill>
                  </a:tcPr>
                </a:tc>
                <a:tc>
                  <a:txBody>
                    <a:bodyPr/>
                    <a:lstStyle/>
                    <a:p>
                      <a:pPr marL="0" lvl="0" indent="0" algn="l" rtl="0">
                        <a:lnSpc>
                          <a:spcPct val="115000"/>
                        </a:lnSpc>
                        <a:spcBef>
                          <a:spcPts val="0"/>
                        </a:spcBef>
                        <a:spcAft>
                          <a:spcPts val="0"/>
                        </a:spcAft>
                        <a:buNone/>
                      </a:pPr>
                      <a:r>
                        <a:rPr lang="en-US" sz="1000" b="1"/>
                        <a:t>2013</a:t>
                      </a:r>
                      <a:endParaRPr sz="1000" b="1"/>
                    </a:p>
                  </a:txBody>
                  <a:tcPr marL="28575" marR="28575" marT="19050" marB="19050">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0" lvl="0" indent="0" algn="l" rtl="0">
                        <a:lnSpc>
                          <a:spcPct val="115000"/>
                        </a:lnSpc>
                        <a:spcBef>
                          <a:spcPts val="0"/>
                        </a:spcBef>
                        <a:spcAft>
                          <a:spcPts val="0"/>
                        </a:spcAft>
                        <a:buNone/>
                      </a:pPr>
                      <a:r>
                        <a:rPr lang="en-US" sz="1000" b="1"/>
                        <a:t>2014</a:t>
                      </a:r>
                      <a:endParaRPr sz="1000" b="1"/>
                    </a:p>
                  </a:txBody>
                  <a:tcPr marL="28575" marR="28575" marT="19050" marB="1905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0" lvl="0" indent="0" algn="l" rtl="0">
                        <a:lnSpc>
                          <a:spcPct val="115000"/>
                        </a:lnSpc>
                        <a:spcBef>
                          <a:spcPts val="0"/>
                        </a:spcBef>
                        <a:spcAft>
                          <a:spcPts val="0"/>
                        </a:spcAft>
                        <a:buNone/>
                      </a:pPr>
                      <a:r>
                        <a:rPr lang="en-US" sz="1000" b="1"/>
                        <a:t>2015</a:t>
                      </a:r>
                      <a:endParaRPr sz="1000" b="1"/>
                    </a:p>
                  </a:txBody>
                  <a:tcPr marL="28575" marR="28575" marT="19050" marB="1905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0" lvl="0" indent="0" algn="l" rtl="0">
                        <a:lnSpc>
                          <a:spcPct val="115000"/>
                        </a:lnSpc>
                        <a:spcBef>
                          <a:spcPts val="0"/>
                        </a:spcBef>
                        <a:spcAft>
                          <a:spcPts val="0"/>
                        </a:spcAft>
                        <a:buNone/>
                      </a:pPr>
                      <a:r>
                        <a:rPr lang="en-US" sz="1000" b="1"/>
                        <a:t>2016</a:t>
                      </a:r>
                      <a:endParaRPr sz="1000" b="1"/>
                    </a:p>
                  </a:txBody>
                  <a:tcPr marL="28575" marR="28575" marT="19050" marB="1905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0" lvl="0" indent="0" algn="l" rtl="0">
                        <a:lnSpc>
                          <a:spcPct val="115000"/>
                        </a:lnSpc>
                        <a:spcBef>
                          <a:spcPts val="0"/>
                        </a:spcBef>
                        <a:spcAft>
                          <a:spcPts val="0"/>
                        </a:spcAft>
                        <a:buNone/>
                      </a:pPr>
                      <a:r>
                        <a:rPr lang="en-US" sz="1000" b="1"/>
                        <a:t>2017</a:t>
                      </a:r>
                      <a:endParaRPr sz="1000" b="1"/>
                    </a:p>
                  </a:txBody>
                  <a:tcPr marL="28575" marR="28575" marT="19050" marB="1905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0" lvl="0" indent="0" algn="l" rtl="0">
                        <a:lnSpc>
                          <a:spcPct val="115000"/>
                        </a:lnSpc>
                        <a:spcBef>
                          <a:spcPts val="0"/>
                        </a:spcBef>
                        <a:spcAft>
                          <a:spcPts val="0"/>
                        </a:spcAft>
                        <a:buNone/>
                      </a:pPr>
                      <a:r>
                        <a:rPr lang="en-US" sz="1000" b="1"/>
                        <a:t>2018</a:t>
                      </a:r>
                      <a:endParaRPr sz="1000" b="1"/>
                    </a:p>
                  </a:txBody>
                  <a:tcPr marL="28575" marR="28575" marT="19050" marB="1905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tc>
                  <a:txBody>
                    <a:bodyPr/>
                    <a:lstStyle/>
                    <a:p>
                      <a:pPr marL="0" lvl="0" indent="0" algn="l" rtl="0">
                        <a:lnSpc>
                          <a:spcPct val="115000"/>
                        </a:lnSpc>
                        <a:spcBef>
                          <a:spcPts val="0"/>
                        </a:spcBef>
                        <a:spcAft>
                          <a:spcPts val="0"/>
                        </a:spcAft>
                        <a:buNone/>
                      </a:pPr>
                      <a:r>
                        <a:rPr lang="en-US" sz="1000" b="1"/>
                        <a:t>2019</a:t>
                      </a:r>
                      <a:endParaRPr sz="1000" b="1"/>
                    </a:p>
                  </a:txBody>
                  <a:tcPr marL="28575" marR="28575" marT="19050" marB="19050">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BDBD"/>
                    </a:solidFill>
                  </a:tcPr>
                </a:tc>
                <a:extLst>
                  <a:ext uri="{0D108BD9-81ED-4DB2-BD59-A6C34878D82A}">
                    <a16:rowId xmlns:a16="http://schemas.microsoft.com/office/drawing/2014/main" val="10000"/>
                  </a:ext>
                </a:extLst>
              </a:tr>
              <a:tr h="94625">
                <a:tc>
                  <a:txBody>
                    <a:bodyPr/>
                    <a:lstStyle/>
                    <a:p>
                      <a:pPr marL="0" lvl="0" indent="0" algn="l" rtl="0">
                        <a:lnSpc>
                          <a:spcPct val="115000"/>
                        </a:lnSpc>
                        <a:spcBef>
                          <a:spcPts val="0"/>
                        </a:spcBef>
                        <a:spcAft>
                          <a:spcPts val="0"/>
                        </a:spcAft>
                        <a:buNone/>
                      </a:pPr>
                      <a:r>
                        <a:rPr lang="en-US" sz="1000" b="1"/>
                        <a:t>SIT Chair Agency</a:t>
                      </a:r>
                      <a:endParaRPr sz="1000" b="1"/>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NASA</a:t>
                      </a:r>
                      <a:endParaRPr sz="1000" b="1"/>
                    </a:p>
                  </a:txBody>
                  <a:tcPr marL="28575" marR="28575" marT="19050" marB="1905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CNES</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CNES</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ESA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ESA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NOAA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NOAA</a:t>
                      </a:r>
                      <a:endParaRPr sz="1000" b="1"/>
                    </a:p>
                  </a:txBody>
                  <a:tcPr marL="28575" marR="28575" marT="19050" marB="19050">
                    <a:lnL w="9525" cap="flat" cmpd="sng">
                      <a:solidFill>
                        <a:srgbClr val="B7B7B7"/>
                      </a:solidFill>
                      <a:prstDash val="solid"/>
                      <a:round/>
                      <a:headEnd type="none" w="sm" len="sm"/>
                      <a:tailEnd type="none" w="sm" len="sm"/>
                    </a:lnL>
                    <a:lnT w="9525" cap="flat" cmpd="sng">
                      <a:solidFill>
                        <a:srgbClr val="000000"/>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81675">
                <a:tc>
                  <a:txBody>
                    <a:bodyPr/>
                    <a:lstStyle/>
                    <a:p>
                      <a:pPr marL="0" lvl="0" indent="0" algn="l" rtl="0">
                        <a:lnSpc>
                          <a:spcPct val="115000"/>
                        </a:lnSpc>
                        <a:spcBef>
                          <a:spcPts val="0"/>
                        </a:spcBef>
                        <a:spcAft>
                          <a:spcPts val="0"/>
                        </a:spcAft>
                        <a:buNone/>
                      </a:pPr>
                      <a:r>
                        <a:rPr lang="en-US" sz="1000"/>
                        <a:t>AC-VC</a:t>
                      </a:r>
                      <a:endParaRPr sz="10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NASA, ESA</a:t>
                      </a:r>
                      <a:endParaRPr sz="1000" b="1"/>
                    </a:p>
                  </a:txBody>
                  <a:tcPr marL="28575" marR="28575" marT="19050" marB="1905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a:t>NASA +?</a:t>
                      </a:r>
                      <a:endParaRPr sz="1000"/>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a:t>Richard Eckman stepped down as ACC-VC co-chair after 6 years. New co-chair is Jay Al-Saadi (NASA)</a:t>
                      </a:r>
                      <a:endParaRPr sz="1000"/>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NASA, ESA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NASA, ESA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NASA, ESA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NASA, ESA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559100">
                <a:tc>
                  <a:txBody>
                    <a:bodyPr/>
                    <a:lstStyle/>
                    <a:p>
                      <a:pPr marL="0" lvl="0" indent="0" algn="l" rtl="0">
                        <a:lnSpc>
                          <a:spcPct val="115000"/>
                        </a:lnSpc>
                        <a:spcBef>
                          <a:spcPts val="0"/>
                        </a:spcBef>
                        <a:spcAft>
                          <a:spcPts val="0"/>
                        </a:spcAft>
                        <a:buNone/>
                      </a:pPr>
                      <a:r>
                        <a:rPr lang="en-US" sz="1000"/>
                        <a:t>LSI-VC</a:t>
                      </a:r>
                      <a:endParaRPr sz="10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INPE, USGS, ISRO</a:t>
                      </a:r>
                      <a:endParaRPr sz="1000" b="1"/>
                    </a:p>
                  </a:txBody>
                  <a:tcPr marL="28575" marR="28575" marT="19050" marB="1905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a:t>?</a:t>
                      </a:r>
                      <a:endParaRPr sz="1000"/>
                    </a:p>
                    <a:p>
                      <a:pPr marL="0" lvl="0" indent="0" algn="l" rtl="0">
                        <a:lnSpc>
                          <a:spcPct val="115000"/>
                        </a:lnSpc>
                        <a:spcBef>
                          <a:spcPts val="0"/>
                        </a:spcBef>
                        <a:spcAft>
                          <a:spcPts val="0"/>
                        </a:spcAft>
                        <a:buNone/>
                      </a:pPr>
                      <a:r>
                        <a:rPr lang="en-US" sz="1000"/>
                        <a:t>Co-Chairs John Faudeen (USGS) and Julio Dalge (INPE) quit in 2013 and there were no replacements</a:t>
                      </a:r>
                      <a:endParaRPr sz="1000"/>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a:t>USGS... (No ISRO/INPE)</a:t>
                      </a:r>
                      <a:endParaRPr sz="1000"/>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USGS, GA, ESA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USGS, GA, ESA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USGS, GA, ESA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USGS, GA, ESA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72025">
                <a:tc>
                  <a:txBody>
                    <a:bodyPr/>
                    <a:lstStyle/>
                    <a:p>
                      <a:pPr marL="0" lvl="0" indent="0" algn="l" rtl="0">
                        <a:lnSpc>
                          <a:spcPct val="115000"/>
                        </a:lnSpc>
                        <a:spcBef>
                          <a:spcPts val="0"/>
                        </a:spcBef>
                        <a:spcAft>
                          <a:spcPts val="0"/>
                        </a:spcAft>
                        <a:buNone/>
                      </a:pPr>
                      <a:r>
                        <a:rPr lang="en-US" sz="1000"/>
                        <a:t>OCR-VC</a:t>
                      </a:r>
                      <a:endParaRPr sz="10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NASA, NOAA, ESA</a:t>
                      </a:r>
                      <a:endParaRPr sz="1000" b="1"/>
                    </a:p>
                  </a:txBody>
                  <a:tcPr marL="28575" marR="28575" marT="19050" marB="1905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a:t>NASA, NOAA, ESA, (+ ISRO?)</a:t>
                      </a:r>
                      <a:endParaRPr sz="1000"/>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NASA, NOAA, ESA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NASA, NOAA, ESA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NOAA, ESA, EUMETSAT</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NOAA, ESA, EUMETSAT</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NOAA, ESA, EUMETSAT</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r h="298350">
                <a:tc>
                  <a:txBody>
                    <a:bodyPr/>
                    <a:lstStyle/>
                    <a:p>
                      <a:pPr marL="0" lvl="0" indent="0" algn="l" rtl="0">
                        <a:lnSpc>
                          <a:spcPct val="115000"/>
                        </a:lnSpc>
                        <a:spcBef>
                          <a:spcPts val="0"/>
                        </a:spcBef>
                        <a:spcAft>
                          <a:spcPts val="0"/>
                        </a:spcAft>
                        <a:buNone/>
                      </a:pPr>
                      <a:r>
                        <a:rPr lang="en-US" sz="1000"/>
                        <a:t>OST-VC</a:t>
                      </a:r>
                      <a:endParaRPr sz="10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EUMETSAT, NASA</a:t>
                      </a:r>
                      <a:endParaRPr sz="1000" b="1"/>
                    </a:p>
                  </a:txBody>
                  <a:tcPr marL="28575" marR="28575" marT="19050" marB="1905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CNES, EUMETSAT</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a:t>CNES,</a:t>
                      </a:r>
                      <a:endParaRPr sz="1000"/>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CNES, EUMETSAT</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CNES, EUMETSAT</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CNES, EUMETSAT</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CNES, EUMETSAT</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172025">
                <a:tc>
                  <a:txBody>
                    <a:bodyPr/>
                    <a:lstStyle/>
                    <a:p>
                      <a:pPr marL="0" lvl="0" indent="0" algn="l" rtl="0">
                        <a:lnSpc>
                          <a:spcPct val="115000"/>
                        </a:lnSpc>
                        <a:spcBef>
                          <a:spcPts val="0"/>
                        </a:spcBef>
                        <a:spcAft>
                          <a:spcPts val="0"/>
                        </a:spcAft>
                        <a:buNone/>
                      </a:pPr>
                      <a:r>
                        <a:rPr lang="en-US" sz="1000"/>
                        <a:t>OSVW-VC</a:t>
                      </a:r>
                      <a:endParaRPr sz="10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EUMETSAT, NOAA, ISRO</a:t>
                      </a:r>
                      <a:endParaRPr sz="1000" b="1"/>
                    </a:p>
                  </a:txBody>
                  <a:tcPr marL="28575" marR="28575" marT="19050" marB="1905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EUMETSAT, NOAA, ISRO</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EUMETSAT, NOAA, ISRO</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a:t>EUMETSAT, NOAA</a:t>
                      </a:r>
                      <a:endParaRPr sz="1000"/>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NOAA, ISRO, EUMETSAT</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NOAA, ISRO, EUMETSAT</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NOAA, ISRO, EUMETSAT</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extLst>
                  <a:ext uri="{0D108BD9-81ED-4DB2-BD59-A6C34878D82A}">
                    <a16:rowId xmlns:a16="http://schemas.microsoft.com/office/drawing/2014/main" val="10006"/>
                  </a:ext>
                </a:extLst>
              </a:tr>
              <a:tr h="113550">
                <a:tc>
                  <a:txBody>
                    <a:bodyPr/>
                    <a:lstStyle/>
                    <a:p>
                      <a:pPr marL="0" lvl="0" indent="0" algn="l" rtl="0">
                        <a:lnSpc>
                          <a:spcPct val="115000"/>
                        </a:lnSpc>
                        <a:spcBef>
                          <a:spcPts val="0"/>
                        </a:spcBef>
                        <a:spcAft>
                          <a:spcPts val="0"/>
                        </a:spcAft>
                        <a:buNone/>
                      </a:pPr>
                      <a:r>
                        <a:rPr lang="en-US" sz="1000"/>
                        <a:t>P-VC</a:t>
                      </a:r>
                      <a:endParaRPr sz="10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JAXA, NASA</a:t>
                      </a:r>
                      <a:endParaRPr sz="1000" b="1"/>
                    </a:p>
                  </a:txBody>
                  <a:tcPr marL="28575" marR="28575" marT="19050" marB="1905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JAXA, NASA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JAXA, NASA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JAXA, NASA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JAXA, NASA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JAXA, NASA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US" sz="1000" b="1"/>
                        <a:t>JAXA, NASA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172025">
                <a:tc>
                  <a:txBody>
                    <a:bodyPr/>
                    <a:lstStyle/>
                    <a:p>
                      <a:pPr marL="0" lvl="0" indent="0" algn="l" rtl="0">
                        <a:lnSpc>
                          <a:spcPct val="115000"/>
                        </a:lnSpc>
                        <a:spcBef>
                          <a:spcPts val="0"/>
                        </a:spcBef>
                        <a:spcAft>
                          <a:spcPts val="0"/>
                        </a:spcAft>
                        <a:buNone/>
                      </a:pPr>
                      <a:r>
                        <a:rPr lang="en-US" sz="1000"/>
                        <a:t>SST-VC</a:t>
                      </a:r>
                      <a:endParaRPr sz="1000"/>
                    </a:p>
                  </a:txBody>
                  <a:tcPr marL="28575" marR="28575" marT="19050" marB="1905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ESA, NOAA</a:t>
                      </a:r>
                      <a:endParaRPr sz="1000" b="1"/>
                    </a:p>
                  </a:txBody>
                  <a:tcPr marL="28575" marR="28575" marT="19050" marB="19050">
                    <a:lnL w="9525" cap="flat" cmpd="sng">
                      <a:solidFill>
                        <a:srgbClr val="000000"/>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ESA, NOAA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a:t>ESA, NOAA</a:t>
                      </a:r>
                      <a:endParaRPr sz="1000"/>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a:t>EUMETSAT, NOAA</a:t>
                      </a:r>
                      <a:endParaRPr sz="1000"/>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EUMETSAT, NOAA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EUMETSAT, NOAA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tc>
                  <a:txBody>
                    <a:bodyPr/>
                    <a:lstStyle/>
                    <a:p>
                      <a:pPr marL="0" lvl="0" indent="0" algn="l" rtl="0">
                        <a:lnSpc>
                          <a:spcPct val="115000"/>
                        </a:lnSpc>
                        <a:spcBef>
                          <a:spcPts val="0"/>
                        </a:spcBef>
                        <a:spcAft>
                          <a:spcPts val="0"/>
                        </a:spcAft>
                        <a:buNone/>
                      </a:pPr>
                      <a:r>
                        <a:rPr lang="en-US" sz="1000" b="1"/>
                        <a:t>EUMETSAT, NOAA</a:t>
                      </a:r>
                      <a:endParaRPr sz="1000" b="1"/>
                    </a:p>
                  </a:txBody>
                  <a:tcPr marL="28575" marR="28575" marT="19050" marB="19050">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solidFill>
                      <a:srgbClr val="F3F3F3"/>
                    </a:solidFill>
                  </a:tcPr>
                </a:tc>
                <a:extLst>
                  <a:ext uri="{0D108BD9-81ED-4DB2-BD59-A6C34878D82A}">
                    <a16:rowId xmlns:a16="http://schemas.microsoft.com/office/drawing/2014/main" val="10008"/>
                  </a:ext>
                </a:extLst>
              </a:tr>
            </a:tbl>
          </a:graphicData>
        </a:graphic>
      </p:graphicFrame>
      <p:sp>
        <p:nvSpPr>
          <p:cNvPr id="2" name="Text Placeholder 1"/>
          <p:cNvSpPr>
            <a:spLocks noGrp="1"/>
          </p:cNvSpPr>
          <p:nvPr>
            <p:ph type="body" idx="2"/>
          </p:nvPr>
        </p:nvSpPr>
        <p:spPr/>
        <p:txBody>
          <a:bodyPr/>
          <a:lstStyle/>
          <a:p>
            <a:r>
              <a:rPr lang="en-US" dirty="0"/>
              <a:t>VC Leadership 2013-2019</a:t>
            </a:r>
          </a:p>
        </p:txBody>
      </p:sp>
    </p:spTree>
    <p:extLst>
      <p:ext uri="{BB962C8B-B14F-4D97-AF65-F5344CB8AC3E}">
        <p14:creationId xmlns:p14="http://schemas.microsoft.com/office/powerpoint/2010/main" val="3766424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2"/>
          <p:cNvSpPr>
            <a:spLocks noGrp="1"/>
          </p:cNvSpPr>
          <p:nvPr>
            <p:ph type="sldNum" idx="12"/>
          </p:nvPr>
        </p:nvSpPr>
        <p:spPr>
          <a:xfrm>
            <a:off x="8763000" y="6629400"/>
            <a:ext cx="304800" cy="187200"/>
          </a:xfrm>
          <a:prstGeom prst="roundRect">
            <a:avLst>
              <a:gd name="adj" fmla="val 16667"/>
            </a:avLst>
          </a:prstGeom>
          <a:solidFill>
            <a:schemeClr val="lt1">
              <a:alpha val="4863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7</a:t>
            </a:fld>
            <a:endParaRPr/>
          </a:p>
        </p:txBody>
      </p:sp>
      <p:sp>
        <p:nvSpPr>
          <p:cNvPr id="80" name="Google Shape;80;p12"/>
          <p:cNvSpPr txBox="1">
            <a:spLocks noGrp="1"/>
          </p:cNvSpPr>
          <p:nvPr>
            <p:ph type="body" idx="2"/>
          </p:nvPr>
        </p:nvSpPr>
        <p:spPr>
          <a:xfrm>
            <a:off x="1981200" y="76200"/>
            <a:ext cx="5562600" cy="914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None/>
            </a:pPr>
            <a:r>
              <a:rPr lang="en-US" dirty="0"/>
              <a:t>2018 VC Questionnaire and SIT-33</a:t>
            </a:r>
            <a:endParaRPr sz="1200" i="1" dirty="0"/>
          </a:p>
        </p:txBody>
      </p:sp>
      <p:sp>
        <p:nvSpPr>
          <p:cNvPr id="81" name="Google Shape;81;p12"/>
          <p:cNvSpPr txBox="1"/>
          <p:nvPr/>
        </p:nvSpPr>
        <p:spPr>
          <a:xfrm>
            <a:off x="76200" y="1143000"/>
            <a:ext cx="8991600" cy="5073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latin typeface="+mj-lt"/>
                <a:ea typeface="Calibri"/>
                <a:cs typeface="Calibri"/>
                <a:sym typeface="Calibri"/>
              </a:rPr>
              <a:t>Goals</a:t>
            </a:r>
            <a:endParaRPr sz="2000" b="1" dirty="0">
              <a:latin typeface="+mj-lt"/>
              <a:ea typeface="Calibri"/>
              <a:cs typeface="Calibri"/>
              <a:sym typeface="Calibri"/>
            </a:endParaRPr>
          </a:p>
          <a:p>
            <a:pPr marL="457200" lvl="0" indent="-355600" algn="l" rtl="0">
              <a:spcBef>
                <a:spcPts val="0"/>
              </a:spcBef>
              <a:spcAft>
                <a:spcPts val="0"/>
              </a:spcAft>
              <a:buSzPts val="2000"/>
              <a:buFont typeface="Calibri"/>
              <a:buChar char="●"/>
            </a:pPr>
            <a:r>
              <a:rPr lang="en-US" dirty="0">
                <a:latin typeface="+mj-lt"/>
                <a:ea typeface="Calibri"/>
                <a:cs typeface="Calibri"/>
                <a:sym typeface="Calibri"/>
              </a:rPr>
              <a:t>Try and assemble a common information set to take stock of the current status of each VC</a:t>
            </a:r>
            <a:endParaRPr dirty="0">
              <a:latin typeface="+mj-lt"/>
              <a:ea typeface="Calibri"/>
              <a:cs typeface="Calibri"/>
              <a:sym typeface="Calibri"/>
            </a:endParaRPr>
          </a:p>
          <a:p>
            <a:pPr marL="457200" lvl="0" indent="-355600" algn="l" rtl="0">
              <a:spcBef>
                <a:spcPts val="0"/>
              </a:spcBef>
              <a:spcAft>
                <a:spcPts val="0"/>
              </a:spcAft>
              <a:buSzPts val="2000"/>
              <a:buFont typeface="Calibri"/>
              <a:buChar char="●"/>
            </a:pPr>
            <a:r>
              <a:rPr lang="en-US" dirty="0">
                <a:latin typeface="+mj-lt"/>
                <a:ea typeface="Calibri"/>
                <a:cs typeface="Calibri"/>
                <a:sym typeface="Calibri"/>
              </a:rPr>
              <a:t>Assess what observation objectives are being considered</a:t>
            </a:r>
            <a:endParaRPr dirty="0">
              <a:latin typeface="+mj-lt"/>
              <a:ea typeface="Calibri"/>
              <a:cs typeface="Calibri"/>
              <a:sym typeface="Calibri"/>
            </a:endParaRPr>
          </a:p>
          <a:p>
            <a:pPr marL="457200" lvl="0" indent="-355600" algn="l" rtl="0">
              <a:spcBef>
                <a:spcPts val="0"/>
              </a:spcBef>
              <a:spcAft>
                <a:spcPts val="0"/>
              </a:spcAft>
              <a:buSzPts val="2000"/>
              <a:buFont typeface="Calibri"/>
              <a:buChar char="●"/>
            </a:pPr>
            <a:r>
              <a:rPr lang="en-US" dirty="0">
                <a:latin typeface="+mj-lt"/>
                <a:ea typeface="Calibri"/>
                <a:cs typeface="Calibri"/>
                <a:sym typeface="Calibri"/>
              </a:rPr>
              <a:t>Gather views on the suitability of the current VC reporting and feedback structure within CEOS</a:t>
            </a:r>
            <a:endParaRPr dirty="0">
              <a:latin typeface="+mj-lt"/>
              <a:ea typeface="Calibri"/>
              <a:cs typeface="Calibri"/>
              <a:sym typeface="Calibri"/>
            </a:endParaRPr>
          </a:p>
          <a:p>
            <a:pPr marL="457200" lvl="0" indent="-355600" algn="l" rtl="0">
              <a:spcBef>
                <a:spcPts val="0"/>
              </a:spcBef>
              <a:spcAft>
                <a:spcPts val="0"/>
              </a:spcAft>
              <a:buSzPts val="2000"/>
              <a:buFont typeface="Calibri"/>
              <a:buChar char="●"/>
            </a:pPr>
            <a:r>
              <a:rPr lang="en-US" dirty="0">
                <a:latin typeface="+mj-lt"/>
                <a:ea typeface="Calibri"/>
                <a:cs typeface="Calibri"/>
                <a:sym typeface="Calibri"/>
              </a:rPr>
              <a:t>Determine how to best communicate the significant contributions of the VCs to the CEOS community</a:t>
            </a:r>
            <a:endParaRPr dirty="0">
              <a:latin typeface="+mj-lt"/>
              <a:ea typeface="Calibri"/>
              <a:cs typeface="Calibri"/>
              <a:sym typeface="Calibri"/>
            </a:endParaRPr>
          </a:p>
          <a:p>
            <a:pPr marL="457200" lvl="0" indent="-355600" algn="l" rtl="0">
              <a:spcBef>
                <a:spcPts val="0"/>
              </a:spcBef>
              <a:spcAft>
                <a:spcPts val="0"/>
              </a:spcAft>
              <a:buSzPts val="2000"/>
              <a:buFont typeface="Calibri"/>
              <a:buChar char="●"/>
            </a:pPr>
            <a:r>
              <a:rPr lang="en-US" dirty="0">
                <a:latin typeface="+mj-lt"/>
                <a:ea typeface="Calibri"/>
                <a:cs typeface="Calibri"/>
                <a:sym typeface="Calibri"/>
              </a:rPr>
              <a:t>Identify shortcomings, and share best practices and successes</a:t>
            </a:r>
            <a:endParaRPr dirty="0">
              <a:latin typeface="+mj-lt"/>
              <a:ea typeface="Calibri"/>
              <a:cs typeface="Calibri"/>
              <a:sym typeface="Calibri"/>
            </a:endParaRPr>
          </a:p>
          <a:p>
            <a:pPr marL="0" lvl="0" indent="0" algn="l" rtl="0">
              <a:spcBef>
                <a:spcPts val="1000"/>
              </a:spcBef>
              <a:spcAft>
                <a:spcPts val="0"/>
              </a:spcAft>
              <a:buNone/>
            </a:pPr>
            <a:r>
              <a:rPr lang="en-US" sz="2000" b="1" dirty="0">
                <a:latin typeface="+mj-lt"/>
                <a:ea typeface="Calibri"/>
                <a:cs typeface="Calibri"/>
                <a:sym typeface="Calibri"/>
              </a:rPr>
              <a:t>Selected of Key Statements in Response</a:t>
            </a:r>
            <a:endParaRPr sz="2000" b="1" dirty="0">
              <a:latin typeface="+mj-lt"/>
              <a:ea typeface="Calibri"/>
              <a:cs typeface="Calibri"/>
              <a:sym typeface="Calibri"/>
            </a:endParaRPr>
          </a:p>
          <a:p>
            <a:pPr marL="457200" lvl="0" indent="-355600" algn="l" rtl="0">
              <a:spcBef>
                <a:spcPts val="0"/>
              </a:spcBef>
              <a:spcAft>
                <a:spcPts val="0"/>
              </a:spcAft>
              <a:buSzPts val="2000"/>
              <a:buFont typeface="Calibri"/>
              <a:buChar char="●"/>
            </a:pPr>
            <a:r>
              <a:rPr lang="en-US" dirty="0">
                <a:latin typeface="+mj-lt"/>
                <a:ea typeface="Calibri"/>
                <a:cs typeface="Calibri"/>
                <a:sym typeface="Calibri"/>
              </a:rPr>
              <a:t>Resources, best efforts are a challenge</a:t>
            </a:r>
            <a:endParaRPr dirty="0">
              <a:latin typeface="+mj-lt"/>
              <a:ea typeface="Calibri"/>
              <a:cs typeface="Calibri"/>
              <a:sym typeface="Calibri"/>
            </a:endParaRPr>
          </a:p>
          <a:p>
            <a:pPr marL="457200" lvl="0" indent="-355600" algn="l" rtl="0">
              <a:spcBef>
                <a:spcPts val="0"/>
              </a:spcBef>
              <a:spcAft>
                <a:spcPts val="0"/>
              </a:spcAft>
              <a:buSzPts val="2000"/>
              <a:buFont typeface="Calibri"/>
              <a:buChar char="●"/>
            </a:pPr>
            <a:r>
              <a:rPr lang="en-US" dirty="0">
                <a:latin typeface="+mj-lt"/>
                <a:ea typeface="Calibri"/>
                <a:cs typeface="Calibri"/>
                <a:sym typeface="Calibri"/>
              </a:rPr>
              <a:t>Visibility VCs bring is important</a:t>
            </a:r>
            <a:endParaRPr dirty="0">
              <a:latin typeface="+mj-lt"/>
              <a:ea typeface="Calibri"/>
              <a:cs typeface="Calibri"/>
              <a:sym typeface="Calibri"/>
            </a:endParaRPr>
          </a:p>
          <a:p>
            <a:pPr marL="457200" lvl="0" indent="-355600" algn="l" rtl="0">
              <a:spcBef>
                <a:spcPts val="0"/>
              </a:spcBef>
              <a:spcAft>
                <a:spcPts val="0"/>
              </a:spcAft>
              <a:buSzPts val="2000"/>
              <a:buFont typeface="Calibri"/>
              <a:buChar char="●"/>
            </a:pPr>
            <a:r>
              <a:rPr lang="en-US" dirty="0">
                <a:latin typeface="+mj-lt"/>
                <a:ea typeface="Calibri"/>
                <a:cs typeface="Calibri"/>
                <a:sym typeface="Calibri"/>
              </a:rPr>
              <a:t>Perceived difficulty in scaling to support broader themes</a:t>
            </a:r>
            <a:endParaRPr dirty="0">
              <a:latin typeface="+mj-lt"/>
              <a:ea typeface="Calibri"/>
              <a:cs typeface="Calibri"/>
              <a:sym typeface="Calibri"/>
            </a:endParaRPr>
          </a:p>
          <a:p>
            <a:pPr marL="457200" lvl="0" indent="-355600" algn="l" rtl="0">
              <a:spcBef>
                <a:spcPts val="0"/>
              </a:spcBef>
              <a:spcAft>
                <a:spcPts val="0"/>
              </a:spcAft>
              <a:buSzPts val="2000"/>
              <a:buFont typeface="Calibri"/>
              <a:buChar char="●"/>
            </a:pPr>
            <a:r>
              <a:rPr lang="en-US" dirty="0">
                <a:latin typeface="+mj-lt"/>
                <a:ea typeface="Calibri"/>
                <a:cs typeface="Calibri"/>
                <a:sym typeface="Calibri"/>
              </a:rPr>
              <a:t>Rigorous gap analysis does influence agency planning</a:t>
            </a:r>
            <a:endParaRPr dirty="0">
              <a:latin typeface="+mj-lt"/>
              <a:ea typeface="Calibri"/>
              <a:cs typeface="Calibri"/>
              <a:sym typeface="Calibri"/>
            </a:endParaRPr>
          </a:p>
          <a:p>
            <a:pPr marL="457200" lvl="0" indent="-355600" algn="l" rtl="0">
              <a:spcBef>
                <a:spcPts val="0"/>
              </a:spcBef>
              <a:spcAft>
                <a:spcPts val="0"/>
              </a:spcAft>
              <a:buSzPts val="2000"/>
              <a:buFont typeface="Calibri"/>
              <a:buChar char="●"/>
            </a:pPr>
            <a:r>
              <a:rPr lang="en-US" dirty="0">
                <a:latin typeface="+mj-lt"/>
                <a:ea typeface="Calibri"/>
                <a:cs typeface="Calibri"/>
                <a:sym typeface="Calibri"/>
              </a:rPr>
              <a:t>Strong engagement from thematic community required</a:t>
            </a:r>
            <a:endParaRPr dirty="0">
              <a:latin typeface="+mj-lt"/>
              <a:ea typeface="Calibri"/>
              <a:cs typeface="Calibri"/>
              <a:sym typeface="Calibri"/>
            </a:endParaRPr>
          </a:p>
          <a:p>
            <a:pPr marL="457200" lvl="0" indent="-355600" algn="l" rtl="0">
              <a:spcBef>
                <a:spcPts val="0"/>
              </a:spcBef>
              <a:spcAft>
                <a:spcPts val="0"/>
              </a:spcAft>
              <a:buSzPts val="2000"/>
              <a:buFont typeface="Calibri"/>
              <a:buChar char="●"/>
            </a:pPr>
            <a:r>
              <a:rPr lang="en-US" dirty="0">
                <a:latin typeface="+mj-lt"/>
                <a:ea typeface="Calibri"/>
                <a:cs typeface="Calibri"/>
                <a:sym typeface="Calibri"/>
              </a:rPr>
              <a:t>Raison </a:t>
            </a:r>
            <a:r>
              <a:rPr lang="en-US" dirty="0" err="1">
                <a:latin typeface="+mj-lt"/>
                <a:ea typeface="Calibri"/>
                <a:cs typeface="Calibri"/>
                <a:sym typeface="Calibri"/>
              </a:rPr>
              <a:t>d’etre</a:t>
            </a:r>
            <a:r>
              <a:rPr lang="en-US" dirty="0">
                <a:latin typeface="+mj-lt"/>
                <a:ea typeface="Calibri"/>
                <a:cs typeface="Calibri"/>
                <a:sym typeface="Calibri"/>
              </a:rPr>
              <a:t> of CEOS, i.e. sustainment and enhancement of satellite EO, should remain paramount</a:t>
            </a:r>
            <a:endParaRPr dirty="0">
              <a:latin typeface="+mj-lt"/>
              <a:ea typeface="Calibri"/>
              <a:cs typeface="Calibri"/>
              <a:sym typeface="Calibri"/>
            </a:endParaRPr>
          </a:p>
        </p:txBody>
      </p:sp>
    </p:spTree>
    <p:extLst>
      <p:ext uri="{BB962C8B-B14F-4D97-AF65-F5344CB8AC3E}">
        <p14:creationId xmlns:p14="http://schemas.microsoft.com/office/powerpoint/2010/main" val="2171938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pic>
        <p:nvPicPr>
          <p:cNvPr id="5" name="Content Placeholder 4"/>
          <p:cNvPicPr>
            <a:picLocks noGrp="1" noChangeAspect="1"/>
          </p:cNvPicPr>
          <p:nvPr>
            <p:ph sz="quarter" idx="10"/>
          </p:nvPr>
        </p:nvPicPr>
        <p:blipFill>
          <a:blip r:embed="rId2"/>
          <a:stretch>
            <a:fillRect/>
          </a:stretch>
        </p:blipFill>
        <p:spPr>
          <a:xfrm>
            <a:off x="76200" y="1219200"/>
            <a:ext cx="8991600" cy="1450904"/>
          </a:xfrm>
          <a:prstGeom prst="rect">
            <a:avLst/>
          </a:prstGeom>
        </p:spPr>
      </p:pic>
      <p:sp>
        <p:nvSpPr>
          <p:cNvPr id="6" name="Content Placeholder 3"/>
          <p:cNvSpPr>
            <a:spLocks noGrp="1"/>
          </p:cNvSpPr>
          <p:nvPr>
            <p:ph sz="quarter" idx="11"/>
          </p:nvPr>
        </p:nvSpPr>
        <p:spPr>
          <a:xfrm>
            <a:off x="2095500" y="76199"/>
            <a:ext cx="4953000" cy="955715"/>
          </a:xfrm>
        </p:spPr>
        <p:txBody>
          <a:bodyPr/>
          <a:lstStyle/>
          <a:p>
            <a:pPr lvl="0">
              <a:spcBef>
                <a:spcPts val="0"/>
              </a:spcBef>
              <a:buSzTx/>
              <a:defRPr/>
            </a:pPr>
            <a:r>
              <a:rPr lang="en-US" dirty="0"/>
              <a:t>Virtual Constellations</a:t>
            </a:r>
          </a:p>
          <a:p>
            <a:pPr lvl="0">
              <a:spcBef>
                <a:spcPts val="0"/>
              </a:spcBef>
              <a:buSzTx/>
              <a:defRPr/>
            </a:pPr>
            <a:r>
              <a:rPr lang="en-US" dirty="0"/>
              <a:t>Current Leadership</a:t>
            </a:r>
          </a:p>
        </p:txBody>
      </p:sp>
      <p:sp>
        <p:nvSpPr>
          <p:cNvPr id="8" name="Content Placeholder 2"/>
          <p:cNvSpPr txBox="1">
            <a:spLocks/>
          </p:cNvSpPr>
          <p:nvPr/>
        </p:nvSpPr>
        <p:spPr>
          <a:xfrm>
            <a:off x="76201" y="3048000"/>
            <a:ext cx="5943600" cy="2438400"/>
          </a:xfrm>
          <a:prstGeom prst="rect">
            <a:avLst/>
          </a:prstGeom>
        </p:spPr>
        <p:txBody>
          <a:bodyPr/>
          <a:lstStyle>
            <a:lvl1pPr marL="342900" indent="-342900">
              <a:spcBef>
                <a:spcPts val="500"/>
              </a:spcBef>
              <a:buSzPct val="100000"/>
              <a:buFont typeface="Arial"/>
              <a:buChar char="•"/>
              <a:defRPr sz="2000" b="1">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US" dirty="0"/>
              <a:t>Success in defining and championing satellite constellations and ensuring observation continuity</a:t>
            </a:r>
          </a:p>
          <a:p>
            <a:pPr defTabSz="914400"/>
            <a:endParaRPr lang="en-US" dirty="0"/>
          </a:p>
          <a:p>
            <a:pPr defTabSz="914400"/>
            <a:r>
              <a:rPr lang="en-US" dirty="0"/>
              <a:t>Requested each VC to provide processes for leadership transition and refreshment</a:t>
            </a:r>
          </a:p>
        </p:txBody>
      </p:sp>
      <p:pic>
        <p:nvPicPr>
          <p:cNvPr id="9" name="Picture 8"/>
          <p:cNvPicPr>
            <a:picLocks noChangeAspect="1"/>
          </p:cNvPicPr>
          <p:nvPr/>
        </p:nvPicPr>
        <p:blipFill>
          <a:blip r:embed="rId3"/>
          <a:stretch>
            <a:fillRect/>
          </a:stretch>
        </p:blipFill>
        <p:spPr>
          <a:xfrm>
            <a:off x="41564" y="2670105"/>
            <a:ext cx="3509837" cy="187286"/>
          </a:xfrm>
          <a:prstGeom prst="rect">
            <a:avLst/>
          </a:prstGeom>
        </p:spPr>
      </p:pic>
      <p:pic>
        <p:nvPicPr>
          <p:cNvPr id="3" name="Picture 2"/>
          <p:cNvPicPr>
            <a:picLocks noChangeAspect="1"/>
          </p:cNvPicPr>
          <p:nvPr/>
        </p:nvPicPr>
        <p:blipFill>
          <a:blip r:embed="rId4"/>
          <a:stretch>
            <a:fillRect/>
          </a:stretch>
        </p:blipFill>
        <p:spPr>
          <a:xfrm>
            <a:off x="6172200" y="2916148"/>
            <a:ext cx="2794860" cy="3637052"/>
          </a:xfrm>
          <a:prstGeom prst="rect">
            <a:avLst/>
          </a:prstGeom>
        </p:spPr>
      </p:pic>
    </p:spTree>
    <p:extLst>
      <p:ext uri="{BB962C8B-B14F-4D97-AF65-F5344CB8AC3E}">
        <p14:creationId xmlns:p14="http://schemas.microsoft.com/office/powerpoint/2010/main" val="340791752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EDA0EC-68EE-7948-827B-872668F6196F}"/>
              </a:ext>
            </a:extLst>
          </p:cNvPr>
          <p:cNvPicPr>
            <a:picLocks noChangeAspect="1"/>
          </p:cNvPicPr>
          <p:nvPr/>
        </p:nvPicPr>
        <p:blipFill>
          <a:blip r:embed="rId2"/>
          <a:stretch>
            <a:fillRect/>
          </a:stretch>
        </p:blipFill>
        <p:spPr>
          <a:xfrm>
            <a:off x="228600" y="1689100"/>
            <a:ext cx="8800156" cy="4406900"/>
          </a:xfrm>
          <a:prstGeom prst="rect">
            <a:avLst/>
          </a:prstGeom>
        </p:spPr>
      </p:pic>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3" name="Content Placeholder 2"/>
          <p:cNvSpPr>
            <a:spLocks noGrp="1"/>
          </p:cNvSpPr>
          <p:nvPr>
            <p:ph sz="quarter" idx="10"/>
          </p:nvPr>
        </p:nvSpPr>
        <p:spPr>
          <a:xfrm>
            <a:off x="76200" y="1219200"/>
            <a:ext cx="8991600" cy="4038600"/>
          </a:xfrm>
        </p:spPr>
        <p:txBody>
          <a:bodyPr/>
          <a:lstStyle/>
          <a:p>
            <a:r>
              <a:rPr lang="en-US" dirty="0"/>
              <a:t>Proposals from the VCs</a:t>
            </a:r>
          </a:p>
        </p:txBody>
      </p:sp>
      <p:sp>
        <p:nvSpPr>
          <p:cNvPr id="4" name="Content Placeholder 3"/>
          <p:cNvSpPr>
            <a:spLocks noGrp="1"/>
          </p:cNvSpPr>
          <p:nvPr>
            <p:ph sz="quarter" idx="11"/>
          </p:nvPr>
        </p:nvSpPr>
        <p:spPr>
          <a:xfrm>
            <a:off x="1828800" y="76200"/>
            <a:ext cx="5715000" cy="914400"/>
          </a:xfrm>
        </p:spPr>
        <p:txBody>
          <a:bodyPr/>
          <a:lstStyle/>
          <a:p>
            <a:r>
              <a:rPr lang="en-US" dirty="0"/>
              <a:t>CEOS-32-12</a:t>
            </a:r>
          </a:p>
          <a:p>
            <a:r>
              <a:rPr lang="en-US" dirty="0"/>
              <a:t>VC Leadership Rotation</a:t>
            </a:r>
          </a:p>
        </p:txBody>
      </p:sp>
      <p:sp>
        <p:nvSpPr>
          <p:cNvPr id="8" name="Rectangle 7">
            <a:extLst>
              <a:ext uri="{FF2B5EF4-FFF2-40B4-BE49-F238E27FC236}">
                <a16:creationId xmlns:a16="http://schemas.microsoft.com/office/drawing/2014/main" id="{BC4584B2-0347-2147-9D69-30D046CBC609}"/>
              </a:ext>
            </a:extLst>
          </p:cNvPr>
          <p:cNvSpPr/>
          <p:nvPr/>
        </p:nvSpPr>
        <p:spPr>
          <a:xfrm>
            <a:off x="228600" y="4800600"/>
            <a:ext cx="8779986" cy="228600"/>
          </a:xfrm>
          <a:prstGeom prst="rect">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
        <p:nvSpPr>
          <p:cNvPr id="13" name="Rectangle 12">
            <a:extLst>
              <a:ext uri="{FF2B5EF4-FFF2-40B4-BE49-F238E27FC236}">
                <a16:creationId xmlns:a16="http://schemas.microsoft.com/office/drawing/2014/main" id="{11FCC2FD-A17C-9441-A34D-C3B300BE0453}"/>
              </a:ext>
            </a:extLst>
          </p:cNvPr>
          <p:cNvSpPr/>
          <p:nvPr/>
        </p:nvSpPr>
        <p:spPr>
          <a:xfrm>
            <a:off x="228600" y="5037574"/>
            <a:ext cx="8906672" cy="11430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211763895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9316</TotalTime>
  <Words>2995</Words>
  <Application>Microsoft Office PowerPoint</Application>
  <PresentationFormat>On-screen Show (4:3)</PresentationFormat>
  <Paragraphs>402</Paragraphs>
  <Slides>29</Slides>
  <Notes>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29</vt:i4>
      </vt:variant>
    </vt:vector>
  </HeadingPairs>
  <TitlesOfParts>
    <vt:vector size="44" baseType="lpstr">
      <vt:lpstr>Arial</vt:lpstr>
      <vt:lpstr>Arial Bold</vt:lpstr>
      <vt:lpstr>Arial Narrow</vt:lpstr>
      <vt:lpstr>Avenir Roman</vt:lpstr>
      <vt:lpstr>Calibri</vt:lpstr>
      <vt:lpstr>Candara</vt:lpstr>
      <vt:lpstr>Courier New</vt:lpstr>
      <vt:lpstr>Droid Serif</vt:lpstr>
      <vt:lpstr>Helvetica</vt:lpstr>
      <vt:lpstr>Helvetica Neue</vt:lpstr>
      <vt:lpstr>Noto Sans Symbols</vt:lpstr>
      <vt:lpstr>Proxima Nova Regular</vt:lpstr>
      <vt:lpstr>Wingdings</vt:lpstr>
      <vt:lpstr>Default</vt:lpstr>
      <vt:lpstr>1_Default</vt:lpstr>
      <vt:lpstr>Sustainability Discussion  Part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Kerry Sawyer</cp:lastModifiedBy>
  <cp:revision>202</cp:revision>
  <dcterms:modified xsi:type="dcterms:W3CDTF">2019-04-03T11:39:34Z</dcterms:modified>
</cp:coreProperties>
</file>