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301" r:id="rId2"/>
    <p:sldId id="258" r:id="rId3"/>
    <p:sldId id="265" r:id="rId4"/>
    <p:sldId id="322" r:id="rId5"/>
    <p:sldId id="302" r:id="rId6"/>
    <p:sldId id="270" r:id="rId7"/>
    <p:sldId id="273" r:id="rId8"/>
    <p:sldId id="276" r:id="rId9"/>
    <p:sldId id="290" r:id="rId10"/>
    <p:sldId id="305" r:id="rId11"/>
    <p:sldId id="303" r:id="rId12"/>
    <p:sldId id="304" r:id="rId13"/>
    <p:sldId id="309" r:id="rId14"/>
    <p:sldId id="306" r:id="rId15"/>
    <p:sldId id="307" r:id="rId16"/>
    <p:sldId id="315" r:id="rId17"/>
    <p:sldId id="318" r:id="rId18"/>
    <p:sldId id="319" r:id="rId19"/>
    <p:sldId id="320" r:id="rId20"/>
    <p:sldId id="323" r:id="rId21"/>
    <p:sldId id="317" r:id="rId22"/>
    <p:sldId id="321"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303" autoAdjust="0"/>
  </p:normalViewPr>
  <p:slideViewPr>
    <p:cSldViewPr snapToGrid="0">
      <p:cViewPr varScale="1">
        <p:scale>
          <a:sx n="36" d="100"/>
          <a:sy n="36" d="100"/>
        </p:scale>
        <p:origin x="645"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1143000" y="685800"/>
            <a:ext cx="4572000" cy="3429000"/>
          </a:xfrm>
          <a:prstGeom prst="rect">
            <a:avLst/>
          </a:prstGeom>
        </p:spPr>
        <p:txBody>
          <a:bodyPr/>
          <a:lstStyle/>
          <a:p>
            <a:endParaRPr/>
          </a:p>
        </p:txBody>
      </p:sp>
      <p:sp>
        <p:nvSpPr>
          <p:cNvPr id="138" name="Shape 1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AU" dirty="0" smtClean="0"/>
              <a:t>Established in 2005, GEO is an intergovernmental partnership of 105 Member countries and 127 Participating Organizations that improves the availability, access, understanding and use of Earth observations for the benefit of society.  GEO’s convening</a:t>
            </a:r>
            <a:r>
              <a:rPr lang="en-AU" baseline="0" dirty="0" smtClean="0"/>
              <a:t> power is its strength: it provides a flexible framework through which governments, not-for-profits, the commercial sector, the research community and others collaborate.</a:t>
            </a:r>
            <a:endParaRPr lang="en-AU" dirty="0" smtClean="0"/>
          </a:p>
          <a:p>
            <a:endParaRPr lang="en-AU" dirty="0"/>
          </a:p>
        </p:txBody>
      </p:sp>
    </p:spTree>
    <p:extLst>
      <p:ext uri="{BB962C8B-B14F-4D97-AF65-F5344CB8AC3E}">
        <p14:creationId xmlns:p14="http://schemas.microsoft.com/office/powerpoint/2010/main" val="2778787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AU" dirty="0" smtClean="0"/>
              <a:t>Lead by the Australian Space Agency, with support Australia’s national science and technology agency CSIRO, the Industry Track will include the GEO Week Exhibition, networking events, pitch sessions and the facilitation of bilateral meetings. </a:t>
            </a:r>
          </a:p>
          <a:p>
            <a:endParaRPr lang="en-AU" dirty="0"/>
          </a:p>
        </p:txBody>
      </p:sp>
    </p:spTree>
    <p:extLst>
      <p:ext uri="{BB962C8B-B14F-4D97-AF65-F5344CB8AC3E}">
        <p14:creationId xmlns:p14="http://schemas.microsoft.com/office/powerpoint/2010/main" val="3185388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pPr>
              <a:defRPr sz="1400"/>
            </a:pPr>
            <a:r>
              <a:t>GEO Week 2019 will be hosted by the Australian Government in Canberra, Australia’s capital city. </a:t>
            </a:r>
          </a:p>
          <a:p>
            <a:pPr>
              <a:defRPr sz="1400"/>
            </a:pPr>
            <a:endParaRPr/>
          </a:p>
          <a:p>
            <a:pPr>
              <a:defRPr sz="1400"/>
            </a:pPr>
            <a:r>
              <a:t>For 20,000 years, the Indigenous Ngunnawal community has called Canberra home. The region’s harsh climate has meant that its inhabitants have needed great knowledge of the environment, skilful custodianship of it, and close cooperation with each other in order to survive. The knowledge and skills of first nations people – the first Earth observers – is critical to the success of GEO. </a:t>
            </a:r>
          </a:p>
          <a:p>
            <a:pPr>
              <a:defRPr sz="1400"/>
            </a:pPr>
            <a:endParaRPr/>
          </a:p>
          <a:p>
            <a:pPr>
              <a:defRPr sz="1400"/>
            </a:pPr>
            <a:r>
              <a:t>Today, Canberra is a dynamic and modern city that provides plenty of opportunities for delegates to interact socially while experiencing Australia’s natural beauty and relaxed culture. </a:t>
            </a:r>
          </a:p>
          <a:p>
            <a:pPr>
              <a:defRPr sz="1400"/>
            </a:pPr>
            <a:endParaRPr/>
          </a:p>
          <a:p>
            <a:pPr>
              <a:defRPr sz="1400"/>
            </a:pPr>
            <a:r>
              <a:t>Visiting Ministers can engage with their Australian counterparts and establish productive working programs around their commitments to the Summit. They will be able to engage with Australia’s national government agencies and national institutions, including the newly formed Australian Space Agency. Commercial sector participants will be able to connect easily with representatives from Australia’s space, spatial and tech industries. </a:t>
            </a:r>
          </a:p>
        </p:txBody>
      </p:sp>
    </p:spTree>
    <p:extLst>
      <p:ext uri="{BB962C8B-B14F-4D97-AF65-F5344CB8AC3E}">
        <p14:creationId xmlns:p14="http://schemas.microsoft.com/office/powerpoint/2010/main" val="2997362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9548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1828800">
              <a:defRPr sz="3800" b="1">
                <a:latin typeface="Calibri"/>
                <a:ea typeface="Calibri"/>
                <a:cs typeface="Calibri"/>
                <a:sym typeface="Calibri"/>
              </a:defRPr>
            </a:pPr>
            <a:r>
              <a:rPr lang="en-AU" dirty="0" smtClean="0"/>
              <a:t>Delivering local impact</a:t>
            </a:r>
          </a:p>
          <a:p>
            <a:pPr algn="l" defTabSz="1828800">
              <a:defRPr sz="3800">
                <a:latin typeface="Calibri"/>
                <a:ea typeface="Calibri"/>
                <a:cs typeface="Calibri"/>
                <a:sym typeface="Calibri"/>
              </a:defRPr>
            </a:pPr>
            <a:endParaRPr lang="en-AU" dirty="0" smtClean="0"/>
          </a:p>
          <a:p>
            <a:pPr algn="l" defTabSz="1828800">
              <a:defRPr sz="3800">
                <a:latin typeface="Calibri"/>
                <a:ea typeface="Calibri"/>
                <a:cs typeface="Calibri"/>
                <a:sym typeface="Calibri"/>
              </a:defRPr>
            </a:pPr>
            <a:r>
              <a:rPr lang="en-AU" dirty="0" smtClean="0"/>
              <a:t>It is through the commercial sector that the benefits of Earth observation will reach individual regions, businesses and communities. </a:t>
            </a:r>
          </a:p>
          <a:p>
            <a:pPr algn="l" defTabSz="1828800">
              <a:defRPr sz="3800">
                <a:latin typeface="Calibri"/>
                <a:ea typeface="Calibri"/>
                <a:cs typeface="Calibri"/>
                <a:sym typeface="Calibri"/>
              </a:defRPr>
            </a:pPr>
            <a:endParaRPr lang="en-AU" dirty="0" smtClean="0"/>
          </a:p>
          <a:p>
            <a:pPr algn="l" defTabSz="1828800">
              <a:defRPr sz="3800">
                <a:latin typeface="Calibri"/>
                <a:ea typeface="Calibri"/>
                <a:cs typeface="Calibri"/>
                <a:sym typeface="Calibri"/>
              </a:defRPr>
            </a:pPr>
            <a:r>
              <a:rPr lang="en-AU" b="1" dirty="0" smtClean="0"/>
              <a:t>Supporting the commercial sector to grow for GEO</a:t>
            </a:r>
          </a:p>
          <a:p>
            <a:pPr algn="l" defTabSz="1828800">
              <a:defRPr sz="3800">
                <a:latin typeface="Calibri"/>
                <a:ea typeface="Calibri"/>
                <a:cs typeface="Calibri"/>
                <a:sym typeface="Calibri"/>
              </a:defRPr>
            </a:pPr>
            <a:endParaRPr lang="en-AU" dirty="0" smtClean="0"/>
          </a:p>
          <a:p>
            <a:pPr algn="l" defTabSz="1828800">
              <a:defRPr sz="3800">
                <a:latin typeface="Calibri"/>
                <a:ea typeface="Calibri"/>
                <a:cs typeface="Calibri"/>
                <a:sym typeface="Calibri"/>
              </a:defRPr>
            </a:pPr>
            <a:r>
              <a:rPr lang="en-AU" sz="1400" dirty="0" smtClean="0">
                <a:sym typeface="Calibri"/>
              </a:rPr>
              <a:t>A dedicated ‘industry track’ will enable the commercial sector to showcase their capabilities, to meet and connect.  It will be an event worth attending in its own right.</a:t>
            </a:r>
            <a:endParaRPr lang="en-AU" dirty="0" smtClean="0"/>
          </a:p>
          <a:p>
            <a:endParaRPr lang="en-AU" dirty="0"/>
          </a:p>
        </p:txBody>
      </p:sp>
    </p:spTree>
    <p:extLst>
      <p:ext uri="{BB962C8B-B14F-4D97-AF65-F5344CB8AC3E}">
        <p14:creationId xmlns:p14="http://schemas.microsoft.com/office/powerpoint/2010/main" val="274326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AU" dirty="0" smtClean="0"/>
              <a:t>In addition to working with over 1000 government agencies across its 105 Member countries, GEO has 127 Participating Organizations, including UN agencies and other key international organizations working to apply Earth observations to environmental and development challenges. Through GEO, these organizations work together to collaborate on projects, share knowledge and solve problems.</a:t>
            </a:r>
          </a:p>
          <a:p>
            <a:endParaRPr lang="en-AU" dirty="0"/>
          </a:p>
        </p:txBody>
      </p:sp>
    </p:spTree>
    <p:extLst>
      <p:ext uri="{BB962C8B-B14F-4D97-AF65-F5344CB8AC3E}">
        <p14:creationId xmlns:p14="http://schemas.microsoft.com/office/powerpoint/2010/main" val="305778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p>
            <a:pPr>
              <a:defRPr sz="1400"/>
            </a:pPr>
            <a:r>
              <a:rPr dirty="0"/>
              <a:t>In November 2019, Ministers from GEO’s 105 Member governments, business leaders, heads of international non-profits and passionate experts will meet in Canberra, Australia for GEO Week 2019 and the GEO Ministerial Summit.  </a:t>
            </a:r>
            <a:endParaRPr lang="en-AU" dirty="0" smtClean="0"/>
          </a:p>
          <a:p>
            <a:pPr>
              <a:defRPr sz="1400"/>
            </a:pPr>
            <a:endParaRPr lang="en-AU" dirty="0" smtClean="0"/>
          </a:p>
          <a:p>
            <a:pPr>
              <a:defRPr sz="1400"/>
            </a:pPr>
            <a:r>
              <a:rPr lang="en-AU" dirty="0" smtClean="0"/>
              <a:t>They will engage with</a:t>
            </a:r>
            <a:r>
              <a:rPr lang="en-AU" baseline="0" dirty="0" smtClean="0"/>
              <a:t> this fundamental question: </a:t>
            </a:r>
            <a:r>
              <a:rPr lang="en-AU" dirty="0" smtClean="0"/>
              <a:t>How do we ensure </a:t>
            </a:r>
            <a:r>
              <a:rPr dirty="0" smtClean="0"/>
              <a:t>data </a:t>
            </a:r>
            <a:r>
              <a:rPr dirty="0"/>
              <a:t>about our </a:t>
            </a:r>
            <a:r>
              <a:rPr lang="en-AU" dirty="0" smtClean="0"/>
              <a:t>dynamic and changing </a:t>
            </a:r>
            <a:r>
              <a:rPr dirty="0" smtClean="0"/>
              <a:t>planet </a:t>
            </a:r>
            <a:r>
              <a:rPr dirty="0"/>
              <a:t>becomes a core input to our strategic economic decision making and our day-to-day business, environmental and </a:t>
            </a:r>
            <a:r>
              <a:rPr lang="en-AU" dirty="0" smtClean="0"/>
              <a:t>economic </a:t>
            </a:r>
            <a:r>
              <a:rPr dirty="0" smtClean="0"/>
              <a:t>development </a:t>
            </a:r>
            <a:r>
              <a:rPr dirty="0"/>
              <a:t>decisions.</a:t>
            </a:r>
          </a:p>
        </p:txBody>
      </p:sp>
    </p:spTree>
    <p:extLst>
      <p:ext uri="{BB962C8B-B14F-4D97-AF65-F5344CB8AC3E}">
        <p14:creationId xmlns:p14="http://schemas.microsoft.com/office/powerpoint/2010/main" val="3545787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smtClean="0"/>
              <a:t>But why is this a topic that needs their attention, and why now?</a:t>
            </a:r>
          </a:p>
          <a:p>
            <a:endParaRPr lang="en-AU" dirty="0" smtClean="0"/>
          </a:p>
          <a:p>
            <a:r>
              <a:rPr lang="en-AU" dirty="0" smtClean="0"/>
              <a:t>In our rapidly changing world, almost all economic activity and almost all business decisions must consider how the planet on which we depend is changing. At the same time, digital technologies are disrupting our societies and economies, changing how we work and how we live. This change is happening at an extremely rapid pace, and presents us with new challenges and opportunities to deliver sustained and inclusive economic growth. </a:t>
            </a:r>
            <a:endParaRPr lang="en-AU" dirty="0"/>
          </a:p>
        </p:txBody>
      </p:sp>
    </p:spTree>
    <p:extLst>
      <p:ext uri="{BB962C8B-B14F-4D97-AF65-F5344CB8AC3E}">
        <p14:creationId xmlns:p14="http://schemas.microsoft.com/office/powerpoint/2010/main" val="75965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lvl1pPr>
              <a:defRPr sz="1400"/>
            </a:lvl1pPr>
          </a:lstStyle>
          <a:p>
            <a:pPr marL="0" marR="0" lvl="0" indent="0" defTabSz="457200" eaLnBrk="1" fontAlgn="auto" latinLnBrk="0" hangingPunct="1">
              <a:lnSpc>
                <a:spcPct val="117999"/>
              </a:lnSpc>
              <a:spcBef>
                <a:spcPts val="0"/>
              </a:spcBef>
              <a:spcAft>
                <a:spcPts val="0"/>
              </a:spcAft>
              <a:buClrTx/>
              <a:buSzTx/>
              <a:buFontTx/>
              <a:buNone/>
              <a:tabLst/>
              <a:defRPr/>
            </a:pPr>
            <a:r>
              <a:rPr lang="en-AU" dirty="0" smtClean="0"/>
              <a:t>This sounds like a</a:t>
            </a:r>
            <a:r>
              <a:rPr lang="en-AU" baseline="0" dirty="0" smtClean="0"/>
              <a:t> big and costly problem, right, rather than a positive?  But the historical perspective of Earth observation as a ‘cost sink’ of scientific interest only is just that – historical.</a:t>
            </a:r>
          </a:p>
          <a:p>
            <a:endParaRPr lang="en-AU" dirty="0" smtClean="0"/>
          </a:p>
          <a:p>
            <a:endParaRPr lang="en-AU" dirty="0" smtClean="0"/>
          </a:p>
          <a:p>
            <a:r>
              <a:rPr dirty="0" smtClean="0"/>
              <a:t>The </a:t>
            </a:r>
            <a:r>
              <a:rPr dirty="0"/>
              <a:t>business case for Earth observation as a driver of economic growth has become clearer in the minds of those outside the Earth observation community.  This means that new investments and actions in GEO can be explained in terms of the </a:t>
            </a:r>
            <a:r>
              <a:rPr lang="en-AU" dirty="0" smtClean="0"/>
              <a:t>substantial </a:t>
            </a:r>
            <a:r>
              <a:rPr dirty="0" smtClean="0"/>
              <a:t>return </a:t>
            </a:r>
            <a:r>
              <a:rPr dirty="0"/>
              <a:t>on </a:t>
            </a:r>
            <a:r>
              <a:rPr dirty="0" smtClean="0"/>
              <a:t>investment</a:t>
            </a:r>
            <a:r>
              <a:rPr lang="en-AU" dirty="0" smtClean="0"/>
              <a:t> we can expect to gain.</a:t>
            </a:r>
            <a:endParaRPr dirty="0"/>
          </a:p>
        </p:txBody>
      </p:sp>
    </p:spTree>
    <p:extLst>
      <p:ext uri="{BB962C8B-B14F-4D97-AF65-F5344CB8AC3E}">
        <p14:creationId xmlns:p14="http://schemas.microsoft.com/office/powerpoint/2010/main" val="588095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381000" y="685800"/>
            <a:ext cx="6096000" cy="3429000"/>
          </a:xfrm>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sz="1400"/>
            </a:pPr>
            <a:r>
              <a:rPr lang="en-AU" dirty="0" smtClean="0"/>
              <a:t>Moreover, we are at a</a:t>
            </a:r>
            <a:r>
              <a:rPr lang="en-AU" baseline="0" dirty="0" smtClean="0"/>
              <a:t> point now where we have the data and the technology to make it happen.  The digital economy provides the tool to integrate this incredibly complex source of information into tools that enable us to make better decisions.</a:t>
            </a:r>
          </a:p>
          <a:p>
            <a:pPr marL="0" marR="0" lvl="0" indent="0" defTabSz="457200" eaLnBrk="1" fontAlgn="auto" latinLnBrk="0" hangingPunct="1">
              <a:lnSpc>
                <a:spcPct val="117999"/>
              </a:lnSpc>
              <a:spcBef>
                <a:spcPts val="0"/>
              </a:spcBef>
              <a:spcAft>
                <a:spcPts val="0"/>
              </a:spcAft>
              <a:buClrTx/>
              <a:buSzTx/>
              <a:buFontTx/>
              <a:buNone/>
              <a:tabLst/>
              <a:defRPr sz="1400"/>
            </a:pPr>
            <a:endParaRPr lang="en-AU" baseline="0" dirty="0" smtClean="0"/>
          </a:p>
          <a:p>
            <a:pPr>
              <a:defRPr sz="1400"/>
            </a:pPr>
            <a:r>
              <a:rPr lang="en-AU" baseline="0" dirty="0" smtClean="0"/>
              <a:t>Not only will this help drive sustained and inclusive economic growth, it will crease new economic opportunities, including the development of advanced new technologies to sense the world, and new digital products and services that use the data they collect.</a:t>
            </a:r>
            <a:endParaRPr lang="en-AU" dirty="0" smtClean="0"/>
          </a:p>
          <a:p>
            <a:pPr>
              <a:defRPr sz="1400"/>
            </a:pPr>
            <a:endParaRPr dirty="0"/>
          </a:p>
        </p:txBody>
      </p:sp>
    </p:spTree>
    <p:extLst>
      <p:ext uri="{BB962C8B-B14F-4D97-AF65-F5344CB8AC3E}">
        <p14:creationId xmlns:p14="http://schemas.microsoft.com/office/powerpoint/2010/main" val="330078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381000" y="685800"/>
            <a:ext cx="609600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a:defRPr sz="1400"/>
            </a:pPr>
            <a:r>
              <a:rPr lang="en-AU" dirty="0" smtClean="0"/>
              <a:t>The 2019</a:t>
            </a:r>
            <a:r>
              <a:rPr lang="en-AU" baseline="0" dirty="0" smtClean="0"/>
              <a:t> Summit also comes at an important time for GEO itself.</a:t>
            </a:r>
            <a:endParaRPr lang="en-AU" dirty="0" smtClean="0"/>
          </a:p>
          <a:p>
            <a:pPr>
              <a:defRPr sz="1400"/>
            </a:pPr>
            <a:endParaRPr lang="en-AU" dirty="0" smtClean="0"/>
          </a:p>
          <a:p>
            <a:pPr>
              <a:defRPr sz="1400"/>
            </a:pPr>
            <a:r>
              <a:rPr dirty="0" smtClean="0"/>
              <a:t>In </a:t>
            </a:r>
            <a:r>
              <a:rPr dirty="0"/>
              <a:t>2015, Ministers adopted a new Strategic Plan for GEO focused on three key priorities: sustainable development, climate change and disaster risk reduction. GEO’s efforts in these areas support three key global commitments:</a:t>
            </a:r>
          </a:p>
          <a:p>
            <a:pPr>
              <a:defRPr sz="1400"/>
            </a:pPr>
            <a:endParaRPr dirty="0"/>
          </a:p>
          <a:p>
            <a:pPr>
              <a:defRPr sz="1400"/>
            </a:pPr>
            <a:r>
              <a:rPr dirty="0"/>
              <a:t>-The 2030 Agenda for Sustainable Development</a:t>
            </a:r>
          </a:p>
          <a:p>
            <a:pPr>
              <a:defRPr sz="1400"/>
            </a:pPr>
            <a:r>
              <a:rPr dirty="0"/>
              <a:t>-The Paris Climate Accord</a:t>
            </a:r>
          </a:p>
          <a:p>
            <a:pPr>
              <a:defRPr sz="1400"/>
            </a:pPr>
            <a:r>
              <a:rPr dirty="0"/>
              <a:t>-The Sendai Framework for Disaster Risk Reduction</a:t>
            </a:r>
          </a:p>
          <a:p>
            <a:pPr>
              <a:defRPr sz="1400"/>
            </a:pPr>
            <a:endParaRPr dirty="0"/>
          </a:p>
          <a:p>
            <a:pPr>
              <a:defRPr sz="1400"/>
            </a:pPr>
            <a:r>
              <a:rPr lang="en-AU" dirty="0" smtClean="0"/>
              <a:t>But how do we make this happen?  </a:t>
            </a:r>
          </a:p>
          <a:p>
            <a:pPr>
              <a:defRPr sz="1400"/>
            </a:pPr>
            <a:endParaRPr lang="en-AU" dirty="0" smtClean="0"/>
          </a:p>
          <a:p>
            <a:pPr marL="0" marR="0" lvl="0" indent="0" defTabSz="457200" eaLnBrk="1" fontAlgn="auto" latinLnBrk="0" hangingPunct="1">
              <a:lnSpc>
                <a:spcPct val="117999"/>
              </a:lnSpc>
              <a:spcBef>
                <a:spcPts val="0"/>
              </a:spcBef>
              <a:spcAft>
                <a:spcPts val="0"/>
              </a:spcAft>
              <a:buClrTx/>
              <a:buSzTx/>
              <a:buFontTx/>
              <a:buNone/>
              <a:tabLst/>
              <a:defRPr sz="1400"/>
            </a:pPr>
            <a:r>
              <a:rPr lang="en-AU" dirty="0" smtClean="0"/>
              <a:t>We need to discuss how we can work together to ensure data about or changing planet is</a:t>
            </a:r>
            <a:r>
              <a:rPr lang="en-AU" baseline="0" dirty="0" smtClean="0"/>
              <a:t> fully integrated into the digital economy and, through it, into the real economy where it can support our efforts to deliver on these types of big and ambitious agendas.  </a:t>
            </a:r>
          </a:p>
          <a:p>
            <a:pPr>
              <a:defRPr sz="1400"/>
            </a:pPr>
            <a:endParaRPr lang="en-AU" dirty="0" smtClean="0"/>
          </a:p>
          <a:p>
            <a:pPr>
              <a:defRPr sz="1400"/>
            </a:pPr>
            <a:endParaRPr lang="en-AU" dirty="0" smtClean="0"/>
          </a:p>
        </p:txBody>
      </p:sp>
    </p:spTree>
    <p:extLst>
      <p:ext uri="{BB962C8B-B14F-4D97-AF65-F5344CB8AC3E}">
        <p14:creationId xmlns:p14="http://schemas.microsoft.com/office/powerpoint/2010/main" val="184277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sz="1200"/>
            </a:pPr>
            <a:r>
              <a:rPr lang="en-AU" dirty="0" smtClean="0"/>
              <a:t>Ministerial Summits enable Ministers to connect GEO to the bigger picture.</a:t>
            </a:r>
          </a:p>
          <a:p>
            <a:pPr>
              <a:defRPr sz="1200"/>
            </a:pPr>
            <a:endParaRPr lang="en-AU" dirty="0" smtClean="0"/>
          </a:p>
          <a:p>
            <a:pPr>
              <a:defRPr sz="1200"/>
            </a:pPr>
            <a:r>
              <a:rPr lang="en-AU" dirty="0" smtClean="0"/>
              <a:t>Topics at the Summit and Plenary</a:t>
            </a:r>
            <a:r>
              <a:rPr lang="en-AU" baseline="0" dirty="0" smtClean="0"/>
              <a:t> </a:t>
            </a:r>
            <a:r>
              <a:rPr lang="en-AU" dirty="0" smtClean="0"/>
              <a:t>will include:</a:t>
            </a:r>
          </a:p>
          <a:p>
            <a:pPr marL="120315" indent="-120315">
              <a:buSzPct val="100000"/>
              <a:buChar char="•"/>
              <a:defRPr sz="1200"/>
            </a:pPr>
            <a:r>
              <a:rPr lang="en-AU" dirty="0" smtClean="0"/>
              <a:t>Engagement of GEO with the multilateral economic cooperation architecture</a:t>
            </a:r>
          </a:p>
          <a:p>
            <a:pPr marL="120315" indent="-120315">
              <a:buSzPct val="100000"/>
              <a:buChar char="•"/>
              <a:defRPr sz="1200"/>
            </a:pPr>
            <a:r>
              <a:rPr lang="en-AU" dirty="0" smtClean="0"/>
              <a:t>Engaging with vulnerable and developing nations</a:t>
            </a:r>
          </a:p>
          <a:p>
            <a:pPr marL="120315" indent="-120315">
              <a:buSzPct val="100000"/>
              <a:buChar char="•"/>
              <a:defRPr sz="1200"/>
            </a:pPr>
            <a:r>
              <a:rPr lang="en-AU" dirty="0" smtClean="0"/>
              <a:t>Including people from vulnerable, minority or disadvantaged backgrounds </a:t>
            </a:r>
          </a:p>
          <a:p>
            <a:pPr marL="120315" indent="-120315">
              <a:buSzPct val="100000"/>
              <a:buChar char="•"/>
              <a:defRPr sz="1200"/>
            </a:pPr>
            <a:r>
              <a:rPr lang="en-AU" dirty="0" smtClean="0"/>
              <a:t>Inspiring industry investment in the success of GEO</a:t>
            </a:r>
          </a:p>
          <a:p>
            <a:pPr marL="0" indent="0">
              <a:buSzPct val="100000"/>
              <a:buNone/>
              <a:defRPr sz="1200"/>
            </a:pPr>
            <a:endParaRPr lang="en-AU" dirty="0" smtClean="0"/>
          </a:p>
          <a:p>
            <a:pPr marL="0" indent="0">
              <a:buSzPct val="100000"/>
              <a:buNone/>
              <a:defRPr sz="1200"/>
            </a:pPr>
            <a:r>
              <a:rPr lang="en-AU" dirty="0" smtClean="0"/>
              <a:t>At</a:t>
            </a:r>
            <a:r>
              <a:rPr lang="en-AU" baseline="0" dirty="0" smtClean="0"/>
              <a:t> the Roundtable Ministers will have the chance to discuss how bigger picture policy issues will influence GEO’s ability to deliver over the longer term:</a:t>
            </a:r>
            <a:endParaRPr lang="en-AU" dirty="0" smtClean="0"/>
          </a:p>
          <a:p>
            <a:pPr marL="120315" indent="-120315">
              <a:buSzPct val="100000"/>
              <a:buChar char="•"/>
              <a:defRPr sz="1200"/>
            </a:pPr>
            <a:r>
              <a:rPr lang="en-AU" dirty="0" smtClean="0"/>
              <a:t>Future of Work</a:t>
            </a:r>
          </a:p>
          <a:p>
            <a:pPr marL="120315" indent="-120315">
              <a:buSzPct val="100000"/>
              <a:buChar char="•"/>
              <a:defRPr sz="1200"/>
            </a:pPr>
            <a:r>
              <a:rPr lang="en-AU" dirty="0" smtClean="0"/>
              <a:t>Trade in Digital Services</a:t>
            </a:r>
          </a:p>
          <a:p>
            <a:pPr marL="120315" indent="-120315">
              <a:buSzPct val="100000"/>
              <a:buChar char="•"/>
              <a:defRPr sz="1200"/>
            </a:pPr>
            <a:r>
              <a:rPr lang="en-AU" dirty="0" smtClean="0"/>
              <a:t>Privacy in a Big Data World</a:t>
            </a:r>
          </a:p>
          <a:p>
            <a:pPr marL="120315" indent="-120315">
              <a:buSzPct val="100000"/>
              <a:buChar char="•"/>
              <a:defRPr sz="1200"/>
            </a:pPr>
            <a:r>
              <a:rPr lang="en-AU" dirty="0" smtClean="0"/>
              <a:t>Sharing Economy</a:t>
            </a:r>
          </a:p>
          <a:p>
            <a:endParaRPr lang="en-AU" dirty="0" smtClean="0"/>
          </a:p>
          <a:p>
            <a:r>
              <a:rPr lang="en-AU" dirty="0" smtClean="0"/>
              <a:t>A major</a:t>
            </a:r>
            <a:r>
              <a:rPr lang="en-AU" baseline="0" dirty="0" smtClean="0"/>
              <a:t> feature of the Plenary and the Summit will be the announcement of new initiatives, partnerships, capabilities and investments.  One of our key goals as Hosts will be to provide platforms for Ministers, businesses, NGOs and others to announce their support for GEO.</a:t>
            </a:r>
            <a:endParaRPr lang="en-AU" dirty="0"/>
          </a:p>
        </p:txBody>
      </p:sp>
    </p:spTree>
    <p:extLst>
      <p:ext uri="{BB962C8B-B14F-4D97-AF65-F5344CB8AC3E}">
        <p14:creationId xmlns:p14="http://schemas.microsoft.com/office/powerpoint/2010/main" val="1163591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381000" y="685800"/>
            <a:ext cx="6096000" cy="3429000"/>
          </a:xfrm>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pPr algn="l" defTabSz="1828800">
              <a:defRPr sz="3800">
                <a:latin typeface="Calibri"/>
                <a:ea typeface="Calibri"/>
                <a:cs typeface="Calibri"/>
                <a:sym typeface="Calibri"/>
              </a:defRPr>
            </a:pPr>
            <a:r>
              <a:rPr lang="en-AU" dirty="0" smtClean="0"/>
              <a:t>The commercial sector drives much of the digital technology that will make all</a:t>
            </a:r>
            <a:r>
              <a:rPr lang="en-AU" baseline="0" dirty="0" smtClean="0"/>
              <a:t> t</a:t>
            </a:r>
            <a:r>
              <a:rPr lang="en-AU" dirty="0" smtClean="0"/>
              <a:t>his possible.  And critically it is through the commercial sector that the benefits of Earth observation will reach individual regions, businesses and communities. </a:t>
            </a:r>
          </a:p>
          <a:p>
            <a:pPr algn="l" defTabSz="1828800">
              <a:defRPr sz="3800">
                <a:latin typeface="Calibri"/>
                <a:ea typeface="Calibri"/>
                <a:cs typeface="Calibri"/>
                <a:sym typeface="Calibri"/>
              </a:defRPr>
            </a:pPr>
            <a:endParaRPr lang="en-AU" dirty="0" smtClean="0"/>
          </a:p>
          <a:p>
            <a:pPr>
              <a:defRPr sz="1400"/>
            </a:pPr>
            <a:r>
              <a:rPr lang="en-AU" dirty="0" smtClean="0"/>
              <a:t>As such, </a:t>
            </a:r>
            <a:r>
              <a:rPr dirty="0" smtClean="0"/>
              <a:t>GEO </a:t>
            </a:r>
            <a:r>
              <a:rPr dirty="0"/>
              <a:t>Week 2019 will include a dedicated Industry Track for the world’s leading tech, space and geospatial companies to come together with businesses that need Earth observation-enabled digital products. A series of events worth attending in its own right, the track will enable businesses to promote their capabilities, to network and create new partnerships, and to make deals and announcements</a:t>
            </a:r>
            <a:r>
              <a:rPr dirty="0" smtClean="0"/>
              <a:t>.</a:t>
            </a:r>
            <a:endParaRPr dirty="0"/>
          </a:p>
        </p:txBody>
      </p:sp>
    </p:spTree>
    <p:extLst>
      <p:ext uri="{BB962C8B-B14F-4D97-AF65-F5344CB8AC3E}">
        <p14:creationId xmlns:p14="http://schemas.microsoft.com/office/powerpoint/2010/main" val="2422573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
          </p:nvPr>
        </p:nvSpPr>
        <p:spPr>
          <a:xfrm>
            <a:off x="2387600" y="8953500"/>
            <a:ext cx="19621500" cy="685800"/>
          </a:xfrm>
          <a:prstGeom prst="rect">
            <a:avLst/>
          </a:prstGeom>
        </p:spPr>
        <p:txBody>
          <a:bodyPr anchor="t"/>
          <a:lstStyle>
            <a:lvl1pPr marL="0" indent="0" algn="ctr">
              <a:spcBef>
                <a:spcPts val="0"/>
              </a:spcBef>
              <a:buSzTx/>
              <a:buNone/>
              <a:defRPr sz="3800"/>
            </a:lvl1pPr>
            <a:lvl2pPr marL="1099038" indent="-464038" algn="ctr">
              <a:spcBef>
                <a:spcPts val="0"/>
              </a:spcBef>
              <a:defRPr sz="3800"/>
            </a:lvl2pPr>
            <a:lvl3pPr marL="1734038" indent="-464038" algn="ctr">
              <a:spcBef>
                <a:spcPts val="0"/>
              </a:spcBef>
              <a:defRPr sz="3800"/>
            </a:lvl3pPr>
            <a:lvl4pPr marL="2369038" indent="-464038" algn="ctr">
              <a:spcBef>
                <a:spcPts val="0"/>
              </a:spcBef>
              <a:defRPr sz="3800"/>
            </a:lvl4pPr>
            <a:lvl5pPr marL="3004038" indent="-464038" algn="ctr">
              <a:spcBef>
                <a:spcPts val="0"/>
              </a:spcBef>
              <a:defRPr sz="3800"/>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body" sz="quarter" idx="13"/>
          </p:nvPr>
        </p:nvSpPr>
        <p:spPr>
          <a:xfrm>
            <a:off x="2387600" y="6045200"/>
            <a:ext cx="19621500" cy="889000"/>
          </a:xfrm>
          <a:prstGeom prst="rect">
            <a:avLst/>
          </a:prstGeom>
        </p:spPr>
        <p:txBody>
          <a:bodyPr/>
          <a:lstStyle/>
          <a:p>
            <a:pPr marL="0" indent="0" algn="ctr">
              <a:spcBef>
                <a:spcPts val="0"/>
              </a:spcBef>
              <a:buSzTx/>
              <a:buNone/>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bg>
      <p:bgPr>
        <a:solidFill>
          <a:schemeClr val="bg1"/>
        </a:solidFill>
        <a:effectLst/>
      </p:bgPr>
    </p:bg>
    <p:spTree>
      <p:nvGrpSpPr>
        <p:cNvPr id="1" name=""/>
        <p:cNvGrpSpPr/>
        <p:nvPr/>
      </p:nvGrpSpPr>
      <p:grpSpPr>
        <a:xfrm>
          <a:off x="0" y="0"/>
          <a:ext cx="0" cy="0"/>
          <a:chOff x="0" y="0"/>
          <a:chExt cx="0" cy="0"/>
        </a:xfrm>
      </p:grpSpPr>
      <p:sp>
        <p:nvSpPr>
          <p:cNvPr id="117" name="Shape 11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4" name="Shape 12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1" name="Shape 1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3125967" y="673100"/>
            <a:ext cx="18135603" cy="8737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35000" y="9448800"/>
            <a:ext cx="23114000" cy="2006600"/>
          </a:xfrm>
          <a:prstGeom prst="rect">
            <a:avLst/>
          </a:prstGeom>
        </p:spPr>
        <p:txBody>
          <a:bodyPr anchor="b"/>
          <a:lstStyle/>
          <a:p>
            <a:r>
              <a:t>Title Text</a:t>
            </a:r>
          </a:p>
        </p:txBody>
      </p:sp>
      <p:sp>
        <p:nvSpPr>
          <p:cNvPr id="22" name="Shape 22"/>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79" y="1104900"/>
            <a:ext cx="9525002" cy="115062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GEOWEEK19_presentation6 copy 2.jpg"/>
          <p:cNvPicPr>
            <a:picLocks noChangeAspect="1"/>
          </p:cNvPicPr>
          <p:nvPr/>
        </p:nvPicPr>
        <p:blipFill>
          <a:blip r:embed="rId2">
            <a:extLst/>
          </a:blip>
          <a:stretch>
            <a:fillRect/>
          </a:stretch>
        </p:blipFill>
        <p:spPr>
          <a:xfrm>
            <a:off x="-19334" y="-10893"/>
            <a:ext cx="24384001" cy="13737786"/>
          </a:xfrm>
          <a:prstGeom prst="rect">
            <a:avLst/>
          </a:prstGeom>
          <a:ln w="12700">
            <a:miter lim="400000"/>
          </a:ln>
        </p:spPr>
      </p:pic>
    </p:spTree>
    <p:extLst>
      <p:ext uri="{BB962C8B-B14F-4D97-AF65-F5344CB8AC3E}">
        <p14:creationId xmlns:p14="http://schemas.microsoft.com/office/powerpoint/2010/main" val="3924432831"/>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GEOWEEK19-05.jpg"/>
          <p:cNvPicPr>
            <a:picLocks noChangeAspect="1"/>
          </p:cNvPicPr>
          <p:nvPr/>
        </p:nvPicPr>
        <p:blipFill>
          <a:blip r:embed="rId3">
            <a:extLst/>
          </a:blip>
          <a:stretch>
            <a:fillRect/>
          </a:stretch>
        </p:blipFill>
        <p:spPr>
          <a:xfrm>
            <a:off x="23116" y="0"/>
            <a:ext cx="24337768" cy="13716000"/>
          </a:xfrm>
          <a:prstGeom prst="rect">
            <a:avLst/>
          </a:prstGeom>
          <a:ln w="12700">
            <a:miter lim="400000"/>
          </a:ln>
        </p:spPr>
      </p:pic>
    </p:spTree>
    <p:extLst>
      <p:ext uri="{BB962C8B-B14F-4D97-AF65-F5344CB8AC3E}">
        <p14:creationId xmlns:p14="http://schemas.microsoft.com/office/powerpoint/2010/main" val="174694410"/>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GEOWEEK19_presentation2.jpg"/>
          <p:cNvPicPr>
            <a:picLocks noChangeAspect="1"/>
          </p:cNvPicPr>
          <p:nvPr/>
        </p:nvPicPr>
        <p:blipFill>
          <a:blip r:embed="rId3">
            <a:extLst/>
          </a:blip>
          <a:stretch>
            <a:fillRect/>
          </a:stretch>
        </p:blipFill>
        <p:spPr>
          <a:xfrm>
            <a:off x="19333" y="0"/>
            <a:ext cx="24345334" cy="13716000"/>
          </a:xfrm>
          <a:prstGeom prst="rect">
            <a:avLst/>
          </a:prstGeom>
          <a:ln w="12700">
            <a:miter lim="400000"/>
          </a:ln>
        </p:spPr>
      </p:pic>
    </p:spTree>
    <p:extLst>
      <p:ext uri="{BB962C8B-B14F-4D97-AF65-F5344CB8AC3E}">
        <p14:creationId xmlns:p14="http://schemas.microsoft.com/office/powerpoint/2010/main" val="290320785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GEOWEEK19_presentation3.jpg"/>
          <p:cNvPicPr>
            <a:picLocks noChangeAspect="1"/>
          </p:cNvPicPr>
          <p:nvPr/>
        </p:nvPicPr>
        <p:blipFill>
          <a:blip r:embed="rId3">
            <a:extLst/>
          </a:blip>
          <a:stretch>
            <a:fillRect/>
          </a:stretch>
        </p:blipFill>
        <p:spPr>
          <a:xfrm>
            <a:off x="19333" y="0"/>
            <a:ext cx="24345334" cy="13716000"/>
          </a:xfrm>
          <a:prstGeom prst="rect">
            <a:avLst/>
          </a:prstGeom>
          <a:ln w="12700">
            <a:miter lim="400000"/>
          </a:ln>
        </p:spPr>
      </p:pic>
    </p:spTree>
    <p:extLst>
      <p:ext uri="{BB962C8B-B14F-4D97-AF65-F5344CB8AC3E}">
        <p14:creationId xmlns:p14="http://schemas.microsoft.com/office/powerpoint/2010/main" val="109148435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GEOWEEK19_presentation6.jpg"/>
          <p:cNvPicPr>
            <a:picLocks noChangeAspect="1"/>
          </p:cNvPicPr>
          <p:nvPr/>
        </p:nvPicPr>
        <p:blipFill>
          <a:blip r:embed="rId3">
            <a:extLst/>
          </a:blip>
          <a:stretch>
            <a:fillRect/>
          </a:stretch>
        </p:blipFill>
        <p:spPr>
          <a:xfrm>
            <a:off x="-29825" y="-16818"/>
            <a:ext cx="24384001" cy="13749636"/>
          </a:xfrm>
          <a:prstGeom prst="rect">
            <a:avLst/>
          </a:prstGeom>
          <a:ln w="12700">
            <a:miter lim="400000"/>
          </a:ln>
        </p:spPr>
      </p:pic>
    </p:spTree>
    <p:extLst>
      <p:ext uri="{BB962C8B-B14F-4D97-AF65-F5344CB8AC3E}">
        <p14:creationId xmlns:p14="http://schemas.microsoft.com/office/powerpoint/2010/main" val="162035524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GEOWEEK19_presentation4 copy 2.jpg"/>
          <p:cNvPicPr>
            <a:picLocks noChangeAspect="1"/>
          </p:cNvPicPr>
          <p:nvPr/>
        </p:nvPicPr>
        <p:blipFill>
          <a:blip r:embed="rId3">
            <a:extLst/>
          </a:blip>
          <a:stretch>
            <a:fillRect/>
          </a:stretch>
        </p:blipFill>
        <p:spPr>
          <a:xfrm>
            <a:off x="23116" y="0"/>
            <a:ext cx="24337768" cy="13716000"/>
          </a:xfrm>
          <a:prstGeom prst="rect">
            <a:avLst/>
          </a:prstGeom>
          <a:ln w="12700">
            <a:miter lim="400000"/>
          </a:ln>
        </p:spPr>
      </p:pic>
    </p:spTree>
    <p:extLst>
      <p:ext uri="{BB962C8B-B14F-4D97-AF65-F5344CB8AC3E}">
        <p14:creationId xmlns:p14="http://schemas.microsoft.com/office/powerpoint/2010/main" val="3631353511"/>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91214292"/>
              </p:ext>
            </p:extLst>
          </p:nvPr>
        </p:nvGraphicFramePr>
        <p:xfrm>
          <a:off x="1537196" y="2185554"/>
          <a:ext cx="20713204" cy="10688687"/>
        </p:xfrm>
        <a:graphic>
          <a:graphicData uri="http://schemas.openxmlformats.org/drawingml/2006/table">
            <a:tbl>
              <a:tblPr firstRow="1" bandRow="1">
                <a:tableStyleId>{69CF1AB2-1976-4502-BF36-3FF5EA218861}</a:tableStyleId>
              </a:tblPr>
              <a:tblGrid>
                <a:gridCol w="6362254">
                  <a:extLst>
                    <a:ext uri="{9D8B030D-6E8A-4147-A177-3AD203B41FA5}">
                      <a16:colId xmlns:a16="http://schemas.microsoft.com/office/drawing/2014/main" val="576383353"/>
                    </a:ext>
                  </a:extLst>
                </a:gridCol>
                <a:gridCol w="14350950">
                  <a:extLst>
                    <a:ext uri="{9D8B030D-6E8A-4147-A177-3AD203B41FA5}">
                      <a16:colId xmlns:a16="http://schemas.microsoft.com/office/drawing/2014/main" val="1139304914"/>
                    </a:ext>
                  </a:extLst>
                </a:gridCol>
              </a:tblGrid>
              <a:tr h="2383905">
                <a:tc>
                  <a:txBody>
                    <a:bodyPr/>
                    <a:lstStyle/>
                    <a:p>
                      <a:r>
                        <a:rPr lang="en-AU" sz="3200" b="1" u="none" dirty="0" smtClean="0"/>
                        <a:t>The</a:t>
                      </a:r>
                      <a:r>
                        <a:rPr lang="en-AU" sz="3200" b="1" u="none" baseline="0" dirty="0" smtClean="0"/>
                        <a:t> </a:t>
                      </a:r>
                      <a:r>
                        <a:rPr lang="en-AU" sz="3200" b="1" u="none" dirty="0" smtClean="0"/>
                        <a:t>EO Exhibition</a:t>
                      </a:r>
                    </a:p>
                    <a:p>
                      <a:r>
                        <a:rPr lang="en-AU" sz="3200" b="0" u="none" dirty="0" smtClean="0"/>
                        <a:t>Tuesday 5</a:t>
                      </a:r>
                      <a:r>
                        <a:rPr lang="en-AU" sz="3200" b="0" u="none" baseline="30000" dirty="0" smtClean="0"/>
                        <a:t>th</a:t>
                      </a:r>
                      <a:r>
                        <a:rPr lang="en-AU" sz="3200" b="0" u="none" dirty="0" smtClean="0"/>
                        <a:t> to Friday 8</a:t>
                      </a:r>
                      <a:r>
                        <a:rPr lang="en-AU" sz="3200" b="0" u="none" baseline="30000" dirty="0" smtClean="0"/>
                        <a:t>th</a:t>
                      </a:r>
                      <a:r>
                        <a:rPr lang="en-AU" sz="3200" b="0" u="none" dirty="0" smtClean="0"/>
                        <a:t> </a:t>
                      </a:r>
                      <a:endParaRPr lang="en-AU" sz="3200" b="0" u="none" dirty="0"/>
                    </a:p>
                  </a:txBody>
                  <a:tcPr marL="180000" marR="180000" marT="180000" marB="18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b="0" dirty="0" smtClean="0"/>
                        <a:t>A showcase for EO and related activities and technologies,</a:t>
                      </a:r>
                      <a:r>
                        <a:rPr lang="en-AU" sz="3200" b="0" baseline="0" dirty="0" smtClean="0"/>
                        <a:t> including space, spatial and tech.  P</a:t>
                      </a:r>
                      <a:r>
                        <a:rPr lang="en-AU" sz="3200" b="0" dirty="0" smtClean="0"/>
                        <a:t>roviding informal and flexible collaborative spaces to enable networking of GEO Week attendees.  Ministers will walk through on evening</a:t>
                      </a:r>
                      <a:r>
                        <a:rPr lang="en-AU" sz="3200" b="0" baseline="0" dirty="0" smtClean="0"/>
                        <a:t> of Thursday 7</a:t>
                      </a:r>
                      <a:r>
                        <a:rPr lang="en-AU" sz="3200" b="0" baseline="30000" dirty="0" smtClean="0"/>
                        <a:t>th</a:t>
                      </a:r>
                      <a:r>
                        <a:rPr lang="en-AU" sz="3200" b="0" baseline="0" dirty="0" smtClean="0"/>
                        <a:t>. </a:t>
                      </a:r>
                      <a:endParaRPr lang="en-AU" sz="3200" b="0" dirty="0" smtClean="0"/>
                    </a:p>
                  </a:txBody>
                  <a:tcPr marL="180000" marR="180000" marT="180000" marB="180000"/>
                </a:tc>
                <a:extLst>
                  <a:ext uri="{0D108BD9-81ED-4DB2-BD59-A6C34878D82A}">
                    <a16:rowId xmlns:a16="http://schemas.microsoft.com/office/drawing/2014/main" val="1721085496"/>
                  </a:ext>
                </a:extLst>
              </a:tr>
              <a:tr h="2025305">
                <a:tc>
                  <a:txBody>
                    <a:bodyPr/>
                    <a:lstStyle/>
                    <a:p>
                      <a:r>
                        <a:rPr lang="en-AU" sz="3200" b="1" u="none" dirty="0" smtClean="0"/>
                        <a:t>AO @ GEO Day</a:t>
                      </a:r>
                    </a:p>
                    <a:p>
                      <a:r>
                        <a:rPr lang="en-AU" sz="3200" b="0" u="none" dirty="0" smtClean="0"/>
                        <a:t>Wednesday</a:t>
                      </a:r>
                      <a:r>
                        <a:rPr lang="en-AU" sz="3200" b="0" u="none" baseline="0" dirty="0" smtClean="0"/>
                        <a:t> 6th</a:t>
                      </a:r>
                      <a:endParaRPr lang="en-AU" sz="3200" b="0" u="none" dirty="0"/>
                    </a:p>
                  </a:txBody>
                  <a:tcPr marL="180000" marR="180000" marT="180000" marB="180000"/>
                </a:tc>
                <a:tc>
                  <a:txBody>
                    <a:bodyPr/>
                    <a:lstStyle/>
                    <a:p>
                      <a:pPr algn="l"/>
                      <a:r>
                        <a:rPr lang="en-AU" sz="3200" dirty="0" smtClean="0"/>
                        <a:t>Expose</a:t>
                      </a:r>
                      <a:r>
                        <a:rPr lang="en-AU" sz="3200" baseline="0" dirty="0" smtClean="0"/>
                        <a:t> attendees to </a:t>
                      </a:r>
                      <a:r>
                        <a:rPr lang="en-AU" sz="3200" dirty="0" smtClean="0"/>
                        <a:t>what is happening in</a:t>
                      </a:r>
                      <a:r>
                        <a:rPr lang="en-AU" sz="3200" baseline="0" dirty="0" smtClean="0"/>
                        <a:t> the region</a:t>
                      </a:r>
                      <a:r>
                        <a:rPr lang="en-AU" sz="3200" dirty="0" smtClean="0"/>
                        <a:t>, including innovative capabilities</a:t>
                      </a:r>
                      <a:r>
                        <a:rPr lang="en-AU" sz="3200" baseline="0" dirty="0" smtClean="0"/>
                        <a:t> and smaller </a:t>
                      </a:r>
                      <a:r>
                        <a:rPr lang="en-AU" sz="3200" dirty="0" smtClean="0"/>
                        <a:t>businesses not often</a:t>
                      </a:r>
                      <a:r>
                        <a:rPr lang="en-AU" sz="3200" baseline="0" dirty="0" smtClean="0"/>
                        <a:t> seen outside the Asia-Oceania region.</a:t>
                      </a:r>
                      <a:endParaRPr lang="en-AU" sz="3200" dirty="0" smtClean="0"/>
                    </a:p>
                  </a:txBody>
                  <a:tcPr marL="180000" marR="180000" marT="180000" marB="180000"/>
                </a:tc>
                <a:extLst>
                  <a:ext uri="{0D108BD9-81ED-4DB2-BD59-A6C34878D82A}">
                    <a16:rowId xmlns:a16="http://schemas.microsoft.com/office/drawing/2014/main" val="1045123576"/>
                  </a:ext>
                </a:extLst>
              </a:tr>
              <a:tr h="2043774">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en-AU" sz="3200" b="1" u="none" dirty="0" smtClean="0"/>
                        <a:t>Industry &amp; GEO Day</a:t>
                      </a:r>
                    </a:p>
                    <a:p>
                      <a:pPr marL="0" marR="0" lvl="0" indent="0" algn="ctr" defTabSz="825500" rtl="0" eaLnBrk="1" fontAlgn="auto" latinLnBrk="0" hangingPunct="1">
                        <a:lnSpc>
                          <a:spcPct val="100000"/>
                        </a:lnSpc>
                        <a:spcBef>
                          <a:spcPts val="0"/>
                        </a:spcBef>
                        <a:spcAft>
                          <a:spcPts val="0"/>
                        </a:spcAft>
                        <a:buClrTx/>
                        <a:buSzTx/>
                        <a:buFontTx/>
                        <a:buNone/>
                        <a:tabLst/>
                        <a:defRPr/>
                      </a:pPr>
                      <a:r>
                        <a:rPr lang="en-AU" sz="3200" b="0" u="none" dirty="0" smtClean="0"/>
                        <a:t>Thursday 7th</a:t>
                      </a:r>
                    </a:p>
                    <a:p>
                      <a:pPr marL="0" marR="0" lvl="0" indent="0" algn="ctr" defTabSz="825500" rtl="0" eaLnBrk="1" fontAlgn="auto" latinLnBrk="0" hangingPunct="1">
                        <a:lnSpc>
                          <a:spcPct val="100000"/>
                        </a:lnSpc>
                        <a:spcBef>
                          <a:spcPts val="0"/>
                        </a:spcBef>
                        <a:spcAft>
                          <a:spcPts val="0"/>
                        </a:spcAft>
                        <a:buClrTx/>
                        <a:buSzTx/>
                        <a:buFontTx/>
                        <a:buNone/>
                        <a:tabLst/>
                        <a:defRPr/>
                      </a:pPr>
                      <a:endParaRPr lang="en-AU" sz="3200" b="1" u="none" dirty="0" smtClean="0"/>
                    </a:p>
                  </a:txBody>
                  <a:tcPr marL="180000" marR="180000" marT="180000" marB="180000"/>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AU" sz="3200" b="0" dirty="0" smtClean="0"/>
                        <a:t>Bringing leaders from industry together with</a:t>
                      </a:r>
                      <a:r>
                        <a:rPr lang="en-AU" sz="3200" b="0" baseline="0" dirty="0" smtClean="0"/>
                        <a:t> the GEO community, </a:t>
                      </a:r>
                      <a:r>
                        <a:rPr lang="en-AU" sz="3200" b="0" dirty="0" smtClean="0"/>
                        <a:t>encouraging</a:t>
                      </a:r>
                      <a:r>
                        <a:rPr lang="en-AU" sz="3200" b="0" baseline="0" dirty="0" smtClean="0"/>
                        <a:t> and facilitating partnerships that support</a:t>
                      </a:r>
                      <a:r>
                        <a:rPr lang="en-AU" sz="3200" b="0" dirty="0" smtClean="0"/>
                        <a:t> GEO’s objectives. Opportunities for networking with the GEO community and attendees of the Ministerial Summit.</a:t>
                      </a:r>
                    </a:p>
                  </a:txBody>
                  <a:tcPr marL="180000" marR="180000" marT="180000" marB="180000"/>
                </a:tc>
                <a:extLst>
                  <a:ext uri="{0D108BD9-81ED-4DB2-BD59-A6C34878D82A}">
                    <a16:rowId xmlns:a16="http://schemas.microsoft.com/office/drawing/2014/main" val="631284319"/>
                  </a:ext>
                </a:extLst>
              </a:tr>
              <a:tr h="1816443">
                <a:tc>
                  <a:txBody>
                    <a:bodyPr/>
                    <a:lstStyle/>
                    <a:p>
                      <a:r>
                        <a:rPr lang="en-AU" sz="3200" b="1" dirty="0" smtClean="0"/>
                        <a:t>Commercial Sector Policy Dialogue</a:t>
                      </a:r>
                    </a:p>
                    <a:p>
                      <a:r>
                        <a:rPr lang="en-AU" sz="3200" b="0" dirty="0" smtClean="0"/>
                        <a:t>Timing TBD</a:t>
                      </a:r>
                      <a:endParaRPr lang="en-AU" sz="3200" b="0" dirty="0"/>
                    </a:p>
                  </a:txBody>
                  <a:tcPr marL="180000" marR="180000" marT="180000" marB="180000"/>
                </a:tc>
                <a:tc>
                  <a:txBody>
                    <a:bodyPr/>
                    <a:lstStyle/>
                    <a:p>
                      <a:pPr algn="l"/>
                      <a:r>
                        <a:rPr lang="en-AU" sz="3200" dirty="0" smtClean="0"/>
                        <a:t>Discuss the challenges</a:t>
                      </a:r>
                      <a:r>
                        <a:rPr lang="en-AU" sz="3200" baseline="0" dirty="0" smtClean="0"/>
                        <a:t> and barriers to greater commercial sector involvement in delivery of GEO’s mission, framing issues for discussion by GEO Principals</a:t>
                      </a:r>
                    </a:p>
                  </a:txBody>
                  <a:tcPr marL="180000" marR="180000" marT="180000" marB="180000"/>
                </a:tc>
                <a:extLst>
                  <a:ext uri="{0D108BD9-81ED-4DB2-BD59-A6C34878D82A}">
                    <a16:rowId xmlns:a16="http://schemas.microsoft.com/office/drawing/2014/main" val="1932538723"/>
                  </a:ext>
                </a:extLst>
              </a:tr>
              <a:tr h="2145717">
                <a:tc>
                  <a:txBody>
                    <a:bodyPr/>
                    <a:lstStyle/>
                    <a:p>
                      <a:r>
                        <a:rPr lang="en-AU" sz="3200" b="1" dirty="0" smtClean="0"/>
                        <a:t>Industry Breakfast</a:t>
                      </a:r>
                    </a:p>
                    <a:p>
                      <a:r>
                        <a:rPr lang="en-AU" sz="3200" b="0" dirty="0" smtClean="0"/>
                        <a:t>Thursday 7</a:t>
                      </a:r>
                      <a:r>
                        <a:rPr lang="en-AU" sz="3200" b="0" baseline="30000" dirty="0" smtClean="0"/>
                        <a:t>th</a:t>
                      </a:r>
                      <a:endParaRPr lang="en-AU" sz="3200" b="0" dirty="0"/>
                    </a:p>
                  </a:txBody>
                  <a:tcPr marL="180000" marR="180000" marT="180000" marB="180000"/>
                </a:tc>
                <a:tc>
                  <a:txBody>
                    <a:bodyPr/>
                    <a:lstStyle/>
                    <a:p>
                      <a:pPr algn="l"/>
                      <a:r>
                        <a:rPr lang="en-AU" sz="3200" dirty="0" smtClean="0"/>
                        <a:t>Breakfast to provide an opportunity for Ministers</a:t>
                      </a:r>
                      <a:r>
                        <a:rPr lang="en-AU" sz="3200" baseline="0" dirty="0" smtClean="0"/>
                        <a:t> and business leaders (including SMMEs) to interact.</a:t>
                      </a:r>
                      <a:endParaRPr lang="en-AU" sz="3200" dirty="0"/>
                    </a:p>
                  </a:txBody>
                  <a:tcPr marL="180000" marR="180000" marT="180000" marB="180000"/>
                </a:tc>
                <a:extLst>
                  <a:ext uri="{0D108BD9-81ED-4DB2-BD59-A6C34878D82A}">
                    <a16:rowId xmlns:a16="http://schemas.microsoft.com/office/drawing/2014/main" val="2571776572"/>
                  </a:ext>
                </a:extLst>
              </a:tr>
            </a:tbl>
          </a:graphicData>
        </a:graphic>
      </p:graphicFrame>
      <p:sp>
        <p:nvSpPr>
          <p:cNvPr id="4" name="Shape 214"/>
          <p:cNvSpPr/>
          <p:nvPr/>
        </p:nvSpPr>
        <p:spPr>
          <a:xfrm>
            <a:off x="6743700" y="15784"/>
            <a:ext cx="11791950" cy="1954373"/>
          </a:xfrm>
          <a:prstGeom prst="rect">
            <a:avLst/>
          </a:prstGeom>
          <a:ln w="12700">
            <a:miter lim="400000"/>
          </a:ln>
          <a:extLst>
            <a:ext uri="{C572A759-6A51-4108-AA02-DFA0A04FC94B}">
              <ma14:wrappingTextBoxFlag xmlns="" xmlns:ma14="http://schemas.microsoft.com/office/mac/drawingml/2011/main" val="1"/>
            </a:ext>
          </a:extLst>
        </p:spPr>
        <p:txBody>
          <a:bodyPr wrap="square" lIns="91436" tIns="91436" rIns="91436" bIns="91436">
            <a:spAutoFit/>
          </a:bodyPr>
          <a:lstStyle>
            <a:lvl1pPr algn="l" defTabSz="1828800">
              <a:defRPr sz="4200" b="1">
                <a:solidFill>
                  <a:srgbClr val="7BCBB9"/>
                </a:solidFill>
                <a:latin typeface="Calibri"/>
                <a:ea typeface="Calibri"/>
                <a:cs typeface="Calibri"/>
                <a:sym typeface="Calibri"/>
              </a:defRPr>
            </a:lvl1pPr>
          </a:lstStyle>
          <a:p>
            <a:r>
              <a:rPr lang="en-AU" sz="11500" dirty="0" smtClean="0"/>
              <a:t>Industry Track</a:t>
            </a:r>
            <a:endParaRPr sz="11500" dirty="0"/>
          </a:p>
        </p:txBody>
      </p:sp>
    </p:spTree>
    <p:extLst>
      <p:ext uri="{BB962C8B-B14F-4D97-AF65-F5344CB8AC3E}">
        <p14:creationId xmlns:p14="http://schemas.microsoft.com/office/powerpoint/2010/main" val="30915081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GEOWEEK19_presentation5.jpg"/>
          <p:cNvPicPr>
            <a:picLocks noChangeAspect="1"/>
          </p:cNvPicPr>
          <p:nvPr/>
        </p:nvPicPr>
        <p:blipFill>
          <a:blip r:embed="rId3">
            <a:extLst/>
          </a:blip>
          <a:stretch>
            <a:fillRect/>
          </a:stretch>
        </p:blipFill>
        <p:spPr>
          <a:xfrm>
            <a:off x="26044" y="0"/>
            <a:ext cx="24331912" cy="13716000"/>
          </a:xfrm>
          <a:prstGeom prst="rect">
            <a:avLst/>
          </a:prstGeom>
          <a:ln w="12700">
            <a:miter lim="400000"/>
          </a:ln>
        </p:spPr>
      </p:pic>
    </p:spTree>
    <p:extLst>
      <p:ext uri="{BB962C8B-B14F-4D97-AF65-F5344CB8AC3E}">
        <p14:creationId xmlns:p14="http://schemas.microsoft.com/office/powerpoint/2010/main" val="116867191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4"/>
          <p:cNvSpPr/>
          <p:nvPr/>
        </p:nvSpPr>
        <p:spPr>
          <a:xfrm>
            <a:off x="6743699" y="15784"/>
            <a:ext cx="12985173" cy="1954373"/>
          </a:xfrm>
          <a:prstGeom prst="rect">
            <a:avLst/>
          </a:prstGeom>
          <a:ln w="12700">
            <a:miter lim="400000"/>
          </a:ln>
          <a:extLst>
            <a:ext uri="{C572A759-6A51-4108-AA02-DFA0A04FC94B}">
              <ma14:wrappingTextBoxFlag xmlns="" xmlns:ma14="http://schemas.microsoft.com/office/mac/drawingml/2011/main" val="1"/>
            </a:ext>
          </a:extLst>
        </p:spPr>
        <p:txBody>
          <a:bodyPr wrap="square" lIns="91436" tIns="91436" rIns="91436" bIns="91436">
            <a:spAutoFit/>
          </a:bodyPr>
          <a:lstStyle>
            <a:lvl1pPr algn="l" defTabSz="1828800">
              <a:defRPr sz="4200" b="1">
                <a:solidFill>
                  <a:srgbClr val="7BCBB9"/>
                </a:solidFill>
                <a:latin typeface="Calibri"/>
                <a:ea typeface="Calibri"/>
                <a:cs typeface="Calibri"/>
                <a:sym typeface="Calibri"/>
              </a:defRPr>
            </a:lvl1pPr>
          </a:lstStyle>
          <a:p>
            <a:r>
              <a:rPr lang="en-AU" sz="11500" dirty="0" smtClean="0"/>
              <a:t>Side Event Program</a:t>
            </a:r>
            <a:endParaRPr sz="11500" dirty="0"/>
          </a:p>
        </p:txBody>
      </p:sp>
      <p:sp>
        <p:nvSpPr>
          <p:cNvPr id="3" name="Rounded Rectangle 2"/>
          <p:cNvSpPr/>
          <p:nvPr/>
        </p:nvSpPr>
        <p:spPr>
          <a:xfrm>
            <a:off x="1473775" y="2247420"/>
            <a:ext cx="9518072" cy="2156619"/>
          </a:xfrm>
          <a:prstGeom prst="roundRect">
            <a:avLst/>
          </a:prstGeom>
          <a:solidFill>
            <a:schemeClr val="accent2"/>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6000" b="0" i="0" u="none" strike="noStrike" cap="none" spc="0" normalizeH="0" baseline="0" dirty="0" smtClean="0">
                <a:ln>
                  <a:noFill/>
                </a:ln>
                <a:solidFill>
                  <a:schemeClr val="bg1"/>
                </a:solidFill>
                <a:effectLst/>
                <a:uFillTx/>
                <a:sym typeface="Helvetica Light"/>
              </a:rPr>
              <a:t>12 High Impact Events</a:t>
            </a:r>
          </a:p>
          <a:p>
            <a:pPr marL="0" marR="0" indent="0" algn="ctr" defTabSz="825500" rtl="0" fontAlgn="auto" latinLnBrk="0" hangingPunct="0">
              <a:lnSpc>
                <a:spcPct val="100000"/>
              </a:lnSpc>
              <a:spcBef>
                <a:spcPts val="0"/>
              </a:spcBef>
              <a:spcAft>
                <a:spcPts val="0"/>
              </a:spcAft>
              <a:buClrTx/>
              <a:buSzTx/>
              <a:buFontTx/>
              <a:buNone/>
              <a:tabLst/>
            </a:pPr>
            <a:r>
              <a:rPr lang="en-AU" sz="6000" dirty="0" smtClean="0">
                <a:solidFill>
                  <a:schemeClr val="bg1"/>
                </a:solidFill>
              </a:rPr>
              <a:t>Over 2 Days</a:t>
            </a:r>
            <a:endParaRPr kumimoji="0" lang="en-AU" sz="6000" b="0" i="0" u="none" strike="noStrike" cap="none" spc="0" normalizeH="0" baseline="0" dirty="0">
              <a:ln>
                <a:noFill/>
              </a:ln>
              <a:solidFill>
                <a:schemeClr val="bg1"/>
              </a:solidFill>
              <a:effectLst/>
              <a:uFillTx/>
              <a:sym typeface="Helvetica Light"/>
            </a:endParaRPr>
          </a:p>
        </p:txBody>
      </p:sp>
      <p:sp>
        <p:nvSpPr>
          <p:cNvPr id="4" name="Rounded Rectangle 3"/>
          <p:cNvSpPr/>
          <p:nvPr/>
        </p:nvSpPr>
        <p:spPr>
          <a:xfrm>
            <a:off x="13042321" y="2254482"/>
            <a:ext cx="9518072" cy="2156619"/>
          </a:xfrm>
          <a:prstGeom prst="roundRect">
            <a:avLst/>
          </a:prstGeom>
          <a:solidFill>
            <a:srgbClr val="0070C0"/>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AU" sz="6000" dirty="0" smtClean="0">
                <a:solidFill>
                  <a:schemeClr val="bg1"/>
                </a:solidFill>
              </a:rPr>
              <a:t>Tackling big challenges and opportunities for GEO</a:t>
            </a:r>
            <a:endParaRPr lang="en-AU" sz="6000" dirty="0">
              <a:solidFill>
                <a:schemeClr val="bg1"/>
              </a:solidFill>
            </a:endParaRPr>
          </a:p>
        </p:txBody>
      </p:sp>
      <p:sp>
        <p:nvSpPr>
          <p:cNvPr id="5" name="Rounded Rectangle 4"/>
          <p:cNvSpPr/>
          <p:nvPr/>
        </p:nvSpPr>
        <p:spPr>
          <a:xfrm>
            <a:off x="14103927" y="5496935"/>
            <a:ext cx="9518072" cy="1135063"/>
          </a:xfrm>
          <a:prstGeom prst="roundRect">
            <a:avLst/>
          </a:prstGeom>
          <a:solidFill>
            <a:schemeClr val="accent1">
              <a:lumMod val="40000"/>
              <a:lumOff val="60000"/>
            </a:scheme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AU" sz="6000" dirty="0" smtClean="0">
                <a:solidFill>
                  <a:schemeClr val="bg1"/>
                </a:solidFill>
              </a:rPr>
              <a:t>Sustainable development</a:t>
            </a:r>
            <a:endParaRPr lang="en-AU" sz="6000" dirty="0">
              <a:solidFill>
                <a:schemeClr val="bg1"/>
              </a:solidFill>
            </a:endParaRPr>
          </a:p>
        </p:txBody>
      </p:sp>
      <p:sp>
        <p:nvSpPr>
          <p:cNvPr id="6" name="Rounded Rectangle 5"/>
          <p:cNvSpPr/>
          <p:nvPr/>
        </p:nvSpPr>
        <p:spPr>
          <a:xfrm>
            <a:off x="1984663" y="5283685"/>
            <a:ext cx="9518072" cy="1135063"/>
          </a:xfrm>
          <a:prstGeom prst="roundRect">
            <a:avLst/>
          </a:prstGeom>
          <a:solidFill>
            <a:srgbClr val="92D050"/>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AU" sz="6000" dirty="0" smtClean="0">
                <a:solidFill>
                  <a:schemeClr val="bg1"/>
                </a:solidFill>
              </a:rPr>
              <a:t>Big data</a:t>
            </a:r>
            <a:endParaRPr lang="en-AU" sz="6000" dirty="0">
              <a:solidFill>
                <a:schemeClr val="bg1"/>
              </a:solidFill>
            </a:endParaRPr>
          </a:p>
        </p:txBody>
      </p:sp>
      <p:sp>
        <p:nvSpPr>
          <p:cNvPr id="7" name="Rounded Rectangle 6"/>
          <p:cNvSpPr/>
          <p:nvPr/>
        </p:nvSpPr>
        <p:spPr>
          <a:xfrm>
            <a:off x="12053455" y="7323679"/>
            <a:ext cx="9518072" cy="1135063"/>
          </a:xfrm>
          <a:prstGeom prst="roundRect">
            <a:avLst/>
          </a:prstGeom>
          <a:solidFill>
            <a:schemeClr val="accent1">
              <a:lumMod val="40000"/>
              <a:lumOff val="60000"/>
            </a:scheme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AU" sz="6000" dirty="0" smtClean="0">
                <a:solidFill>
                  <a:schemeClr val="bg1"/>
                </a:solidFill>
              </a:rPr>
              <a:t>Climate change</a:t>
            </a:r>
            <a:endParaRPr lang="en-AU" sz="6000" dirty="0">
              <a:solidFill>
                <a:schemeClr val="bg1"/>
              </a:solidFill>
            </a:endParaRPr>
          </a:p>
        </p:txBody>
      </p:sp>
      <p:sp>
        <p:nvSpPr>
          <p:cNvPr id="8" name="Rounded Rectangle 7"/>
          <p:cNvSpPr/>
          <p:nvPr/>
        </p:nvSpPr>
        <p:spPr>
          <a:xfrm>
            <a:off x="14103927" y="9150423"/>
            <a:ext cx="9518072" cy="1135063"/>
          </a:xfrm>
          <a:prstGeom prst="roundRect">
            <a:avLst/>
          </a:prstGeom>
          <a:solidFill>
            <a:schemeClr val="accent1">
              <a:lumMod val="40000"/>
              <a:lumOff val="60000"/>
            </a:scheme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AU" sz="6000" dirty="0" smtClean="0">
                <a:solidFill>
                  <a:schemeClr val="bg1"/>
                </a:solidFill>
              </a:rPr>
              <a:t>Disaster risk reduction</a:t>
            </a:r>
            <a:endParaRPr lang="en-AU" sz="6000" dirty="0">
              <a:solidFill>
                <a:schemeClr val="bg1"/>
              </a:solidFill>
            </a:endParaRPr>
          </a:p>
        </p:txBody>
      </p:sp>
      <p:sp>
        <p:nvSpPr>
          <p:cNvPr id="9" name="Rounded Rectangle 8"/>
          <p:cNvSpPr/>
          <p:nvPr/>
        </p:nvSpPr>
        <p:spPr>
          <a:xfrm>
            <a:off x="665018" y="7445905"/>
            <a:ext cx="9518072" cy="1135063"/>
          </a:xfrm>
          <a:prstGeom prst="roundRect">
            <a:avLst/>
          </a:prstGeom>
          <a:solidFill>
            <a:srgbClr val="92D050"/>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AU" sz="6000" dirty="0" smtClean="0">
                <a:solidFill>
                  <a:schemeClr val="bg1"/>
                </a:solidFill>
              </a:rPr>
              <a:t>Advanced technology</a:t>
            </a:r>
            <a:endParaRPr lang="en-AU" sz="6000" dirty="0">
              <a:solidFill>
                <a:schemeClr val="bg1"/>
              </a:solidFill>
            </a:endParaRPr>
          </a:p>
        </p:txBody>
      </p:sp>
      <p:sp>
        <p:nvSpPr>
          <p:cNvPr id="10" name="Rounded Rectangle 9"/>
          <p:cNvSpPr/>
          <p:nvPr/>
        </p:nvSpPr>
        <p:spPr>
          <a:xfrm>
            <a:off x="1473775" y="9752047"/>
            <a:ext cx="9518072" cy="1135063"/>
          </a:xfrm>
          <a:prstGeom prst="roundRect">
            <a:avLst/>
          </a:prstGeom>
          <a:solidFill>
            <a:srgbClr val="92D050"/>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AU" sz="6000" dirty="0" smtClean="0">
                <a:solidFill>
                  <a:schemeClr val="bg1"/>
                </a:solidFill>
              </a:rPr>
              <a:t>The digital economy</a:t>
            </a:r>
            <a:endParaRPr lang="en-AU" sz="6000" dirty="0">
              <a:solidFill>
                <a:schemeClr val="bg1"/>
              </a:solidFill>
            </a:endParaRPr>
          </a:p>
        </p:txBody>
      </p:sp>
      <p:sp>
        <p:nvSpPr>
          <p:cNvPr id="11" name="Rounded Rectangle 10"/>
          <p:cNvSpPr/>
          <p:nvPr/>
        </p:nvSpPr>
        <p:spPr>
          <a:xfrm>
            <a:off x="12053455" y="10977167"/>
            <a:ext cx="9518072" cy="1135063"/>
          </a:xfrm>
          <a:prstGeom prst="roundRect">
            <a:avLst/>
          </a:prstGeom>
          <a:solidFill>
            <a:schemeClr val="accent1">
              <a:lumMod val="40000"/>
              <a:lumOff val="60000"/>
            </a:scheme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AU" sz="6000" dirty="0">
                <a:solidFill>
                  <a:schemeClr val="bg1"/>
                </a:solidFill>
              </a:rPr>
              <a:t>Economic growth</a:t>
            </a:r>
          </a:p>
        </p:txBody>
      </p:sp>
    </p:spTree>
    <p:extLst>
      <p:ext uri="{BB962C8B-B14F-4D97-AF65-F5344CB8AC3E}">
        <p14:creationId xmlns:p14="http://schemas.microsoft.com/office/powerpoint/2010/main" val="14472149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4"/>
          <p:cNvSpPr/>
          <p:nvPr/>
        </p:nvSpPr>
        <p:spPr>
          <a:xfrm>
            <a:off x="6743699" y="15784"/>
            <a:ext cx="12985173" cy="1954373"/>
          </a:xfrm>
          <a:prstGeom prst="rect">
            <a:avLst/>
          </a:prstGeom>
          <a:ln w="12700">
            <a:miter lim="400000"/>
          </a:ln>
          <a:extLst>
            <a:ext uri="{C572A759-6A51-4108-AA02-DFA0A04FC94B}">
              <ma14:wrappingTextBoxFlag xmlns="" xmlns:ma14="http://schemas.microsoft.com/office/mac/drawingml/2011/main" val="1"/>
            </a:ext>
          </a:extLst>
        </p:spPr>
        <p:txBody>
          <a:bodyPr wrap="square" lIns="91436" tIns="91436" rIns="91436" bIns="91436">
            <a:spAutoFit/>
          </a:bodyPr>
          <a:lstStyle>
            <a:lvl1pPr algn="l" defTabSz="1828800">
              <a:defRPr sz="4200" b="1">
                <a:solidFill>
                  <a:srgbClr val="7BCBB9"/>
                </a:solidFill>
                <a:latin typeface="Calibri"/>
                <a:ea typeface="Calibri"/>
                <a:cs typeface="Calibri"/>
                <a:sym typeface="Calibri"/>
              </a:defRPr>
            </a:lvl1pPr>
          </a:lstStyle>
          <a:p>
            <a:r>
              <a:rPr lang="en-AU" sz="11500" dirty="0" smtClean="0"/>
              <a:t>Plenary Program</a:t>
            </a:r>
            <a:endParaRPr sz="11500" dirty="0"/>
          </a:p>
        </p:txBody>
      </p:sp>
      <p:sp>
        <p:nvSpPr>
          <p:cNvPr id="4" name="Text Placeholder 2"/>
          <p:cNvSpPr txBox="1">
            <a:spLocks/>
          </p:cNvSpPr>
          <p:nvPr/>
        </p:nvSpPr>
        <p:spPr>
          <a:xfrm>
            <a:off x="1014814" y="3907880"/>
            <a:ext cx="10415185" cy="5942128"/>
          </a:xfrm>
          <a:prstGeom prst="rect">
            <a:avLst/>
          </a:prstGeom>
          <a:ln>
            <a:solidFill>
              <a:srgbClr val="00B050"/>
            </a:solidFill>
          </a:ln>
        </p:spPr>
        <p:txBody>
          <a:bodyPr lIns="180000" anchor="ctr">
            <a:normAutofit/>
          </a:bodyPr>
          <a:lst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spcBef>
                <a:spcPts val="2000"/>
              </a:spcBef>
              <a:buFontTx/>
              <a:buNone/>
            </a:pPr>
            <a:r>
              <a:rPr lang="en-AU" sz="4000" b="1" dirty="0" smtClean="0"/>
              <a:t> Delivering on policy priorities</a:t>
            </a:r>
          </a:p>
          <a:p>
            <a:pPr lvl="1" hangingPunct="1">
              <a:spcBef>
                <a:spcPts val="2000"/>
              </a:spcBef>
            </a:pPr>
            <a:r>
              <a:rPr lang="en-AU" sz="4000" dirty="0" smtClean="0"/>
              <a:t>2030 Agenda for Sustainable Development</a:t>
            </a:r>
          </a:p>
          <a:p>
            <a:pPr lvl="1" hangingPunct="1">
              <a:spcBef>
                <a:spcPts val="2000"/>
              </a:spcBef>
            </a:pPr>
            <a:r>
              <a:rPr lang="en-AU" sz="4000" dirty="0" smtClean="0"/>
              <a:t>Paris Climate Agreement</a:t>
            </a:r>
          </a:p>
          <a:p>
            <a:pPr lvl="1" hangingPunct="1">
              <a:spcBef>
                <a:spcPts val="2000"/>
              </a:spcBef>
            </a:pPr>
            <a:r>
              <a:rPr lang="en-AU" sz="4000" dirty="0" smtClean="0"/>
              <a:t>Sendai Framework for Disaster Risk Reduction</a:t>
            </a:r>
          </a:p>
        </p:txBody>
      </p:sp>
      <p:sp>
        <p:nvSpPr>
          <p:cNvPr id="5" name="Text Placeholder 2"/>
          <p:cNvSpPr txBox="1">
            <a:spLocks/>
          </p:cNvSpPr>
          <p:nvPr/>
        </p:nvSpPr>
        <p:spPr>
          <a:xfrm>
            <a:off x="5434343" y="10389547"/>
            <a:ext cx="13368273" cy="2629837"/>
          </a:xfrm>
          <a:prstGeom prst="rect">
            <a:avLst/>
          </a:prstGeom>
          <a:ln>
            <a:solidFill>
              <a:srgbClr val="00B050"/>
            </a:solidFill>
          </a:ln>
        </p:spPr>
        <p:txBody>
          <a:bodyPr anchor="ctr">
            <a:normAutofit/>
          </a:bodyPr>
          <a:lst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635000" lvl="1" indent="0" hangingPunct="1">
              <a:spcBef>
                <a:spcPts val="2000"/>
              </a:spcBef>
              <a:buNone/>
            </a:pPr>
            <a:r>
              <a:rPr lang="en-AU" sz="4000" b="1" dirty="0" smtClean="0"/>
              <a:t>Stepping up GEO</a:t>
            </a:r>
          </a:p>
          <a:p>
            <a:pPr lvl="1" hangingPunct="1">
              <a:spcBef>
                <a:spcPts val="2000"/>
              </a:spcBef>
            </a:pPr>
            <a:r>
              <a:rPr lang="en-AU" sz="4000" dirty="0" smtClean="0"/>
              <a:t>A new three-year Work </a:t>
            </a:r>
            <a:r>
              <a:rPr lang="en-AU" sz="4000" dirty="0"/>
              <a:t>P</a:t>
            </a:r>
            <a:r>
              <a:rPr lang="en-AU" sz="4000" dirty="0" smtClean="0"/>
              <a:t>rogramme</a:t>
            </a:r>
          </a:p>
          <a:p>
            <a:pPr lvl="1" hangingPunct="1">
              <a:spcBef>
                <a:spcPts val="2000"/>
              </a:spcBef>
            </a:pPr>
            <a:r>
              <a:rPr lang="en-AU" sz="4000" dirty="0" smtClean="0"/>
              <a:t>Delivering a Results-Oriented GEOSS</a:t>
            </a:r>
          </a:p>
        </p:txBody>
      </p:sp>
      <p:sp>
        <p:nvSpPr>
          <p:cNvPr id="6" name="Text Placeholder 2"/>
          <p:cNvSpPr txBox="1">
            <a:spLocks/>
          </p:cNvSpPr>
          <p:nvPr/>
        </p:nvSpPr>
        <p:spPr>
          <a:xfrm>
            <a:off x="12118479" y="3907879"/>
            <a:ext cx="10973815" cy="5942129"/>
          </a:xfrm>
          <a:prstGeom prst="rect">
            <a:avLst/>
          </a:prstGeom>
          <a:ln>
            <a:solidFill>
              <a:srgbClr val="00B050"/>
            </a:solidFill>
          </a:ln>
        </p:spPr>
        <p:txBody>
          <a:bodyPr lIns="180000" anchor="ctr">
            <a:normAutofit/>
          </a:bodyPr>
          <a:lst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spcBef>
                <a:spcPts val="2000"/>
              </a:spcBef>
              <a:buFontTx/>
              <a:buNone/>
            </a:pPr>
            <a:r>
              <a:rPr lang="en-AU" sz="4000" b="1" dirty="0" smtClean="0"/>
              <a:t> Expanding GEO’s impact</a:t>
            </a:r>
          </a:p>
          <a:p>
            <a:pPr lvl="1" hangingPunct="1">
              <a:spcBef>
                <a:spcPts val="2000"/>
              </a:spcBef>
            </a:pPr>
            <a:r>
              <a:rPr lang="en-AU" sz="4000" dirty="0" smtClean="0"/>
              <a:t>Connecting GEO to the multi-lateral economic cooperation framework</a:t>
            </a:r>
          </a:p>
          <a:p>
            <a:pPr lvl="1" hangingPunct="1">
              <a:spcBef>
                <a:spcPts val="2000"/>
              </a:spcBef>
            </a:pPr>
            <a:r>
              <a:rPr lang="en-AU" sz="4000" dirty="0" smtClean="0"/>
              <a:t>Delivering GEO’s impact at regional and local levels</a:t>
            </a:r>
          </a:p>
          <a:p>
            <a:pPr lvl="1" hangingPunct="1">
              <a:spcBef>
                <a:spcPts val="2000"/>
              </a:spcBef>
            </a:pPr>
            <a:r>
              <a:rPr lang="en-AU" sz="4000" dirty="0" smtClean="0"/>
              <a:t>Engaging enabling communities: stats, eco and tech</a:t>
            </a:r>
          </a:p>
        </p:txBody>
      </p:sp>
      <p:sp>
        <p:nvSpPr>
          <p:cNvPr id="8" name="Text Placeholder 2"/>
          <p:cNvSpPr txBox="1">
            <a:spLocks/>
          </p:cNvSpPr>
          <p:nvPr/>
        </p:nvSpPr>
        <p:spPr>
          <a:xfrm>
            <a:off x="5397726" y="2224403"/>
            <a:ext cx="13368273" cy="1143938"/>
          </a:xfrm>
          <a:prstGeom prst="rect">
            <a:avLst/>
          </a:prstGeom>
          <a:solidFill>
            <a:srgbClr val="00B050"/>
          </a:solidFill>
          <a:ln>
            <a:solidFill>
              <a:srgbClr val="00B050"/>
            </a:solidFill>
          </a:ln>
        </p:spPr>
        <p:txBody>
          <a:bodyPr anchor="ctr">
            <a:normAutofit/>
          </a:bodyPr>
          <a:lst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635000" lvl="1" indent="0" algn="ctr" hangingPunct="1">
              <a:spcBef>
                <a:spcPts val="2000"/>
              </a:spcBef>
              <a:buNone/>
            </a:pPr>
            <a:r>
              <a:rPr lang="en-AU" sz="4000" b="1" dirty="0" smtClean="0">
                <a:solidFill>
                  <a:schemeClr val="bg1"/>
                </a:solidFill>
              </a:rPr>
              <a:t>A Platform for Action</a:t>
            </a:r>
          </a:p>
        </p:txBody>
      </p:sp>
    </p:spTree>
    <p:extLst>
      <p:ext uri="{BB962C8B-B14F-4D97-AF65-F5344CB8AC3E}">
        <p14:creationId xmlns:p14="http://schemas.microsoft.com/office/powerpoint/2010/main" val="1831867992"/>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4"/>
          <p:cNvSpPr/>
          <p:nvPr/>
        </p:nvSpPr>
        <p:spPr>
          <a:xfrm>
            <a:off x="6743699" y="15784"/>
            <a:ext cx="12985173" cy="1954373"/>
          </a:xfrm>
          <a:prstGeom prst="rect">
            <a:avLst/>
          </a:prstGeom>
          <a:ln w="12700">
            <a:miter lim="400000"/>
          </a:ln>
          <a:extLst>
            <a:ext uri="{C572A759-6A51-4108-AA02-DFA0A04FC94B}">
              <ma14:wrappingTextBoxFlag xmlns="" xmlns:ma14="http://schemas.microsoft.com/office/mac/drawingml/2011/main" val="1"/>
            </a:ext>
          </a:extLst>
        </p:spPr>
        <p:txBody>
          <a:bodyPr wrap="square" lIns="91436" tIns="91436" rIns="91436" bIns="91436">
            <a:spAutoFit/>
          </a:bodyPr>
          <a:lstStyle>
            <a:lvl1pPr algn="l" defTabSz="1828800">
              <a:defRPr sz="4200" b="1">
                <a:solidFill>
                  <a:srgbClr val="7BCBB9"/>
                </a:solidFill>
                <a:latin typeface="Calibri"/>
                <a:ea typeface="Calibri"/>
                <a:cs typeface="Calibri"/>
                <a:sym typeface="Calibri"/>
              </a:defRPr>
            </a:lvl1pPr>
          </a:lstStyle>
          <a:p>
            <a:r>
              <a:rPr lang="en-AU" sz="11500" dirty="0" smtClean="0"/>
              <a:t>Ministerial Summit</a:t>
            </a:r>
            <a:endParaRPr sz="11500" dirty="0"/>
          </a:p>
        </p:txBody>
      </p:sp>
      <p:graphicFrame>
        <p:nvGraphicFramePr>
          <p:cNvPr id="4" name="Table 3"/>
          <p:cNvGraphicFramePr>
            <a:graphicFrameLocks noGrp="1"/>
          </p:cNvGraphicFramePr>
          <p:nvPr>
            <p:extLst>
              <p:ext uri="{D42A27DB-BD31-4B8C-83A1-F6EECF244321}">
                <p14:modId xmlns:p14="http://schemas.microsoft.com/office/powerpoint/2010/main" val="3635248273"/>
              </p:ext>
            </p:extLst>
          </p:nvPr>
        </p:nvGraphicFramePr>
        <p:xfrm>
          <a:off x="2070596" y="2604654"/>
          <a:ext cx="20713204" cy="10204680"/>
        </p:xfrm>
        <a:graphic>
          <a:graphicData uri="http://schemas.openxmlformats.org/drawingml/2006/table">
            <a:tbl>
              <a:tblPr firstRow="1" bandRow="1">
                <a:tableStyleId>{69CF1AB2-1976-4502-BF36-3FF5EA218861}</a:tableStyleId>
              </a:tblPr>
              <a:tblGrid>
                <a:gridCol w="10273804">
                  <a:extLst>
                    <a:ext uri="{9D8B030D-6E8A-4147-A177-3AD203B41FA5}">
                      <a16:colId xmlns:a16="http://schemas.microsoft.com/office/drawing/2014/main" val="576383353"/>
                    </a:ext>
                  </a:extLst>
                </a:gridCol>
                <a:gridCol w="10439400">
                  <a:extLst>
                    <a:ext uri="{9D8B030D-6E8A-4147-A177-3AD203B41FA5}">
                      <a16:colId xmlns:a16="http://schemas.microsoft.com/office/drawing/2014/main" val="1139304914"/>
                    </a:ext>
                  </a:extLst>
                </a:gridCol>
              </a:tblGrid>
              <a:tr h="1600200">
                <a:tc>
                  <a:txBody>
                    <a:bodyPr/>
                    <a:lstStyle/>
                    <a:p>
                      <a:pPr algn="ctr"/>
                      <a:r>
                        <a:rPr lang="en-AU" sz="4400" b="1" u="none" dirty="0" smtClean="0">
                          <a:solidFill>
                            <a:schemeClr val="bg1"/>
                          </a:solidFill>
                        </a:rPr>
                        <a:t>Shaping GEO’s future</a:t>
                      </a:r>
                      <a:endParaRPr lang="en-AU" sz="4400" b="1" u="none" dirty="0">
                        <a:solidFill>
                          <a:schemeClr val="bg1"/>
                        </a:solidFill>
                      </a:endParaRPr>
                    </a:p>
                  </a:txBody>
                  <a:tcPr marL="180000" marR="180000" marT="180000" marB="180000">
                    <a:solidFill>
                      <a:schemeClr val="accent1">
                        <a:lumMod val="75000"/>
                      </a:schemeClr>
                    </a:solidFill>
                  </a:tcPr>
                </a:tc>
                <a:tc>
                  <a:txBody>
                    <a:bodyPr/>
                    <a:lstStyle/>
                    <a:p>
                      <a:pPr algn="ctr"/>
                      <a:r>
                        <a:rPr lang="en-AU" sz="4400" b="1" dirty="0" smtClean="0">
                          <a:solidFill>
                            <a:schemeClr val="bg1"/>
                          </a:solidFill>
                        </a:rPr>
                        <a:t>Scaling up GEO</a:t>
                      </a:r>
                    </a:p>
                  </a:txBody>
                  <a:tcPr marL="180000" marR="180000" marT="180000" marB="180000">
                    <a:solidFill>
                      <a:schemeClr val="accent3">
                        <a:lumMod val="75000"/>
                      </a:schemeClr>
                    </a:solidFill>
                  </a:tcPr>
                </a:tc>
                <a:extLst>
                  <a:ext uri="{0D108BD9-81ED-4DB2-BD59-A6C34878D82A}">
                    <a16:rowId xmlns:a16="http://schemas.microsoft.com/office/drawing/2014/main" val="3785490327"/>
                  </a:ext>
                </a:extLst>
              </a:tr>
              <a:tr h="2025305">
                <a:tc>
                  <a:txBody>
                    <a:bodyPr/>
                    <a:lstStyle/>
                    <a:p>
                      <a:pPr algn="ctr"/>
                      <a:r>
                        <a:rPr lang="en-AU" sz="4400" b="0" u="none" dirty="0" smtClean="0">
                          <a:solidFill>
                            <a:schemeClr val="tx1"/>
                          </a:solidFill>
                        </a:rPr>
                        <a:t>Earth</a:t>
                      </a:r>
                      <a:r>
                        <a:rPr lang="en-AU" sz="4400" b="0" u="none" baseline="0" dirty="0" smtClean="0">
                          <a:solidFill>
                            <a:schemeClr val="tx1"/>
                          </a:solidFill>
                        </a:rPr>
                        <a:t> observation</a:t>
                      </a:r>
                      <a:r>
                        <a:rPr lang="en-AU" sz="4400" b="0" u="none" dirty="0" smtClean="0">
                          <a:solidFill>
                            <a:schemeClr val="tx1"/>
                          </a:solidFill>
                        </a:rPr>
                        <a:t> as a critical driver of economic growth and development in a changing world</a:t>
                      </a:r>
                      <a:endParaRPr lang="en-AU" sz="4400" b="0" u="none" dirty="0">
                        <a:solidFill>
                          <a:schemeClr val="tx1"/>
                        </a:solidFill>
                      </a:endParaRPr>
                    </a:p>
                  </a:txBody>
                  <a:tcPr marL="540000" marR="540000" marT="540000" marB="540000">
                    <a:solidFill>
                      <a:schemeClr val="accent1">
                        <a:lumMod val="20000"/>
                        <a:lumOff val="80000"/>
                      </a:schemeClr>
                    </a:solidFill>
                  </a:tcPr>
                </a:tc>
                <a:tc>
                  <a:txBody>
                    <a:bodyPr/>
                    <a:lstStyle/>
                    <a:p>
                      <a:pPr algn="ctr"/>
                      <a:r>
                        <a:rPr lang="en-AU" sz="4400" dirty="0" smtClean="0"/>
                        <a:t>Members investing in</a:t>
                      </a:r>
                      <a:r>
                        <a:rPr lang="en-AU" sz="4400" baseline="0" dirty="0" smtClean="0"/>
                        <a:t> GEO’s success</a:t>
                      </a:r>
                      <a:endParaRPr lang="en-AU" sz="4400" dirty="0" smtClean="0"/>
                    </a:p>
                  </a:txBody>
                  <a:tcPr marL="540000" marR="540000" marT="540000" marB="540000">
                    <a:solidFill>
                      <a:schemeClr val="accent3">
                        <a:lumMod val="20000"/>
                        <a:lumOff val="80000"/>
                      </a:schemeClr>
                    </a:solidFill>
                  </a:tcPr>
                </a:tc>
                <a:extLst>
                  <a:ext uri="{0D108BD9-81ED-4DB2-BD59-A6C34878D82A}">
                    <a16:rowId xmlns:a16="http://schemas.microsoft.com/office/drawing/2014/main" val="1045123576"/>
                  </a:ext>
                </a:extLst>
              </a:tr>
              <a:tr h="2043774">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en-AU" sz="4400" b="0" u="none" dirty="0" smtClean="0">
                          <a:solidFill>
                            <a:schemeClr val="tx1"/>
                          </a:solidFill>
                        </a:rPr>
                        <a:t>Engaging with vulnerable and developing nations</a:t>
                      </a:r>
                    </a:p>
                  </a:txBody>
                  <a:tcPr marL="540000" marR="540000" marT="540000" marB="540000">
                    <a:solidFill>
                      <a:schemeClr val="accent1">
                        <a:lumMod val="20000"/>
                        <a:lumOff val="80000"/>
                      </a:schemeClr>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lang="en-AU" sz="4400" b="0" dirty="0" smtClean="0"/>
                        <a:t>Inspiring industry to invest in GEO</a:t>
                      </a:r>
                    </a:p>
                  </a:txBody>
                  <a:tcPr marL="540000" marR="540000" marT="540000" marB="540000">
                    <a:solidFill>
                      <a:schemeClr val="accent3">
                        <a:lumMod val="20000"/>
                        <a:lumOff val="80000"/>
                      </a:schemeClr>
                    </a:solidFill>
                  </a:tcPr>
                </a:tc>
                <a:extLst>
                  <a:ext uri="{0D108BD9-81ED-4DB2-BD59-A6C34878D82A}">
                    <a16:rowId xmlns:a16="http://schemas.microsoft.com/office/drawing/2014/main" val="631284319"/>
                  </a:ext>
                </a:extLst>
              </a:tr>
              <a:tr h="1816443">
                <a:tc>
                  <a:txBody>
                    <a:bodyPr/>
                    <a:lstStyle/>
                    <a:p>
                      <a:pPr algn="ctr"/>
                      <a:r>
                        <a:rPr lang="en-AU" sz="4400" b="0" dirty="0" smtClean="0">
                          <a:solidFill>
                            <a:schemeClr val="tx1"/>
                          </a:solidFill>
                        </a:rPr>
                        <a:t>Including people from vulnerable, minority or disadvantaged backgrounds </a:t>
                      </a:r>
                      <a:endParaRPr lang="en-AU" sz="4400" b="0" dirty="0">
                        <a:solidFill>
                          <a:schemeClr val="tx1"/>
                        </a:solidFill>
                      </a:endParaRPr>
                    </a:p>
                  </a:txBody>
                  <a:tcPr marL="540000" marR="540000" marT="540000" marB="540000">
                    <a:solidFill>
                      <a:schemeClr val="accent1">
                        <a:lumMod val="20000"/>
                        <a:lumOff val="80000"/>
                      </a:schemeClr>
                    </a:solidFill>
                  </a:tcPr>
                </a:tc>
                <a:tc>
                  <a:txBody>
                    <a:bodyPr/>
                    <a:lstStyle/>
                    <a:p>
                      <a:pPr algn="ctr"/>
                      <a:r>
                        <a:rPr lang="en-AU" sz="4400" baseline="0" dirty="0" smtClean="0"/>
                        <a:t>Open access, open data</a:t>
                      </a:r>
                    </a:p>
                  </a:txBody>
                  <a:tcPr marL="540000" marR="540000" marT="540000" marB="540000">
                    <a:solidFill>
                      <a:schemeClr val="accent3">
                        <a:lumMod val="20000"/>
                        <a:lumOff val="80000"/>
                      </a:schemeClr>
                    </a:solidFill>
                  </a:tcPr>
                </a:tc>
                <a:extLst>
                  <a:ext uri="{0D108BD9-81ED-4DB2-BD59-A6C34878D82A}">
                    <a16:rowId xmlns:a16="http://schemas.microsoft.com/office/drawing/2014/main" val="1932538723"/>
                  </a:ext>
                </a:extLst>
              </a:tr>
            </a:tbl>
          </a:graphicData>
        </a:graphic>
      </p:graphicFrame>
    </p:spTree>
    <p:extLst>
      <p:ext uri="{BB962C8B-B14F-4D97-AF65-F5344CB8AC3E}">
        <p14:creationId xmlns:p14="http://schemas.microsoft.com/office/powerpoint/2010/main" val="327301785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p:nvPr/>
        </p:nvSpPr>
        <p:spPr>
          <a:xfrm>
            <a:off x="1307058" y="2246375"/>
            <a:ext cx="7665492" cy="7186575"/>
          </a:xfrm>
          <a:prstGeom prst="rect">
            <a:avLst/>
          </a:prstGeom>
          <a:ln w="12700">
            <a:miter lim="400000"/>
          </a:ln>
          <a:extLst>
            <a:ext uri="{C572A759-6A51-4108-AA02-DFA0A04FC94B}">
              <ma14:wrappingTextBoxFlag xmlns="" xmlns:ma14="http://schemas.microsoft.com/office/mac/drawingml/2011/main" val="1"/>
            </a:ext>
          </a:extLst>
        </p:spPr>
        <p:txBody>
          <a:bodyPr wrap="square" lIns="91436" tIns="91436" rIns="91436" bIns="91436">
            <a:spAutoFit/>
          </a:bodyPr>
          <a:lstStyle/>
          <a:p>
            <a:pPr algn="l" defTabSz="1828800">
              <a:defRPr sz="3800">
                <a:latin typeface="Calibri"/>
                <a:ea typeface="Calibri"/>
                <a:cs typeface="Calibri"/>
                <a:sym typeface="Calibri"/>
              </a:defRPr>
            </a:pPr>
            <a:r>
              <a:rPr lang="en-AU" sz="6500" b="1" dirty="0" smtClean="0">
                <a:solidFill>
                  <a:srgbClr val="424242"/>
                </a:solidFill>
                <a:latin typeface="Calibri"/>
                <a:ea typeface="Calibri"/>
                <a:cs typeface="Calibri"/>
                <a:sym typeface="Calibri"/>
              </a:rPr>
              <a:t>Global partnership of governments.</a:t>
            </a:r>
          </a:p>
          <a:p>
            <a:pPr algn="l" defTabSz="1828800">
              <a:defRPr sz="3800">
                <a:latin typeface="Calibri"/>
                <a:ea typeface="Calibri"/>
                <a:cs typeface="Calibri"/>
                <a:sym typeface="Calibri"/>
              </a:defRPr>
            </a:pPr>
            <a:endParaRPr lang="en-AU" sz="6500" b="1" dirty="0" smtClean="0">
              <a:solidFill>
                <a:srgbClr val="424242"/>
              </a:solidFill>
              <a:latin typeface="Calibri"/>
              <a:ea typeface="Calibri"/>
              <a:cs typeface="Calibri"/>
              <a:sym typeface="Calibri"/>
            </a:endParaRPr>
          </a:p>
          <a:p>
            <a:pPr algn="l" defTabSz="1828800">
              <a:defRPr sz="3800">
                <a:latin typeface="Calibri"/>
                <a:ea typeface="Calibri"/>
                <a:cs typeface="Calibri"/>
                <a:sym typeface="Calibri"/>
              </a:defRPr>
            </a:pPr>
            <a:r>
              <a:rPr lang="en-AU" sz="6500" b="1" dirty="0" smtClean="0">
                <a:solidFill>
                  <a:srgbClr val="424242"/>
                </a:solidFill>
                <a:latin typeface="Calibri"/>
                <a:ea typeface="Calibri"/>
                <a:cs typeface="Calibri"/>
                <a:sym typeface="Calibri"/>
              </a:rPr>
              <a:t>Improving </a:t>
            </a:r>
            <a:r>
              <a:rPr sz="6500" b="1" dirty="0" smtClean="0">
                <a:solidFill>
                  <a:srgbClr val="424242"/>
                </a:solidFill>
                <a:latin typeface="Calibri"/>
                <a:ea typeface="Calibri"/>
                <a:cs typeface="Calibri"/>
                <a:sym typeface="Calibri"/>
              </a:rPr>
              <a:t>the use </a:t>
            </a:r>
            <a:r>
              <a:rPr sz="6500" b="1" dirty="0">
                <a:solidFill>
                  <a:srgbClr val="424242"/>
                </a:solidFill>
                <a:latin typeface="Calibri"/>
                <a:ea typeface="Calibri"/>
                <a:cs typeface="Calibri"/>
                <a:sym typeface="Calibri"/>
              </a:rPr>
              <a:t>of Earth </a:t>
            </a:r>
            <a:r>
              <a:rPr lang="en-AU" sz="6500" b="1" dirty="0" smtClean="0">
                <a:solidFill>
                  <a:srgbClr val="424242"/>
                </a:solidFill>
                <a:latin typeface="Calibri"/>
                <a:ea typeface="Calibri"/>
                <a:cs typeface="Calibri"/>
                <a:sym typeface="Calibri"/>
              </a:rPr>
              <a:t>o</a:t>
            </a:r>
            <a:r>
              <a:rPr sz="6500" b="1" dirty="0" err="1" smtClean="0">
                <a:solidFill>
                  <a:srgbClr val="424242"/>
                </a:solidFill>
                <a:latin typeface="Calibri"/>
                <a:ea typeface="Calibri"/>
                <a:cs typeface="Calibri"/>
                <a:sym typeface="Calibri"/>
              </a:rPr>
              <a:t>bservations</a:t>
            </a:r>
            <a:r>
              <a:rPr sz="6500" b="1" dirty="0" smtClean="0">
                <a:solidFill>
                  <a:srgbClr val="424242"/>
                </a:solidFill>
                <a:latin typeface="Calibri"/>
                <a:ea typeface="Calibri"/>
                <a:cs typeface="Calibri"/>
                <a:sym typeface="Calibri"/>
              </a:rPr>
              <a:t> </a:t>
            </a:r>
            <a:r>
              <a:rPr sz="6500" b="1" dirty="0">
                <a:solidFill>
                  <a:srgbClr val="424242"/>
                </a:solidFill>
                <a:latin typeface="Calibri"/>
                <a:ea typeface="Calibri"/>
                <a:cs typeface="Calibri"/>
                <a:sym typeface="Calibri"/>
              </a:rPr>
              <a:t>for the benefit of society.</a:t>
            </a:r>
          </a:p>
        </p:txBody>
      </p:sp>
      <p:sp>
        <p:nvSpPr>
          <p:cNvPr id="153" name="Shape 153"/>
          <p:cNvSpPr/>
          <p:nvPr/>
        </p:nvSpPr>
        <p:spPr>
          <a:xfrm>
            <a:off x="828252" y="1073009"/>
            <a:ext cx="21557038" cy="830573"/>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lvl1pPr algn="l" defTabSz="1828800">
              <a:defRPr sz="4200" b="1">
                <a:solidFill>
                  <a:srgbClr val="7BCBB9"/>
                </a:solidFill>
                <a:latin typeface="Calibri"/>
                <a:ea typeface="Calibri"/>
                <a:cs typeface="Calibri"/>
                <a:sym typeface="Calibri"/>
              </a:defRPr>
            </a:lvl1pPr>
          </a:lstStyle>
          <a:p>
            <a:r>
              <a:t>Group on Earth Observations</a:t>
            </a:r>
          </a:p>
        </p:txBody>
      </p:sp>
      <p:pic>
        <p:nvPicPr>
          <p:cNvPr id="6" name="image3.png"/>
          <p:cNvPicPr>
            <a:picLocks noChangeAspect="1"/>
          </p:cNvPicPr>
          <p:nvPr/>
        </p:nvPicPr>
        <p:blipFill>
          <a:blip r:embed="rId3">
            <a:extLst/>
          </a:blip>
          <a:stretch>
            <a:fillRect/>
          </a:stretch>
        </p:blipFill>
        <p:spPr>
          <a:xfrm>
            <a:off x="9464199" y="1308850"/>
            <a:ext cx="13533845" cy="9390428"/>
          </a:xfrm>
          <a:prstGeom prst="rect">
            <a:avLst/>
          </a:prstGeom>
          <a:ln w="12700">
            <a:miter lim="400000"/>
          </a:ln>
        </p:spPr>
      </p:pic>
      <p:pic>
        <p:nvPicPr>
          <p:cNvPr id="2" name="Picture 1"/>
          <p:cNvPicPr>
            <a:picLocks noChangeAspect="1"/>
          </p:cNvPicPr>
          <p:nvPr/>
        </p:nvPicPr>
        <p:blipFill>
          <a:blip r:embed="rId4"/>
          <a:stretch>
            <a:fillRect/>
          </a:stretch>
        </p:blipFill>
        <p:spPr>
          <a:xfrm>
            <a:off x="271726" y="11863478"/>
            <a:ext cx="4219048" cy="1457143"/>
          </a:xfrm>
          <a:prstGeom prst="rect">
            <a:avLst/>
          </a:prstGeom>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p:nvPr/>
        </p:nvSpPr>
        <p:spPr>
          <a:xfrm>
            <a:off x="12192700" y="11712622"/>
            <a:ext cx="12048230" cy="1946426"/>
          </a:xfrm>
          <a:prstGeom prst="rect">
            <a:avLst/>
          </a:prstGeom>
          <a:solidFill>
            <a:srgbClr val="FFFFFF"/>
          </a:solidFill>
          <a:ln w="12700">
            <a:miter lim="400000"/>
          </a:ln>
        </p:spPr>
        <p:txBody>
          <a:bodyPr lIns="50800" tIns="50800" rIns="50800" bIns="50800" anchor="ctr"/>
          <a:lstStyle/>
          <a:p>
            <a:endParaRPr/>
          </a:p>
        </p:txBody>
      </p:sp>
      <p:sp>
        <p:nvSpPr>
          <p:cNvPr id="153" name="Shape 153"/>
          <p:cNvSpPr/>
          <p:nvPr/>
        </p:nvSpPr>
        <p:spPr>
          <a:xfrm>
            <a:off x="899185" y="385147"/>
            <a:ext cx="17046333" cy="110286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6500" b="1">
                <a:solidFill>
                  <a:srgbClr val="559AC3"/>
                </a:solidFill>
                <a:latin typeface="Open Sans"/>
                <a:ea typeface="Open Sans"/>
                <a:cs typeface="Open Sans"/>
                <a:sym typeface="Open Sans"/>
              </a:defRPr>
            </a:lvl1pPr>
          </a:lstStyle>
          <a:p>
            <a:r>
              <a:rPr lang="en-AU" dirty="0" smtClean="0"/>
              <a:t>Organising GEO Week 2019: A Team Effort</a:t>
            </a:r>
            <a:endParaRPr dirty="0"/>
          </a:p>
        </p:txBody>
      </p:sp>
      <p:sp>
        <p:nvSpPr>
          <p:cNvPr id="8" name="Text Placeholder 2"/>
          <p:cNvSpPr txBox="1">
            <a:spLocks/>
          </p:cNvSpPr>
          <p:nvPr/>
        </p:nvSpPr>
        <p:spPr>
          <a:xfrm>
            <a:off x="960528" y="1642760"/>
            <a:ext cx="10993579" cy="9976812"/>
          </a:xfrm>
          <a:prstGeom prst="rect">
            <a:avLst/>
          </a:prstGeom>
          <a:ln>
            <a:solidFill>
              <a:srgbClr val="00B050"/>
            </a:solidFill>
          </a:ln>
        </p:spPr>
        <p:txBody>
          <a:bodyPr>
            <a:normAutofit/>
          </a:bodyPr>
          <a:lst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buFontTx/>
              <a:buNone/>
            </a:pPr>
            <a:r>
              <a:rPr lang="en-AU" sz="4400" u="sng" dirty="0" smtClean="0"/>
              <a:t>Ministerial </a:t>
            </a:r>
            <a:r>
              <a:rPr lang="en-AU" sz="4400" u="sng" dirty="0" smtClean="0"/>
              <a:t>Summit Working </a:t>
            </a:r>
            <a:r>
              <a:rPr lang="en-AU" sz="4400" u="sng" dirty="0" smtClean="0"/>
              <a:t>Group</a:t>
            </a:r>
          </a:p>
          <a:p>
            <a:pPr marL="635000" lvl="1" indent="0" hangingPunct="1">
              <a:spcBef>
                <a:spcPts val="2000"/>
              </a:spcBef>
              <a:buNone/>
            </a:pPr>
            <a:r>
              <a:rPr lang="en-AU" sz="3600" dirty="0" smtClean="0"/>
              <a:t>Participation:</a:t>
            </a:r>
          </a:p>
          <a:p>
            <a:pPr lvl="2" hangingPunct="1">
              <a:spcBef>
                <a:spcPts val="2000"/>
              </a:spcBef>
            </a:pPr>
            <a:r>
              <a:rPr lang="en-AU" sz="3600" dirty="0" smtClean="0"/>
              <a:t>Member Reps: </a:t>
            </a:r>
            <a:r>
              <a:rPr lang="en-AU" sz="3600" dirty="0" err="1" smtClean="0"/>
              <a:t>Aus</a:t>
            </a:r>
            <a:r>
              <a:rPr lang="en-AU" sz="3600" dirty="0" smtClean="0"/>
              <a:t>, China, EC, Germany, Japan, Mexico,  Africa, </a:t>
            </a:r>
            <a:r>
              <a:rPr lang="en-AU" sz="3600" dirty="0" err="1" smtClean="0"/>
              <a:t>Switz</a:t>
            </a:r>
            <a:r>
              <a:rPr lang="en-AU" sz="3600" dirty="0" smtClean="0"/>
              <a:t>, USA, UK</a:t>
            </a:r>
          </a:p>
          <a:p>
            <a:pPr lvl="2" hangingPunct="1">
              <a:spcBef>
                <a:spcPts val="2000"/>
              </a:spcBef>
            </a:pPr>
            <a:r>
              <a:rPr lang="en-AU" sz="3600" dirty="0" smtClean="0"/>
              <a:t>PO Reps: SPREP, ITC, ILTER, Cons. Intl</a:t>
            </a:r>
          </a:p>
          <a:p>
            <a:pPr marL="635000" lvl="1" indent="0" hangingPunct="1">
              <a:spcBef>
                <a:spcPts val="2000"/>
              </a:spcBef>
              <a:buNone/>
            </a:pPr>
            <a:r>
              <a:rPr lang="en-AU" sz="3600" dirty="0" smtClean="0"/>
              <a:t>Co-Chairs: UK, USA and Australia</a:t>
            </a:r>
          </a:p>
          <a:p>
            <a:pPr marL="635000" lvl="1" indent="0" hangingPunct="1">
              <a:spcBef>
                <a:spcPts val="2000"/>
              </a:spcBef>
              <a:buNone/>
            </a:pPr>
            <a:r>
              <a:rPr lang="en-AU" sz="3600" dirty="0" smtClean="0"/>
              <a:t>Key responsibilities:</a:t>
            </a:r>
          </a:p>
          <a:p>
            <a:pPr lvl="2" hangingPunct="1">
              <a:spcBef>
                <a:spcPts val="2000"/>
              </a:spcBef>
            </a:pPr>
            <a:r>
              <a:rPr lang="en-AU" sz="3600" dirty="0" smtClean="0"/>
              <a:t>Declaration</a:t>
            </a:r>
          </a:p>
          <a:p>
            <a:pPr lvl="2" hangingPunct="1">
              <a:spcBef>
                <a:spcPts val="2000"/>
              </a:spcBef>
            </a:pPr>
            <a:r>
              <a:rPr lang="en-AU" sz="3600" dirty="0" smtClean="0"/>
              <a:t>Program / Agenda</a:t>
            </a:r>
          </a:p>
          <a:p>
            <a:pPr marL="635000" lvl="1" indent="0" hangingPunct="1">
              <a:spcBef>
                <a:spcPts val="2000"/>
              </a:spcBef>
              <a:buNone/>
            </a:pPr>
            <a:r>
              <a:rPr lang="en-AU" sz="3600" dirty="0" smtClean="0"/>
              <a:t>Key next steps:</a:t>
            </a:r>
          </a:p>
          <a:p>
            <a:pPr lvl="2" hangingPunct="1">
              <a:spcBef>
                <a:spcPts val="2000"/>
              </a:spcBef>
            </a:pPr>
            <a:r>
              <a:rPr lang="en-AU" sz="3600" dirty="0" smtClean="0"/>
              <a:t>Circulate draft Declaration to Principals</a:t>
            </a:r>
          </a:p>
          <a:p>
            <a:pPr lvl="2" hangingPunct="1">
              <a:spcBef>
                <a:spcPts val="2000"/>
              </a:spcBef>
            </a:pPr>
            <a:r>
              <a:rPr lang="en-AU" sz="3600" dirty="0" smtClean="0"/>
              <a:t>Continue development of agenda, including refining session descriptions</a:t>
            </a:r>
          </a:p>
        </p:txBody>
      </p:sp>
      <p:sp>
        <p:nvSpPr>
          <p:cNvPr id="9" name="Text Placeholder 2"/>
          <p:cNvSpPr txBox="1">
            <a:spLocks/>
          </p:cNvSpPr>
          <p:nvPr/>
        </p:nvSpPr>
        <p:spPr>
          <a:xfrm>
            <a:off x="12420977" y="1642758"/>
            <a:ext cx="11020946" cy="9976813"/>
          </a:xfrm>
          <a:prstGeom prst="rect">
            <a:avLst/>
          </a:prstGeom>
          <a:ln w="12700">
            <a:solidFill>
              <a:srgbClr val="7030A0"/>
            </a:solidFill>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AU" sz="4800" u="sng" dirty="0" smtClean="0"/>
              <a:t>Political Leadership Team</a:t>
            </a:r>
          </a:p>
          <a:p>
            <a:pPr marL="635000" lvl="1" indent="0">
              <a:spcBef>
                <a:spcPts val="2500"/>
              </a:spcBef>
              <a:buNone/>
            </a:pPr>
            <a:r>
              <a:rPr lang="en-AU" sz="3600" dirty="0" smtClean="0"/>
              <a:t>Membership: Co-Chairs</a:t>
            </a:r>
            <a:r>
              <a:rPr lang="en-AU" sz="3600" dirty="0"/>
              <a:t>, Australian </a:t>
            </a:r>
            <a:r>
              <a:rPr lang="en-AU" sz="3600" dirty="0" smtClean="0"/>
              <a:t>GEO Principal and the GEOSEC Director</a:t>
            </a:r>
          </a:p>
          <a:p>
            <a:pPr marL="635000" lvl="1" indent="0">
              <a:spcBef>
                <a:spcPts val="2500"/>
              </a:spcBef>
              <a:buNone/>
            </a:pPr>
            <a:r>
              <a:rPr lang="en-AU" sz="3600" dirty="0" smtClean="0"/>
              <a:t>Key responsibilities:</a:t>
            </a:r>
          </a:p>
          <a:p>
            <a:pPr lvl="1">
              <a:spcBef>
                <a:spcPts val="2500"/>
              </a:spcBef>
            </a:pPr>
            <a:r>
              <a:rPr lang="en-AU" sz="3600" dirty="0" smtClean="0"/>
              <a:t>Shape high-level political and strategic framing for the Summit</a:t>
            </a:r>
          </a:p>
          <a:p>
            <a:pPr lvl="1">
              <a:spcBef>
                <a:spcPts val="2500"/>
              </a:spcBef>
            </a:pPr>
            <a:r>
              <a:rPr lang="en-AU" sz="3600" dirty="0" smtClean="0"/>
              <a:t>Leverage personal and professional networks</a:t>
            </a:r>
          </a:p>
          <a:p>
            <a:pPr marL="635000" lvl="1" indent="0">
              <a:spcBef>
                <a:spcPts val="2500"/>
              </a:spcBef>
              <a:buNone/>
            </a:pPr>
            <a:r>
              <a:rPr lang="en-AU" sz="3600" dirty="0" smtClean="0"/>
              <a:t>Current focus:</a:t>
            </a:r>
          </a:p>
          <a:p>
            <a:pPr lvl="1">
              <a:spcBef>
                <a:spcPts val="2500"/>
              </a:spcBef>
            </a:pPr>
            <a:r>
              <a:rPr lang="en-AU" sz="3600" dirty="0" smtClean="0"/>
              <a:t>Identify ‘headline’ business and industry players they can attract to Industry Track</a:t>
            </a:r>
          </a:p>
          <a:p>
            <a:pPr lvl="1">
              <a:spcBef>
                <a:spcPts val="2500"/>
              </a:spcBef>
            </a:pPr>
            <a:r>
              <a:rPr lang="en-AU" sz="3600" dirty="0" smtClean="0"/>
              <a:t>Understand mechanisms to enhance links between GEO and multilateral economic cooperation fora</a:t>
            </a:r>
            <a:endParaRPr lang="en-AU" sz="3600" dirty="0"/>
          </a:p>
        </p:txBody>
      </p:sp>
      <p:sp>
        <p:nvSpPr>
          <p:cNvPr id="2" name="Rectangle 1"/>
          <p:cNvSpPr/>
          <p:nvPr/>
        </p:nvSpPr>
        <p:spPr>
          <a:xfrm>
            <a:off x="3958065" y="11619571"/>
            <a:ext cx="16458954" cy="1456809"/>
          </a:xfrm>
          <a:prstGeom prst="rect">
            <a:avLst/>
          </a:prstGeom>
          <a:solidFill>
            <a:schemeClr val="accent2"/>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4400" b="0" i="0" u="none" strike="noStrike" cap="none" spc="0" normalizeH="0" baseline="0" dirty="0" smtClean="0">
                <a:ln>
                  <a:noFill/>
                </a:ln>
                <a:solidFill>
                  <a:schemeClr val="bg1"/>
                </a:solidFill>
                <a:effectLst/>
                <a:uFillTx/>
                <a:latin typeface="+mn-lt"/>
                <a:ea typeface="+mn-ea"/>
                <a:cs typeface="+mn-cs"/>
                <a:sym typeface="Helvetica Light"/>
              </a:rPr>
              <a:t>GEO Secretariat</a:t>
            </a:r>
          </a:p>
          <a:p>
            <a:pPr marL="0" marR="0" indent="0" algn="ctr" defTabSz="825500" rtl="0" fontAlgn="auto" latinLnBrk="0" hangingPunct="0">
              <a:lnSpc>
                <a:spcPct val="100000"/>
              </a:lnSpc>
              <a:spcBef>
                <a:spcPts val="0"/>
              </a:spcBef>
              <a:spcAft>
                <a:spcPts val="0"/>
              </a:spcAft>
              <a:buClrTx/>
              <a:buSzTx/>
              <a:buFontTx/>
              <a:buNone/>
              <a:tabLst/>
            </a:pPr>
            <a:r>
              <a:rPr kumimoji="0" lang="en-AU" sz="4400" b="0" i="0" u="none" strike="noStrike" cap="none" spc="0" normalizeH="0" baseline="0" dirty="0" smtClean="0">
                <a:ln>
                  <a:noFill/>
                </a:ln>
                <a:solidFill>
                  <a:schemeClr val="bg1"/>
                </a:solidFill>
                <a:effectLst/>
                <a:uFillTx/>
                <a:latin typeface="+mn-lt"/>
                <a:ea typeface="+mn-ea"/>
                <a:cs typeface="+mn-cs"/>
                <a:sym typeface="Helvetica Light"/>
              </a:rPr>
              <a:t>Australian Government Summit Taskforce</a:t>
            </a:r>
            <a:endParaRPr kumimoji="0" lang="en-AU" sz="4400" b="0" i="0" u="none" strike="noStrike" cap="none" spc="0" normalizeH="0" baseline="0" dirty="0">
              <a:ln>
                <a:noFill/>
              </a:ln>
              <a:solidFill>
                <a:schemeClr val="bg1"/>
              </a:solidFill>
              <a:effectLst/>
              <a:uFillTx/>
              <a:latin typeface="+mn-lt"/>
              <a:ea typeface="+mn-ea"/>
              <a:cs typeface="+mn-cs"/>
              <a:sym typeface="Helvetica Light"/>
            </a:endParaRPr>
          </a:p>
        </p:txBody>
      </p:sp>
      <p:sp>
        <p:nvSpPr>
          <p:cNvPr id="3" name="Rectangle 2"/>
          <p:cNvSpPr/>
          <p:nvPr/>
        </p:nvSpPr>
        <p:spPr>
          <a:xfrm>
            <a:off x="6457317" y="4194171"/>
            <a:ext cx="10598231" cy="4719241"/>
          </a:xfrm>
          <a:prstGeom prst="rect">
            <a:avLst/>
          </a:prstGeom>
          <a:solidFill>
            <a:srgbClr val="002060"/>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5000" b="1" i="0" u="none" strike="noStrike" cap="none" spc="0" normalizeH="0" baseline="0" dirty="0" smtClean="0">
              <a:ln>
                <a:noFill/>
              </a:ln>
              <a:solidFill>
                <a:schemeClr val="bg1"/>
              </a:solidFill>
              <a:effectLst/>
              <a:uFillTx/>
              <a:latin typeface="Helvetica Light"/>
              <a:ea typeface="Helvetica Light"/>
              <a:cs typeface="Helvetica Light"/>
              <a:sym typeface="Helvetica Light"/>
            </a:endParaRPr>
          </a:p>
          <a:p>
            <a:pPr marL="0" marR="0" indent="0" algn="ctr" defTabSz="825500" rtl="0" fontAlgn="auto" latinLnBrk="0" hangingPunct="0">
              <a:lnSpc>
                <a:spcPct val="100000"/>
              </a:lnSpc>
              <a:spcBef>
                <a:spcPts val="0"/>
              </a:spcBef>
              <a:spcAft>
                <a:spcPts val="0"/>
              </a:spcAft>
              <a:buClrTx/>
              <a:buSzTx/>
              <a:buFontTx/>
              <a:buNone/>
              <a:tabLst/>
            </a:pPr>
            <a:r>
              <a:rPr kumimoji="0" lang="en-AU" sz="5000" b="1" i="0" u="none" strike="noStrike" cap="none" spc="0" normalizeH="0" baseline="0" dirty="0" smtClean="0">
                <a:ln>
                  <a:noFill/>
                </a:ln>
                <a:solidFill>
                  <a:schemeClr val="bg1"/>
                </a:solidFill>
                <a:effectLst/>
                <a:uFillTx/>
                <a:latin typeface="Helvetica Light"/>
                <a:ea typeface="Helvetica Light"/>
                <a:cs typeface="Helvetica Light"/>
                <a:sym typeface="Helvetica Light"/>
              </a:rPr>
              <a:t>Programme Board</a:t>
            </a:r>
          </a:p>
          <a:p>
            <a:pPr marL="0" marR="0" indent="0" algn="ctr" defTabSz="825500" rtl="0" fontAlgn="auto" latinLnBrk="0" hangingPunct="0">
              <a:lnSpc>
                <a:spcPct val="100000"/>
              </a:lnSpc>
              <a:spcBef>
                <a:spcPts val="0"/>
              </a:spcBef>
              <a:spcAft>
                <a:spcPts val="0"/>
              </a:spcAft>
              <a:buClrTx/>
              <a:buSzTx/>
              <a:buFontTx/>
              <a:buNone/>
              <a:tabLst/>
            </a:pPr>
            <a:endParaRPr lang="en-AU" dirty="0">
              <a:solidFill>
                <a:schemeClr val="bg1"/>
              </a:solidFill>
            </a:endParaRPr>
          </a:p>
          <a:p>
            <a:pPr marL="0" marR="0" indent="0" algn="ctr" defTabSz="825500" rtl="0" fontAlgn="auto" latinLnBrk="0" hangingPunct="0">
              <a:lnSpc>
                <a:spcPct val="100000"/>
              </a:lnSpc>
              <a:spcBef>
                <a:spcPts val="0"/>
              </a:spcBef>
              <a:spcAft>
                <a:spcPts val="0"/>
              </a:spcAft>
              <a:buClrTx/>
              <a:buSzTx/>
              <a:buFontTx/>
              <a:buNone/>
              <a:tabLst/>
            </a:pPr>
            <a:r>
              <a:rPr kumimoji="0" lang="en-AU" sz="5000" b="0" i="0" u="none" strike="noStrike" cap="none" spc="0" normalizeH="0" baseline="0" dirty="0" smtClean="0">
                <a:ln>
                  <a:noFill/>
                </a:ln>
                <a:solidFill>
                  <a:schemeClr val="bg1"/>
                </a:solidFill>
                <a:effectLst/>
                <a:uFillTx/>
                <a:latin typeface="Helvetica Light"/>
                <a:ea typeface="Helvetica Light"/>
                <a:cs typeface="Helvetica Light"/>
                <a:sym typeface="Helvetica Light"/>
              </a:rPr>
              <a:t>The GEO</a:t>
            </a:r>
            <a:r>
              <a:rPr kumimoji="0" lang="en-AU" sz="5000" b="0" i="0" u="none" strike="noStrike" cap="none" spc="0" normalizeH="0" dirty="0" smtClean="0">
                <a:ln>
                  <a:noFill/>
                </a:ln>
                <a:solidFill>
                  <a:schemeClr val="bg1"/>
                </a:solidFill>
                <a:effectLst/>
                <a:uFillTx/>
                <a:latin typeface="Helvetica Light"/>
                <a:ea typeface="Helvetica Light"/>
                <a:cs typeface="Helvetica Light"/>
                <a:sym typeface="Helvetica Light"/>
              </a:rPr>
              <a:t> Work Programme</a:t>
            </a:r>
            <a:br>
              <a:rPr kumimoji="0" lang="en-AU" sz="5000" b="0" i="0" u="none" strike="noStrike" cap="none" spc="0" normalizeH="0" dirty="0" smtClean="0">
                <a:ln>
                  <a:noFill/>
                </a:ln>
                <a:solidFill>
                  <a:schemeClr val="bg1"/>
                </a:solidFill>
                <a:effectLst/>
                <a:uFillTx/>
                <a:latin typeface="Helvetica Light"/>
                <a:ea typeface="Helvetica Light"/>
                <a:cs typeface="Helvetica Light"/>
                <a:sym typeface="Helvetica Light"/>
              </a:rPr>
            </a:br>
            <a:r>
              <a:rPr kumimoji="0" lang="en-AU" sz="5000" b="0" i="0" u="none" strike="noStrike" cap="none" spc="0" normalizeH="0" dirty="0" smtClean="0">
                <a:ln>
                  <a:noFill/>
                </a:ln>
                <a:solidFill>
                  <a:schemeClr val="bg1"/>
                </a:solidFill>
                <a:effectLst/>
                <a:uFillTx/>
                <a:latin typeface="Helvetica Light"/>
                <a:ea typeface="Helvetica Light"/>
                <a:cs typeface="Helvetica Light"/>
                <a:sym typeface="Helvetica Light"/>
              </a:rPr>
              <a:t>Is The Key</a:t>
            </a:r>
          </a:p>
          <a:p>
            <a:pPr marL="0" marR="0" indent="0" algn="ctr" defTabSz="825500" rtl="0" fontAlgn="auto" latinLnBrk="0" hangingPunct="0">
              <a:lnSpc>
                <a:spcPct val="100000"/>
              </a:lnSpc>
              <a:spcBef>
                <a:spcPts val="0"/>
              </a:spcBef>
              <a:spcAft>
                <a:spcPts val="0"/>
              </a:spcAft>
              <a:buClrTx/>
              <a:buSzTx/>
              <a:buFontTx/>
              <a:buNone/>
              <a:tabLst/>
            </a:pPr>
            <a:endParaRPr kumimoji="0" lang="en-AU" sz="5000" b="0" i="0" u="none" strike="noStrike" cap="none" spc="0" normalizeH="0" baseline="0" dirty="0">
              <a:ln>
                <a:noFill/>
              </a:ln>
              <a:solidFill>
                <a:schemeClr val="bg1"/>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7763319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50179219"/>
              </p:ext>
            </p:extLst>
          </p:nvPr>
        </p:nvGraphicFramePr>
        <p:xfrm>
          <a:off x="2920864" y="2268681"/>
          <a:ext cx="18381170" cy="10865406"/>
        </p:xfrm>
        <a:graphic>
          <a:graphicData uri="http://schemas.openxmlformats.org/drawingml/2006/table">
            <a:tbl>
              <a:tblPr firstRow="1" bandRow="1">
                <a:tableStyleId>{69CF1AB2-1976-4502-BF36-3FF5EA218861}</a:tableStyleId>
              </a:tblPr>
              <a:tblGrid>
                <a:gridCol w="6906925">
                  <a:extLst>
                    <a:ext uri="{9D8B030D-6E8A-4147-A177-3AD203B41FA5}">
                      <a16:colId xmlns:a16="http://schemas.microsoft.com/office/drawing/2014/main" val="2933620231"/>
                    </a:ext>
                  </a:extLst>
                </a:gridCol>
                <a:gridCol w="11474245">
                  <a:extLst>
                    <a:ext uri="{9D8B030D-6E8A-4147-A177-3AD203B41FA5}">
                      <a16:colId xmlns:a16="http://schemas.microsoft.com/office/drawing/2014/main" val="576383353"/>
                    </a:ext>
                  </a:extLst>
                </a:gridCol>
              </a:tblGrid>
              <a:tr h="912816">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200" b="1" dirty="0" smtClean="0"/>
                        <a:t>March</a:t>
                      </a:r>
                    </a:p>
                  </a:txBody>
                  <a:tcPr anchor="ctr">
                    <a:solidFill>
                      <a:schemeClr val="tx2">
                        <a:lumMod val="20000"/>
                        <a:lumOff val="80000"/>
                      </a:schemeClr>
                    </a:solidFill>
                  </a:tcPr>
                </a:tc>
                <a:tc>
                  <a:txBody>
                    <a:bodyPr/>
                    <a:lstStyle/>
                    <a:p>
                      <a:pPr algn="l"/>
                      <a:r>
                        <a:rPr lang="en-AU" sz="3200" b="1" u="none" dirty="0" smtClean="0"/>
                        <a:t>Ministerial Invitations</a:t>
                      </a:r>
                      <a:endParaRPr lang="en-AU" sz="3200" b="1" u="none" dirty="0"/>
                    </a:p>
                  </a:txBody>
                  <a:tcPr anchor="ctr"/>
                </a:tc>
                <a:extLst>
                  <a:ext uri="{0D108BD9-81ED-4DB2-BD59-A6C34878D82A}">
                    <a16:rowId xmlns:a16="http://schemas.microsoft.com/office/drawing/2014/main" val="1721085496"/>
                  </a:ext>
                </a:extLst>
              </a:tr>
              <a:tr h="771873">
                <a:tc vMerge="1">
                  <a:txBody>
                    <a:bodyPr/>
                    <a:lstStyle/>
                    <a:p>
                      <a:pPr algn="l"/>
                      <a:endParaRPr lang="en-AU" sz="3200" dirty="0"/>
                    </a:p>
                  </a:txBody>
                  <a:tcPr/>
                </a:tc>
                <a:tc>
                  <a:txBody>
                    <a:bodyPr/>
                    <a:lstStyle/>
                    <a:p>
                      <a:pPr algn="l"/>
                      <a:r>
                        <a:rPr lang="en-AU" sz="3200" b="1" u="none" dirty="0" smtClean="0"/>
                        <a:t>Zero-order Declaration</a:t>
                      </a:r>
                      <a:endParaRPr lang="en-AU" sz="3200" b="1" u="none" dirty="0"/>
                    </a:p>
                  </a:txBody>
                  <a:tcPr anchor="ctr"/>
                </a:tc>
                <a:extLst>
                  <a:ext uri="{0D108BD9-81ED-4DB2-BD59-A6C34878D82A}">
                    <a16:rowId xmlns:a16="http://schemas.microsoft.com/office/drawing/2014/main" val="1162863014"/>
                  </a:ext>
                </a:extLst>
              </a:tr>
              <a:tr h="930788">
                <a:tc rowSpan="5">
                  <a:txBody>
                    <a:bodyPr/>
                    <a:lstStyle/>
                    <a:p>
                      <a:pPr algn="ctr"/>
                      <a:endParaRPr lang="en-AU" sz="3200" b="1" dirty="0" smtClean="0"/>
                    </a:p>
                    <a:p>
                      <a:pPr algn="ctr"/>
                      <a:r>
                        <a:rPr lang="en-AU" sz="3200" b="1" dirty="0" smtClean="0"/>
                        <a:t>April</a:t>
                      </a:r>
                      <a:endParaRPr lang="en-AU" sz="3200" b="1" dirty="0"/>
                    </a:p>
                  </a:txBody>
                  <a:tcPr anchor="ctr">
                    <a:solidFill>
                      <a:schemeClr val="tx2">
                        <a:lumMod val="20000"/>
                        <a:lumOff val="80000"/>
                      </a:schemeClr>
                    </a:solidFill>
                  </a:tcPr>
                </a:tc>
                <a:tc>
                  <a:txBody>
                    <a:bodyPr/>
                    <a:lstStyle/>
                    <a:p>
                      <a:pPr algn="l"/>
                      <a:r>
                        <a:rPr lang="en-AU" sz="3200" b="1" u="none" dirty="0" smtClean="0"/>
                        <a:t>Program Overview</a:t>
                      </a:r>
                      <a:endParaRPr lang="en-AU" sz="3200" b="1" u="none" dirty="0"/>
                    </a:p>
                  </a:txBody>
                  <a:tcPr anchor="ctr"/>
                </a:tc>
                <a:extLst>
                  <a:ext uri="{0D108BD9-81ED-4DB2-BD59-A6C34878D82A}">
                    <a16:rowId xmlns:a16="http://schemas.microsoft.com/office/drawing/2014/main" val="4276635769"/>
                  </a:ext>
                </a:extLst>
              </a:tr>
              <a:tr h="930788">
                <a:tc vMerge="1">
                  <a:txBody>
                    <a:bodyPr/>
                    <a:lstStyle/>
                    <a:p>
                      <a:pPr algn="ctr"/>
                      <a:endParaRPr lang="en-AU" sz="3200" dirty="0"/>
                    </a:p>
                  </a:txBody>
                  <a:tcPr/>
                </a:tc>
                <a:tc>
                  <a:txBody>
                    <a:bodyPr/>
                    <a:lstStyle/>
                    <a:p>
                      <a:pPr algn="l"/>
                      <a:r>
                        <a:rPr lang="en-AU" sz="3200" b="1" u="none" dirty="0" smtClean="0"/>
                        <a:t>Call for Side Events</a:t>
                      </a:r>
                      <a:endParaRPr lang="en-AU" sz="3200" b="1" u="none" dirty="0"/>
                    </a:p>
                  </a:txBody>
                  <a:tcPr anchor="ctr"/>
                </a:tc>
                <a:extLst>
                  <a:ext uri="{0D108BD9-81ED-4DB2-BD59-A6C34878D82A}">
                    <a16:rowId xmlns:a16="http://schemas.microsoft.com/office/drawing/2014/main" val="1045123576"/>
                  </a:ext>
                </a:extLst>
              </a:tr>
              <a:tr h="862682">
                <a:tc vMerge="1">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endParaRPr lang="en-AU" sz="3200" b="0" dirty="0" smtClean="0"/>
                    </a:p>
                  </a:txBody>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AU" sz="3200" b="1" u="none" dirty="0" smtClean="0"/>
                        <a:t>Launch of Industry Track Prospectus v1</a:t>
                      </a:r>
                    </a:p>
                  </a:txBody>
                  <a:tcPr anchor="ctr"/>
                </a:tc>
                <a:extLst>
                  <a:ext uri="{0D108BD9-81ED-4DB2-BD59-A6C34878D82A}">
                    <a16:rowId xmlns:a16="http://schemas.microsoft.com/office/drawing/2014/main" val="631284319"/>
                  </a:ext>
                </a:extLst>
              </a:tr>
              <a:tr h="965611">
                <a:tc vMerge="1">
                  <a:txBody>
                    <a:bodyPr/>
                    <a:lstStyle/>
                    <a:p>
                      <a:pPr algn="l"/>
                      <a:endParaRPr lang="en-AU" sz="3200" baseline="0" dirty="0" smtClean="0"/>
                    </a:p>
                  </a:txBody>
                  <a:tcPr/>
                </a:tc>
                <a:tc>
                  <a:txBody>
                    <a:bodyPr/>
                    <a:lstStyle/>
                    <a:p>
                      <a:pPr algn="l"/>
                      <a:r>
                        <a:rPr lang="en-AU" sz="3200" b="1" dirty="0" smtClean="0"/>
                        <a:t>Release of Admin</a:t>
                      </a:r>
                      <a:r>
                        <a:rPr lang="en-AU" sz="3200" b="1" baseline="0" dirty="0" smtClean="0"/>
                        <a:t> Circular v1</a:t>
                      </a:r>
                      <a:endParaRPr lang="en-AU" sz="3200" b="1" dirty="0"/>
                    </a:p>
                  </a:txBody>
                  <a:tcPr anchor="ctr"/>
                </a:tc>
                <a:extLst>
                  <a:ext uri="{0D108BD9-81ED-4DB2-BD59-A6C34878D82A}">
                    <a16:rowId xmlns:a16="http://schemas.microsoft.com/office/drawing/2014/main" val="1932538723"/>
                  </a:ext>
                </a:extLst>
              </a:tr>
              <a:tr h="965611">
                <a:tc vMerge="1">
                  <a:txBody>
                    <a:bodyPr/>
                    <a:lstStyle/>
                    <a:p>
                      <a:pPr algn="ctr"/>
                      <a:endParaRPr lang="en-AU" sz="3200" b="1" dirty="0"/>
                    </a:p>
                  </a:txBody>
                  <a:tcPr anchor="ctr">
                    <a:solidFill>
                      <a:schemeClr val="tx2">
                        <a:lumMod val="20000"/>
                        <a:lumOff val="80000"/>
                      </a:schemeClr>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AU" sz="3200" b="1" dirty="0" smtClean="0"/>
                        <a:t>First Call for Delegation Lists</a:t>
                      </a:r>
                    </a:p>
                  </a:txBody>
                  <a:tcPr anchor="ctr"/>
                </a:tc>
                <a:extLst>
                  <a:ext uri="{0D108BD9-81ED-4DB2-BD59-A6C34878D82A}">
                    <a16:rowId xmlns:a16="http://schemas.microsoft.com/office/drawing/2014/main" val="2430114883"/>
                  </a:ext>
                </a:extLst>
              </a:tr>
              <a:tr h="804085">
                <a:tc rowSpan="2">
                  <a:txBody>
                    <a:bodyPr/>
                    <a:lstStyle/>
                    <a:p>
                      <a:pPr algn="ctr"/>
                      <a:r>
                        <a:rPr lang="en-AU" sz="3200" b="1" dirty="0" smtClean="0"/>
                        <a:t>May</a:t>
                      </a:r>
                      <a:endParaRPr lang="en-AU" sz="3200" b="1" dirty="0"/>
                    </a:p>
                  </a:txBody>
                  <a:tcPr anchor="ctr">
                    <a:solidFill>
                      <a:schemeClr val="tx2">
                        <a:lumMod val="20000"/>
                        <a:lumOff val="80000"/>
                      </a:schemeClr>
                    </a:solidFill>
                  </a:tcPr>
                </a:tc>
                <a:tc>
                  <a:txBody>
                    <a:bodyPr/>
                    <a:lstStyle/>
                    <a:p>
                      <a:pPr algn="l"/>
                      <a:r>
                        <a:rPr lang="en-AU" sz="3200" b="1" dirty="0" smtClean="0"/>
                        <a:t>GEO Symposium in Geneva</a:t>
                      </a:r>
                      <a:endParaRPr lang="en-AU" sz="3200" b="1" dirty="0"/>
                    </a:p>
                  </a:txBody>
                  <a:tcPr anchor="ctr"/>
                </a:tc>
                <a:extLst>
                  <a:ext uri="{0D108BD9-81ED-4DB2-BD59-A6C34878D82A}">
                    <a16:rowId xmlns:a16="http://schemas.microsoft.com/office/drawing/2014/main" val="2571776572"/>
                  </a:ext>
                </a:extLst>
              </a:tr>
              <a:tr h="1031287">
                <a:tc vMerge="1">
                  <a:txBody>
                    <a:bodyPr/>
                    <a:lstStyle/>
                    <a:p>
                      <a:pPr algn="l"/>
                      <a:endParaRPr lang="en-AU" sz="3200" dirty="0"/>
                    </a:p>
                  </a:txBody>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AU" sz="3200" b="1" u="none" dirty="0" smtClean="0"/>
                        <a:t>Launch of Industry Prospectus v2</a:t>
                      </a:r>
                    </a:p>
                  </a:txBody>
                  <a:tcPr anchor="ctr"/>
                </a:tc>
                <a:extLst>
                  <a:ext uri="{0D108BD9-81ED-4DB2-BD59-A6C34878D82A}">
                    <a16:rowId xmlns:a16="http://schemas.microsoft.com/office/drawing/2014/main" val="312660538"/>
                  </a:ext>
                </a:extLst>
              </a:tr>
              <a:tr h="758578">
                <a:tc rowSpan="2">
                  <a:txBody>
                    <a:bodyPr/>
                    <a:lstStyle/>
                    <a:p>
                      <a:pPr algn="ctr"/>
                      <a:r>
                        <a:rPr lang="en-AU" sz="3200" b="1" dirty="0" smtClean="0"/>
                        <a:t>June</a:t>
                      </a:r>
                      <a:endParaRPr lang="en-AU" sz="3200" b="1" dirty="0"/>
                    </a:p>
                  </a:txBody>
                  <a:tcPr anchor="ctr">
                    <a:solidFill>
                      <a:schemeClr val="tx2">
                        <a:lumMod val="20000"/>
                        <a:lumOff val="80000"/>
                      </a:schemeClr>
                    </a:solidFill>
                  </a:tcPr>
                </a:tc>
                <a:tc>
                  <a:txBody>
                    <a:bodyPr/>
                    <a:lstStyle/>
                    <a:p>
                      <a:pPr algn="l"/>
                      <a:r>
                        <a:rPr lang="en-AU" sz="3200" b="1" dirty="0" smtClean="0"/>
                        <a:t>Summit and Plenary Program v1</a:t>
                      </a:r>
                      <a:endParaRPr lang="en-AU" sz="3200" b="1" dirty="0"/>
                    </a:p>
                  </a:txBody>
                  <a:tcPr anchor="ctr"/>
                </a:tc>
                <a:extLst>
                  <a:ext uri="{0D108BD9-81ED-4DB2-BD59-A6C34878D82A}">
                    <a16:rowId xmlns:a16="http://schemas.microsoft.com/office/drawing/2014/main" val="3989041221"/>
                  </a:ext>
                </a:extLst>
              </a:tr>
              <a:tr h="1031287">
                <a:tc vMerge="1">
                  <a:txBody>
                    <a:bodyPr/>
                    <a:lstStyle/>
                    <a:p>
                      <a:pPr algn="l"/>
                      <a:endParaRPr lang="en-AU" sz="3200" dirty="0"/>
                    </a:p>
                  </a:txBody>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AU" sz="3200" b="1" dirty="0" smtClean="0"/>
                        <a:t>Side Event Program</a:t>
                      </a:r>
                    </a:p>
                  </a:txBody>
                  <a:tcPr anchor="ctr"/>
                </a:tc>
                <a:extLst>
                  <a:ext uri="{0D108BD9-81ED-4DB2-BD59-A6C34878D82A}">
                    <a16:rowId xmlns:a16="http://schemas.microsoft.com/office/drawing/2014/main" val="622130110"/>
                  </a:ext>
                </a:extLst>
              </a:tr>
              <a:tr h="900000">
                <a:tc>
                  <a:txBody>
                    <a:bodyPr/>
                    <a:lstStyle/>
                    <a:p>
                      <a:pPr algn="ctr"/>
                      <a:r>
                        <a:rPr lang="en-AU" sz="3200" b="1" dirty="0" smtClean="0"/>
                        <a:t>July</a:t>
                      </a:r>
                      <a:endParaRPr lang="en-AU" sz="3200" b="1" dirty="0"/>
                    </a:p>
                  </a:txBody>
                  <a:tcPr anchor="ctr">
                    <a:solidFill>
                      <a:schemeClr val="tx2">
                        <a:lumMod val="20000"/>
                        <a:lumOff val="80000"/>
                      </a:schemeClr>
                    </a:solidFill>
                  </a:tcPr>
                </a:tc>
                <a:tc>
                  <a:txBody>
                    <a:bodyPr/>
                    <a:lstStyle/>
                    <a:p>
                      <a:pPr algn="l"/>
                      <a:r>
                        <a:rPr lang="en-AU" sz="3200" b="1" dirty="0" smtClean="0"/>
                        <a:t>Draft Declaration v1</a:t>
                      </a:r>
                      <a:endParaRPr lang="en-AU" sz="3200" b="1" dirty="0"/>
                    </a:p>
                  </a:txBody>
                  <a:tcPr anchor="ctr"/>
                </a:tc>
                <a:extLst>
                  <a:ext uri="{0D108BD9-81ED-4DB2-BD59-A6C34878D82A}">
                    <a16:rowId xmlns:a16="http://schemas.microsoft.com/office/drawing/2014/main" val="1520283198"/>
                  </a:ext>
                </a:extLst>
              </a:tr>
            </a:tbl>
          </a:graphicData>
        </a:graphic>
      </p:graphicFrame>
      <p:sp>
        <p:nvSpPr>
          <p:cNvPr id="4" name="Shape 214"/>
          <p:cNvSpPr/>
          <p:nvPr/>
        </p:nvSpPr>
        <p:spPr>
          <a:xfrm>
            <a:off x="6743700" y="15784"/>
            <a:ext cx="11791950" cy="1954373"/>
          </a:xfrm>
          <a:prstGeom prst="rect">
            <a:avLst/>
          </a:prstGeom>
          <a:ln w="12700">
            <a:miter lim="400000"/>
          </a:ln>
          <a:extLst>
            <a:ext uri="{C572A759-6A51-4108-AA02-DFA0A04FC94B}">
              <ma14:wrappingTextBoxFlag xmlns="" xmlns:ma14="http://schemas.microsoft.com/office/mac/drawingml/2011/main" val="1"/>
            </a:ext>
          </a:extLst>
        </p:spPr>
        <p:txBody>
          <a:bodyPr wrap="square" lIns="91436" tIns="91436" rIns="91436" bIns="91436">
            <a:spAutoFit/>
          </a:bodyPr>
          <a:lstStyle>
            <a:lvl1pPr algn="l" defTabSz="1828800">
              <a:defRPr sz="4200" b="1">
                <a:solidFill>
                  <a:srgbClr val="7BCBB9"/>
                </a:solidFill>
                <a:latin typeface="Calibri"/>
                <a:ea typeface="Calibri"/>
                <a:cs typeface="Calibri"/>
                <a:sym typeface="Calibri"/>
              </a:defRPr>
            </a:lvl1pPr>
          </a:lstStyle>
          <a:p>
            <a:r>
              <a:rPr lang="en-AU" sz="11500" dirty="0" smtClean="0"/>
              <a:t>Key Milestones</a:t>
            </a:r>
            <a:endParaRPr sz="11500" dirty="0"/>
          </a:p>
        </p:txBody>
      </p:sp>
    </p:spTree>
    <p:extLst>
      <p:ext uri="{BB962C8B-B14F-4D97-AF65-F5344CB8AC3E}">
        <p14:creationId xmlns:p14="http://schemas.microsoft.com/office/powerpoint/2010/main" val="1057333552"/>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age5.jpeg"/>
          <p:cNvPicPr>
            <a:picLocks noChangeAspect="1"/>
          </p:cNvPicPr>
          <p:nvPr/>
        </p:nvPicPr>
        <p:blipFill>
          <a:blip r:embed="rId2">
            <a:extLst/>
          </a:blip>
          <a:stretch>
            <a:fillRect/>
          </a:stretch>
        </p:blipFill>
        <p:spPr>
          <a:xfrm>
            <a:off x="19332" y="0"/>
            <a:ext cx="24345336" cy="13716000"/>
          </a:xfrm>
          <a:prstGeom prst="rect">
            <a:avLst/>
          </a:prstGeom>
          <a:ln w="12700">
            <a:miter lim="400000"/>
          </a:ln>
        </p:spPr>
      </p:pic>
    </p:spTree>
    <p:extLst>
      <p:ext uri="{BB962C8B-B14F-4D97-AF65-F5344CB8AC3E}">
        <p14:creationId xmlns:p14="http://schemas.microsoft.com/office/powerpoint/2010/main" val="48483398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828252" y="1073009"/>
            <a:ext cx="21557038" cy="830573"/>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lvl1pPr algn="l" defTabSz="1828800">
              <a:defRPr sz="4200" b="1">
                <a:solidFill>
                  <a:srgbClr val="7BCBB9"/>
                </a:solidFill>
                <a:latin typeface="Calibri"/>
                <a:ea typeface="Calibri"/>
                <a:cs typeface="Calibri"/>
                <a:sym typeface="Calibri"/>
              </a:defRPr>
            </a:lvl1pPr>
          </a:lstStyle>
          <a:p>
            <a:r>
              <a:rPr lang="en-AU" dirty="0" smtClean="0"/>
              <a:t>Convening Power</a:t>
            </a:r>
            <a:endParaRPr dirty="0"/>
          </a:p>
        </p:txBody>
      </p:sp>
      <p:pic>
        <p:nvPicPr>
          <p:cNvPr id="184" name="201901_po_logos.jpg"/>
          <p:cNvPicPr>
            <a:picLocks noChangeAspect="1"/>
          </p:cNvPicPr>
          <p:nvPr/>
        </p:nvPicPr>
        <p:blipFill>
          <a:blip r:embed="rId3">
            <a:extLst/>
          </a:blip>
          <a:srcRect/>
          <a:stretch>
            <a:fillRect/>
          </a:stretch>
        </p:blipFill>
        <p:spPr>
          <a:xfrm>
            <a:off x="8501839" y="3110875"/>
            <a:ext cx="14860498" cy="7151847"/>
          </a:xfrm>
          <a:prstGeom prst="rect">
            <a:avLst/>
          </a:prstGeom>
          <a:ln w="12700">
            <a:miter lim="400000"/>
          </a:ln>
        </p:spPr>
      </p:pic>
      <p:sp>
        <p:nvSpPr>
          <p:cNvPr id="185" name="Shape 185"/>
          <p:cNvSpPr/>
          <p:nvPr/>
        </p:nvSpPr>
        <p:spPr>
          <a:xfrm>
            <a:off x="2667050" y="2329912"/>
            <a:ext cx="19049900" cy="282917"/>
          </a:xfrm>
          <a:prstGeom prst="rect">
            <a:avLst/>
          </a:prstGeom>
          <a:solidFill>
            <a:srgbClr val="FFFFFF"/>
          </a:solidFill>
          <a:ln w="12700">
            <a:miter lim="400000"/>
          </a:ln>
        </p:spPr>
        <p:txBody>
          <a:bodyPr lIns="50800" tIns="50800" rIns="50800" bIns="50800" anchor="ctr"/>
          <a:lstStyle/>
          <a:p>
            <a:endParaRPr/>
          </a:p>
        </p:txBody>
      </p:sp>
      <p:sp>
        <p:nvSpPr>
          <p:cNvPr id="5" name="Shape 189"/>
          <p:cNvSpPr/>
          <p:nvPr/>
        </p:nvSpPr>
        <p:spPr>
          <a:xfrm>
            <a:off x="828252" y="2701320"/>
            <a:ext cx="7371851" cy="5186027"/>
          </a:xfrm>
          <a:prstGeom prst="rect">
            <a:avLst/>
          </a:prstGeom>
          <a:ln w="12700">
            <a:miter lim="400000"/>
          </a:ln>
          <a:extLst>
            <a:ext uri="{C572A759-6A51-4108-AA02-DFA0A04FC94B}">
              <ma14:wrappingTextBoxFlag xmlns:ma14="http://schemas.microsoft.com/office/mac/drawingml/2011/main" xmlns="" val="1"/>
            </a:ext>
          </a:extLst>
        </p:spPr>
        <p:txBody>
          <a:bodyPr wrap="square" lIns="91436" tIns="91436" rIns="91436" bIns="91436">
            <a:spAutoFit/>
          </a:bodyPr>
          <a:lstStyle>
            <a:lvl1pPr algn="l" defTabSz="1828800">
              <a:defRPr sz="6500" b="1">
                <a:solidFill>
                  <a:srgbClr val="424242"/>
                </a:solidFill>
                <a:latin typeface="Calibri"/>
                <a:ea typeface="Calibri"/>
                <a:cs typeface="Calibri"/>
                <a:sym typeface="Calibri"/>
              </a:defRPr>
            </a:lvl1pPr>
          </a:lstStyle>
          <a:p>
            <a:r>
              <a:rPr lang="en-AU" dirty="0" smtClean="0"/>
              <a:t>GEO brings</a:t>
            </a:r>
            <a:r>
              <a:rPr dirty="0" smtClean="0"/>
              <a:t> </a:t>
            </a:r>
            <a:r>
              <a:rPr dirty="0"/>
              <a:t>together global partners to solve complex problems for the benefit of all.</a:t>
            </a:r>
          </a:p>
        </p:txBody>
      </p:sp>
      <p:pic>
        <p:nvPicPr>
          <p:cNvPr id="6" name="Picture 5"/>
          <p:cNvPicPr>
            <a:picLocks noChangeAspect="1"/>
          </p:cNvPicPr>
          <p:nvPr/>
        </p:nvPicPr>
        <p:blipFill>
          <a:blip r:embed="rId4"/>
          <a:stretch>
            <a:fillRect/>
          </a:stretch>
        </p:blipFill>
        <p:spPr>
          <a:xfrm>
            <a:off x="271726" y="11863478"/>
            <a:ext cx="4219048" cy="1457143"/>
          </a:xfrm>
          <a:prstGeom prst="rect">
            <a:avLst/>
          </a:prstGeom>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89"/>
          <p:cNvSpPr/>
          <p:nvPr/>
        </p:nvSpPr>
        <p:spPr>
          <a:xfrm>
            <a:off x="4393087" y="4993946"/>
            <a:ext cx="19381313" cy="2893092"/>
          </a:xfrm>
          <a:prstGeom prst="rect">
            <a:avLst/>
          </a:prstGeom>
          <a:ln w="12700">
            <a:miter lim="400000"/>
          </a:ln>
          <a:extLst>
            <a:ext uri="{C572A759-6A51-4108-AA02-DFA0A04FC94B}">
              <ma14:wrappingTextBoxFlag xmlns:ma14="http://schemas.microsoft.com/office/mac/drawingml/2011/main" xmlns="" val="1"/>
            </a:ext>
          </a:extLst>
        </p:spPr>
        <p:txBody>
          <a:bodyPr wrap="square" lIns="91436" tIns="91436" rIns="91436" bIns="91436">
            <a:spAutoFit/>
          </a:bodyPr>
          <a:lstStyle>
            <a:lvl1pPr algn="l" defTabSz="1828800">
              <a:defRPr sz="6500" b="1">
                <a:solidFill>
                  <a:srgbClr val="424242"/>
                </a:solidFill>
                <a:latin typeface="Calibri"/>
                <a:ea typeface="Calibri"/>
                <a:cs typeface="Calibri"/>
                <a:sym typeface="Calibri"/>
              </a:defRPr>
            </a:lvl1pPr>
          </a:lstStyle>
          <a:p>
            <a:r>
              <a:rPr lang="en-AU" sz="8800" i="1" dirty="0" smtClean="0"/>
              <a:t>Earth observations: </a:t>
            </a:r>
          </a:p>
          <a:p>
            <a:r>
              <a:rPr lang="en-AU" sz="8800" i="1" dirty="0" smtClean="0"/>
              <a:t>Investments in the digital economy</a:t>
            </a:r>
            <a:r>
              <a:rPr lang="en-AU" sz="8800" dirty="0" smtClean="0"/>
              <a:t> </a:t>
            </a:r>
            <a:endParaRPr sz="8800" dirty="0"/>
          </a:p>
        </p:txBody>
      </p:sp>
    </p:spTree>
    <p:extLst>
      <p:ext uri="{BB962C8B-B14F-4D97-AF65-F5344CB8AC3E}">
        <p14:creationId xmlns:p14="http://schemas.microsoft.com/office/powerpoint/2010/main" val="170688372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GEOWEEK19_presentation1.jpg"/>
          <p:cNvPicPr>
            <a:picLocks noChangeAspect="1"/>
          </p:cNvPicPr>
          <p:nvPr/>
        </p:nvPicPr>
        <p:blipFill>
          <a:blip r:embed="rId3">
            <a:extLst/>
          </a:blip>
          <a:stretch>
            <a:fillRect/>
          </a:stretch>
        </p:blipFill>
        <p:spPr>
          <a:xfrm>
            <a:off x="29824" y="0"/>
            <a:ext cx="24324352" cy="13716000"/>
          </a:xfrm>
          <a:prstGeom prst="rect">
            <a:avLst/>
          </a:prstGeom>
          <a:ln w="12700">
            <a:miter lim="400000"/>
          </a:ln>
        </p:spPr>
      </p:pic>
    </p:spTree>
    <p:extLst>
      <p:ext uri="{BB962C8B-B14F-4D97-AF65-F5344CB8AC3E}">
        <p14:creationId xmlns:p14="http://schemas.microsoft.com/office/powerpoint/2010/main" val="1506511837"/>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image4.png"/>
          <p:cNvPicPr>
            <a:picLocks noChangeAspect="1"/>
          </p:cNvPicPr>
          <p:nvPr/>
        </p:nvPicPr>
        <p:blipFill>
          <a:blip r:embed="rId3">
            <a:extLst/>
          </a:blip>
          <a:srcRect t="4723" b="4723"/>
          <a:stretch>
            <a:fillRect/>
          </a:stretch>
        </p:blipFill>
        <p:spPr>
          <a:xfrm>
            <a:off x="1056679" y="3094621"/>
            <a:ext cx="22270649" cy="6585035"/>
          </a:xfrm>
          <a:prstGeom prst="rect">
            <a:avLst/>
          </a:prstGeom>
          <a:ln w="12700">
            <a:miter lim="400000"/>
          </a:ln>
        </p:spPr>
      </p:pic>
      <p:sp>
        <p:nvSpPr>
          <p:cNvPr id="220" name="Shape 220"/>
          <p:cNvSpPr/>
          <p:nvPr/>
        </p:nvSpPr>
        <p:spPr>
          <a:xfrm>
            <a:off x="1024981" y="9828851"/>
            <a:ext cx="22334038" cy="1427473"/>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p>
            <a:pPr algn="l" defTabSz="1828800">
              <a:defRPr sz="4000" b="1">
                <a:latin typeface="Calibri"/>
                <a:ea typeface="Calibri"/>
                <a:cs typeface="Calibri"/>
                <a:sym typeface="Calibri"/>
              </a:defRPr>
            </a:pPr>
            <a:r>
              <a:rPr lang="en-AU" dirty="0" smtClean="0"/>
              <a:t>Urbanization</a:t>
            </a:r>
            <a:endParaRPr dirty="0"/>
          </a:p>
          <a:p>
            <a:pPr algn="l" defTabSz="1828800">
              <a:defRPr sz="4000">
                <a:latin typeface="Calibri"/>
                <a:ea typeface="Calibri"/>
                <a:cs typeface="Calibri"/>
                <a:sym typeface="Calibri"/>
              </a:defRPr>
            </a:pPr>
            <a:r>
              <a:rPr dirty="0"/>
              <a:t>Urban expansion in New Delhi, India, March 14, 1991 - March 2, 2016</a:t>
            </a:r>
          </a:p>
        </p:txBody>
      </p:sp>
      <p:sp>
        <p:nvSpPr>
          <p:cNvPr id="221" name="Shape 221"/>
          <p:cNvSpPr/>
          <p:nvPr/>
        </p:nvSpPr>
        <p:spPr>
          <a:xfrm>
            <a:off x="18618576" y="9840048"/>
            <a:ext cx="4712098" cy="5461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1828800">
              <a:defRPr sz="2800">
                <a:latin typeface="Calibri"/>
                <a:ea typeface="Calibri"/>
                <a:cs typeface="Calibri"/>
                <a:sym typeface="Calibri"/>
              </a:defRPr>
            </a:lvl1pPr>
          </a:lstStyle>
          <a:p>
            <a:r>
              <a:t>Source: NASA Images of Change</a:t>
            </a:r>
          </a:p>
        </p:txBody>
      </p:sp>
      <p:sp>
        <p:nvSpPr>
          <p:cNvPr id="222" name="Shape 222"/>
          <p:cNvSpPr/>
          <p:nvPr/>
        </p:nvSpPr>
        <p:spPr>
          <a:xfrm>
            <a:off x="828252" y="1073009"/>
            <a:ext cx="21557038" cy="830573"/>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lvl1pPr algn="l" defTabSz="1828800">
              <a:defRPr sz="4200" b="1">
                <a:solidFill>
                  <a:srgbClr val="7BCBB9"/>
                </a:solidFill>
                <a:latin typeface="Calibri"/>
                <a:ea typeface="Calibri"/>
                <a:cs typeface="Calibri"/>
                <a:sym typeface="Calibri"/>
              </a:defRPr>
            </a:lvl1pPr>
          </a:lstStyle>
          <a:p>
            <a:r>
              <a:rPr lang="en-AU" dirty="0"/>
              <a:t>S</a:t>
            </a:r>
            <a:r>
              <a:rPr lang="en-AU" dirty="0" smtClean="0"/>
              <a:t>ustained and inclusive economic growth on a changing planet?</a:t>
            </a:r>
            <a:endParaRPr dirty="0"/>
          </a:p>
        </p:txBody>
      </p:sp>
      <p:pic>
        <p:nvPicPr>
          <p:cNvPr id="6" name="Picture 5"/>
          <p:cNvPicPr>
            <a:picLocks noChangeAspect="1"/>
          </p:cNvPicPr>
          <p:nvPr/>
        </p:nvPicPr>
        <p:blipFill>
          <a:blip r:embed="rId4"/>
          <a:stretch>
            <a:fillRect/>
          </a:stretch>
        </p:blipFill>
        <p:spPr>
          <a:xfrm>
            <a:off x="271726" y="11863478"/>
            <a:ext cx="4219048" cy="1457143"/>
          </a:xfrm>
          <a:prstGeom prst="rect">
            <a:avLst/>
          </a:prstGeom>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image7.png"/>
          <p:cNvPicPr>
            <a:picLocks noChangeAspect="1"/>
          </p:cNvPicPr>
          <p:nvPr/>
        </p:nvPicPr>
        <p:blipFill>
          <a:blip r:embed="rId2">
            <a:extLst/>
          </a:blip>
          <a:srcRect t="3723" b="3724"/>
          <a:stretch>
            <a:fillRect/>
          </a:stretch>
        </p:blipFill>
        <p:spPr>
          <a:xfrm>
            <a:off x="1056679" y="3094621"/>
            <a:ext cx="22270649" cy="6585035"/>
          </a:xfrm>
          <a:prstGeom prst="rect">
            <a:avLst/>
          </a:prstGeom>
          <a:ln w="12700">
            <a:miter lim="400000"/>
          </a:ln>
        </p:spPr>
      </p:pic>
      <p:sp>
        <p:nvSpPr>
          <p:cNvPr id="235" name="Shape 235"/>
          <p:cNvSpPr/>
          <p:nvPr/>
        </p:nvSpPr>
        <p:spPr>
          <a:xfrm>
            <a:off x="1024981" y="9828851"/>
            <a:ext cx="22334038" cy="1351273"/>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p>
            <a:pPr algn="l" defTabSz="1828800">
              <a:defRPr sz="3800" b="1">
                <a:latin typeface="Calibri"/>
                <a:ea typeface="Calibri"/>
                <a:cs typeface="Calibri"/>
                <a:sym typeface="Calibri"/>
              </a:defRPr>
            </a:pPr>
            <a:r>
              <a:rPr lang="en-AU" dirty="0" smtClean="0"/>
              <a:t>Water scarcity</a:t>
            </a:r>
            <a:endParaRPr dirty="0"/>
          </a:p>
          <a:p>
            <a:pPr algn="l" defTabSz="1828800">
              <a:defRPr sz="3800">
                <a:latin typeface="Calibri"/>
                <a:ea typeface="Calibri"/>
                <a:cs typeface="Calibri"/>
                <a:sym typeface="Calibri"/>
              </a:defRPr>
            </a:pPr>
            <a:r>
              <a:rPr dirty="0"/>
              <a:t>Drying Lake </a:t>
            </a:r>
            <a:r>
              <a:rPr dirty="0" err="1"/>
              <a:t>Poopó</a:t>
            </a:r>
            <a:r>
              <a:rPr dirty="0"/>
              <a:t>, Bolivia, April 12, 2013 - January 15, 2016</a:t>
            </a:r>
          </a:p>
        </p:txBody>
      </p:sp>
      <p:sp>
        <p:nvSpPr>
          <p:cNvPr id="236" name="Shape 236"/>
          <p:cNvSpPr/>
          <p:nvPr/>
        </p:nvSpPr>
        <p:spPr>
          <a:xfrm>
            <a:off x="18618576" y="9840048"/>
            <a:ext cx="4712098" cy="5461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1828800">
              <a:defRPr sz="2800">
                <a:latin typeface="Calibri"/>
                <a:ea typeface="Calibri"/>
                <a:cs typeface="Calibri"/>
                <a:sym typeface="Calibri"/>
              </a:defRPr>
            </a:lvl1pPr>
          </a:lstStyle>
          <a:p>
            <a:r>
              <a:t>Source: NASA Images of Change</a:t>
            </a:r>
          </a:p>
        </p:txBody>
      </p:sp>
      <p:sp>
        <p:nvSpPr>
          <p:cNvPr id="6" name="Shape 222"/>
          <p:cNvSpPr/>
          <p:nvPr/>
        </p:nvSpPr>
        <p:spPr>
          <a:xfrm>
            <a:off x="828252" y="1073009"/>
            <a:ext cx="21557038" cy="830573"/>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lvl1pPr algn="l" defTabSz="1828800">
              <a:defRPr sz="4200" b="1">
                <a:solidFill>
                  <a:srgbClr val="7BCBB9"/>
                </a:solidFill>
                <a:latin typeface="Calibri"/>
                <a:ea typeface="Calibri"/>
                <a:cs typeface="Calibri"/>
                <a:sym typeface="Calibri"/>
              </a:defRPr>
            </a:lvl1pPr>
          </a:lstStyle>
          <a:p>
            <a:r>
              <a:rPr lang="en-AU" dirty="0" smtClean="0"/>
              <a:t>Sustained and inclusive economic growth on a changing planet?</a:t>
            </a:r>
            <a:endParaRPr dirty="0"/>
          </a:p>
        </p:txBody>
      </p:sp>
      <p:pic>
        <p:nvPicPr>
          <p:cNvPr id="7" name="Picture 6"/>
          <p:cNvPicPr>
            <a:picLocks noChangeAspect="1"/>
          </p:cNvPicPr>
          <p:nvPr/>
        </p:nvPicPr>
        <p:blipFill>
          <a:blip r:embed="rId3"/>
          <a:stretch>
            <a:fillRect/>
          </a:stretch>
        </p:blipFill>
        <p:spPr>
          <a:xfrm>
            <a:off x="271726" y="11863478"/>
            <a:ext cx="4219048" cy="1457143"/>
          </a:xfrm>
          <a:prstGeom prst="rect">
            <a:avLst/>
          </a:prstGeom>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p:nvPr/>
        </p:nvSpPr>
        <p:spPr>
          <a:xfrm>
            <a:off x="1024981" y="9828851"/>
            <a:ext cx="22334038" cy="1351273"/>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p>
            <a:pPr algn="l" defTabSz="1828800">
              <a:defRPr sz="3800" b="1">
                <a:latin typeface="Calibri"/>
                <a:ea typeface="Calibri"/>
                <a:cs typeface="Calibri"/>
                <a:sym typeface="Calibri"/>
              </a:defRPr>
            </a:pPr>
            <a:r>
              <a:rPr dirty="0"/>
              <a:t>Deforestation </a:t>
            </a:r>
          </a:p>
          <a:p>
            <a:pPr algn="l" defTabSz="1828800">
              <a:defRPr sz="3800">
                <a:latin typeface="Calibri"/>
                <a:ea typeface="Calibri"/>
                <a:cs typeface="Calibri"/>
                <a:sym typeface="Calibri"/>
              </a:defRPr>
            </a:pPr>
            <a:r>
              <a:rPr dirty="0" err="1"/>
              <a:t>Rondonia</a:t>
            </a:r>
            <a:r>
              <a:rPr dirty="0"/>
              <a:t>, Brazil, 1975 - 2012</a:t>
            </a:r>
          </a:p>
        </p:txBody>
      </p:sp>
      <p:sp>
        <p:nvSpPr>
          <p:cNvPr id="250" name="Shape 250"/>
          <p:cNvSpPr/>
          <p:nvPr/>
        </p:nvSpPr>
        <p:spPr>
          <a:xfrm>
            <a:off x="18618576" y="9840048"/>
            <a:ext cx="4712098" cy="5461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1828800">
              <a:defRPr sz="2800">
                <a:latin typeface="Calibri"/>
                <a:ea typeface="Calibri"/>
                <a:cs typeface="Calibri"/>
                <a:sym typeface="Calibri"/>
              </a:defRPr>
            </a:lvl1pPr>
          </a:lstStyle>
          <a:p>
            <a:r>
              <a:t>Source: NASA Images of Change</a:t>
            </a:r>
          </a:p>
        </p:txBody>
      </p:sp>
      <p:pic>
        <p:nvPicPr>
          <p:cNvPr id="251" name="image10-small.jpg"/>
          <p:cNvPicPr>
            <a:picLocks noChangeAspect="1"/>
          </p:cNvPicPr>
          <p:nvPr/>
        </p:nvPicPr>
        <p:blipFill>
          <a:blip r:embed="rId2">
            <a:extLst/>
          </a:blip>
          <a:srcRect t="5" b="40510"/>
          <a:stretch>
            <a:fillRect/>
          </a:stretch>
        </p:blipFill>
        <p:spPr>
          <a:xfrm>
            <a:off x="1056679" y="3007277"/>
            <a:ext cx="22270650" cy="6623999"/>
          </a:xfrm>
          <a:prstGeom prst="rect">
            <a:avLst/>
          </a:prstGeom>
          <a:ln w="12700">
            <a:miter lim="400000"/>
          </a:ln>
        </p:spPr>
      </p:pic>
      <p:sp>
        <p:nvSpPr>
          <p:cNvPr id="6" name="Shape 222"/>
          <p:cNvSpPr/>
          <p:nvPr/>
        </p:nvSpPr>
        <p:spPr>
          <a:xfrm>
            <a:off x="828252" y="1073009"/>
            <a:ext cx="21557038" cy="830573"/>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lvl1pPr algn="l" defTabSz="1828800">
              <a:defRPr sz="4200" b="1">
                <a:solidFill>
                  <a:srgbClr val="7BCBB9"/>
                </a:solidFill>
                <a:latin typeface="Calibri"/>
                <a:ea typeface="Calibri"/>
                <a:cs typeface="Calibri"/>
                <a:sym typeface="Calibri"/>
              </a:defRPr>
            </a:lvl1pPr>
          </a:lstStyle>
          <a:p>
            <a:r>
              <a:rPr lang="en-AU" dirty="0" smtClean="0"/>
              <a:t>Sustained and inclusive economic growth on a changing planet?</a:t>
            </a:r>
            <a:endParaRPr dirty="0"/>
          </a:p>
        </p:txBody>
      </p:sp>
      <p:pic>
        <p:nvPicPr>
          <p:cNvPr id="7" name="Picture 6"/>
          <p:cNvPicPr>
            <a:picLocks noChangeAspect="1"/>
          </p:cNvPicPr>
          <p:nvPr/>
        </p:nvPicPr>
        <p:blipFill>
          <a:blip r:embed="rId3"/>
          <a:stretch>
            <a:fillRect/>
          </a:stretch>
        </p:blipFill>
        <p:spPr>
          <a:xfrm>
            <a:off x="271726" y="11863478"/>
            <a:ext cx="4219048" cy="1457143"/>
          </a:xfrm>
          <a:prstGeom prst="rect">
            <a:avLst/>
          </a:prstGeom>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p:nvPr/>
        </p:nvSpPr>
        <p:spPr>
          <a:xfrm>
            <a:off x="1024981" y="9828851"/>
            <a:ext cx="22334038" cy="1351273"/>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p>
            <a:pPr algn="l" defTabSz="1828800">
              <a:defRPr sz="3800" b="1">
                <a:latin typeface="Calibri"/>
                <a:ea typeface="Calibri"/>
                <a:cs typeface="Calibri"/>
                <a:sym typeface="Calibri"/>
              </a:defRPr>
            </a:pPr>
            <a:r>
              <a:rPr lang="en-AU" dirty="0" smtClean="0"/>
              <a:t>Feeding growing populations; new areas for agriculture</a:t>
            </a:r>
            <a:endParaRPr dirty="0"/>
          </a:p>
          <a:p>
            <a:pPr algn="l" defTabSz="1828800">
              <a:defRPr sz="3800">
                <a:latin typeface="Calibri"/>
                <a:ea typeface="Calibri"/>
                <a:cs typeface="Calibri"/>
                <a:sym typeface="Calibri"/>
              </a:defRPr>
            </a:pPr>
            <a:r>
              <a:rPr lang="en-AU" dirty="0" smtClean="0"/>
              <a:t>Ord River Irrigation Scheme, Western Australia, 1997-2017</a:t>
            </a:r>
            <a:endParaRPr dirty="0"/>
          </a:p>
        </p:txBody>
      </p:sp>
      <p:sp>
        <p:nvSpPr>
          <p:cNvPr id="250" name="Shape 250"/>
          <p:cNvSpPr/>
          <p:nvPr/>
        </p:nvSpPr>
        <p:spPr>
          <a:xfrm>
            <a:off x="18618576" y="9630915"/>
            <a:ext cx="4611840" cy="96436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1828800">
              <a:defRPr sz="2800">
                <a:latin typeface="Calibri"/>
                <a:ea typeface="Calibri"/>
                <a:cs typeface="Calibri"/>
                <a:sym typeface="Calibri"/>
              </a:defRPr>
            </a:lvl1pPr>
          </a:lstStyle>
          <a:p>
            <a:pPr algn="r"/>
            <a:r>
              <a:rPr dirty="0"/>
              <a:t>Source: </a:t>
            </a:r>
            <a:r>
              <a:rPr lang="en-AU" dirty="0" smtClean="0"/>
              <a:t>Digital Earth Australia, </a:t>
            </a:r>
          </a:p>
          <a:p>
            <a:r>
              <a:rPr lang="en-AU" dirty="0" smtClean="0"/>
              <a:t>c/o Geoscience Australia</a:t>
            </a:r>
            <a:endParaRPr dirty="0"/>
          </a:p>
        </p:txBody>
      </p:sp>
      <p:sp>
        <p:nvSpPr>
          <p:cNvPr id="6" name="Shape 222"/>
          <p:cNvSpPr/>
          <p:nvPr/>
        </p:nvSpPr>
        <p:spPr>
          <a:xfrm>
            <a:off x="828252" y="1073009"/>
            <a:ext cx="21557038" cy="830573"/>
          </a:xfrm>
          <a:prstGeom prst="rect">
            <a:avLst/>
          </a:prstGeom>
          <a:ln w="12700">
            <a:miter lim="400000"/>
          </a:ln>
          <a:extLst>
            <a:ext uri="{C572A759-6A51-4108-AA02-DFA0A04FC94B}">
              <ma14:wrappingTextBoxFlag xmlns="" xmlns:ma14="http://schemas.microsoft.com/office/mac/drawingml/2011/main" val="1"/>
            </a:ext>
          </a:extLst>
        </p:spPr>
        <p:txBody>
          <a:bodyPr lIns="91436" tIns="91436" rIns="91436" bIns="91436">
            <a:spAutoFit/>
          </a:bodyPr>
          <a:lstStyle>
            <a:lvl1pPr algn="l" defTabSz="1828800">
              <a:defRPr sz="4200" b="1">
                <a:solidFill>
                  <a:srgbClr val="7BCBB9"/>
                </a:solidFill>
                <a:latin typeface="Calibri"/>
                <a:ea typeface="Calibri"/>
                <a:cs typeface="Calibri"/>
                <a:sym typeface="Calibri"/>
              </a:defRPr>
            </a:lvl1pPr>
          </a:lstStyle>
          <a:p>
            <a:r>
              <a:rPr lang="en-AU" dirty="0" smtClean="0"/>
              <a:t>Sustained and inclusive economic growth on a changing planet</a:t>
            </a:r>
            <a:endParaRPr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0" y="2697592"/>
            <a:ext cx="10954371" cy="62725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206" y="2697592"/>
            <a:ext cx="10954372" cy="6272599"/>
          </a:xfrm>
          <a:prstGeom prst="rect">
            <a:avLst/>
          </a:prstGeom>
        </p:spPr>
      </p:pic>
      <p:cxnSp>
        <p:nvCxnSpPr>
          <p:cNvPr id="5" name="Straight Connector 4"/>
          <p:cNvCxnSpPr/>
          <p:nvPr/>
        </p:nvCxnSpPr>
        <p:spPr>
          <a:xfrm>
            <a:off x="12299578" y="2697592"/>
            <a:ext cx="0" cy="6272599"/>
          </a:xfrm>
          <a:prstGeom prst="line">
            <a:avLst/>
          </a:prstGeom>
          <a:noFill/>
          <a:ln w="57150" cap="flat">
            <a:solidFill>
              <a:schemeClr val="tx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pic>
        <p:nvPicPr>
          <p:cNvPr id="8" name="Picture 7"/>
          <p:cNvPicPr>
            <a:picLocks noChangeAspect="1"/>
          </p:cNvPicPr>
          <p:nvPr/>
        </p:nvPicPr>
        <p:blipFill>
          <a:blip r:embed="rId4"/>
          <a:stretch>
            <a:fillRect/>
          </a:stretch>
        </p:blipFill>
        <p:spPr>
          <a:xfrm>
            <a:off x="271726" y="11863478"/>
            <a:ext cx="4219048" cy="1457143"/>
          </a:xfrm>
          <a:prstGeom prst="rect">
            <a:avLst/>
          </a:prstGeom>
        </p:spPr>
      </p:pic>
    </p:spTree>
    <p:extLst>
      <p:ext uri="{BB962C8B-B14F-4D97-AF65-F5344CB8AC3E}">
        <p14:creationId xmlns:p14="http://schemas.microsoft.com/office/powerpoint/2010/main" val="1855201535"/>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1169</TotalTime>
  <Words>1832</Words>
  <Application>Microsoft Office PowerPoint</Application>
  <PresentationFormat>Custom</PresentationFormat>
  <Paragraphs>178</Paragraphs>
  <Slides>22</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Helvetica Light</vt:lpstr>
      <vt:lpstr>Helvetica Neue</vt:lpstr>
      <vt:lpstr>Open Sans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Jonathon</dc:creator>
  <cp:lastModifiedBy>Ross Jonathon</cp:lastModifiedBy>
  <cp:revision>64</cp:revision>
  <dcterms:modified xsi:type="dcterms:W3CDTF">2019-04-03T16:16:13Z</dcterms:modified>
</cp:coreProperties>
</file>