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/>
    <p:restoredTop sz="94690"/>
  </p:normalViewPr>
  <p:slideViewPr>
    <p:cSldViewPr>
      <p:cViewPr>
        <p:scale>
          <a:sx n="98" d="100"/>
          <a:sy n="98" d="100"/>
        </p:scale>
        <p:origin x="9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40fcf3b2ce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Combined VC / AHT / WG effort(e.g. AHWG) focused on Coastal research and applications. 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lvl="1" indent="-3117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for a CEOS Coastal strategy, bringing in multiple parameters / teams, including coordinating on Cal/Val along coasts (e.g. SS Temp/Ocean Color/SS Height/Salinity/OVW)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lvl="1" indent="-3117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VCs already have a start on fresh / coast / ocean strategies but there is a need to coordinate with other AHTs and groups on progressing.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Freshwater from Space workshop should recognize CEOS VC’s/WG’s are have active water efforts which could use coordination.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Emphasize in-situ needs to CEOS agencies AND GEO/applications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Opportunity for inclusion aspect in GEO 2020 work plan, and CEOS work plan.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lvl="1" indent="-3117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Possibility for new ad-hoc team on coastal issues focused on the organization and planning.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potential coastal applications e.g.  aquaculture / disasters / Global Delta management / Harmful Algal Bloom’s. Intersection of need and capabilities.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lvl="1" indent="-3117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Emphasize forecasting (integrated observations) versus monitoring (often single datasets)</a:t>
            </a:r>
            <a:endParaRPr sz="16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</a:pPr>
            <a:endParaRPr sz="16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40fcf3b2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9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9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13061" y="28194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C000"/>
                </a:solidFill>
                <a:latin typeface="+mj-lt"/>
              </a:rPr>
              <a:t>Observations for Coasts</a:t>
            </a:r>
            <a:endParaRPr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Paul M. DiGiacomo, NOAA, SIT Chair Team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6: Oceans and Water Cycle, #6.8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fld>
            <a:endParaRPr sz="1100" b="0" i="1" u="none" strike="noStrike" cap="none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96982" y="1129144"/>
            <a:ext cx="8804563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Helvetica Neue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to combine VC/WG/AHT efforts focused on coastal research and observations.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 CEOS Coastal Strategy assessment, to enhance coordination across Ocean elements and the land/ocean boundary  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Freshwater from Space WS Opportunity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need for in-situ data access, and potential for leveraging GEO activities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to target specific projects (intersection of needs) in coastal and delta zones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Disasters (floods, HAB, water quality impacts)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Aquaculture 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Global Delta management 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 2020 Work Plan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for new ad-hoc team on coastal issues 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905000" y="76200"/>
            <a:ext cx="618308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SIT Technical Workshop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Outcomes: </a:t>
            </a:r>
            <a:r>
              <a:rPr lang="en-US" sz="3000" b="1" i="0" u="none" strike="noStrike" cap="non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Ocean and Water</a:t>
            </a:r>
            <a:endParaRPr sz="3000" b="1" i="0" u="none" strike="noStrike" cap="non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A24DB-E97B-4304-96FE-FA776DC84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7B4DE-5082-47E0-A7A9-30E058087B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5000" y="304800"/>
            <a:ext cx="5562600" cy="5334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Previous Coastal Observing Reports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8BD20-CD7C-420D-8303-26266926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16821"/>
            <a:ext cx="2538127" cy="3517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24C69-7093-4839-8753-A246FE69E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09344"/>
            <a:ext cx="2514600" cy="3539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713A2-544F-4803-B4D4-0C0C9F862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86" b="3333"/>
          <a:stretch/>
        </p:blipFill>
        <p:spPr>
          <a:xfrm>
            <a:off x="5939331" y="1807720"/>
            <a:ext cx="2823669" cy="3539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397E7-C866-4D28-9178-F70594F0A3E5}"/>
              </a:ext>
            </a:extLst>
          </p:cNvPr>
          <p:cNvSpPr txBox="1"/>
          <p:nvPr/>
        </p:nvSpPr>
        <p:spPr>
          <a:xfrm>
            <a:off x="236747" y="5384890"/>
            <a:ext cx="2658739" cy="1138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Coastal GTOS, 2005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e.g., deltaic systems;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urbanization and changes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in coastal land use/cover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605A1-D86B-486A-AD37-E6CC629093A4}"/>
              </a:ext>
            </a:extLst>
          </p:cNvPr>
          <p:cNvSpPr txBox="1"/>
          <p:nvPr/>
        </p:nvSpPr>
        <p:spPr>
          <a:xfrm>
            <a:off x="3077215" y="5397550"/>
            <a:ext cx="2851099" cy="1138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IGOS Coastal Theme, 2006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e.g., land-sea interface;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coastal populations &amp;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ecosystems at risk</a:t>
            </a: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6D41F-7060-4067-A957-72BC8C0EA2AF}"/>
              </a:ext>
            </a:extLst>
          </p:cNvPr>
          <p:cNvSpPr txBox="1"/>
          <p:nvPr/>
        </p:nvSpPr>
        <p:spPr>
          <a:xfrm>
            <a:off x="5858727" y="5361059"/>
            <a:ext cx="3131625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Coastal GOOS, 2012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eutrophication/hypoxia;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pathogens; HABs; benthic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habitats; flooding; acidification,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fisheries; integration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84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C8CDE-F3DF-46E2-AD34-0EA8A4ADB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A64E-8A28-4736-99C3-A6671455DD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5000" y="304800"/>
            <a:ext cx="5562600" cy="5334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Coastal Observations &amp;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8D8CB-127E-47D0-A341-E2EA32DA4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4495800" cy="697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0F523-AAC1-4763-9AB1-406868991BA0}"/>
              </a:ext>
            </a:extLst>
          </p:cNvPr>
          <p:cNvSpPr txBox="1"/>
          <p:nvPr/>
        </p:nvSpPr>
        <p:spPr>
          <a:xfrm>
            <a:off x="76200" y="2099552"/>
            <a:ext cx="8991600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GEO Coastal Zone Community of Practice (CZCP): Active 2006-2016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700" dirty="0"/>
          </a:p>
          <a:p>
            <a:pPr algn="l" rtl="0" latinLnBrk="1" hangingPunct="0"/>
            <a:r>
              <a:rPr lang="en-US" sz="1700" dirty="0"/>
              <a:t>The CZCP brought together scientific and non-scientific experts in an effort to support </a:t>
            </a:r>
          </a:p>
          <a:p>
            <a:pPr algn="l" rtl="0" latinLnBrk="1" hangingPunct="0"/>
            <a:r>
              <a:rPr lang="en-US" sz="1700" dirty="0"/>
              <a:t>coastal zone management through utilization of Earth observations &amp; derived products</a:t>
            </a:r>
          </a:p>
          <a:p>
            <a:pPr algn="l" rtl="0" latinLnBrk="1" hangingPunct="0"/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algn="l" rtl="0" latinLnBrk="1" hangingPunct="0"/>
            <a:r>
              <a:rPr lang="en-US" sz="1700" dirty="0"/>
              <a:t>Activities included a series of regional workshops entitled: “</a:t>
            </a:r>
            <a:r>
              <a:rPr lang="en-US" sz="1700" dirty="0">
                <a:solidFill>
                  <a:srgbClr val="FF0000"/>
                </a:solidFill>
              </a:rPr>
              <a:t>GEOSS Support for Decision-</a:t>
            </a:r>
          </a:p>
          <a:p>
            <a:pPr algn="l" rtl="0" latinLnBrk="1" hangingPunct="0"/>
            <a:r>
              <a:rPr lang="en-US" sz="1700" dirty="0">
                <a:solidFill>
                  <a:srgbClr val="FF0000"/>
                </a:solidFill>
              </a:rPr>
              <a:t>Making in the Coastal Zone: Managing and Mitigating the Impacts of Human Activities and </a:t>
            </a:r>
          </a:p>
          <a:p>
            <a:pPr algn="l" rtl="0" latinLnBrk="1" hangingPunct="0"/>
            <a:r>
              <a:rPr lang="en-US" sz="1700" dirty="0">
                <a:solidFill>
                  <a:srgbClr val="FF0000"/>
                </a:solidFill>
              </a:rPr>
              <a:t>Natural Hazards in the Coastal Zone</a:t>
            </a:r>
            <a:r>
              <a:rPr lang="en-US" sz="1700" dirty="0"/>
              <a:t>” – held in Greece, Benin and Puerto Rico </a:t>
            </a:r>
          </a:p>
          <a:p>
            <a:pPr algn="l" rtl="0" latinLnBrk="1" hangingPunct="0"/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algn="l" rtl="0" latinLnBrk="1" hangingPunct="0"/>
            <a:r>
              <a:rPr lang="en-US" sz="1700" dirty="0"/>
              <a:t>The CZCP ultimately transitioned into GEO Blue Planet as one of its foundational pillars.</a:t>
            </a:r>
          </a:p>
          <a:p>
            <a:pPr algn="l" rtl="0" latinLnBrk="1" hangingPunct="0"/>
            <a:endParaRPr lang="en-US" sz="1700" dirty="0"/>
          </a:p>
          <a:p>
            <a:pPr algn="l" rtl="0" latinLnBrk="1" hangingPunct="0"/>
            <a:r>
              <a:rPr lang="en-US" sz="1700" dirty="0"/>
              <a:t>The GEO Blue Planet Initiative has several coastal-related activities and projects, including:</a:t>
            </a:r>
          </a:p>
          <a:p>
            <a:pPr algn="l" rtl="0" latinLnBrk="1" hangingPunct="0"/>
            <a:endParaRPr lang="en-US" sz="1700" dirty="0"/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1700" i="1" dirty="0"/>
              <a:t>Early Warning System for Marine Flooding of Reef-lined Islands Project</a:t>
            </a:r>
          </a:p>
          <a:p>
            <a:pPr marL="285750" indent="-285750" algn="l" rtl="0" latinLnBrk="1" hangingPunct="0">
              <a:buFont typeface="Wingdings" panose="05000000000000000000" pitchFamily="2" charset="2"/>
              <a:buChar char="Ø"/>
            </a:pPr>
            <a:r>
              <a:rPr lang="en-US" sz="1700" i="1" dirty="0"/>
              <a:t>Multi-hazard Information and Alert System for the Wider Caribbean Project</a:t>
            </a:r>
          </a:p>
          <a:p>
            <a:pPr algn="l" rtl="0" latinLnBrk="1" hangingPunct="0"/>
            <a:endParaRPr lang="en-US" sz="1700" i="1" dirty="0"/>
          </a:p>
          <a:p>
            <a:pPr algn="l" rtl="0" latinLnBrk="1" hangingPunct="0"/>
            <a:r>
              <a:rPr lang="en-US" sz="1700" i="1" dirty="0"/>
              <a:t>There is also a Blue Planet water associated diseases working group that will coordinate </a:t>
            </a:r>
          </a:p>
          <a:p>
            <a:pPr algn="l" rtl="0" latinLnBrk="1" hangingPunct="0"/>
            <a:r>
              <a:rPr lang="en-US" sz="1700" i="1" dirty="0"/>
              <a:t>with the related activities of the GEO Health, AquaWatch (water quality) et al. initiatives.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7EE48-8F04-446C-8489-B731CF113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1295400" cy="77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469EE3-54E3-4A9F-8409-04C5B5C1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233743"/>
            <a:ext cx="1524000" cy="8998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9FBBD6-493B-4CBE-97E0-79D05DFA1DCA}"/>
              </a:ext>
            </a:extLst>
          </p:cNvPr>
          <p:cNvSpPr/>
          <p:nvPr/>
        </p:nvSpPr>
        <p:spPr>
          <a:xfrm>
            <a:off x="1454350" y="1258669"/>
            <a:ext cx="603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219507-86EE-4DBD-BE9F-513B13E3DDF2}"/>
              </a:ext>
            </a:extLst>
          </p:cNvPr>
          <p:cNvSpPr/>
          <p:nvPr/>
        </p:nvSpPr>
        <p:spPr>
          <a:xfrm>
            <a:off x="6798078" y="1253248"/>
            <a:ext cx="603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A3858-4621-41C9-B23B-D826BD206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C70E1-2783-4522-A7FD-D874AA351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200" y="1447800"/>
            <a:ext cx="8991600" cy="4724400"/>
          </a:xfrm>
        </p:spPr>
        <p:txBody>
          <a:bodyPr/>
          <a:lstStyle/>
          <a:p>
            <a:pPr marL="444500" indent="-342900">
              <a:buAutoNum type="arabicParenR"/>
            </a:pPr>
            <a:r>
              <a:rPr lang="en-US" sz="1800" dirty="0"/>
              <a:t>Initiate an (ad hoc) </a:t>
            </a:r>
            <a:r>
              <a:rPr lang="en-US" sz="1800" dirty="0">
                <a:solidFill>
                  <a:srgbClr val="FF0000"/>
                </a:solidFill>
              </a:rPr>
              <a:t>coastal observing and applications working group</a:t>
            </a:r>
            <a:r>
              <a:rPr lang="en-US" sz="1800" dirty="0"/>
              <a:t> under the auspices of GEO Blue Planet, bringing together interested data providers (e.g., CEOS agencies) and users (e.g., UN Environment, Future Earth Coasts).</a:t>
            </a:r>
          </a:p>
          <a:p>
            <a:pPr marL="444500" indent="-342900">
              <a:buAutoNum type="arabicParenR"/>
            </a:pPr>
            <a:endParaRPr lang="en-US" sz="1800" dirty="0"/>
          </a:p>
          <a:p>
            <a:pPr marL="444500" indent="-342900">
              <a:buAutoNum type="arabicParenR"/>
            </a:pPr>
            <a:r>
              <a:rPr lang="en-US" sz="1800" dirty="0"/>
              <a:t>Request this WG revisit and update the coastal observing requirements previously articulated in the IGOS Coastal Theme Report and produce an associated </a:t>
            </a:r>
            <a:r>
              <a:rPr lang="en-US" sz="1800" dirty="0">
                <a:solidFill>
                  <a:srgbClr val="FF0000"/>
                </a:solidFill>
              </a:rPr>
              <a:t>CEOS Coastal Strategy Assessment</a:t>
            </a:r>
            <a:r>
              <a:rPr lang="en-US" sz="1800" dirty="0"/>
              <a:t> to enhance coordination across the land-sea boundary. </a:t>
            </a:r>
          </a:p>
          <a:p>
            <a:pPr marL="444500" indent="-342900">
              <a:buAutoNum type="arabicParenR"/>
            </a:pPr>
            <a:endParaRPr lang="en-US" sz="1800" dirty="0"/>
          </a:p>
          <a:p>
            <a:pPr marL="444500" indent="-342900">
              <a:buAutoNum type="arabicParenR"/>
            </a:pPr>
            <a:r>
              <a:rPr lang="en-US" sz="1800" dirty="0"/>
              <a:t>Initiate </a:t>
            </a:r>
            <a:r>
              <a:rPr lang="en-US" sz="1800" dirty="0">
                <a:solidFill>
                  <a:srgbClr val="FF0000"/>
                </a:solidFill>
              </a:rPr>
              <a:t>targeted demonstration project/s </a:t>
            </a:r>
            <a:r>
              <a:rPr lang="en-US" sz="1800" dirty="0"/>
              <a:t>focusing on flooding, water quality, eutrophication, HABs, and/or other ecosystem impacts, addressing coastal urban regions, deltaic/estuarine, and heavily impacted (natural/anthropogenic) regions in both developed and developing areas (e.g., Puerto Rico, Vietnam, Great Barrier Reef, Chesapeake Bay)</a:t>
            </a:r>
          </a:p>
          <a:p>
            <a:pPr marL="101600" lvl="0" indent="0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D6439-D360-4ACC-8798-3BB160D90E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 algn="ctr"/>
            <a:r>
              <a:rPr lang="en-US" dirty="0">
                <a:solidFill>
                  <a:srgbClr val="FFC000"/>
                </a:solidFill>
              </a:rPr>
              <a:t>Proposed Way Forward</a:t>
            </a:r>
          </a:p>
        </p:txBody>
      </p:sp>
    </p:spTree>
    <p:extLst>
      <p:ext uri="{BB962C8B-B14F-4D97-AF65-F5344CB8AC3E}">
        <p14:creationId xmlns:p14="http://schemas.microsoft.com/office/powerpoint/2010/main" val="221045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A3858-4621-41C9-B23B-D826BD206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C70E1-2783-4522-A7FD-D874AA351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200" y="1447800"/>
            <a:ext cx="8991600" cy="4724400"/>
          </a:xfrm>
        </p:spPr>
        <p:txBody>
          <a:bodyPr/>
          <a:lstStyle/>
          <a:p>
            <a:pPr marL="101600" lvl="0" indent="0">
              <a:buNone/>
            </a:pPr>
            <a:r>
              <a:rPr lang="en-US" sz="1800" dirty="0"/>
              <a:t>3) Initiate </a:t>
            </a:r>
            <a:r>
              <a:rPr lang="en-US" sz="1800" dirty="0">
                <a:solidFill>
                  <a:srgbClr val="FF0000"/>
                </a:solidFill>
              </a:rPr>
              <a:t>targeted demonstration project/s</a:t>
            </a:r>
            <a:r>
              <a:rPr lang="en-US" sz="1800" dirty="0"/>
              <a:t> focusing on flooding, water quality, eutrophication, HABs, and/or other ecosystem impacts, addressing coastal urban regions, deltaic/estuarine, and heavily impacted (natural/anthropogenic) regions in both developed and developing areas (e.g., Puerto Rico, Vietnam, Great Barrier Reef, Chesapeake Bay)</a:t>
            </a:r>
          </a:p>
          <a:p>
            <a:pPr marL="101600" indent="0">
              <a:buNone/>
            </a:pPr>
            <a:endParaRPr lang="en-US" sz="1600" dirty="0"/>
          </a:p>
          <a:p>
            <a:pPr marL="101600" lvl="0" indent="0">
              <a:buNone/>
            </a:pPr>
            <a:r>
              <a:rPr lang="en-US" sz="1600" i="1" dirty="0"/>
              <a:t>	</a:t>
            </a:r>
            <a:r>
              <a:rPr lang="en-US" sz="1500" i="1" dirty="0"/>
              <a:t>a. Development of synergistic higher resolution datasets, combining radar (e.g., S1, RCM) &amp; 	visible imagery (e.g., S2, L8) along with other multi-sensor physical/biological products </a:t>
            </a:r>
          </a:p>
          <a:p>
            <a:pPr marL="101600" lvl="0" indent="0">
              <a:buNone/>
            </a:pPr>
            <a:r>
              <a:rPr lang="en-US" sz="1500" i="1" dirty="0"/>
              <a:t>	b. Focus on event-driven as well as climatological anomalies in both retrospective and 	NRT 	modes, including new and improved validation approaches (e.g., drones, </a:t>
            </a:r>
            <a:r>
              <a:rPr lang="en-US" sz="1500" i="1" dirty="0" err="1"/>
              <a:t>saildrones</a:t>
            </a:r>
            <a:r>
              <a:rPr lang="en-US" sz="1500" i="1" dirty="0"/>
              <a:t>)</a:t>
            </a:r>
          </a:p>
          <a:p>
            <a:pPr marL="101600" lvl="0" indent="0">
              <a:buNone/>
            </a:pPr>
            <a:r>
              <a:rPr lang="en-US" sz="1500" i="1" dirty="0"/>
              <a:t>	c. Initiate prototype coastal knowledge hub in support of emerging GEO vision, including 	cloud-based, server-side and integrated community best practices and demonstration efforts 	(e.g., Horizon 2020 Coastal Waters Research Synergy Framework (http://co-resyf.eu/)) </a:t>
            </a:r>
          </a:p>
          <a:p>
            <a:pPr marL="101600" lvl="0" indent="0">
              <a:buNone/>
            </a:pPr>
            <a:endParaRPr lang="en-US" sz="1500" dirty="0"/>
          </a:p>
          <a:p>
            <a:pPr marL="101600" lvl="0" indent="0">
              <a:buNone/>
            </a:pPr>
            <a:r>
              <a:rPr lang="en-US" sz="1800" dirty="0"/>
              <a:t>4) Generate detailed prospectus for No. 1-3 above and submit for consideration by next SIT Technical Workshop (Sept 2019) and 33</a:t>
            </a:r>
            <a:r>
              <a:rPr lang="en-US" sz="1800" baseline="30000" dirty="0"/>
              <a:t>rd</a:t>
            </a:r>
            <a:r>
              <a:rPr lang="en-US" sz="1800" dirty="0"/>
              <a:t> CEOS Plenary (Oct 2019)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D6439-D360-4ACC-8798-3BB160D90E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 algn="ctr"/>
            <a:r>
              <a:rPr lang="en-US" dirty="0">
                <a:solidFill>
                  <a:srgbClr val="FFC000"/>
                </a:solidFill>
              </a:rPr>
              <a:t>Proposed Way Forward (continued)</a:t>
            </a:r>
          </a:p>
        </p:txBody>
      </p:sp>
    </p:spTree>
    <p:extLst>
      <p:ext uri="{BB962C8B-B14F-4D97-AF65-F5344CB8AC3E}">
        <p14:creationId xmlns:p14="http://schemas.microsoft.com/office/powerpoint/2010/main" val="12811473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13383</TotalTime>
  <Words>787</Words>
  <Application>Microsoft Office PowerPoint</Application>
  <PresentationFormat>On-screen Show (4:3)</PresentationFormat>
  <Paragraphs>82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Bold</vt:lpstr>
      <vt:lpstr>Avenir Roman</vt:lpstr>
      <vt:lpstr>Calibri</vt:lpstr>
      <vt:lpstr>Courier New</vt:lpstr>
      <vt:lpstr>Helvetica</vt:lpstr>
      <vt:lpstr>Helvetica Neue</vt:lpstr>
      <vt:lpstr>Noto Sans Symbols</vt:lpstr>
      <vt:lpstr>Wingdings</vt:lpstr>
      <vt:lpstr>Default</vt:lpstr>
      <vt:lpstr>Observations for Coasts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Paul M. DiGiacomo</cp:lastModifiedBy>
  <cp:revision>181</cp:revision>
  <dcterms:modified xsi:type="dcterms:W3CDTF">2019-04-01T11:45:46Z</dcterms:modified>
</cp:coreProperties>
</file>