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76" r:id="rId3"/>
    <p:sldId id="278" r:id="rId4"/>
    <p:sldId id="283" r:id="rId5"/>
    <p:sldId id="277" r:id="rId6"/>
    <p:sldId id="288" r:id="rId7"/>
    <p:sldId id="289" r:id="rId8"/>
    <p:sldId id="279" r:id="rId9"/>
    <p:sldId id="293" r:id="rId10"/>
    <p:sldId id="286" r:id="rId11"/>
    <p:sldId id="290" r:id="rId12"/>
    <p:sldId id="272" r:id="rId13"/>
    <p:sldId id="292" r:id="rId14"/>
    <p:sldId id="275" r:id="rId15"/>
    <p:sldId id="280" r:id="rId16"/>
    <p:sldId id="281" r:id="rId17"/>
    <p:sldId id="282" r:id="rId18"/>
    <p:sldId id="284" r:id="rId19"/>
    <p:sldId id="733" r:id="rId20"/>
    <p:sldId id="736" r:id="rId21"/>
    <p:sldId id="734" r:id="rId22"/>
    <p:sldId id="735" r:id="rId2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  <p:cmAuthor id="2" name="Kerblat, Flora (CASS, Waite Campus)" initials="KF(WC" lastIdx="8" clrIdx="1">
    <p:extLst>
      <p:ext uri="{19B8F6BF-5375-455C-9EA6-DF929625EA0E}">
        <p15:presenceInfo xmlns:p15="http://schemas.microsoft.com/office/powerpoint/2012/main" userId="S-1-5-21-61289985-2027487937-1858953157-4766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3257"/>
  </p:normalViewPr>
  <p:slideViewPr>
    <p:cSldViewPr>
      <p:cViewPr varScale="1">
        <p:scale>
          <a:sx n="80" d="100"/>
          <a:sy n="80" d="100"/>
        </p:scale>
        <p:origin x="161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5T13:04:55.689" idx="7">
    <p:pos x="5004" y="858"/>
    <p:text>TABLE TO BE UPDATED after SDG side-meeting</p:text>
    <p:extLst mod="1">
      <p:ext uri="{C676402C-5697-4E1C-873F-D02D1690AC5C}">
        <p15:threadingInfo xmlns:p15="http://schemas.microsoft.com/office/powerpoint/2012/main" timeZoneBias="-63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25T13:06:34.906" idx="8">
    <p:pos x="1248" y="2178"/>
    <p:text>Compendium to be updated with last-minute information this week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9T12:37:53.143" idx="6">
    <p:pos x="10" y="10"/>
    <p:text>This slide can be hidden: they can read it in the CEOS WP, and our acitvities are summarised in the next slide</p:text>
    <p:extLst>
      <p:ext uri="{C676402C-5697-4E1C-873F-D02D1690AC5C}">
        <p15:threadingInfo xmlns:p15="http://schemas.microsoft.com/office/powerpoint/2012/main" timeZoneBias="-63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3-19T10:40:59.930" idx="1">
    <p:pos x="1167" y="1698"/>
    <p:text>changed to assessment to avoid confusion with what we called compendium (database) for the team</p:text>
    <p:extLst>
      <p:ext uri="{C676402C-5697-4E1C-873F-D02D1690AC5C}">
        <p15:threadingInfo xmlns:p15="http://schemas.microsoft.com/office/powerpoint/2012/main" timeZoneBias="-6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78B56-F7C9-4BC6-8997-C477A24C2FF4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7FABABC-1D67-4C62-AA7B-67DDC2002EC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200" dirty="0">
              <a:latin typeface="+mj-lt"/>
            </a:rPr>
            <a:t>Focus on CEOS unique role </a:t>
          </a:r>
          <a:br>
            <a:rPr lang="en-AU" sz="1200" dirty="0">
              <a:latin typeface="+mj-lt"/>
            </a:rPr>
          </a:br>
          <a:r>
            <a:rPr lang="en-AU" sz="1200" dirty="0">
              <a:latin typeface="+mj-lt"/>
            </a:rPr>
            <a:t>and on a few SDG Indicators </a:t>
          </a:r>
          <a:br>
            <a:rPr lang="en-AU" sz="1200" dirty="0">
              <a:latin typeface="+mj-lt"/>
            </a:rPr>
          </a:br>
          <a:r>
            <a:rPr lang="en-AU" sz="1200" dirty="0">
              <a:latin typeface="+mj-lt"/>
            </a:rPr>
            <a:t>(</a:t>
          </a:r>
          <a:r>
            <a:rPr lang="en-AU" sz="1200" b="1" dirty="0">
              <a:latin typeface="+mj-lt"/>
            </a:rPr>
            <a:t>6.6.1; 11.3.1; 15.3.1</a:t>
          </a:r>
          <a:r>
            <a:rPr lang="en-AU" sz="1200" dirty="0">
              <a:latin typeface="+mj-lt"/>
            </a:rPr>
            <a:t>) </a:t>
          </a:r>
        </a:p>
      </dgm:t>
    </dgm:pt>
    <dgm:pt modelId="{AEE9E6FE-8035-44D5-A9E3-14C82ECA2740}" type="parTrans" cxnId="{CC9679BF-EEDF-4F04-863F-B2ED3ABA3250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F209C51D-E963-4486-B91B-F9B99C0E8786}" type="sibTrans" cxnId="{CC9679BF-EEDF-4F04-863F-B2ED3ABA3250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4F21781A-4AB8-4BC9-8334-8DEAA2BD2E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latin typeface="+mj-lt"/>
            </a:rPr>
            <a:t>Complement rather than duplicate the GEO community efforts on SDGs</a:t>
          </a:r>
          <a:endParaRPr lang="en-AU" sz="1200" dirty="0">
            <a:latin typeface="+mj-lt"/>
          </a:endParaRPr>
        </a:p>
      </dgm:t>
    </dgm:pt>
    <dgm:pt modelId="{11BEE98A-3975-4C65-872B-55C94D887333}" type="parTrans" cxnId="{F350DE14-1C76-47D4-B106-15313D6A0823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64E77224-EBE5-4AA8-8F2C-2B5070BA51C0}" type="sibTrans" cxnId="{F350DE14-1C76-47D4-B106-15313D6A0823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E5F01BB7-5DFC-47C8-93C1-1D84868BE23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200" dirty="0">
              <a:latin typeface="+mj-lt"/>
            </a:rPr>
            <a:t>Encourage more commitment and participation from agencies</a:t>
          </a:r>
        </a:p>
      </dgm:t>
    </dgm:pt>
    <dgm:pt modelId="{87B92B69-C149-45A9-AB3F-764B3B556652}" type="parTrans" cxnId="{3732AA76-31B7-4DF3-B817-8AB1C207FBF6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738F647F-712B-4FEA-BD10-C31513A6514B}" type="sibTrans" cxnId="{3732AA76-31B7-4DF3-B817-8AB1C207FBF6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BA3F4944-4806-475C-82CA-53473DD529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200" dirty="0">
              <a:latin typeface="+mj-lt"/>
            </a:rPr>
            <a:t>Leverage the knowledge and expertise of CEOS bodies (VCs WGs, SEO) to maximise impact.</a:t>
          </a:r>
        </a:p>
      </dgm:t>
    </dgm:pt>
    <dgm:pt modelId="{C16F2D93-1D22-4262-A4E2-9994084B08E9}" type="parTrans" cxnId="{0D8B3E7F-324E-4AD4-9F99-8A684B3DDED7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C51DC33B-55E5-4204-B527-8065C6DE6AE0}" type="sibTrans" cxnId="{0D8B3E7F-324E-4AD4-9F99-8A684B3DDED7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7F243FB9-6A17-421B-98E7-2232ABB603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>
              <a:latin typeface="+mj-lt"/>
            </a:rPr>
            <a:t>Identify the key partners with whom CEOS should primarily interface</a:t>
          </a:r>
          <a:br>
            <a:rPr lang="en-US" sz="1200" dirty="0">
              <a:latin typeface="+mj-lt"/>
            </a:rPr>
          </a:br>
          <a:r>
            <a:rPr lang="en-US" sz="1200" dirty="0">
              <a:latin typeface="+mj-lt"/>
            </a:rPr>
            <a:t>(IAEG-SDGs WGGI, Custodians)</a:t>
          </a:r>
          <a:endParaRPr lang="en-AU" sz="1200" dirty="0">
            <a:latin typeface="+mj-lt"/>
          </a:endParaRPr>
        </a:p>
      </dgm:t>
    </dgm:pt>
    <dgm:pt modelId="{7DBC7851-C25A-4596-B343-CE977D37E083}" type="parTrans" cxnId="{28DC5F7B-7829-4AD7-AE0F-D3C3FD2049CB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7972DF09-CDAD-4D0B-9872-A10C901A51E4}" type="sibTrans" cxnId="{28DC5F7B-7829-4AD7-AE0F-D3C3FD2049CB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A462D19D-2047-4325-9701-C53B92574759}">
      <dgm:prSet custT="1"/>
      <dgm:spPr/>
      <dgm:t>
        <a:bodyPr lIns="144000" rIns="144000"/>
        <a:lstStyle/>
        <a:p>
          <a:pPr>
            <a:lnSpc>
              <a:spcPct val="100000"/>
            </a:lnSpc>
          </a:pPr>
          <a:r>
            <a:rPr lang="en-US" sz="12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Helvetica"/>
              <a:ea typeface="Avenir Roman"/>
              <a:cs typeface="Avenir Roman"/>
            </a:rPr>
            <a:t>The UN has established a complex governance system on the SDG Global Indicator Framework with many stakeholders involved both at UN and national levels</a:t>
          </a:r>
          <a:endParaRPr lang="en-AU" sz="12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Helvetica"/>
            <a:ea typeface="Avenir Roman"/>
            <a:cs typeface="Avenir Roman"/>
          </a:endParaRPr>
        </a:p>
      </dgm:t>
    </dgm:pt>
    <dgm:pt modelId="{06CD386F-2947-4AE8-A61A-AB1B9AC4259B}" type="parTrans" cxnId="{72A54B9A-35CC-47BB-9F68-91144BD9BD95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ECE2D6BB-C14C-4AC6-AE1B-434E53850A5D}" type="sibTrans" cxnId="{72A54B9A-35CC-47BB-9F68-91144BD9BD95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A0686E12-D422-4D7E-AB1E-6FA92062C2B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200" b="0" dirty="0">
              <a:latin typeface="+mj-lt"/>
            </a:rPr>
            <a:t>Take a decision based on an  in-depth assessment of implications (resources, reporting, etc.)</a:t>
          </a:r>
          <a:endParaRPr lang="en-AU" sz="1200" dirty="0">
            <a:latin typeface="+mj-lt"/>
          </a:endParaRPr>
        </a:p>
      </dgm:t>
    </dgm:pt>
    <dgm:pt modelId="{6FB8B8FC-D674-4B6F-A5B1-D56DE303EB72}" type="parTrans" cxnId="{F9D07C96-D7FA-4543-B16A-843D8E74F4B4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B3EC1077-0831-4163-B68F-C4EE6C79C30B}" type="sibTrans" cxnId="{F9D07C96-D7FA-4543-B16A-843D8E74F4B4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BDD4841E-FF1E-48E9-810A-E376210ABAD4}">
      <dgm:prSet custT="1"/>
      <dgm:spPr/>
      <dgm:t>
        <a:bodyPr lIns="180000" rIns="144000"/>
        <a:lstStyle/>
        <a:p>
          <a:pPr>
            <a:lnSpc>
              <a:spcPct val="100000"/>
            </a:lnSpc>
          </a:pPr>
          <a:r>
            <a:rPr lang="en-AU" sz="1200" dirty="0">
              <a:latin typeface="+mj-lt"/>
            </a:rPr>
            <a:t>Future of the AHT SDG is uncertain. Continue or disappear? New e</a:t>
          </a:r>
          <a:r>
            <a:rPr lang="en-AU" sz="1200" b="0" dirty="0">
              <a:latin typeface="+mj-lt"/>
            </a:rPr>
            <a:t>ntity (post AHT)? WG or Strategy? </a:t>
          </a:r>
        </a:p>
      </dgm:t>
    </dgm:pt>
    <dgm:pt modelId="{CA9A77E1-D043-44F9-9B56-C5C2A19D3EC4}" type="parTrans" cxnId="{A95D4F78-2C53-4EE0-929A-5FB73C75E5E3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13592D65-703D-4A37-9BFB-D1949FE64366}" type="sibTrans" cxnId="{A95D4F78-2C53-4EE0-929A-5FB73C75E5E3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6BC373F6-ADF1-43D6-B8DF-5E7CE339E679}">
      <dgm:prSet custT="1"/>
      <dgm:spPr/>
      <dgm:t>
        <a:bodyPr lIns="144000" rIns="144000"/>
        <a:lstStyle/>
        <a:p>
          <a:pPr>
            <a:lnSpc>
              <a:spcPct val="100000"/>
            </a:lnSpc>
          </a:pPr>
          <a:r>
            <a:rPr lang="en-US" sz="1200" b="0" dirty="0">
              <a:latin typeface="+mj-lt"/>
            </a:rPr>
            <a:t>The original goals of the AHT SDGs were too broad in scope and not fully aligned with the CEOS mandate.</a:t>
          </a:r>
          <a:endParaRPr lang="en-AU" sz="1200" dirty="0">
            <a:latin typeface="+mj-lt"/>
          </a:endParaRPr>
        </a:p>
      </dgm:t>
    </dgm:pt>
    <dgm:pt modelId="{1BCAF61F-4962-4ABF-A399-0603A2C021C5}" type="parTrans" cxnId="{1B666625-0F1E-467C-A7A5-DC90D89993A6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4EE1F8D3-6431-4A7E-AA75-394920D87DA6}" type="sibTrans" cxnId="{1B666625-0F1E-467C-A7A5-DC90D89993A6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EFDABA26-4D19-4EFD-AF43-A4C01E1A622F}">
      <dgm:prSet custT="1"/>
      <dgm:spPr/>
      <dgm:t>
        <a:bodyPr lIns="144000" rIns="144000"/>
        <a:lstStyle/>
        <a:p>
          <a:pPr>
            <a:lnSpc>
              <a:spcPct val="100000"/>
            </a:lnSpc>
          </a:pPr>
          <a:r>
            <a:rPr lang="en-US" sz="1200" b="0" dirty="0">
              <a:latin typeface="+mj-lt"/>
            </a:rPr>
            <a:t>The AHT activities were too similar to the work of the GEO EO4SDG initiative, which brought some confusion on the respective roles of CEOS and GEO.</a:t>
          </a:r>
          <a:endParaRPr lang="en-AU" sz="1200" dirty="0">
            <a:latin typeface="+mj-lt"/>
          </a:endParaRPr>
        </a:p>
      </dgm:t>
    </dgm:pt>
    <dgm:pt modelId="{A591C38F-7183-4D6A-87A4-791D4D434D9C}" type="parTrans" cxnId="{E987C6C7-D5E1-4B45-80DF-5DBA05F0801B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30F9DC30-081C-4C2D-9567-F569F29B1318}" type="sibTrans" cxnId="{E987C6C7-D5E1-4B45-80DF-5DBA05F0801B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A70D755D-884D-4C35-9D4A-C29FCC7A0DB7}">
      <dgm:prSet custT="1"/>
      <dgm:spPr/>
      <dgm:t>
        <a:bodyPr lIns="144000" rIns="144000"/>
        <a:lstStyle/>
        <a:p>
          <a:pPr>
            <a:lnSpc>
              <a:spcPct val="100000"/>
            </a:lnSpc>
          </a:pPr>
          <a:r>
            <a:rPr lang="en-US" sz="1200" b="0" dirty="0">
              <a:latin typeface="+mj-lt"/>
            </a:rPr>
            <a:t>The impact of the CEOS activities on SDGs is commensurate to the level of resources available. </a:t>
          </a:r>
          <a:r>
            <a:rPr lang="en-AU" sz="1200" b="0" dirty="0">
              <a:latin typeface="+mj-lt"/>
            </a:rPr>
            <a:t>Number of agencies actively involved </a:t>
          </a:r>
          <a:r>
            <a:rPr lang="en-US" sz="1200" b="0" dirty="0">
              <a:latin typeface="+mj-lt"/>
            </a:rPr>
            <a:t>has not reached the expected level.</a:t>
          </a:r>
          <a:endParaRPr lang="en-AU" sz="1200" dirty="0">
            <a:latin typeface="+mj-lt"/>
          </a:endParaRPr>
        </a:p>
      </dgm:t>
    </dgm:pt>
    <dgm:pt modelId="{2766A9B6-3875-4324-A57F-BE0E14CD22DA}" type="parTrans" cxnId="{070741AE-B1E9-477B-BDD0-A0600FC8F675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C92ACF96-526C-4E29-AC3A-1A57B43E42F0}" type="sibTrans" cxnId="{070741AE-B1E9-477B-BDD0-A0600FC8F675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C3BE4272-B661-41AD-9803-ECF48E0BD58B}">
      <dgm:prSet custT="1"/>
      <dgm:spPr/>
      <dgm:t>
        <a:bodyPr lIns="144000" rIns="144000"/>
        <a:lstStyle/>
        <a:p>
          <a:pPr>
            <a:lnSpc>
              <a:spcPct val="100000"/>
            </a:lnSpc>
          </a:pPr>
          <a:r>
            <a:rPr lang="en-US" sz="1200" b="0" dirty="0">
              <a:latin typeface="+mj-lt"/>
            </a:rPr>
            <a:t>The SDG is a very broad and cross-cutting topic (land, marine, atmosphere) requiring different EO competences (satellite data, EO infrastructures, Capacity Building, accuracy assessment).</a:t>
          </a:r>
          <a:endParaRPr lang="en-AU" sz="1200" dirty="0">
            <a:latin typeface="+mj-lt"/>
          </a:endParaRPr>
        </a:p>
      </dgm:t>
    </dgm:pt>
    <dgm:pt modelId="{A9846BA7-F802-48F1-A35A-A36CF72E3B68}" type="parTrans" cxnId="{A44523E0-F608-41DD-9AF6-ECB47DFA907F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A2ED5157-A849-4061-A06C-98E2B007A786}" type="sibTrans" cxnId="{A44523E0-F608-41DD-9AF6-ECB47DFA907F}">
      <dgm:prSet/>
      <dgm:spPr/>
      <dgm:t>
        <a:bodyPr/>
        <a:lstStyle/>
        <a:p>
          <a:endParaRPr lang="en-AU">
            <a:latin typeface="+mj-lt"/>
          </a:endParaRPr>
        </a:p>
      </dgm:t>
    </dgm:pt>
    <dgm:pt modelId="{C4C7209C-943E-49C5-824F-51ACD9D7AE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200" b="0" dirty="0">
              <a:latin typeface="+mj-lt"/>
            </a:rPr>
            <a:t>Reduce the governance burden to focus on key contributions</a:t>
          </a:r>
          <a:endParaRPr lang="en-AU" sz="1200" dirty="0">
            <a:latin typeface="+mj-lt"/>
          </a:endParaRPr>
        </a:p>
      </dgm:t>
    </dgm:pt>
    <dgm:pt modelId="{B7E0CB2D-FE17-4D95-B475-4F695EDE27AF}" type="parTrans" cxnId="{AACA5577-CB4B-4263-B34B-E264799F4318}">
      <dgm:prSet/>
      <dgm:spPr/>
      <dgm:t>
        <a:bodyPr/>
        <a:lstStyle/>
        <a:p>
          <a:endParaRPr lang="en-AU"/>
        </a:p>
      </dgm:t>
    </dgm:pt>
    <dgm:pt modelId="{552AA0A7-311C-4A19-B6C7-AB890C2E6325}" type="sibTrans" cxnId="{AACA5577-CB4B-4263-B34B-E264799F4318}">
      <dgm:prSet/>
      <dgm:spPr/>
      <dgm:t>
        <a:bodyPr/>
        <a:lstStyle/>
        <a:p>
          <a:endParaRPr lang="en-AU"/>
        </a:p>
      </dgm:t>
    </dgm:pt>
    <dgm:pt modelId="{D5A91AFE-9823-4C13-ABBB-D7B557AC4C96}">
      <dgm:prSet custT="1"/>
      <dgm:spPr/>
      <dgm:t>
        <a:bodyPr lIns="144000" rIns="144000"/>
        <a:lstStyle/>
        <a:p>
          <a:pPr>
            <a:lnSpc>
              <a:spcPct val="100000"/>
            </a:lnSpc>
          </a:pPr>
          <a:r>
            <a:rPr lang="en-AU" sz="1200" dirty="0">
              <a:latin typeface="+mj-lt"/>
            </a:rPr>
            <a:t>Creation of a new entity includes more governance paper, reporting</a:t>
          </a:r>
        </a:p>
      </dgm:t>
    </dgm:pt>
    <dgm:pt modelId="{D5896497-7D80-4294-BCA6-486438C15C05}" type="parTrans" cxnId="{2E038C17-3DA4-4065-896C-354F9A450B82}">
      <dgm:prSet/>
      <dgm:spPr/>
      <dgm:t>
        <a:bodyPr/>
        <a:lstStyle/>
        <a:p>
          <a:endParaRPr lang="en-AU"/>
        </a:p>
      </dgm:t>
    </dgm:pt>
    <dgm:pt modelId="{55623210-83E8-4F7E-8E02-70E1EDDF5A79}" type="sibTrans" cxnId="{2E038C17-3DA4-4065-896C-354F9A450B82}">
      <dgm:prSet/>
      <dgm:spPr/>
      <dgm:t>
        <a:bodyPr/>
        <a:lstStyle/>
        <a:p>
          <a:endParaRPr lang="en-AU"/>
        </a:p>
      </dgm:t>
    </dgm:pt>
    <dgm:pt modelId="{D2ECA6CC-25CE-4730-9A33-8C3D7D3D44DE}" type="pres">
      <dgm:prSet presAssocID="{7DF78B56-F7C9-4BC6-8997-C477A24C2F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058C0441-E65B-4910-988B-4F5BF271CC68}" type="pres">
      <dgm:prSet presAssocID="{67FABABC-1D67-4C62-AA7B-67DDC2002EC2}" presName="linNode" presStyleCnt="0"/>
      <dgm:spPr/>
    </dgm:pt>
    <dgm:pt modelId="{29F399E0-22C6-469B-A4C9-CA0553A1C8AE}" type="pres">
      <dgm:prSet presAssocID="{67FABABC-1D67-4C62-AA7B-67DDC2002EC2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56B8DC4-7D9F-44A1-844D-CC52F645D0EF}" type="pres">
      <dgm:prSet presAssocID="{67FABABC-1D67-4C62-AA7B-67DDC2002EC2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A4AE4A6-2F6F-416E-8B0B-61344DA3CADB}" type="pres">
      <dgm:prSet presAssocID="{F209C51D-E963-4486-B91B-F9B99C0E8786}" presName="sp" presStyleCnt="0"/>
      <dgm:spPr/>
    </dgm:pt>
    <dgm:pt modelId="{F5B3224B-011A-4B6B-BB47-DA47A146B68C}" type="pres">
      <dgm:prSet presAssocID="{4F21781A-4AB8-4BC9-8334-8DEAA2BD2E09}" presName="linNode" presStyleCnt="0"/>
      <dgm:spPr/>
    </dgm:pt>
    <dgm:pt modelId="{7C3BB43D-D739-42F9-BD6D-81F751698CEC}" type="pres">
      <dgm:prSet presAssocID="{4F21781A-4AB8-4BC9-8334-8DEAA2BD2E09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7E352B8-5ACB-460F-852D-F19D7B6C567E}" type="pres">
      <dgm:prSet presAssocID="{4F21781A-4AB8-4BC9-8334-8DEAA2BD2E09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62A774-609F-4CB4-822C-B3EF32FF0A33}" type="pres">
      <dgm:prSet presAssocID="{64E77224-EBE5-4AA8-8F2C-2B5070BA51C0}" presName="sp" presStyleCnt="0"/>
      <dgm:spPr/>
    </dgm:pt>
    <dgm:pt modelId="{8509618E-8AB1-487F-8C5F-73AE3D4F2CC7}" type="pres">
      <dgm:prSet presAssocID="{E5F01BB7-5DFC-47C8-93C1-1D84868BE238}" presName="linNode" presStyleCnt="0"/>
      <dgm:spPr/>
    </dgm:pt>
    <dgm:pt modelId="{7130C209-F4A1-4121-8D47-484E1316F2FC}" type="pres">
      <dgm:prSet presAssocID="{E5F01BB7-5DFC-47C8-93C1-1D84868BE238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0150EED-9308-4397-A8B4-988440073096}" type="pres">
      <dgm:prSet presAssocID="{E5F01BB7-5DFC-47C8-93C1-1D84868BE238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D37039F-4473-457C-993C-90F32B5D746A}" type="pres">
      <dgm:prSet presAssocID="{738F647F-712B-4FEA-BD10-C31513A6514B}" presName="sp" presStyleCnt="0"/>
      <dgm:spPr/>
    </dgm:pt>
    <dgm:pt modelId="{937E455B-02A8-4BC3-B0FB-B1B8CA55EA0F}" type="pres">
      <dgm:prSet presAssocID="{BA3F4944-4806-475C-82CA-53473DD529FA}" presName="linNode" presStyleCnt="0"/>
      <dgm:spPr/>
    </dgm:pt>
    <dgm:pt modelId="{825ED133-C96B-411E-9A10-53B6265D43C5}" type="pres">
      <dgm:prSet presAssocID="{BA3F4944-4806-475C-82CA-53473DD529FA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4ADE317-5778-4D3B-ABA3-9DE0833BEE56}" type="pres">
      <dgm:prSet presAssocID="{BA3F4944-4806-475C-82CA-53473DD529FA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0516356-3852-4DCD-B75A-B5DBE9DA72E2}" type="pres">
      <dgm:prSet presAssocID="{C51DC33B-55E5-4204-B527-8065C6DE6AE0}" presName="sp" presStyleCnt="0"/>
      <dgm:spPr/>
    </dgm:pt>
    <dgm:pt modelId="{0355D855-A8DE-4B1E-B564-7AE72B447ADD}" type="pres">
      <dgm:prSet presAssocID="{7F243FB9-6A17-421B-98E7-2232ABB60319}" presName="linNode" presStyleCnt="0"/>
      <dgm:spPr/>
    </dgm:pt>
    <dgm:pt modelId="{0BAC40AE-F3DC-4B81-B783-461C93E681A8}" type="pres">
      <dgm:prSet presAssocID="{7F243FB9-6A17-421B-98E7-2232ABB60319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85230C-BB77-40C6-99FF-B79789B68848}" type="pres">
      <dgm:prSet presAssocID="{7F243FB9-6A17-421B-98E7-2232ABB60319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DBB0AB2-5AA7-4B8C-9797-3A0DAB2692C8}" type="pres">
      <dgm:prSet presAssocID="{7972DF09-CDAD-4D0B-9872-A10C901A51E4}" presName="sp" presStyleCnt="0"/>
      <dgm:spPr/>
    </dgm:pt>
    <dgm:pt modelId="{0E202CD1-99C4-4B04-83F5-212F2192FD31}" type="pres">
      <dgm:prSet presAssocID="{A0686E12-D422-4D7E-AB1E-6FA92062C2BA}" presName="linNode" presStyleCnt="0"/>
      <dgm:spPr/>
    </dgm:pt>
    <dgm:pt modelId="{AC7BAC98-67FC-4D29-908F-25BCB452946A}" type="pres">
      <dgm:prSet presAssocID="{A0686E12-D422-4D7E-AB1E-6FA92062C2BA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40409F-81CD-400D-9B26-23655A2DD581}" type="pres">
      <dgm:prSet presAssocID="{A0686E12-D422-4D7E-AB1E-6FA92062C2BA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8E0F87-72A3-47E5-BC3E-2AE2F4CE6E4E}" type="pres">
      <dgm:prSet presAssocID="{B3EC1077-0831-4163-B68F-C4EE6C79C30B}" presName="sp" presStyleCnt="0"/>
      <dgm:spPr/>
    </dgm:pt>
    <dgm:pt modelId="{953594C7-70A1-4EC4-8E88-A9624A2F119F}" type="pres">
      <dgm:prSet presAssocID="{C4C7209C-943E-49C5-824F-51ACD9D7AE1E}" presName="linNode" presStyleCnt="0"/>
      <dgm:spPr/>
    </dgm:pt>
    <dgm:pt modelId="{8F2EBB88-3753-4931-B0BD-089CF900DEC8}" type="pres">
      <dgm:prSet presAssocID="{C4C7209C-943E-49C5-824F-51ACD9D7AE1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A80511-55D2-422F-A691-E4849787F72D}" type="pres">
      <dgm:prSet presAssocID="{C4C7209C-943E-49C5-824F-51ACD9D7AE1E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B990537-FE03-4614-B1AC-E7043F9757AB}" type="presOf" srcId="{C3BE4272-B661-41AD-9803-ECF48E0BD58B}" destId="{B4ADE317-5778-4D3B-ABA3-9DE0833BEE56}" srcOrd="0" destOrd="0" presId="urn:microsoft.com/office/officeart/2005/8/layout/vList5"/>
    <dgm:cxn modelId="{C0EC3014-7A8F-4AA5-B309-14259FC47594}" type="presOf" srcId="{A462D19D-2047-4325-9701-C53B92574759}" destId="{9F85230C-BB77-40C6-99FF-B79789B68848}" srcOrd="0" destOrd="0" presId="urn:microsoft.com/office/officeart/2005/8/layout/vList5"/>
    <dgm:cxn modelId="{C4BEB13F-D396-4310-9263-F5BF5219CA8B}" type="presOf" srcId="{4F21781A-4AB8-4BC9-8334-8DEAA2BD2E09}" destId="{7C3BB43D-D739-42F9-BD6D-81F751698CEC}" srcOrd="0" destOrd="0" presId="urn:microsoft.com/office/officeart/2005/8/layout/vList5"/>
    <dgm:cxn modelId="{93D93585-F36E-4C76-9BEE-2464FA8427C8}" type="presOf" srcId="{6BC373F6-ADF1-43D6-B8DF-5E7CE339E679}" destId="{856B8DC4-7D9F-44A1-844D-CC52F645D0EF}" srcOrd="0" destOrd="0" presId="urn:microsoft.com/office/officeart/2005/8/layout/vList5"/>
    <dgm:cxn modelId="{28DC5F7B-7829-4AD7-AE0F-D3C3FD2049CB}" srcId="{7DF78B56-F7C9-4BC6-8997-C477A24C2FF4}" destId="{7F243FB9-6A17-421B-98E7-2232ABB60319}" srcOrd="4" destOrd="0" parTransId="{7DBC7851-C25A-4596-B343-CE977D37E083}" sibTransId="{7972DF09-CDAD-4D0B-9872-A10C901A51E4}"/>
    <dgm:cxn modelId="{A44523E0-F608-41DD-9AF6-ECB47DFA907F}" srcId="{BA3F4944-4806-475C-82CA-53473DD529FA}" destId="{C3BE4272-B661-41AD-9803-ECF48E0BD58B}" srcOrd="0" destOrd="0" parTransId="{A9846BA7-F802-48F1-A35A-A36CF72E3B68}" sibTransId="{A2ED5157-A849-4061-A06C-98E2B007A786}"/>
    <dgm:cxn modelId="{01B030D3-E3E5-4FF6-9B53-525CA1878665}" type="presOf" srcId="{EFDABA26-4D19-4EFD-AF43-A4C01E1A622F}" destId="{77E352B8-5ACB-460F-852D-F19D7B6C567E}" srcOrd="0" destOrd="0" presId="urn:microsoft.com/office/officeart/2005/8/layout/vList5"/>
    <dgm:cxn modelId="{887DACC4-1DA8-4A95-B89D-3B2E62357AF6}" type="presOf" srcId="{67FABABC-1D67-4C62-AA7B-67DDC2002EC2}" destId="{29F399E0-22C6-469B-A4C9-CA0553A1C8AE}" srcOrd="0" destOrd="0" presId="urn:microsoft.com/office/officeart/2005/8/layout/vList5"/>
    <dgm:cxn modelId="{FF85B72D-49C8-4CFB-AE2C-BDEF82EAF17F}" type="presOf" srcId="{BDD4841E-FF1E-48E9-810A-E376210ABAD4}" destId="{4F40409F-81CD-400D-9B26-23655A2DD581}" srcOrd="0" destOrd="0" presId="urn:microsoft.com/office/officeart/2005/8/layout/vList5"/>
    <dgm:cxn modelId="{F9D07C96-D7FA-4543-B16A-843D8E74F4B4}" srcId="{7DF78B56-F7C9-4BC6-8997-C477A24C2FF4}" destId="{A0686E12-D422-4D7E-AB1E-6FA92062C2BA}" srcOrd="5" destOrd="0" parTransId="{6FB8B8FC-D674-4B6F-A5B1-D56DE303EB72}" sibTransId="{B3EC1077-0831-4163-B68F-C4EE6C79C30B}"/>
    <dgm:cxn modelId="{7E935E1D-A120-4AB7-AD95-A97FD72BF7FA}" type="presOf" srcId="{7F243FB9-6A17-421B-98E7-2232ABB60319}" destId="{0BAC40AE-F3DC-4B81-B783-461C93E681A8}" srcOrd="0" destOrd="0" presId="urn:microsoft.com/office/officeart/2005/8/layout/vList5"/>
    <dgm:cxn modelId="{F651849A-2C9E-4554-BAA2-24F51ECC2D81}" type="presOf" srcId="{C4C7209C-943E-49C5-824F-51ACD9D7AE1E}" destId="{8F2EBB88-3753-4931-B0BD-089CF900DEC8}" srcOrd="0" destOrd="0" presId="urn:microsoft.com/office/officeart/2005/8/layout/vList5"/>
    <dgm:cxn modelId="{EC5AD588-AF38-423E-89C8-3D9236C5DBE1}" type="presOf" srcId="{E5F01BB7-5DFC-47C8-93C1-1D84868BE238}" destId="{7130C209-F4A1-4121-8D47-484E1316F2FC}" srcOrd="0" destOrd="0" presId="urn:microsoft.com/office/officeart/2005/8/layout/vList5"/>
    <dgm:cxn modelId="{A95D4F78-2C53-4EE0-929A-5FB73C75E5E3}" srcId="{A0686E12-D422-4D7E-AB1E-6FA92062C2BA}" destId="{BDD4841E-FF1E-48E9-810A-E376210ABAD4}" srcOrd="0" destOrd="0" parTransId="{CA9A77E1-D043-44F9-9B56-C5C2A19D3EC4}" sibTransId="{13592D65-703D-4A37-9BFB-D1949FE64366}"/>
    <dgm:cxn modelId="{AACA5577-CB4B-4263-B34B-E264799F4318}" srcId="{7DF78B56-F7C9-4BC6-8997-C477A24C2FF4}" destId="{C4C7209C-943E-49C5-824F-51ACD9D7AE1E}" srcOrd="6" destOrd="0" parTransId="{B7E0CB2D-FE17-4D95-B475-4F695EDE27AF}" sibTransId="{552AA0A7-311C-4A19-B6C7-AB890C2E6325}"/>
    <dgm:cxn modelId="{F350DE14-1C76-47D4-B106-15313D6A0823}" srcId="{7DF78B56-F7C9-4BC6-8997-C477A24C2FF4}" destId="{4F21781A-4AB8-4BC9-8334-8DEAA2BD2E09}" srcOrd="1" destOrd="0" parTransId="{11BEE98A-3975-4C65-872B-55C94D887333}" sibTransId="{64E77224-EBE5-4AA8-8F2C-2B5070BA51C0}"/>
    <dgm:cxn modelId="{9E6A3CC3-FA58-4938-92FF-3C35F18ADCB2}" type="presOf" srcId="{D5A91AFE-9823-4C13-ABBB-D7B557AC4C96}" destId="{2EA80511-55D2-422F-A691-E4849787F72D}" srcOrd="0" destOrd="0" presId="urn:microsoft.com/office/officeart/2005/8/layout/vList5"/>
    <dgm:cxn modelId="{3732AA76-31B7-4DF3-B817-8AB1C207FBF6}" srcId="{7DF78B56-F7C9-4BC6-8997-C477A24C2FF4}" destId="{E5F01BB7-5DFC-47C8-93C1-1D84868BE238}" srcOrd="2" destOrd="0" parTransId="{87B92B69-C149-45A9-AB3F-764B3B556652}" sibTransId="{738F647F-712B-4FEA-BD10-C31513A6514B}"/>
    <dgm:cxn modelId="{1B666625-0F1E-467C-A7A5-DC90D89993A6}" srcId="{67FABABC-1D67-4C62-AA7B-67DDC2002EC2}" destId="{6BC373F6-ADF1-43D6-B8DF-5E7CE339E679}" srcOrd="0" destOrd="0" parTransId="{1BCAF61F-4962-4ABF-A399-0603A2C021C5}" sibTransId="{4EE1F8D3-6431-4A7E-AA75-394920D87DA6}"/>
    <dgm:cxn modelId="{71239458-323A-44BE-87C1-F844B53EBCC9}" type="presOf" srcId="{BA3F4944-4806-475C-82CA-53473DD529FA}" destId="{825ED133-C96B-411E-9A10-53B6265D43C5}" srcOrd="0" destOrd="0" presId="urn:microsoft.com/office/officeart/2005/8/layout/vList5"/>
    <dgm:cxn modelId="{72A54B9A-35CC-47BB-9F68-91144BD9BD95}" srcId="{7F243FB9-6A17-421B-98E7-2232ABB60319}" destId="{A462D19D-2047-4325-9701-C53B92574759}" srcOrd="0" destOrd="0" parTransId="{06CD386F-2947-4AE8-A61A-AB1B9AC4259B}" sibTransId="{ECE2D6BB-C14C-4AC6-AE1B-434E53850A5D}"/>
    <dgm:cxn modelId="{AC95DC32-0239-425D-801D-9441557C95F1}" type="presOf" srcId="{A0686E12-D422-4D7E-AB1E-6FA92062C2BA}" destId="{AC7BAC98-67FC-4D29-908F-25BCB452946A}" srcOrd="0" destOrd="0" presId="urn:microsoft.com/office/officeart/2005/8/layout/vList5"/>
    <dgm:cxn modelId="{E987C6C7-D5E1-4B45-80DF-5DBA05F0801B}" srcId="{4F21781A-4AB8-4BC9-8334-8DEAA2BD2E09}" destId="{EFDABA26-4D19-4EFD-AF43-A4C01E1A622F}" srcOrd="0" destOrd="0" parTransId="{A591C38F-7183-4D6A-87A4-791D4D434D9C}" sibTransId="{30F9DC30-081C-4C2D-9567-F569F29B1318}"/>
    <dgm:cxn modelId="{2E038C17-3DA4-4065-896C-354F9A450B82}" srcId="{C4C7209C-943E-49C5-824F-51ACD9D7AE1E}" destId="{D5A91AFE-9823-4C13-ABBB-D7B557AC4C96}" srcOrd="0" destOrd="0" parTransId="{D5896497-7D80-4294-BCA6-486438C15C05}" sibTransId="{55623210-83E8-4F7E-8E02-70E1EDDF5A79}"/>
    <dgm:cxn modelId="{070741AE-B1E9-477B-BDD0-A0600FC8F675}" srcId="{E5F01BB7-5DFC-47C8-93C1-1D84868BE238}" destId="{A70D755D-884D-4C35-9D4A-C29FCC7A0DB7}" srcOrd="0" destOrd="0" parTransId="{2766A9B6-3875-4324-A57F-BE0E14CD22DA}" sibTransId="{C92ACF96-526C-4E29-AC3A-1A57B43E42F0}"/>
    <dgm:cxn modelId="{0D8B3E7F-324E-4AD4-9F99-8A684B3DDED7}" srcId="{7DF78B56-F7C9-4BC6-8997-C477A24C2FF4}" destId="{BA3F4944-4806-475C-82CA-53473DD529FA}" srcOrd="3" destOrd="0" parTransId="{C16F2D93-1D22-4262-A4E2-9994084B08E9}" sibTransId="{C51DC33B-55E5-4204-B527-8065C6DE6AE0}"/>
    <dgm:cxn modelId="{1B065D5A-5331-4F1F-8FF5-8A49250F38D2}" type="presOf" srcId="{A70D755D-884D-4C35-9D4A-C29FCC7A0DB7}" destId="{40150EED-9308-4397-A8B4-988440073096}" srcOrd="0" destOrd="0" presId="urn:microsoft.com/office/officeart/2005/8/layout/vList5"/>
    <dgm:cxn modelId="{CC9679BF-EEDF-4F04-863F-B2ED3ABA3250}" srcId="{7DF78B56-F7C9-4BC6-8997-C477A24C2FF4}" destId="{67FABABC-1D67-4C62-AA7B-67DDC2002EC2}" srcOrd="0" destOrd="0" parTransId="{AEE9E6FE-8035-44D5-A9E3-14C82ECA2740}" sibTransId="{F209C51D-E963-4486-B91B-F9B99C0E8786}"/>
    <dgm:cxn modelId="{9AB38B1F-1F28-4C41-811B-9D8B578192EC}" type="presOf" srcId="{7DF78B56-F7C9-4BC6-8997-C477A24C2FF4}" destId="{D2ECA6CC-25CE-4730-9A33-8C3D7D3D44DE}" srcOrd="0" destOrd="0" presId="urn:microsoft.com/office/officeart/2005/8/layout/vList5"/>
    <dgm:cxn modelId="{389ED196-9B09-4ECE-B619-5F193EA1DD59}" type="presParOf" srcId="{D2ECA6CC-25CE-4730-9A33-8C3D7D3D44DE}" destId="{058C0441-E65B-4910-988B-4F5BF271CC68}" srcOrd="0" destOrd="0" presId="urn:microsoft.com/office/officeart/2005/8/layout/vList5"/>
    <dgm:cxn modelId="{54487ECF-BF88-49AE-B9DA-69EBD1BDCEBE}" type="presParOf" srcId="{058C0441-E65B-4910-988B-4F5BF271CC68}" destId="{29F399E0-22C6-469B-A4C9-CA0553A1C8AE}" srcOrd="0" destOrd="0" presId="urn:microsoft.com/office/officeart/2005/8/layout/vList5"/>
    <dgm:cxn modelId="{B84C5C60-301D-4AAD-972F-8CA78DB3FF33}" type="presParOf" srcId="{058C0441-E65B-4910-988B-4F5BF271CC68}" destId="{856B8DC4-7D9F-44A1-844D-CC52F645D0EF}" srcOrd="1" destOrd="0" presId="urn:microsoft.com/office/officeart/2005/8/layout/vList5"/>
    <dgm:cxn modelId="{C724A8D0-145F-48FD-AC8F-1519E5EE84B4}" type="presParOf" srcId="{D2ECA6CC-25CE-4730-9A33-8C3D7D3D44DE}" destId="{7A4AE4A6-2F6F-416E-8B0B-61344DA3CADB}" srcOrd="1" destOrd="0" presId="urn:microsoft.com/office/officeart/2005/8/layout/vList5"/>
    <dgm:cxn modelId="{18CD4E39-F87D-4135-8DC4-59836A284AF7}" type="presParOf" srcId="{D2ECA6CC-25CE-4730-9A33-8C3D7D3D44DE}" destId="{F5B3224B-011A-4B6B-BB47-DA47A146B68C}" srcOrd="2" destOrd="0" presId="urn:microsoft.com/office/officeart/2005/8/layout/vList5"/>
    <dgm:cxn modelId="{DF59646F-5D02-4523-8D43-2A1E9B539837}" type="presParOf" srcId="{F5B3224B-011A-4B6B-BB47-DA47A146B68C}" destId="{7C3BB43D-D739-42F9-BD6D-81F751698CEC}" srcOrd="0" destOrd="0" presId="urn:microsoft.com/office/officeart/2005/8/layout/vList5"/>
    <dgm:cxn modelId="{45F65D0F-B6D3-4E49-9868-A23F04706E5E}" type="presParOf" srcId="{F5B3224B-011A-4B6B-BB47-DA47A146B68C}" destId="{77E352B8-5ACB-460F-852D-F19D7B6C567E}" srcOrd="1" destOrd="0" presId="urn:microsoft.com/office/officeart/2005/8/layout/vList5"/>
    <dgm:cxn modelId="{1968FD08-E034-4752-8AC3-AE6963D805EE}" type="presParOf" srcId="{D2ECA6CC-25CE-4730-9A33-8C3D7D3D44DE}" destId="{2D62A774-609F-4CB4-822C-B3EF32FF0A33}" srcOrd="3" destOrd="0" presId="urn:microsoft.com/office/officeart/2005/8/layout/vList5"/>
    <dgm:cxn modelId="{BE8DAF32-CE04-46E4-B81F-EB21592ADB7A}" type="presParOf" srcId="{D2ECA6CC-25CE-4730-9A33-8C3D7D3D44DE}" destId="{8509618E-8AB1-487F-8C5F-73AE3D4F2CC7}" srcOrd="4" destOrd="0" presId="urn:microsoft.com/office/officeart/2005/8/layout/vList5"/>
    <dgm:cxn modelId="{F13830EE-F25D-4A9D-B86B-1E2256BD7A46}" type="presParOf" srcId="{8509618E-8AB1-487F-8C5F-73AE3D4F2CC7}" destId="{7130C209-F4A1-4121-8D47-484E1316F2FC}" srcOrd="0" destOrd="0" presId="urn:microsoft.com/office/officeart/2005/8/layout/vList5"/>
    <dgm:cxn modelId="{3A52D4BF-A746-4B63-AA55-A8D4E31EF36A}" type="presParOf" srcId="{8509618E-8AB1-487F-8C5F-73AE3D4F2CC7}" destId="{40150EED-9308-4397-A8B4-988440073096}" srcOrd="1" destOrd="0" presId="urn:microsoft.com/office/officeart/2005/8/layout/vList5"/>
    <dgm:cxn modelId="{E048E499-3830-4C1C-8743-701F22F2944D}" type="presParOf" srcId="{D2ECA6CC-25CE-4730-9A33-8C3D7D3D44DE}" destId="{ED37039F-4473-457C-993C-90F32B5D746A}" srcOrd="5" destOrd="0" presId="urn:microsoft.com/office/officeart/2005/8/layout/vList5"/>
    <dgm:cxn modelId="{CA2198C3-6F28-4495-B9D8-4E88615F4645}" type="presParOf" srcId="{D2ECA6CC-25CE-4730-9A33-8C3D7D3D44DE}" destId="{937E455B-02A8-4BC3-B0FB-B1B8CA55EA0F}" srcOrd="6" destOrd="0" presId="urn:microsoft.com/office/officeart/2005/8/layout/vList5"/>
    <dgm:cxn modelId="{9A6902D4-105A-49F4-ADAF-143972E63507}" type="presParOf" srcId="{937E455B-02A8-4BC3-B0FB-B1B8CA55EA0F}" destId="{825ED133-C96B-411E-9A10-53B6265D43C5}" srcOrd="0" destOrd="0" presId="urn:microsoft.com/office/officeart/2005/8/layout/vList5"/>
    <dgm:cxn modelId="{BB7EFF61-67A1-42D5-9DC3-D0A3132F40D2}" type="presParOf" srcId="{937E455B-02A8-4BC3-B0FB-B1B8CA55EA0F}" destId="{B4ADE317-5778-4D3B-ABA3-9DE0833BEE56}" srcOrd="1" destOrd="0" presId="urn:microsoft.com/office/officeart/2005/8/layout/vList5"/>
    <dgm:cxn modelId="{F5F90E54-ACE4-4CF3-9BC8-F828A71C0F52}" type="presParOf" srcId="{D2ECA6CC-25CE-4730-9A33-8C3D7D3D44DE}" destId="{50516356-3852-4DCD-B75A-B5DBE9DA72E2}" srcOrd="7" destOrd="0" presId="urn:microsoft.com/office/officeart/2005/8/layout/vList5"/>
    <dgm:cxn modelId="{34E900EC-D01E-4BC6-846F-25E62BED2668}" type="presParOf" srcId="{D2ECA6CC-25CE-4730-9A33-8C3D7D3D44DE}" destId="{0355D855-A8DE-4B1E-B564-7AE72B447ADD}" srcOrd="8" destOrd="0" presId="urn:microsoft.com/office/officeart/2005/8/layout/vList5"/>
    <dgm:cxn modelId="{B6F66F83-F98E-413D-BC7E-FAAD461DA9ED}" type="presParOf" srcId="{0355D855-A8DE-4B1E-B564-7AE72B447ADD}" destId="{0BAC40AE-F3DC-4B81-B783-461C93E681A8}" srcOrd="0" destOrd="0" presId="urn:microsoft.com/office/officeart/2005/8/layout/vList5"/>
    <dgm:cxn modelId="{F4F5CCB9-CC90-4847-A75B-D34CC9879F11}" type="presParOf" srcId="{0355D855-A8DE-4B1E-B564-7AE72B447ADD}" destId="{9F85230C-BB77-40C6-99FF-B79789B68848}" srcOrd="1" destOrd="0" presId="urn:microsoft.com/office/officeart/2005/8/layout/vList5"/>
    <dgm:cxn modelId="{B9908309-6564-42C3-9FED-887F3CF0E5A3}" type="presParOf" srcId="{D2ECA6CC-25CE-4730-9A33-8C3D7D3D44DE}" destId="{0DBB0AB2-5AA7-4B8C-9797-3A0DAB2692C8}" srcOrd="9" destOrd="0" presId="urn:microsoft.com/office/officeart/2005/8/layout/vList5"/>
    <dgm:cxn modelId="{64397EE7-F21B-430D-B6A0-FDABAF0A039B}" type="presParOf" srcId="{D2ECA6CC-25CE-4730-9A33-8C3D7D3D44DE}" destId="{0E202CD1-99C4-4B04-83F5-212F2192FD31}" srcOrd="10" destOrd="0" presId="urn:microsoft.com/office/officeart/2005/8/layout/vList5"/>
    <dgm:cxn modelId="{7A38D72C-68CD-47A1-84C6-395BB8A98DBD}" type="presParOf" srcId="{0E202CD1-99C4-4B04-83F5-212F2192FD31}" destId="{AC7BAC98-67FC-4D29-908F-25BCB452946A}" srcOrd="0" destOrd="0" presId="urn:microsoft.com/office/officeart/2005/8/layout/vList5"/>
    <dgm:cxn modelId="{ECD8C1BA-383C-4FEC-9AFA-93B98D1EBECA}" type="presParOf" srcId="{0E202CD1-99C4-4B04-83F5-212F2192FD31}" destId="{4F40409F-81CD-400D-9B26-23655A2DD581}" srcOrd="1" destOrd="0" presId="urn:microsoft.com/office/officeart/2005/8/layout/vList5"/>
    <dgm:cxn modelId="{F905D526-C740-4D03-8266-57DFD0E160FE}" type="presParOf" srcId="{D2ECA6CC-25CE-4730-9A33-8C3D7D3D44DE}" destId="{788E0F87-72A3-47E5-BC3E-2AE2F4CE6E4E}" srcOrd="11" destOrd="0" presId="urn:microsoft.com/office/officeart/2005/8/layout/vList5"/>
    <dgm:cxn modelId="{59B06A5B-060C-4169-BEAA-01C171A8D500}" type="presParOf" srcId="{D2ECA6CC-25CE-4730-9A33-8C3D7D3D44DE}" destId="{953594C7-70A1-4EC4-8E88-A9624A2F119F}" srcOrd="12" destOrd="0" presId="urn:microsoft.com/office/officeart/2005/8/layout/vList5"/>
    <dgm:cxn modelId="{D7F00A4F-BBCC-4D90-8443-537867A00677}" type="presParOf" srcId="{953594C7-70A1-4EC4-8E88-A9624A2F119F}" destId="{8F2EBB88-3753-4931-B0BD-089CF900DEC8}" srcOrd="0" destOrd="0" presId="urn:microsoft.com/office/officeart/2005/8/layout/vList5"/>
    <dgm:cxn modelId="{AE5D22AD-99AB-4B24-AA06-CC7294DBC554}" type="presParOf" srcId="{953594C7-70A1-4EC4-8E88-A9624A2F119F}" destId="{2EA80511-55D2-422F-A691-E4849787F72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ga/search/view_doc.asp?symbol=E/2017/66&amp;Lang=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twitter.com/EO4SDG/status/1019364934428385280" TargetMode="External"/><Relationship Id="rId4" Type="http://schemas.openxmlformats.org/officeDocument/2006/relationships/hyperlink" Target="http://dfat.gov.au/aid/topics/development-issues/2030-agenda/Documents/sdg-voluntary-national-review.pdf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69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22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u="sng" kern="1200" dirty="0">
                <a:latin typeface="+mn-lt"/>
                <a:ea typeface="Arial Bold"/>
                <a:cs typeface="Arial" panose="020B0604020202020204" pitchFamily="34" charset="0"/>
                <a:sym typeface="Arial Bold"/>
              </a:rPr>
              <a:t>AHT History</a:t>
            </a:r>
          </a:p>
          <a:p>
            <a:pPr marL="0" marR="0" indent="0" algn="l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kern="1200" dirty="0">
              <a:latin typeface="+mn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AHT on SGDs is the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youngest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of the Ad-Hoc Teams. Less than 2 years of existence. 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Started in 2016 following CEOS 30 plenary.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marR="0" lvl="0" indent="-34290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Our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ToR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clearly states that we should focus our activities around the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unique role that CEOS should play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as a coordination body of the Space community efforts to facilitate the integration of satellite observations in the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realisation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of the SDGs, by countries.</a:t>
            </a:r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When we started our work, we were well aware our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Ad-Hoc team was not meant to be permanent. 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5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It was created by exploiting the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flexibility within CEOS to address emerging topics like the 2030 Agenda on SDGs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that was approved by the Head of States in September 2015 in NYC. </a:t>
            </a:r>
          </a:p>
          <a:p>
            <a:pPr marL="342900" lvl="5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5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For this plenary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we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were asked by CEOS SIT to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reflect on our future, addressing our capacity to sustain our efforts and looking at  opportunities for synergies with the CEOS permanent structures (VCs and WGs). </a:t>
            </a:r>
          </a:p>
          <a:p>
            <a:pPr marL="342900" lvl="5" indent="-342900">
              <a:buFont typeface="Arial" charset="0"/>
              <a:buChar char="•"/>
            </a:pPr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0" lvl="5" indent="0">
              <a:buFont typeface="Arial" charset="0"/>
              <a:buNone/>
            </a:pPr>
            <a:r>
              <a:rPr lang="en-US" sz="2400" b="1" u="sng" dirty="0">
                <a:effectLst/>
                <a:latin typeface="+mn-lt"/>
                <a:ea typeface="+mn-ea"/>
                <a:cs typeface="+mn-cs"/>
                <a:sym typeface="Avenir Roman"/>
              </a:rPr>
              <a:t>AHT </a:t>
            </a:r>
            <a:r>
              <a:rPr lang="en-US" sz="2400" b="1" u="sng" dirty="0" err="1">
                <a:effectLst/>
                <a:latin typeface="+mn-lt"/>
                <a:ea typeface="+mn-ea"/>
                <a:cs typeface="+mn-cs"/>
                <a:sym typeface="Avenir Roman"/>
              </a:rPr>
              <a:t>Organisation</a:t>
            </a:r>
            <a:endParaRPr lang="en-US" sz="2400" b="1" u="sng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5" indent="-342900">
              <a:buFont typeface="Arial" charset="0"/>
              <a:buChar char="•"/>
            </a:pPr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Essential to our AHT like all AHTs is the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critical mass of membership and participation to do our work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. =&gt; Need to have a result-oriented and focused work plan.</a:t>
            </a:r>
          </a:p>
          <a:p>
            <a:pPr lvl="0"/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Call for a stronger engagement of CEOS Agencies</a:t>
            </a:r>
            <a:endParaRPr lang="en-US" sz="2400" b="1" u="sng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Acknowledge the efforts of UNOOSA to build a Global Space Partnership for SDGs as part of their Space 2030 agenda.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GEO EO4SDG and CEOS AHT SDG recently participated to the UN OOSA symposium “</a:t>
            </a:r>
            <a:r>
              <a:rPr lang="en-US" sz="2400" b="1" i="1" dirty="0">
                <a:effectLst/>
                <a:latin typeface="+mn-lt"/>
                <a:ea typeface="+mn-ea"/>
                <a:cs typeface="+mn-cs"/>
                <a:sym typeface="Avenir Roman"/>
              </a:rPr>
              <a:t>Space for the Sustainable Development Goals: Stronger partnerships and strengthened cooperation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” </a:t>
            </a: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 </a:t>
            </a:r>
          </a:p>
          <a:p>
            <a:r>
              <a:rPr lang="en-US" u="sng" dirty="0"/>
              <a:t>AHT SDG meetings</a:t>
            </a:r>
          </a:p>
        </p:txBody>
      </p:sp>
    </p:spTree>
    <p:extLst>
      <p:ext uri="{BB962C8B-B14F-4D97-AF65-F5344CB8AC3E}">
        <p14:creationId xmlns:p14="http://schemas.microsoft.com/office/powerpoint/2010/main" val="1134036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We have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analysed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the pros and cons of all 5 options for the future of the AHT (continue as AHT, continues as AHT with minimum efforts, graduate to a WG, phase out all activities to GEO, transform in a SDG strategy where all activities are conducted by CEOS bodies). 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This analysis is provided in the backup slides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7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These are the main activities listed in the CEOS 2018-2020 Work Plan for the SDG Ad Hoc Team.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Support GEO in its SDG-related initiatives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,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mainly through the EO4SDG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(“Earth Observation for Sustainable Development Goals” initiative): capacity building, training and communications materials, country engagement, forum to share best practices on EO data and SDG, and EO4SDG website content.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Supporting GEO means serving as space community interface to GEO and all its SDG-related activities, across the whole GEO Work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Programme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 and not only EO4SDG.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Collect and centralize information from individual CEOS Agency work </a:t>
            </a:r>
            <a:r>
              <a:rPr lang="en-US" sz="2400" b="1" dirty="0" err="1">
                <a:effectLst/>
                <a:latin typeface="+mn-lt"/>
                <a:ea typeface="+mn-ea"/>
                <a:cs typeface="+mn-cs"/>
                <a:sym typeface="Avenir Roman"/>
              </a:rPr>
              <a:t>programmes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 relevant to SDGs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: building on a Compendium database, with regular updates sent within CEOS contacts to collect more accurate information.</a:t>
            </a: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 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Avenir Roman"/>
              </a:rPr>
              <a:t>As a mean to</a:t>
            </a:r>
            <a:r>
              <a:rPr lang="en-US" sz="2400" i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Avenir Roman"/>
              </a:rPr>
              <a:t> identify strengths and weaknesses in CEOS collective engagement, and better coordinate / align / optimize CEOS agencies' engagement on SDGs.</a:t>
            </a:r>
            <a:endParaRPr lang="en-US" sz="2400" dirty="0">
              <a:solidFill>
                <a:srgbClr val="FF0000"/>
              </a:solidFill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Promote space-based EO data as a key source of data for use by national statistic offices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(NSOs) to monitor and report on specific SDG indicators, and encourage CEOS space agencies to proactively contact their national governments in the Voluntary National Review process.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More than promoting we are actually supporting countries and their NSOs and line ministries, mainstreaming EO in their processes and systems.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Identify areas where SDG indicator development work has the potential to result in broader applicability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(e.g. supporting the SDG / target, and sustainable development policies).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Going beyond the only SDG indicators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Develop activities – including capacity building - with external stakeholders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(GEO, NGOs, UN entities, development banks) to join the efforts in the space world to help monitor and achieve the SDGs.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Take stock of the UN processes in place for the SDG implementation and of the existing SDG stakeholders (including GEO), 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We would like to stress existing collaboration with a number of UN Agencies, to which we provide guidance on the use of Earth Observations. This is already happening in the cases of UN Environment &amp; UNCCD, but also UN Habitat, IOC-UNESCO or to a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certain extent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FAO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Develop communications material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(brochure, website content) with SEO team’s support to better inform CEOS space agencies and external stakeholders about the critical role of EO space data in the SDG process.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94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we started to prioritize a number of activities that we can do jointly with CEOS permanent groups such as capacity building (with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WGcapD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), ARD (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wth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VC-LSI), EO-enabling infrastructure (with SEO and WGGIS) or EO data products validation /standardization (with WGCV).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In this context we will initiate a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CEOS-level assessment/mapping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of 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0" lvl="1" indent="0">
              <a:buFont typeface="Arial" charset="0"/>
              <a:buNone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	which VCs/WGs/AHTs are/could address each of the relevant SDG target/indicator </a:t>
            </a:r>
          </a:p>
          <a:p>
            <a:pPr marL="0" lvl="1" indent="0">
              <a:buFont typeface="Arial" charset="0"/>
              <a:buNone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0" lvl="2" indent="0">
              <a:buFont typeface="Arial" charset="0"/>
              <a:buNone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	which VCs/WGs/AHTs are/could address SDG cross-cutting activities (data access, data cubes tailoring for SDGs, on-line platforms for SDGs) </a:t>
            </a:r>
          </a:p>
          <a:p>
            <a:pPr lvl="0"/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and assess the sustainability of their efforts.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63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92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slide explain how UNEP and ESA have been collaborating on SDG 6.6.1 (extent of water-related ecosystems)</a:t>
            </a:r>
          </a:p>
          <a:p>
            <a:endParaRPr lang="en-US" b="1" dirty="0"/>
          </a:p>
          <a:p>
            <a:r>
              <a:rPr lang="en-US" b="1" dirty="0"/>
              <a:t>Here we work with the freshwater unit of UNEP Ecosystem division, which is the custodian of 6.6.1</a:t>
            </a:r>
          </a:p>
        </p:txBody>
      </p:sp>
    </p:spTree>
    <p:extLst>
      <p:ext uri="{BB962C8B-B14F-4D97-AF65-F5344CB8AC3E}">
        <p14:creationId xmlns:p14="http://schemas.microsoft.com/office/powerpoint/2010/main" val="2757352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54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 now approved as conceptually clear, internationally accepted for use by countries to monitor this indicator</a:t>
            </a:r>
          </a:p>
        </p:txBody>
      </p:sp>
    </p:spTree>
    <p:extLst>
      <p:ext uri="{BB962C8B-B14F-4D97-AF65-F5344CB8AC3E}">
        <p14:creationId xmlns:p14="http://schemas.microsoft.com/office/powerpoint/2010/main" val="49500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</a:rPr>
              <a:t>CEOS Handbook on SDGs very well received. </a:t>
            </a:r>
          </a:p>
          <a:p>
            <a:pPr marL="342900" lvl="0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Thanks SYMBIOS for their outstanding work.</a:t>
            </a:r>
          </a:p>
          <a:p>
            <a:pPr marL="342900" lvl="0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</a:rPr>
              <a:t>HLPF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The High-Level Political Forum on Sustainable Development took place in July, in NYC, at the UN headquarters.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The Forum included a Ministerial level meeting, with a central theme "Transformation towards sustainable and resilient societies".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The HLPF was also the opportunity to review </a:t>
            </a:r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  <a:hlinkClick r:id="rId3"/>
              </a:rPr>
              <a:t>progress towards the SDG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s and focus in particular on 5 goals: (6 – water sanitation; 7- energy; 11-sustainable cities; 12- sustainable consumption; 15- life on land; 17 – partnerships)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This year, Australia was one of the countries reporting to the UN with its </a:t>
            </a:r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  <a:hlinkClick r:id="rId4"/>
              </a:rPr>
              <a:t>Volunteer National Review report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, including Digital Earth Australia and Open Data Cube projects using and promoting satellite data.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Recognising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its importance, the Australian Government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organised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a </a:t>
            </a:r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  <a:hlinkClick r:id="rId5"/>
              </a:rPr>
              <a:t>special side-event around Earth observation and SDG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. </a:t>
            </a: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With the participation of GEO and CEOS agencies. But also GPSDD, Australia (DEA and Open Data Cube),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Canada,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Greece,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Namibia,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Switzerland,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Viet Nam </a:t>
            </a:r>
          </a:p>
          <a:p>
            <a:pPr marL="342900" lvl="1" indent="-342900">
              <a:buFont typeface="Arial" charset="0"/>
              <a:buChar char="•"/>
            </a:pPr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The panel discussion followed by two hands-on workshops were designed to inspire more governments and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organisations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to take action on using Earth observation, while providing them with the necessary knowledge on how and where to start.</a:t>
            </a:r>
          </a:p>
          <a:p>
            <a:pPr lvl="1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 </a:t>
            </a:r>
          </a:p>
          <a:p>
            <a:pPr lvl="0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Australia is and will be even more instrumental to bring forward GEO and CEOS work on SDGs with the upcoming GEO Ministerial in Australia in 2019.</a:t>
            </a: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 </a:t>
            </a:r>
          </a:p>
          <a:p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</a:rPr>
              <a:t>Special Issues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Scientific papers are essential especially for the collection of EO best practices and the development of a EO knowledge hub for SDG, which is one of the objective of GEO.</a:t>
            </a:r>
          </a:p>
          <a:p>
            <a:pPr lvl="0"/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r>
              <a:rPr lang="en-US" sz="2400" u="sng" dirty="0">
                <a:effectLst/>
                <a:latin typeface="+mn-lt"/>
                <a:ea typeface="+mn-ea"/>
                <a:cs typeface="+mn-cs"/>
                <a:sym typeface="Avenir Roman"/>
              </a:rPr>
              <a:t>CEOS Compendium</a:t>
            </a:r>
          </a:p>
          <a:p>
            <a:pPr lvl="0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Ongoing but existing doc</a:t>
            </a:r>
          </a:p>
          <a:p>
            <a:pPr lvl="2"/>
            <a:endParaRPr lang="en-AU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2"/>
            <a:endParaRPr lang="en-AU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1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6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These are the main activities listed in the CEOS 2018-2020 Work Plan for the SDG Ad Hoc Team.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Support GEO in its SDG-related initiatives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, 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mainly through the EO4SDG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(“Earth Observation for Sustainable Development Goals” initiative): capacity building, training and communications materials, country engagement, forum to share best practices on EO data and SDG, and EO4SDG website content.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Supporting GEO means serving as space community interface to GEO and all its SDG-related activities, across the whole GEO Work </a:t>
            </a:r>
            <a:r>
              <a:rPr lang="en-US" sz="2400" dirty="0" err="1">
                <a:effectLst/>
                <a:latin typeface="+mn-lt"/>
                <a:ea typeface="+mn-ea"/>
                <a:cs typeface="+mn-cs"/>
                <a:sym typeface="Avenir Roman"/>
              </a:rPr>
              <a:t>Programme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  and not only EO4SDG.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Collect and centralize information from individual CEOS Agency work </a:t>
            </a:r>
            <a:r>
              <a:rPr lang="en-US" sz="2400" b="1" dirty="0" err="1">
                <a:effectLst/>
                <a:latin typeface="+mn-lt"/>
                <a:ea typeface="+mn-ea"/>
                <a:cs typeface="+mn-cs"/>
                <a:sym typeface="Avenir Roman"/>
              </a:rPr>
              <a:t>programmes</a:t>
            </a: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 relevant to SDGs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: building on a Compendium database, with regular updates sent within CEOS contacts to collect more accurate information.</a:t>
            </a: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 </a:t>
            </a:r>
          </a:p>
          <a:p>
            <a:r>
              <a:rPr lang="en-US" sz="240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Avenir Roman"/>
              </a:rPr>
              <a:t>As a mean to</a:t>
            </a:r>
            <a:r>
              <a:rPr lang="en-US" sz="2400" i="1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  <a:sym typeface="Avenir Roman"/>
              </a:rPr>
              <a:t> identify strengths and weaknesses in CEOS collective engagement, and better coordinate / align / optimize CEOS agencies' engagement on SDGs.</a:t>
            </a:r>
            <a:endParaRPr lang="en-US" sz="2400" dirty="0">
              <a:solidFill>
                <a:srgbClr val="FF0000"/>
              </a:solidFill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Promote space-based EO data as a key source of data for use by national statistic offices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(NSOs) to monitor and report on specific SDG indicators, and encourage CEOS space agencies to proactively contact their national governments in the Voluntary National Review process.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More than promoting we are actually supporting countries and their NSOs and line ministries, mainstreaming EO in their processes and systems.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Identify areas where SDG indicator development work has the potential to result in broader applicability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(e.g. supporting the SDG / target, and sustainable development policies).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Going beyond the only SDG indicators</a:t>
            </a:r>
          </a:p>
          <a:p>
            <a:pPr lvl="0"/>
            <a:endParaRPr lang="en-US" sz="2400" b="1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lvl="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Develop activities – including capacity building - with external stakeholders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(GEO, NGOs, UN entities, development banks) to join the efforts in the space world to help monitor and achieve the SDGs.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Take stock of the UN processes in place for the SDG implementation and of the existing SDG stakeholders (including GEO), 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We would like to stress existing collaboration with a number of UN Agencies, to which we provide guidance on the use of Earth Observations. This is already happening in the cases of UN Environment &amp; UNCCD, but also UN Habitat, IOC-UNESCO or to a</a:t>
            </a:r>
            <a:r>
              <a:rPr lang="en-US" sz="2400" baseline="0" dirty="0">
                <a:effectLst/>
                <a:latin typeface="+mn-lt"/>
                <a:ea typeface="+mn-ea"/>
                <a:cs typeface="+mn-cs"/>
                <a:sym typeface="Avenir Roman"/>
              </a:rPr>
              <a:t> certain extent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FAO</a:t>
            </a:r>
          </a:p>
          <a:p>
            <a:endParaRPr lang="en-US" sz="2400" dirty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effectLst/>
                <a:latin typeface="+mn-lt"/>
                <a:ea typeface="+mn-ea"/>
                <a:cs typeface="+mn-cs"/>
                <a:sym typeface="Avenir Roman"/>
              </a:rPr>
              <a:t>Develop communications material </a:t>
            </a:r>
            <a:r>
              <a:rPr lang="en-US" sz="2400" dirty="0">
                <a:effectLst/>
                <a:latin typeface="+mn-lt"/>
                <a:ea typeface="+mn-ea"/>
                <a:cs typeface="+mn-cs"/>
                <a:sym typeface="Avenir Roman"/>
              </a:rPr>
              <a:t>(brochure, website content) with SEO team’s support to better inform CEOS space agencies and external stakeholders about the critical role of EO space data in the SDG process.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76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19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89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7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7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48D9-68F1-6443-A04E-D9F25286B7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9067800" cy="52578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81200" y="76200"/>
            <a:ext cx="4953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45DE97-47CB-894E-A104-19106A421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BF0CBBC-D444-EC47-A576-80AAD9131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FC26CA-8712-9D44-99B5-093F0329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128B2-8179-1C4A-9DB6-A79DF5F9D839}" type="datetimeFigureOut">
              <a:rPr lang="en-US" smtClean="0"/>
              <a:t>3/27/2019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BF5DB5-39F0-3949-9AE9-1EFBF8FB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5927DC-40CE-284A-A8B6-4287574CA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</p:spPr>
        <p:txBody>
          <a:bodyPr/>
          <a:lstStyle/>
          <a:p>
            <a:fld id="{52E86312-5CCC-9B42-9870-1C5BB0B71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5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2"/>
            <a:ext cx="304800" cy="140464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825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685783"/>
            <a:fld id="{86CB4B4D-7CA3-9044-876B-883B54F8677D}" type="slidenum">
              <a:rPr lang="en-US" smtClean="0"/>
              <a:pPr defTabSz="685783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1500">
                <a:latin typeface="+mj-lt"/>
                <a:cs typeface="Arial" panose="020B0604020202020204" pitchFamily="34" charset="0"/>
              </a:defRPr>
            </a:lvl1pPr>
            <a:lvl2pPr marL="576680" indent="-233789">
              <a:buFont typeface="Courier New" panose="02070309020205020404" pitchFamily="49" charset="0"/>
              <a:buChar char="o"/>
              <a:defRPr sz="1500">
                <a:latin typeface="+mj-lt"/>
                <a:cs typeface="Arial" panose="020B0604020202020204" pitchFamily="34" charset="0"/>
              </a:defRPr>
            </a:lvl2pPr>
            <a:lvl3pPr marL="891517" indent="-205734">
              <a:buFont typeface="Wingdings" panose="05000000000000000000" pitchFamily="2" charset="2"/>
              <a:buChar char="§"/>
              <a:defRPr sz="1500">
                <a:latin typeface="+mj-lt"/>
                <a:cs typeface="Arial" panose="020B0604020202020204" pitchFamily="34" charset="0"/>
              </a:defRPr>
            </a:lvl3pPr>
            <a:lvl4pPr>
              <a:defRPr sz="1500">
                <a:latin typeface="+mj-lt"/>
                <a:cs typeface="Arial" panose="020B0604020202020204" pitchFamily="34" charset="0"/>
              </a:defRPr>
            </a:lvl4pPr>
            <a:lvl5pPr>
              <a:defRPr sz="15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257168" marR="0" lvl="0" indent="-257168" defTabSz="685783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11993185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gim.un.org/UNGGIM-wg6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6844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AHT on </a:t>
            </a:r>
            <a:r>
              <a:rPr lang="en-AU" sz="4200" b="1" dirty="0">
                <a:solidFill>
                  <a:srgbClr val="FFFFFF"/>
                </a:solidFill>
                <a:latin typeface="+mj-lt"/>
              </a:rPr>
              <a:t>Sustainable Development Goals (SDG)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810000"/>
            <a:ext cx="5625611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Alex Held, CSIRO, Co-lead &amp; SIT Vice Chair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Marc Paganini, ESA, Co-lead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Flora Kerblat, CSIRO, Executive Secretary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1600" dirty="0">
                <a:solidFill>
                  <a:srgbClr val="FFFFFF"/>
                </a:solidFill>
                <a:sym typeface="Arial Bold"/>
              </a:rPr>
              <a:t>with the support of Argyro Kavvada </a:t>
            </a:r>
            <a:br>
              <a:rPr lang="en-US" sz="1600" dirty="0">
                <a:solidFill>
                  <a:srgbClr val="FFFFFF"/>
                </a:solidFill>
                <a:sym typeface="Arial Bold"/>
              </a:rPr>
            </a:br>
            <a:r>
              <a:rPr lang="en-US" sz="1600" dirty="0">
                <a:solidFill>
                  <a:srgbClr val="FFFFFF"/>
                </a:solidFill>
                <a:sym typeface="Arial Bold"/>
              </a:rPr>
              <a:t>(NASA, GEO EO4SDG) 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1600" dirty="0">
              <a:solidFill>
                <a:srgbClr val="FFFFFF"/>
              </a:solidFill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4 Observations for End Users</a:t>
            </a:r>
            <a:b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</a:b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Agenda #4.8 Observations for SDGs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3-4 April 2019</a:t>
            </a:r>
            <a:endParaRPr lang="en-AU" sz="24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752600"/>
            <a:ext cx="88392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AU" sz="1600" b="0" dirty="0"/>
              <a:t>Option 1: Continue as an AHT, requesting renewal for another year at Plenary, and continue to use Agencies’ </a:t>
            </a:r>
            <a:r>
              <a:rPr lang="en-AU" sz="1600" b="0" u="sng" dirty="0"/>
              <a:t>best efforts </a:t>
            </a:r>
            <a:r>
              <a:rPr lang="en-AU" sz="1600" b="0" dirty="0"/>
              <a:t>to support UN and GEO mainstreaming EO in the SDG processes (new co-leads?);</a:t>
            </a:r>
          </a:p>
          <a:p>
            <a:pPr>
              <a:spcBef>
                <a:spcPts val="1200"/>
              </a:spcBef>
            </a:pPr>
            <a:r>
              <a:rPr lang="en-AU" sz="1600" b="0" dirty="0"/>
              <a:t>Option 2: Continue as an AHT to ONLY act as a </a:t>
            </a:r>
            <a:r>
              <a:rPr lang="en-AU" sz="1600" b="0" u="sng" dirty="0"/>
              <a:t>CEOS point of contact </a:t>
            </a:r>
            <a:r>
              <a:rPr lang="en-AU" sz="1600" b="0" dirty="0"/>
              <a:t>for external users, without undertaking new activities, and forward all specific requests to VC/WGs;</a:t>
            </a:r>
          </a:p>
          <a:p>
            <a:pPr>
              <a:spcBef>
                <a:spcPts val="1200"/>
              </a:spcBef>
            </a:pPr>
            <a:r>
              <a:rPr lang="en-AU" sz="1600" dirty="0">
                <a:solidFill>
                  <a:schemeClr val="accent6">
                    <a:lumMod val="75000"/>
                  </a:schemeClr>
                </a:solidFill>
              </a:rPr>
              <a:t>Option 3: </a:t>
            </a:r>
            <a:r>
              <a:rPr lang="en-AU" sz="1600" dirty="0"/>
              <a:t>‘Graduate’ and become a </a:t>
            </a:r>
            <a:r>
              <a:rPr lang="en-AU" sz="1600" dirty="0">
                <a:solidFill>
                  <a:schemeClr val="accent6"/>
                </a:solidFill>
              </a:rPr>
              <a:t>CEOS Working Group </a:t>
            </a:r>
            <a:r>
              <a:rPr lang="en-AU" sz="1600" dirty="0"/>
              <a:t>with a new work plan, governance system and reporting mechanisms, and therefore more sustained efforts and support (= commitment) from CEOS and WG/VC members to implement it</a:t>
            </a:r>
          </a:p>
          <a:p>
            <a:pPr>
              <a:spcBef>
                <a:spcPts val="1200"/>
              </a:spcBef>
            </a:pPr>
            <a:r>
              <a:rPr lang="en-AU" sz="1600" b="0" dirty="0"/>
              <a:t>Option 4: Consider what the AHT SDG achieved, and still needs to be done from a CEOS perspective, and phase out the AHT with transfer of all AHT activities to GEO EO4SDG (including CEOS Agencies support)</a:t>
            </a:r>
          </a:p>
          <a:p>
            <a:pPr>
              <a:spcBef>
                <a:spcPts val="1200"/>
              </a:spcBef>
            </a:pPr>
            <a:r>
              <a:rPr lang="en-AU" sz="1600" b="1" dirty="0">
                <a:solidFill>
                  <a:schemeClr val="accent6">
                    <a:lumMod val="75000"/>
                  </a:schemeClr>
                </a:solidFill>
              </a:rPr>
              <a:t>Option 5: </a:t>
            </a:r>
            <a:r>
              <a:rPr lang="en-AU" sz="1600" dirty="0"/>
              <a:t>Create an “</a:t>
            </a:r>
            <a:r>
              <a:rPr lang="en-AU" sz="1600" dirty="0">
                <a:solidFill>
                  <a:schemeClr val="accent6"/>
                </a:solidFill>
              </a:rPr>
              <a:t>SDG Strategy</a:t>
            </a:r>
            <a:r>
              <a:rPr lang="en-AU" sz="1600" dirty="0"/>
              <a:t>” (given its cross-cutting essence, following the “Carbon Strategy” path), with a solid work plan and coordination body to map SDG activities to existing CEOS resources (VC, WG, etc.) and continue being the “SDG space arm” focal point for GEO</a:t>
            </a:r>
            <a:endParaRPr lang="en-AU" sz="1800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914400"/>
          </a:xfrm>
        </p:spPr>
        <p:txBody>
          <a:bodyPr/>
          <a:lstStyle/>
          <a:p>
            <a:r>
              <a:rPr lang="en-AU" b="1" dirty="0"/>
              <a:t>Future outlook of the </a:t>
            </a:r>
          </a:p>
          <a:p>
            <a:r>
              <a:rPr lang="en-AU" b="1" dirty="0"/>
              <a:t>SDG AHT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78495"/>
            <a:ext cx="5638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FOR DISCUSSION</a:t>
            </a:r>
          </a:p>
        </p:txBody>
      </p:sp>
      <p:sp>
        <p:nvSpPr>
          <p:cNvPr id="6" name="Chevron 5"/>
          <p:cNvSpPr/>
          <p:nvPr/>
        </p:nvSpPr>
        <p:spPr>
          <a:xfrm>
            <a:off x="0" y="3581400"/>
            <a:ext cx="381000" cy="228600"/>
          </a:xfrm>
          <a:prstGeom prst="chevron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8575" y="5600700"/>
            <a:ext cx="381000" cy="228600"/>
          </a:xfrm>
          <a:prstGeom prst="chevron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3200400"/>
            <a:ext cx="8572500" cy="952500"/>
          </a:xfrm>
          <a:prstGeom prst="roundRect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7200" y="5029200"/>
            <a:ext cx="8534400" cy="1143000"/>
          </a:xfrm>
          <a:prstGeom prst="roundRect">
            <a:avLst/>
          </a:prstGeom>
          <a:noFill/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spc="0" normalizeH="0" baseline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159011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4770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52400" y="1752600"/>
            <a:ext cx="8839200" cy="2209800"/>
          </a:xfrm>
        </p:spPr>
        <p:txBody>
          <a:bodyPr numCol="2"/>
          <a:lstStyle/>
          <a:p>
            <a:pPr>
              <a:spcBef>
                <a:spcPts val="1200"/>
              </a:spcBef>
            </a:pPr>
            <a:r>
              <a:rPr lang="en-AU" sz="1600" b="0" dirty="0" smtClean="0"/>
              <a:t>‘</a:t>
            </a:r>
            <a:r>
              <a:rPr lang="en-AU" sz="1600" b="0" dirty="0"/>
              <a:t>Graduate’ and become a </a:t>
            </a:r>
            <a:r>
              <a:rPr lang="en-AU" sz="1600" b="0" dirty="0">
                <a:solidFill>
                  <a:schemeClr val="accent6">
                    <a:lumMod val="75000"/>
                  </a:schemeClr>
                </a:solidFill>
              </a:rPr>
              <a:t>CEOS Working Group</a:t>
            </a:r>
            <a:r>
              <a:rPr lang="en-AU" sz="1600" b="0" dirty="0">
                <a:solidFill>
                  <a:schemeClr val="accent6"/>
                </a:solidFill>
              </a:rPr>
              <a:t> </a:t>
            </a:r>
            <a:r>
              <a:rPr lang="en-AU" sz="1600" b="0" dirty="0"/>
              <a:t>with a new work plan, governance system and reporting mechanisms, and therefore more sustained efforts and support (= commitment) from CEOS and WG/VC members to implement it</a:t>
            </a:r>
          </a:p>
          <a:p>
            <a:pPr>
              <a:spcBef>
                <a:spcPts val="600"/>
              </a:spcBef>
            </a:pPr>
            <a:endParaRPr lang="en-AU" sz="1600" b="0" dirty="0"/>
          </a:p>
          <a:p>
            <a:pPr>
              <a:spcBef>
                <a:spcPts val="600"/>
              </a:spcBef>
            </a:pPr>
            <a:endParaRPr lang="en-AU" sz="1600" b="0" dirty="0"/>
          </a:p>
          <a:p>
            <a:pPr>
              <a:spcBef>
                <a:spcPts val="600"/>
              </a:spcBef>
            </a:pPr>
            <a:endParaRPr lang="en-AU" sz="1600" b="0" dirty="0"/>
          </a:p>
          <a:p>
            <a:pPr>
              <a:spcBef>
                <a:spcPts val="1200"/>
              </a:spcBef>
            </a:pPr>
            <a:r>
              <a:rPr lang="en-AU" sz="1600" b="0" dirty="0" smtClean="0"/>
              <a:t>Create </a:t>
            </a:r>
            <a:r>
              <a:rPr lang="en-AU" sz="1600" b="0" dirty="0"/>
              <a:t>an “</a:t>
            </a:r>
            <a:r>
              <a:rPr lang="en-AU" sz="1600" b="0" dirty="0">
                <a:solidFill>
                  <a:schemeClr val="accent6">
                    <a:lumMod val="75000"/>
                  </a:schemeClr>
                </a:solidFill>
              </a:rPr>
              <a:t>SDG Strategy</a:t>
            </a:r>
            <a:r>
              <a:rPr lang="en-AU" sz="1600" b="0" dirty="0"/>
              <a:t>” (given its cross-cutting essence, following the “Carbon Strategy” path), with a solid work plan and coordination body to map SDG activities to existing CEOS resources (VC, WG, etc.) and continue being the “SDG space arm” focal point for GEO</a:t>
            </a:r>
            <a:endParaRPr lang="en-AU" sz="1800" b="0" dirty="0"/>
          </a:p>
          <a:p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334000" cy="914400"/>
          </a:xfrm>
        </p:spPr>
        <p:txBody>
          <a:bodyPr/>
          <a:lstStyle/>
          <a:p>
            <a:r>
              <a:rPr lang="en-AU" b="1" dirty="0"/>
              <a:t>Future outlook of the </a:t>
            </a:r>
          </a:p>
          <a:p>
            <a:r>
              <a:rPr lang="en-AU" b="1" dirty="0"/>
              <a:t>SDG AHT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1278495"/>
            <a:ext cx="5638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AU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</a:rPr>
              <a:t>2 VIABLE OPTIONS, 1 DECISION</a:t>
            </a:r>
            <a:endParaRPr kumimoji="0" lang="en-A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3581400"/>
            <a:ext cx="8229600" cy="29795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PLAN TO THE PLENARY: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Ensure a common vision with CEOS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Principals </a:t>
            </a:r>
            <a:endParaRPr lang="en-AU" sz="16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Engage CEOS Bodies (VCs, WGs and SEO) in the new CEOS plan of work on SDGs, according to the new SDG engagement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streamlining</a:t>
            </a:r>
            <a:endParaRPr lang="en-AU" sz="16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Mobilise a critical mass of agencies’ participation and of resources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commitment</a:t>
            </a:r>
            <a:endParaRPr lang="en-AU" sz="16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Select the most adequate option for the AHT SDG evolution and review the team’s governance &amp; leadership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accordingly</a:t>
            </a:r>
            <a:endParaRPr lang="en-AU" sz="16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Comply with CEOS processes, and work with CEOS SIT to fulfil the requirements before SIT TW (to be ready for the Plenary)</a:t>
            </a:r>
          </a:p>
        </p:txBody>
      </p:sp>
    </p:spTree>
    <p:extLst>
      <p:ext uri="{BB962C8B-B14F-4D97-AF65-F5344CB8AC3E}">
        <p14:creationId xmlns:p14="http://schemas.microsoft.com/office/powerpoint/2010/main" val="909008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="" xmlns:a16="http://schemas.microsoft.com/office/drawing/2014/main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228600" y="1828800"/>
            <a:ext cx="6817215" cy="4343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12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62200" y="228600"/>
            <a:ext cx="4953000" cy="990600"/>
          </a:xfrm>
        </p:spPr>
        <p:txBody>
          <a:bodyPr/>
          <a:lstStyle/>
          <a:p>
            <a:r>
              <a:rPr lang="en-US" dirty="0"/>
              <a:t>Thanks for your attention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039C41C9-627C-7C44-97E5-E7458A7B2DF4}"/>
              </a:ext>
            </a:extLst>
          </p:cNvPr>
          <p:cNvSpPr/>
          <p:nvPr/>
        </p:nvSpPr>
        <p:spPr>
          <a:xfrm>
            <a:off x="5274165" y="2876986"/>
            <a:ext cx="3543300" cy="2247422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</a:rPr>
              <a:t>Questions?</a:t>
            </a: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Sdg-leads@lists.ceos.org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Alex.Held@csiro.au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Marc.paganini@esa.int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+mj-lt"/>
              </a:rPr>
              <a:t>Flora.kerblat&amp;@csiro.au</a:t>
            </a:r>
          </a:p>
        </p:txBody>
      </p:sp>
    </p:spTree>
    <p:extLst>
      <p:ext uri="{BB962C8B-B14F-4D97-AF65-F5344CB8AC3E}">
        <p14:creationId xmlns:p14="http://schemas.microsoft.com/office/powerpoint/2010/main" val="195346111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7F35609-B81B-8744-8B15-A9184EC44040}"/>
              </a:ext>
            </a:extLst>
          </p:cNvPr>
          <p:cNvSpPr txBox="1"/>
          <p:nvPr/>
        </p:nvSpPr>
        <p:spPr>
          <a:xfrm>
            <a:off x="1600200" y="1905000"/>
            <a:ext cx="558101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chemeClr val="bg1"/>
                </a:solidFill>
              </a:rPr>
              <a:t>AHT SDG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</a:rPr>
              <a:t>Background and Context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8218675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l"/>
            <a:r>
              <a:rPr lang="en-US" dirty="0"/>
              <a:t>AHT-SDG History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1219200"/>
            <a:ext cx="8610600" cy="53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charset="2"/>
              <a:buChar char="§"/>
            </a:pP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History</a:t>
            </a:r>
          </a:p>
          <a:p>
            <a:pPr marL="431800" lvl="1" indent="-215900">
              <a:lnSpc>
                <a:spcPct val="100000"/>
              </a:lnSpc>
              <a:buFont typeface="Arial" charset="0"/>
              <a:buChar char="•"/>
              <a:tabLst>
                <a:tab pos="3063875" algn="l"/>
              </a:tabLst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30 Plenary, Oct 2016:  Creation of the SDG Ad Hoc Team  (SDG AHT) for a year</a:t>
            </a:r>
          </a:p>
          <a:p>
            <a:pPr marL="431800" lvl="1" indent="-215900">
              <a:lnSpc>
                <a:spcPct val="100000"/>
              </a:lnSpc>
              <a:buFont typeface="Arial" charset="0"/>
              <a:buChar char="•"/>
              <a:tabLst>
                <a:tab pos="3063875" algn="l"/>
              </a:tabLst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31 Plenary, Oct 2017:  Renewal for a 2</a:t>
            </a:r>
            <a:r>
              <a:rPr lang="en-AU" sz="1400" baseline="300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nd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year</a:t>
            </a:r>
          </a:p>
          <a:p>
            <a:pPr marL="431800" lvl="1" indent="-215900">
              <a:lnSpc>
                <a:spcPct val="100000"/>
              </a:lnSpc>
              <a:buFont typeface="Arial" charset="0"/>
              <a:buChar char="•"/>
              <a:tabLst>
                <a:tab pos="3063875" algn="l"/>
              </a:tabLst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32 Plenary, Oct 2018:  Renewal for a 3</a:t>
            </a:r>
            <a:r>
              <a:rPr lang="en-AU" sz="1400" baseline="300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rd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year with the action to propose a way forward (SIT-34)</a:t>
            </a:r>
          </a:p>
          <a:p>
            <a:pPr marL="431800" lvl="1" indent="-215900">
              <a:lnSpc>
                <a:spcPct val="100000"/>
              </a:lnSpc>
              <a:buFont typeface="Arial" charset="0"/>
              <a:buChar char="•"/>
              <a:tabLst>
                <a:tab pos="3063875" algn="l"/>
              </a:tabLst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CEOS 33 Plenary, Oct 2019:  Way forward proposed (amongst 5 AHT options provided SIT-33)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" charset="2"/>
              <a:buChar char="§"/>
            </a:pP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Organisation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4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2 current co-leads 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: CSIRO (A. Held), ESA (M. Paganini) </a:t>
            </a:r>
            <a:b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+ Executive secretariat from CSIRO (F. Kerblat, away Aug 18-Jan 19)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Need to confirm a 3</a:t>
            </a:r>
            <a:r>
              <a:rPr lang="en-AU" sz="1400" baseline="300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rd</a:t>
            </a:r>
            <a:r>
              <a:rPr lang="en-AU" sz="1400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+mj-cs"/>
              </a:rPr>
              <a:t> co-lead </a:t>
            </a:r>
          </a:p>
          <a:p>
            <a:pPr marL="474663" indent="-285750">
              <a:lnSpc>
                <a:spcPct val="100000"/>
              </a:lnSpc>
              <a:buFont typeface="Arial" charset="0"/>
              <a:buChar char="•"/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Today </a:t>
            </a:r>
            <a:r>
              <a:rPr lang="en-AU" sz="14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~45 members 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(mailing list), </a:t>
            </a:r>
            <a:b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including associate members or observers (e.g. UNOOSA)</a:t>
            </a:r>
            <a:endParaRPr lang="en-AU" sz="1400" i="1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charset="2"/>
              <a:buChar char="§"/>
            </a:pP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AHT SDG meetings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since 32nd CEOS Plenary: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Regular co-leads or team conference call meetings as well as AHT SDG </a:t>
            </a:r>
            <a:r>
              <a:rPr lang="mr-IN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–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GEO EO4SDG </a:t>
            </a:r>
            <a:r>
              <a:rPr lang="en-AU" sz="1400" dirty="0" err="1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bilaterals</a:t>
            </a:r>
            <a:endParaRPr lang="en-AU" sz="1400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Side-meetings: SIT-34, Miami, 2019</a:t>
            </a:r>
          </a:p>
          <a:p>
            <a:pPr marL="479425" indent="-285750">
              <a:lnSpc>
                <a:spcPct val="100000"/>
              </a:lnSpc>
              <a:spcBef>
                <a:spcPts val="400"/>
              </a:spcBef>
              <a:buFont typeface="Arial" charset="0"/>
              <a:buChar char="•"/>
            </a:pPr>
            <a:r>
              <a:rPr lang="en-AU" sz="14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Participation to key SDG meetings with CEOS presence since 2018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: </a:t>
            </a:r>
            <a:b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</a:b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UNSC-49 (Mar 2018, NYC); GPSDD Data for Development Festival (Mar 2018, Bristol), HLPF 2018 (Jul 2018, NYC); 8</a:t>
            </a:r>
            <a:r>
              <a:rPr lang="en-AU" sz="1400" baseline="300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th</a:t>
            </a:r>
            <a:r>
              <a:rPr lang="en-AU" sz="14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 session UN GGIM (Aug 2018, NYC); WDF (Oct 2018, Dubai); GEO XV Plenary (Oct 2018, Kyoto)</a:t>
            </a:r>
          </a:p>
          <a:p>
            <a:pPr marL="660500" lvl="1" indent="-250825">
              <a:lnSpc>
                <a:spcPct val="100000"/>
              </a:lnSpc>
              <a:spcBef>
                <a:spcPts val="400"/>
              </a:spcBef>
            </a:pPr>
            <a:endParaRPr lang="en-AU" sz="1600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  <a:p>
            <a:pPr marL="0" indent="0">
              <a:lnSpc>
                <a:spcPct val="120000"/>
              </a:lnSpc>
              <a:buNone/>
            </a:pPr>
            <a:endParaRPr lang="en-AU" sz="1600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</p:txBody>
      </p:sp>
      <p:pic>
        <p:nvPicPr>
          <p:cNvPr id="5" name="Picture 2" descr="http://ceos.org/wp-content/uploads/2017/03/IMG_25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31168" r="2817" b="8268"/>
          <a:stretch/>
        </p:blipFill>
        <p:spPr bwMode="auto">
          <a:xfrm>
            <a:off x="6356500" y="2743200"/>
            <a:ext cx="2711300" cy="129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8509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A59182-9008-FF4C-97EB-CF4B829223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AHTs provide an important vehicle through which CEOS can manage resources to </a:t>
            </a:r>
            <a:r>
              <a:rPr lang="en-AU" b="1" dirty="0"/>
              <a:t>address emerging topics </a:t>
            </a:r>
            <a:r>
              <a:rPr lang="en-AU" dirty="0"/>
              <a:t>that don’t fit into the existing VCs and WGs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At SIT-33, the CEOS SIT Chair Tram invited all AHTs to:</a:t>
            </a:r>
          </a:p>
          <a:p>
            <a:pPr lvl="1"/>
            <a:r>
              <a:rPr lang="en-AU" dirty="0"/>
              <a:t>Reflect and report on their group trajectory and lifecycle in relation to the thematic initiatives they support;</a:t>
            </a:r>
          </a:p>
          <a:p>
            <a:pPr lvl="1"/>
            <a:r>
              <a:rPr lang="en-AU" dirty="0"/>
              <a:t>Present a clear understanding for SIT as to the outlook and evolution of the AHT initiatives;</a:t>
            </a:r>
          </a:p>
          <a:p>
            <a:pPr lvl="1"/>
            <a:r>
              <a:rPr lang="en-AU" dirty="0"/>
              <a:t>Included, if appropriate, long-term sustained operations and the expectation for CEOS and CEOS Member Agency participation;</a:t>
            </a:r>
          </a:p>
          <a:p>
            <a:pPr lvl="1"/>
            <a:r>
              <a:rPr lang="en-AU" dirty="0"/>
              <a:t>Consider transition plans for ad hoc activities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6248400" cy="533400"/>
          </a:xfrm>
        </p:spPr>
        <p:txBody>
          <a:bodyPr anchor="ctr"/>
          <a:lstStyle/>
          <a:p>
            <a:r>
              <a:rPr lang="en-US" sz="2600" dirty="0"/>
              <a:t>Strategic Directions and Partnerships for CEOS (from SIT 33)</a:t>
            </a:r>
          </a:p>
        </p:txBody>
      </p:sp>
    </p:spTree>
    <p:extLst>
      <p:ext uri="{BB962C8B-B14F-4D97-AF65-F5344CB8AC3E}">
        <p14:creationId xmlns:p14="http://schemas.microsoft.com/office/powerpoint/2010/main" val="36848724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en-US" b="1" dirty="0"/>
              <a:t>CEOS Plenary 32 Decision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(October 2018)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>
            <a:spAutoFit/>
          </a:bodyPr>
          <a:lstStyle>
            <a:lvl1pPr algn="ctr" defTabSz="457200">
              <a:spcBef>
                <a:spcPts val="600"/>
              </a:spcBef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  <a:sym typeface="Calibri"/>
              </a:defRPr>
            </a:lvl1pPr>
            <a:lvl2pPr indent="457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indent="914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indent="1371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indent="18288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indent="22860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indent="27432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indent="32004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indent="3657600" defTabSz="45720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131188" y="1295400"/>
            <a:ext cx="8784212" cy="4530685"/>
          </a:xfrm>
        </p:spPr>
        <p:txBody>
          <a:bodyPr/>
          <a:lstStyle/>
          <a:p>
            <a:pPr marL="0" indent="0" algn="l">
              <a:spcBef>
                <a:spcPts val="600"/>
              </a:spcBef>
              <a:buNone/>
            </a:pPr>
            <a:r>
              <a:rPr lang="en-CA" sz="1600" b="0" dirty="0"/>
              <a:t>The SDG AHT co-leads invited CEOS Principals to: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Acknowledge the achievements of the AHT SDG </a:t>
            </a:r>
            <a:r>
              <a:rPr lang="en-CA" sz="1600" b="0" dirty="0"/>
              <a:t>in 2018 and the </a:t>
            </a: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recognition of CEOS and its Agencies </a:t>
            </a:r>
            <a:r>
              <a:rPr lang="en-CA" sz="1600" b="0" dirty="0"/>
              <a:t>as key partners on SDGs by the UN system.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Welcome the GEO/CEOS alignment of activities </a:t>
            </a:r>
            <a:r>
              <a:rPr lang="en-CA" sz="1600" b="0" dirty="0"/>
              <a:t>with</a:t>
            </a: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1600" b="0" dirty="0"/>
              <a:t>respective roles and responsibilities and the </a:t>
            </a: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efforts of the AHT to involve CEOS structures </a:t>
            </a:r>
            <a:r>
              <a:rPr lang="en-CA" sz="1600" b="0" dirty="0"/>
              <a:t>when appropriate.</a:t>
            </a:r>
            <a:endParaRPr lang="en-CA" sz="1600" b="0" kern="120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Embrace </a:t>
            </a:r>
            <a:r>
              <a:rPr lang="en-CA" sz="1600" b="0" dirty="0"/>
              <a:t>the decision taken by the AHT </a:t>
            </a: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to prioritize its activities along the unique role that CEOS should play </a:t>
            </a:r>
            <a:r>
              <a:rPr lang="en-CA" sz="1600" b="0" dirty="0"/>
              <a:t>as a coordination body of the Space community efforts.</a:t>
            </a:r>
            <a:endParaRPr lang="en-CA" sz="1600" b="0" kern="1200" dirty="0">
              <a:solidFill>
                <a:schemeClr val="accent6">
                  <a:lumMod val="75000"/>
                </a:schemeClr>
              </a:solidFill>
            </a:endParaRP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Ensure a favorable framework </a:t>
            </a:r>
            <a:r>
              <a:rPr lang="en-CA" sz="1600" b="0" dirty="0"/>
              <a:t>by encouraging CEOS Agencies to actively contribute to the work of the AHT, improving its workforces and achieving the necessary critical mass.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b="0" kern="1200" dirty="0">
                <a:solidFill>
                  <a:schemeClr val="accent6">
                    <a:lumMod val="75000"/>
                  </a:schemeClr>
                </a:solidFill>
              </a:rPr>
              <a:t>Encourage the implementation of a Roadmap from Plenary to Plenary</a:t>
            </a:r>
            <a:r>
              <a:rPr lang="en-CA" sz="1600" b="0" dirty="0"/>
              <a:t>, to develop the necessary structure, membership and implementation plan to justify a permanent structure within CEOS.</a:t>
            </a:r>
          </a:p>
          <a:p>
            <a:pPr marL="266700" indent="-266700">
              <a:spcBef>
                <a:spcPts val="600"/>
              </a:spcBef>
              <a:buFont typeface="Wingdings" charset="2"/>
              <a:buChar char="§"/>
            </a:pPr>
            <a:r>
              <a:rPr lang="en-CA" sz="1600" dirty="0"/>
              <a:t>Renew the SDG AHT for one year with the objective of generating consensus around the creation of a permanent CEOS working group on SDGs (one of the 5 options presented to CEOS SIT 33) to be decided at CEOS 33 Plenary</a:t>
            </a:r>
            <a:endParaRPr lang="en-CA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633977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5486400" cy="533400"/>
          </a:xfrm>
        </p:spPr>
        <p:txBody>
          <a:bodyPr/>
          <a:lstStyle/>
          <a:p>
            <a:r>
              <a:rPr lang="en-US" dirty="0"/>
              <a:t>CEOS Work Plan (2019-2021): </a:t>
            </a:r>
            <a:r>
              <a:rPr lang="en-US" b="1" dirty="0"/>
              <a:t>updated</a:t>
            </a:r>
          </a:p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80638" y="2133600"/>
            <a:ext cx="8710962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AU" sz="1600" b="1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2019-21: </a:t>
            </a: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+mj-cs"/>
              </a:rPr>
              <a:t>The SDG AHT will continue to: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Support GEO in its SDG-related initiatives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, mainly through the EO4SDG, focusing on the unique role that CEOS should play as a coordination body of the Space community efforts;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Represent CEOS in SDG-related working groups 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such as the IAEG-SDGs Working Group on Geospatial Information (WGGI);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Produce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, in cooperation with the GEO EO4SDG initiative, a “</a:t>
            </a:r>
            <a:r>
              <a:rPr lang="en-AU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 satellite data requirement Table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” for a number of SDG indicators;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Assist the SDG stakeholders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, in cooperation with the GEO EO4SDG initiative, with their </a:t>
            </a:r>
            <a:r>
              <a:rPr lang="en-AU" sz="16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satellite data requirements and acquisition 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for the implementation of SDG indicators;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Liaise with CEOS permanent structures 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(VCs, WGs and SEO) to leverage CEOS collective expertise and maximize benefits;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Build and maintain a “</a:t>
            </a: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Compendium on the CEOS Agencies engagement on SDGs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”;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Develop </a:t>
            </a:r>
            <a:r>
              <a:rPr lang="en-AU" sz="16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communications material </a:t>
            </a:r>
            <a:r>
              <a:rPr lang="en-AU" sz="1600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with SEO team’s support and in coordination with GEO 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endParaRPr lang="en-AU" sz="1600" dirty="0">
              <a:solidFill>
                <a:srgbClr val="002060"/>
              </a:solidFill>
              <a:latin typeface="+mj-lt"/>
              <a:ea typeface="Arial Bold"/>
              <a:cs typeface="+mj-cs"/>
              <a:sym typeface="Arial Bold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charset="0"/>
              <a:buChar char="•"/>
            </a:pPr>
            <a:endParaRPr lang="en-AU" sz="1600" dirty="0">
              <a:solidFill>
                <a:srgbClr val="002569"/>
              </a:solidFill>
              <a:latin typeface="+mj-lt"/>
              <a:ea typeface="Arial Bold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649" y="1371600"/>
            <a:ext cx="8461917" cy="584773"/>
          </a:xfrm>
          <a:prstGeom prst="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45719" rIns="45719" bIns="45719" numCol="1" spcCol="38100" rtlCol="0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1600" b="1" dirty="0">
                <a:latin typeface="+mj-lt"/>
                <a:ea typeface="Arial Bold"/>
              </a:rPr>
              <a:t>3.11 Support to Other Key Stakeholder Initiatives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AU" sz="1600" b="1" dirty="0">
                <a:latin typeface="+mj-lt"/>
                <a:ea typeface="Arial Bold"/>
              </a:rPr>
              <a:t>I. Facilitate the use of satellite data in the 2030 Agenda for Sustainable Development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200281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en-US" dirty="0"/>
              <a:t>From Plenary to Plenary Roadmap</a:t>
            </a:r>
            <a:br>
              <a:rPr lang="en-US" dirty="0"/>
            </a:br>
            <a:r>
              <a:rPr lang="en-US" sz="2000" dirty="0"/>
              <a:t>(initiation of CEOS activities)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9550" y="1676400"/>
            <a:ext cx="8648700" cy="4267200"/>
          </a:xfrm>
        </p:spPr>
        <p:txBody>
          <a:bodyPr/>
          <a:lstStyle/>
          <a:p>
            <a:pPr marL="180975" indent="-180975">
              <a:buFont typeface="Wingdings" charset="2"/>
              <a:buChar char="§"/>
            </a:pPr>
            <a:r>
              <a:rPr lang="en-US" sz="1400" b="1" dirty="0"/>
              <a:t>Capacity Building</a:t>
            </a:r>
          </a:p>
          <a:p>
            <a:pPr marL="536575" lvl="1" indent="-225425">
              <a:buFont typeface="Arial" charset="0"/>
              <a:buChar char="•"/>
            </a:pPr>
            <a:r>
              <a:rPr lang="en-US" sz="1400" dirty="0">
                <a:solidFill>
                  <a:srgbClr val="C00000"/>
                </a:solidFill>
              </a:rPr>
              <a:t>(</a:t>
            </a:r>
            <a:r>
              <a:rPr lang="en-US" sz="1400" b="1" dirty="0">
                <a:solidFill>
                  <a:srgbClr val="C00000"/>
                </a:solidFill>
              </a:rPr>
              <a:t>with </a:t>
            </a:r>
            <a:r>
              <a:rPr lang="en-US" sz="1400" b="1" dirty="0" err="1">
                <a:solidFill>
                  <a:srgbClr val="C00000"/>
                </a:solidFill>
              </a:rPr>
              <a:t>WGCapD</a:t>
            </a:r>
            <a:r>
              <a:rPr lang="en-US" sz="1400" dirty="0">
                <a:solidFill>
                  <a:srgbClr val="C00000"/>
                </a:solidFill>
              </a:rPr>
              <a:t>)  </a:t>
            </a:r>
            <a:r>
              <a:rPr lang="en-US" sz="1400" dirty="0"/>
              <a:t>Webinars to raise SDG awareness to CEOS and EO community; </a:t>
            </a:r>
            <a:br>
              <a:rPr lang="en-US" sz="1400" dirty="0"/>
            </a:br>
            <a:r>
              <a:rPr lang="en-US" sz="1400" dirty="0"/>
              <a:t>on-line trainings on advanced satellite-based solutions for SDG indicators (i.e., 6.6.1, 11.3.1).</a:t>
            </a:r>
          </a:p>
          <a:p>
            <a:pPr marL="180975" indent="-180975">
              <a:buFont typeface="Wingdings" charset="2"/>
              <a:buChar char="§"/>
            </a:pPr>
            <a:r>
              <a:rPr lang="en-US" sz="1400" b="1" dirty="0"/>
              <a:t>Satellite Data value for the SDG targets and indicators</a:t>
            </a:r>
          </a:p>
          <a:p>
            <a:pPr marL="536575" lvl="1" indent="-225425">
              <a:buFont typeface="Wingdings" charset="2"/>
              <a:buChar char="§"/>
            </a:pPr>
            <a:r>
              <a:rPr lang="en-US" sz="1400" dirty="0"/>
              <a:t>Assessment (with factsheets) and policy briefs on the contribution of satellite observations to the SDG targets and indicators   </a:t>
            </a:r>
          </a:p>
          <a:p>
            <a:pPr marL="180975" indent="-180975">
              <a:buFont typeface="Wingdings" charset="2"/>
              <a:buChar char="§"/>
            </a:pPr>
            <a:r>
              <a:rPr lang="en-US" sz="1400" b="1" dirty="0"/>
              <a:t>EO enabling Infrastructures</a:t>
            </a:r>
          </a:p>
          <a:p>
            <a:pPr marL="536575" lvl="1" indent="-225425">
              <a:buFont typeface="Wingdings" charset="2"/>
              <a:buChar char="§"/>
            </a:pPr>
            <a:r>
              <a:rPr lang="en-US" sz="1400" b="1" dirty="0">
                <a:solidFill>
                  <a:srgbClr val="C00000"/>
                </a:solidFill>
              </a:rPr>
              <a:t>(with SEO) </a:t>
            </a:r>
            <a:r>
              <a:rPr lang="en-US" sz="1400" dirty="0"/>
              <a:t>Development of SDG-related products from the Open Data Cube (ODC).</a:t>
            </a:r>
          </a:p>
          <a:p>
            <a:pPr marL="536575" lvl="1" indent="-225425">
              <a:buFont typeface="Wingdings" charset="2"/>
              <a:buChar char="§"/>
            </a:pPr>
            <a:r>
              <a:rPr lang="en-US" sz="1400" b="1" dirty="0">
                <a:solidFill>
                  <a:srgbClr val="C00000"/>
                </a:solidFill>
              </a:rPr>
              <a:t>(with WGISS) </a:t>
            </a:r>
            <a:r>
              <a:rPr lang="en-US" sz="1400" dirty="0"/>
              <a:t>Set up of a Data discovery and access Portal for SDG-related datasets. </a:t>
            </a:r>
          </a:p>
          <a:p>
            <a:pPr marL="536575" lvl="1" indent="-225425">
              <a:buFont typeface="Wingdings" charset="2"/>
              <a:buChar char="§"/>
            </a:pPr>
            <a:r>
              <a:rPr lang="en-US" sz="1400" dirty="0"/>
              <a:t>Scale-up EO use for SDG indicators where EO is well integrated in SDG methodologies</a:t>
            </a:r>
          </a:p>
          <a:p>
            <a:pPr marL="180975" indent="-180975">
              <a:buFont typeface="Wingdings" charset="2"/>
              <a:buChar char="§"/>
            </a:pPr>
            <a:r>
              <a:rPr lang="en-US" sz="1400" b="1" dirty="0"/>
              <a:t>Satellite Analysis Ready Data for the SDGs</a:t>
            </a:r>
          </a:p>
          <a:p>
            <a:pPr marL="579438" lvl="1" indent="-268288">
              <a:buFont typeface="Wingdings" charset="2"/>
              <a:buChar char="§"/>
            </a:pPr>
            <a:r>
              <a:rPr lang="en-US" sz="1400" dirty="0"/>
              <a:t>Contribute to the WGGI Task Stream on application of satellite data for the SDG indicators.</a:t>
            </a:r>
          </a:p>
          <a:p>
            <a:pPr marL="579438" lvl="1" indent="-268288">
              <a:buFont typeface="Wingdings" charset="2"/>
              <a:buChar char="§"/>
            </a:pPr>
            <a:r>
              <a:rPr lang="en-US" sz="1400" b="1" dirty="0">
                <a:solidFill>
                  <a:srgbClr val="C00000"/>
                </a:solidFill>
              </a:rPr>
              <a:t>(with LSI-VC) </a:t>
            </a:r>
            <a:r>
              <a:rPr lang="en-US" sz="1400" dirty="0" err="1"/>
              <a:t>Analyse</a:t>
            </a:r>
            <a:r>
              <a:rPr lang="en-US" sz="1400" dirty="0"/>
              <a:t> long-term continuity of satellite data for all relevant SDG indicators</a:t>
            </a:r>
          </a:p>
          <a:p>
            <a:pPr marL="180975" indent="-180975">
              <a:buFont typeface="Wingdings" charset="2"/>
              <a:buChar char="§"/>
            </a:pPr>
            <a:r>
              <a:rPr lang="en-US" sz="1400" b="1" dirty="0"/>
              <a:t>Validation/ standardization of EO products for SDGs</a:t>
            </a:r>
          </a:p>
          <a:p>
            <a:pPr marL="579438" lvl="1" indent="-268288">
              <a:buFont typeface="Wingdings" charset="2"/>
              <a:buChar char="§"/>
            </a:pPr>
            <a:r>
              <a:rPr lang="en-US" sz="1400" b="1" dirty="0">
                <a:solidFill>
                  <a:srgbClr val="C00000"/>
                </a:solidFill>
              </a:rPr>
              <a:t>(with WGCV) </a:t>
            </a:r>
            <a:r>
              <a:rPr lang="en-US" sz="1400" dirty="0"/>
              <a:t>Develop guidance on level of confidence and validation protocols for using EO in SDG indicator implementation</a:t>
            </a:r>
          </a:p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09550" y="1242655"/>
            <a:ext cx="8648700" cy="3405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" algn="ctr">
              <a:spcBef>
                <a:spcPts val="400"/>
              </a:spcBef>
              <a:buClr>
                <a:srgbClr val="2865A2"/>
              </a:buClr>
              <a:buSzPct val="120000"/>
              <a:buFont typeface="Arial"/>
              <a:buNone/>
              <a:tabLst>
                <a:tab pos="298450" algn="l"/>
              </a:tabLst>
            </a:pPr>
            <a:r>
              <a:rPr lang="en-US" sz="1400" dirty="0">
                <a:latin typeface="+mj-lt"/>
              </a:rPr>
              <a:t>Conduct a CEOS-level assessment on the contribution of CEOS bodies (VCs/WGs/AHTs) to the SDGs </a:t>
            </a:r>
            <a:endParaRPr lang="en-US" sz="1400" kern="12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945980"/>
            <a:ext cx="9072000" cy="3405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2700" algn="ctr">
              <a:spcBef>
                <a:spcPts val="400"/>
              </a:spcBef>
              <a:buClr>
                <a:srgbClr val="2865A2"/>
              </a:buClr>
              <a:buSzPct val="120000"/>
              <a:buFont typeface="Arial"/>
              <a:buNone/>
              <a:tabLst>
                <a:tab pos="298450" algn="l"/>
              </a:tabLst>
            </a:pPr>
            <a:r>
              <a:rPr lang="en-US" sz="1400" dirty="0">
                <a:latin typeface="+mj-lt"/>
              </a:rPr>
              <a:t>Develop a proposal (with new </a:t>
            </a:r>
            <a:r>
              <a:rPr lang="en-US" sz="1400" dirty="0" err="1">
                <a:latin typeface="+mj-lt"/>
              </a:rPr>
              <a:t>ToR</a:t>
            </a:r>
            <a:r>
              <a:rPr lang="en-US" sz="1400" dirty="0">
                <a:latin typeface="+mj-lt"/>
              </a:rPr>
              <a:t>, structure and execution plan) for post-2019 CEOS engagement on SDGs</a:t>
            </a:r>
            <a:endParaRPr lang="en-US" sz="1400" kern="1200" dirty="0"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2064866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19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02091" y="313851"/>
            <a:ext cx="6019800" cy="533400"/>
          </a:xfrm>
        </p:spPr>
        <p:txBody>
          <a:bodyPr anchor="ctr"/>
          <a:lstStyle/>
          <a:p>
            <a:pPr algn="l"/>
            <a:r>
              <a:rPr lang="en-US" sz="1600" b="1" dirty="0"/>
              <a:t>CEOS Agencies contribution to IAEG-SDGs WGGI</a:t>
            </a:r>
          </a:p>
        </p:txBody>
      </p:sp>
      <p:sp>
        <p:nvSpPr>
          <p:cNvPr id="5" name="Line Callout 1 (Border and Accent Bar) 4"/>
          <p:cNvSpPr/>
          <p:nvPr/>
        </p:nvSpPr>
        <p:spPr>
          <a:xfrm rot="5400000">
            <a:off x="2554099" y="153468"/>
            <a:ext cx="540000" cy="25884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GEO Initiative on SDGs</a:t>
            </a:r>
            <a:br>
              <a:rPr lang="en-US" sz="1400" dirty="0">
                <a:solidFill>
                  <a:srgbClr val="FFFFFF"/>
                </a:solidFill>
                <a:latin typeface="Verdana"/>
              </a:rPr>
            </a:br>
            <a:r>
              <a:rPr lang="en-US" sz="1400" dirty="0">
                <a:solidFill>
                  <a:srgbClr val="FFFFFF"/>
                </a:solidFill>
                <a:latin typeface="Verdana"/>
              </a:rPr>
              <a:t>(EO4SDG)</a:t>
            </a:r>
          </a:p>
        </p:txBody>
      </p:sp>
      <p:sp>
        <p:nvSpPr>
          <p:cNvPr id="6" name="Line Callout 1 (Border and Accent Bar) 5"/>
          <p:cNvSpPr/>
          <p:nvPr/>
        </p:nvSpPr>
        <p:spPr>
          <a:xfrm rot="5400000">
            <a:off x="5415007" y="152080"/>
            <a:ext cx="540825" cy="25920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CEOS Ad-hoc team on SDGs (AHT SDGs)</a:t>
            </a:r>
          </a:p>
        </p:txBody>
      </p:sp>
      <p:sp>
        <p:nvSpPr>
          <p:cNvPr id="43" name="Left-Right Arrow 42"/>
          <p:cNvSpPr/>
          <p:nvPr/>
        </p:nvSpPr>
        <p:spPr>
          <a:xfrm>
            <a:off x="3935574" y="1266149"/>
            <a:ext cx="632616" cy="36303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3410" y="1888797"/>
            <a:ext cx="9144000" cy="13878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1612372" y="2743200"/>
            <a:ext cx="579438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23828" y="1798890"/>
            <a:ext cx="7862972" cy="102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2" y="2389189"/>
            <a:ext cx="1763713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56622" y="2162176"/>
            <a:ext cx="1763713" cy="246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98DB">
                    <a:lumMod val="50000"/>
                  </a:srgbClr>
                </a:solidFill>
                <a:ea typeface="MS PGothic" charset="-128"/>
              </a:rPr>
              <a:t>UN Statistical Division</a:t>
            </a:r>
          </a:p>
        </p:txBody>
      </p:sp>
      <p:sp>
        <p:nvSpPr>
          <p:cNvPr id="50" name="Line Callout 1 49"/>
          <p:cNvSpPr/>
          <p:nvPr/>
        </p:nvSpPr>
        <p:spPr>
          <a:xfrm>
            <a:off x="4642538" y="2248284"/>
            <a:ext cx="1476375" cy="885825"/>
          </a:xfrm>
          <a:prstGeom prst="borderCallout1">
            <a:avLst>
              <a:gd name="adj1" fmla="val 54451"/>
              <a:gd name="adj2" fmla="val 242"/>
              <a:gd name="adj3" fmla="val 53858"/>
              <a:gd name="adj4" fmla="val -299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UN Specialized Agencies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59603" y="1927097"/>
            <a:ext cx="4270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UNEP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50508" y="1927097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Habitat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08230" y="1927097"/>
            <a:ext cx="427038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>
                <a:solidFill>
                  <a:srgbClr val="FFFFFF"/>
                </a:solidFill>
              </a:rPr>
              <a:t>UNCCD</a:t>
            </a:r>
            <a:endParaRPr lang="en-US" sz="800" b="1">
              <a:solidFill>
                <a:srgbClr val="FFFFFF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3"/>
          <a:stretch/>
        </p:blipFill>
        <p:spPr>
          <a:xfrm>
            <a:off x="1952117" y="2549629"/>
            <a:ext cx="2584742" cy="57997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5" name="Straight Connector 54"/>
          <p:cNvCxnSpPr/>
          <p:nvPr/>
        </p:nvCxnSpPr>
        <p:spPr>
          <a:xfrm flipH="1">
            <a:off x="823828" y="1793397"/>
            <a:ext cx="0" cy="36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794587" y="1804989"/>
            <a:ext cx="0" cy="45885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4987204" y="179339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444105" y="1809152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907925" y="180688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52" idx="3"/>
          </p:cNvCxnSpPr>
          <p:nvPr/>
        </p:nvCxnSpPr>
        <p:spPr>
          <a:xfrm>
            <a:off x="6968629" y="1802176"/>
            <a:ext cx="0" cy="44610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665628" y="230676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FAO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20620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WHO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9934" y="2313995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ISDR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4" name="Line Callout 1 63"/>
          <p:cNvSpPr/>
          <p:nvPr/>
        </p:nvSpPr>
        <p:spPr>
          <a:xfrm>
            <a:off x="7824400" y="2243777"/>
            <a:ext cx="1256788" cy="885825"/>
          </a:xfrm>
          <a:prstGeom prst="borderCallout1">
            <a:avLst>
              <a:gd name="adj1" fmla="val 54965"/>
              <a:gd name="adj2" fmla="val 4192"/>
              <a:gd name="adj3" fmla="val 54892"/>
              <a:gd name="adj4" fmla="val -901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SDG Stakeholders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987072" y="192277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WBG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49305" y="1921934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GPSDD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987071" y="2314991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ADB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49304" y="2313995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Radiant Earth</a:t>
            </a:r>
            <a:endParaRPr lang="en-US" sz="800" b="1" dirty="0">
              <a:solidFill>
                <a:srgbClr val="FFFFFF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 flipH="1">
            <a:off x="8204730" y="1803099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8686799" y="1802176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19" y="2441540"/>
            <a:ext cx="870838" cy="422562"/>
          </a:xfrm>
          <a:prstGeom prst="rect">
            <a:avLst/>
          </a:prstGeom>
        </p:spPr>
      </p:pic>
      <p:sp>
        <p:nvSpPr>
          <p:cNvPr id="72" name="Line Callout 1 71"/>
          <p:cNvSpPr/>
          <p:nvPr/>
        </p:nvSpPr>
        <p:spPr>
          <a:xfrm>
            <a:off x="6194721" y="2248284"/>
            <a:ext cx="1547815" cy="885825"/>
          </a:xfrm>
          <a:prstGeom prst="borderCallout1">
            <a:avLst>
              <a:gd name="adj1" fmla="val 53413"/>
              <a:gd name="adj2" fmla="val 3158"/>
              <a:gd name="adj3" fmla="val 53340"/>
              <a:gd name="adj4" fmla="val -44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National Statistical Offices</a:t>
            </a:r>
          </a:p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Verdana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Line Ministries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43425" y="2187642"/>
            <a:ext cx="1661760" cy="4318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ea typeface="MS PGothic" charset="-128"/>
              </a:rPr>
              <a:t>WG on Geo-spatial Information (WGGI)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6622" y="6156000"/>
            <a:ext cx="9036000" cy="6903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36000" rIns="45719" bIns="0" numCol="1" spcCol="38100" rtlCol="0" anchor="ctr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ea typeface="Arial Bold"/>
              </a:rPr>
              <a:t>“</a:t>
            </a:r>
            <a:r>
              <a:rPr lang="en-CA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Task Stream #2 will leverage partnerships with space agencies </a:t>
            </a:r>
            <a:r>
              <a:rPr lang="mr-IN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CA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to allow NSOs to uptake analysis or production ready satellite EO time series </a:t>
            </a:r>
            <a:r>
              <a:rPr lang="mr-IN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…</a:t>
            </a:r>
            <a:r>
              <a:rPr lang="en-US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with feasibility studies, pilot projects, guidance on methodology and training</a:t>
            </a:r>
            <a:r>
              <a:rPr lang="en-CA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endParaRPr lang="en-AU" sz="12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lang="en-CA" sz="12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IAEG-SDG WGGI, Work Plan 2018-2019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="" xmlns:a16="http://schemas.microsoft.com/office/drawing/2014/main" id="{CC7244DE-F7F1-7D48-BA57-60BFF41CCC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127" y="3329548"/>
            <a:ext cx="9024566" cy="2762559"/>
          </a:xfrm>
          <a:ln w="9525" cap="rnd">
            <a:solidFill>
              <a:srgbClr val="C00000"/>
            </a:solidFill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1400" b="1" dirty="0"/>
              <a:t>Created by IAEG-SDGs </a:t>
            </a:r>
            <a:r>
              <a:rPr lang="en-US" sz="1400" b="0" dirty="0"/>
              <a:t>in April 2016. </a:t>
            </a:r>
          </a:p>
          <a:p>
            <a:pPr>
              <a:buFont typeface="Wingdings" charset="2"/>
              <a:buChar char="§"/>
            </a:pPr>
            <a:r>
              <a:rPr lang="en-US" sz="1400" b="1" dirty="0" err="1"/>
              <a:t>ToR</a:t>
            </a:r>
            <a:r>
              <a:rPr lang="en-US" sz="1400" dirty="0"/>
              <a:t>: </a:t>
            </a:r>
            <a:r>
              <a:rPr lang="en-US" sz="1400" b="0" dirty="0"/>
              <a:t>Provide expertise and advice to the IAEG-SDGs and the larger statistical com</a:t>
            </a:r>
            <a:r>
              <a:rPr lang="en-US" sz="1400" dirty="0"/>
              <a:t>munity as to how geospatial information and </a:t>
            </a:r>
            <a:r>
              <a:rPr lang="en-US" sz="1400" b="1" dirty="0"/>
              <a:t>EO can reliably and consistently contribute to the indicators</a:t>
            </a:r>
            <a:r>
              <a:rPr lang="en-US" sz="1400" dirty="0"/>
              <a:t>.</a:t>
            </a:r>
          </a:p>
          <a:p>
            <a:pPr>
              <a:buFont typeface="Wingdings" charset="2"/>
              <a:buChar char="§"/>
            </a:pPr>
            <a:r>
              <a:rPr lang="en-US" sz="1400" b="1" dirty="0"/>
              <a:t>Chairs</a:t>
            </a:r>
            <a:r>
              <a:rPr lang="en-US" sz="1400" dirty="0"/>
              <a:t>: </a:t>
            </a:r>
            <a:r>
              <a:rPr lang="en-US" sz="1400" b="0" dirty="0"/>
              <a:t>NSOs of Sweden and Mexico.</a:t>
            </a:r>
          </a:p>
          <a:p>
            <a:pPr>
              <a:buFont typeface="Wingdings" charset="2"/>
              <a:buChar char="§"/>
            </a:pPr>
            <a:r>
              <a:rPr lang="en-US" sz="1400" b="1" dirty="0"/>
              <a:t>25 Members</a:t>
            </a:r>
            <a:r>
              <a:rPr lang="en-US" sz="1400" dirty="0"/>
              <a:t> </a:t>
            </a:r>
            <a:r>
              <a:rPr lang="en-US" sz="1400" b="0" dirty="0"/>
              <a:t>including </a:t>
            </a:r>
            <a:r>
              <a:rPr lang="en-US" sz="1400" b="0" u="sng" dirty="0"/>
              <a:t>NASA</a:t>
            </a:r>
            <a:r>
              <a:rPr lang="en-US" sz="1400" b="0" dirty="0"/>
              <a:t>, </a:t>
            </a:r>
            <a:r>
              <a:rPr lang="en-US" sz="1400" b="0" u="sng" dirty="0"/>
              <a:t>JAXA</a:t>
            </a:r>
            <a:r>
              <a:rPr lang="en-US" sz="1400" b="0" dirty="0"/>
              <a:t> and </a:t>
            </a:r>
            <a:r>
              <a:rPr lang="en-US" sz="1400" b="0" u="sng" dirty="0"/>
              <a:t>ESA</a:t>
            </a:r>
            <a:r>
              <a:rPr lang="en-US" sz="1400" b="0" dirty="0"/>
              <a:t> (representing GEO EO4SDG and CEOS AHT SDG)</a:t>
            </a:r>
          </a:p>
          <a:p>
            <a:pPr>
              <a:buFont typeface="Wingdings" charset="2"/>
              <a:buChar char="§"/>
            </a:pPr>
            <a:r>
              <a:rPr lang="en-US" sz="1400" b="1" dirty="0"/>
              <a:t>WGGI Task Stream 2 on “</a:t>
            </a:r>
            <a:r>
              <a:rPr lang="en-US" sz="1400" b="1" i="1" dirty="0"/>
              <a:t>Application of satellite Earth Observation Data for the SDG indicators</a:t>
            </a:r>
            <a:r>
              <a:rPr lang="en-US" sz="1400" b="1" dirty="0"/>
              <a:t>”</a:t>
            </a:r>
            <a:br>
              <a:rPr lang="en-US" sz="1400" b="1" dirty="0"/>
            </a:br>
            <a:r>
              <a:rPr lang="en-US" sz="1400" b="0" dirty="0"/>
              <a:t>co-chaired by Sweden and Colombia wit the support of </a:t>
            </a:r>
            <a:r>
              <a:rPr lang="en-US" sz="1400" b="0" u="sng" dirty="0"/>
              <a:t>NASA</a:t>
            </a:r>
            <a:r>
              <a:rPr lang="en-US" sz="1400" b="0" dirty="0"/>
              <a:t>, </a:t>
            </a:r>
            <a:r>
              <a:rPr lang="en-US" sz="1400" b="0" u="sng" dirty="0"/>
              <a:t>ESA</a:t>
            </a:r>
            <a:r>
              <a:rPr lang="en-US" sz="1400" b="0" dirty="0"/>
              <a:t> and </a:t>
            </a:r>
            <a:r>
              <a:rPr lang="en-US" sz="1400" b="0" u="sng" dirty="0"/>
              <a:t>JAXA</a:t>
            </a:r>
            <a:r>
              <a:rPr lang="en-US" sz="1400" b="0" dirty="0"/>
              <a:t>.</a:t>
            </a:r>
          </a:p>
          <a:p>
            <a:pPr>
              <a:buFont typeface="Wingdings" charset="2"/>
              <a:buChar char="§"/>
            </a:pPr>
            <a:r>
              <a:rPr lang="en-US" sz="1400" b="1" dirty="0"/>
              <a:t>3 tasks</a:t>
            </a:r>
            <a:r>
              <a:rPr lang="en-US" sz="1400" dirty="0"/>
              <a:t>: </a:t>
            </a:r>
            <a:r>
              <a:rPr lang="en-US" sz="1400" b="0" dirty="0"/>
              <a:t>Provide guidance to IAEG-SDGs and Statistical Community on EO; Document EO national experiences and good practices; Enable uptake of analysis-ready and production-ready satellite EO.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More information: </a:t>
            </a:r>
            <a:r>
              <a:rPr lang="en-US" sz="1400" dirty="0">
                <a:hlinkClick r:id="rId6"/>
              </a:rPr>
              <a:t>http://ggim.un.org/UNGGIM-wg6/</a:t>
            </a:r>
            <a:r>
              <a:rPr lang="en-US" sz="1400" dirty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643040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222925"/>
            <a:ext cx="5334000" cy="533400"/>
          </a:xfrm>
        </p:spPr>
        <p:txBody>
          <a:bodyPr/>
          <a:lstStyle/>
          <a:p>
            <a:r>
              <a:rPr lang="en-US" dirty="0"/>
              <a:t>Examples of 2018-19 tangible outputs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52400" y="1210350"/>
            <a:ext cx="6781800" cy="5347173"/>
          </a:xfrm>
        </p:spPr>
        <p:txBody>
          <a:bodyPr/>
          <a:lstStyle/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CEOS Earth Observation Handbook on SDGs</a:t>
            </a:r>
          </a:p>
          <a:p>
            <a:pPr marL="519112" marR="0" lvl="8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400" kern="1200" dirty="0">
                <a:latin typeface="+mj-lt"/>
                <a:cs typeface="+mj-cs"/>
              </a:rPr>
              <a:t>Officially released in March 2018, at the 49th Session of the UN Statistical Commission 6-9 March 2018 (NYC) at a side-event of the “Statistical-Geospatial Integration Forum” </a:t>
            </a:r>
          </a:p>
          <a:p>
            <a:pPr marL="519112" marR="0" lvl="8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400" kern="1200" dirty="0">
                <a:latin typeface="+mj-lt"/>
                <a:cs typeface="+mj-cs"/>
              </a:rPr>
              <a:t>Hard copies widely distributed to CEOS members and at SDG events</a:t>
            </a:r>
          </a:p>
          <a:p>
            <a:pPr marL="519112" marR="0" lvl="8" indent="-285750" defTabSz="4572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400" kern="1200" dirty="0">
                <a:latin typeface="+mj-lt"/>
                <a:cs typeface="+mj-cs"/>
              </a:rPr>
              <a:t>Very well received by the SDG community; high visibility for CEOS</a:t>
            </a:r>
          </a:p>
          <a:p>
            <a:pPr marL="285750" marR="0" lvl="5" indent="-285750" defTabSz="4572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GEO/CEOS at UN High Level Political Forum 2018 &amp; more</a:t>
            </a:r>
            <a:endParaRPr lang="en-AU" sz="1600" dirty="0">
              <a:latin typeface="+mj-lt"/>
              <a:cs typeface="Arial" panose="020B0604020202020204" pitchFamily="34" charset="0"/>
            </a:endParaRPr>
          </a:p>
          <a:p>
            <a:pPr marL="561975" lvl="8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kern="1200" dirty="0">
                <a:latin typeface="+mj-lt"/>
                <a:cs typeface="+mj-cs"/>
              </a:rPr>
              <a:t>Theme: “</a:t>
            </a:r>
            <a:r>
              <a:rPr lang="en-AU" sz="1400" b="1" kern="1200" dirty="0">
                <a:latin typeface="+mj-lt"/>
                <a:cs typeface="+mj-cs"/>
              </a:rPr>
              <a:t>Transformation towards sustainable and resilient societies</a:t>
            </a:r>
            <a:r>
              <a:rPr lang="en-AU" sz="1400" kern="1200" dirty="0">
                <a:latin typeface="+mj-lt"/>
                <a:cs typeface="+mj-cs"/>
              </a:rPr>
              <a:t>”. </a:t>
            </a:r>
          </a:p>
          <a:p>
            <a:pPr marL="561975" lvl="8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kern="1200" dirty="0">
                <a:latin typeface="+mj-lt"/>
                <a:cs typeface="+mj-cs"/>
              </a:rPr>
              <a:t>Australia organised a special side-event on the use of Earth observations </a:t>
            </a:r>
            <a:br>
              <a:rPr lang="en-AU" sz="1400" kern="1200" dirty="0">
                <a:latin typeface="+mj-lt"/>
                <a:cs typeface="+mj-cs"/>
              </a:rPr>
            </a:br>
            <a:r>
              <a:rPr lang="en-AU" sz="1400" kern="1200" dirty="0">
                <a:latin typeface="+mj-lt"/>
                <a:cs typeface="+mj-cs"/>
              </a:rPr>
              <a:t>for SDGs at the UN Headquarters, followed by two hands-on workshops (Financing and Priority) at the Permanent Mission of Australia </a:t>
            </a:r>
          </a:p>
          <a:p>
            <a:pPr marL="561975" lvl="8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kern="1200" dirty="0">
                <a:latin typeface="+mj-lt"/>
                <a:cs typeface="+mj-cs"/>
              </a:rPr>
              <a:t>UN-OOSA Exhibit ‘</a:t>
            </a:r>
            <a:r>
              <a:rPr lang="en-AU" sz="1400" b="1" kern="1200" dirty="0">
                <a:latin typeface="+mj-lt"/>
                <a:cs typeface="+mj-cs"/>
              </a:rPr>
              <a:t>Space for Sustainable Development</a:t>
            </a:r>
            <a:r>
              <a:rPr lang="en-AU" sz="1400" kern="1200" dirty="0">
                <a:latin typeface="+mj-lt"/>
                <a:cs typeface="+mj-cs"/>
              </a:rPr>
              <a:t>’ with CEOS Agencies’ inputs</a:t>
            </a:r>
          </a:p>
          <a:p>
            <a:pPr marL="285750" lvl="5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latin typeface="+mj-lt"/>
                <a:cs typeface="Arial" panose="020B0604020202020204" pitchFamily="34" charset="0"/>
              </a:rPr>
              <a:t>GEO/CEOS expertise special issues in Scientific journals</a:t>
            </a:r>
          </a:p>
          <a:p>
            <a:pPr marL="561975" lvl="8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b="1" kern="1200" dirty="0">
                <a:latin typeface="+mj-lt"/>
                <a:cs typeface="+mj-cs"/>
              </a:rPr>
              <a:t>RSE Special Issue </a:t>
            </a:r>
            <a:r>
              <a:rPr lang="en-AU" sz="1400" kern="1200" dirty="0">
                <a:latin typeface="+mj-lt"/>
                <a:cs typeface="+mj-cs"/>
              </a:rPr>
              <a:t>on “Earth Observation for the Sustainable </a:t>
            </a:r>
            <a:br>
              <a:rPr lang="en-AU" sz="1400" kern="1200" dirty="0">
                <a:latin typeface="+mj-lt"/>
                <a:cs typeface="+mj-cs"/>
              </a:rPr>
            </a:br>
            <a:r>
              <a:rPr lang="en-AU" sz="1400" kern="1200" dirty="0">
                <a:latin typeface="+mj-lt"/>
                <a:cs typeface="+mj-cs"/>
              </a:rPr>
              <a:t>Development Goals” (UNSW, </a:t>
            </a:r>
            <a:r>
              <a:rPr lang="en-AU" sz="1400" u="sng" kern="1200" dirty="0">
                <a:latin typeface="+mj-lt"/>
                <a:cs typeface="+mj-cs"/>
              </a:rPr>
              <a:t>CSIRO</a:t>
            </a:r>
            <a:r>
              <a:rPr lang="en-AU" sz="1400" kern="1200" dirty="0">
                <a:latin typeface="+mj-lt"/>
                <a:cs typeface="+mj-cs"/>
              </a:rPr>
              <a:t>, </a:t>
            </a:r>
            <a:r>
              <a:rPr lang="en-AU" sz="1400" u="sng" kern="1200" dirty="0">
                <a:latin typeface="+mj-lt"/>
                <a:cs typeface="+mj-cs"/>
              </a:rPr>
              <a:t>NASA</a:t>
            </a:r>
            <a:r>
              <a:rPr lang="en-AU" sz="1400" kern="1200" dirty="0">
                <a:latin typeface="+mj-lt"/>
                <a:cs typeface="+mj-cs"/>
              </a:rPr>
              <a:t>, GEO) – editing phase</a:t>
            </a:r>
          </a:p>
          <a:p>
            <a:pPr marL="561975" lvl="8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b="1" kern="1200" dirty="0">
                <a:latin typeface="+mj-lt"/>
                <a:cs typeface="+mj-cs"/>
              </a:rPr>
              <a:t>RS Special Issue </a:t>
            </a:r>
            <a:r>
              <a:rPr lang="en-AU" sz="1400" kern="1200" dirty="0">
                <a:latin typeface="+mj-lt"/>
                <a:cs typeface="+mj-cs"/>
              </a:rPr>
              <a:t>on "EO Solutions to Support Countries </a:t>
            </a:r>
            <a:br>
              <a:rPr lang="en-AU" sz="1400" kern="1200" dirty="0">
                <a:latin typeface="+mj-lt"/>
                <a:cs typeface="+mj-cs"/>
              </a:rPr>
            </a:br>
            <a:r>
              <a:rPr lang="en-AU" sz="1400" kern="1200" dirty="0">
                <a:latin typeface="+mj-lt"/>
                <a:cs typeface="+mj-cs"/>
              </a:rPr>
              <a:t>Implementing the SDGs” (ITC, </a:t>
            </a:r>
            <a:r>
              <a:rPr lang="en-AU" sz="1400" u="sng" kern="1200" dirty="0">
                <a:latin typeface="+mj-lt"/>
                <a:cs typeface="+mj-cs"/>
              </a:rPr>
              <a:t>ESA</a:t>
            </a:r>
            <a:r>
              <a:rPr lang="en-AU" sz="1400" kern="1200" dirty="0">
                <a:latin typeface="+mj-lt"/>
                <a:cs typeface="+mj-cs"/>
              </a:rPr>
              <a:t>, </a:t>
            </a:r>
            <a:r>
              <a:rPr lang="en-AU" sz="1400" u="sng" kern="1200" dirty="0">
                <a:latin typeface="+mj-lt"/>
                <a:cs typeface="+mj-cs"/>
              </a:rPr>
              <a:t>NASA</a:t>
            </a:r>
            <a:r>
              <a:rPr lang="en-AU" sz="1400" kern="1200" dirty="0">
                <a:latin typeface="+mj-lt"/>
                <a:cs typeface="+mj-cs"/>
              </a:rPr>
              <a:t>, </a:t>
            </a:r>
            <a:r>
              <a:rPr lang="en-AU" sz="1400" u="sng" kern="1200" dirty="0">
                <a:latin typeface="+mj-lt"/>
                <a:cs typeface="+mj-cs"/>
              </a:rPr>
              <a:t>SANSA</a:t>
            </a:r>
            <a:r>
              <a:rPr lang="en-AU" sz="1400" kern="1200" dirty="0">
                <a:latin typeface="+mj-lt"/>
                <a:cs typeface="+mj-cs"/>
              </a:rPr>
              <a:t>) – call for papers</a:t>
            </a:r>
          </a:p>
          <a:p>
            <a:pPr marL="285750" lvl="5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1600" b="1" dirty="0">
                <a:solidFill>
                  <a:srgbClr val="F79646">
                    <a:lumMod val="75000"/>
                  </a:srgbClr>
                </a:solidFill>
                <a:cs typeface="Arial" panose="020B0604020202020204" pitchFamily="34" charset="0"/>
              </a:rPr>
              <a:t>Compendium (internal): CEOS Agencies’ SDG updates</a:t>
            </a:r>
          </a:p>
          <a:p>
            <a:pPr lvl="8" indent="0" defTabSz="457200">
              <a:spcBef>
                <a:spcPts val="1200"/>
              </a:spcBef>
              <a:defRPr/>
            </a:pPr>
            <a:endParaRPr lang="en-AU" sz="1600" b="1" dirty="0">
              <a:solidFill>
                <a:srgbClr val="F79646">
                  <a:lumMod val="75000"/>
                </a:srgbClr>
              </a:solidFill>
              <a:cs typeface="Arial" panose="020B0604020202020204" pitchFamily="34" charset="0"/>
            </a:endParaRPr>
          </a:p>
          <a:p>
            <a:pPr marL="285750" lvl="5" indent="-285750" defTabSz="45720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AU" sz="1600" b="1" dirty="0">
              <a:solidFill>
                <a:srgbClr val="F79646">
                  <a:lumMod val="7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pPr marL="561975" lvl="7" indent="-285750" defTabSz="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en-AU" sz="1400" kern="1200" dirty="0">
              <a:latin typeface="+mj-lt"/>
              <a:cs typeface="+mj-cs"/>
            </a:endParaRPr>
          </a:p>
          <a:p>
            <a:pPr marL="495300" lvl="8" indent="-219075" defTabSz="457200">
              <a:spcBef>
                <a:spcPts val="600"/>
              </a:spcBef>
              <a:buFont typeface="Arial" charset="0"/>
              <a:buChar char="•"/>
              <a:defRPr/>
            </a:pPr>
            <a:endParaRPr lang="en-AU" sz="1400" kern="1200" dirty="0">
              <a:latin typeface="+mj-lt"/>
              <a:cs typeface="+mj-cs"/>
            </a:endParaRPr>
          </a:p>
          <a:p>
            <a:endParaRPr lang="en-AU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977394E-511B-3C47-B127-5D6EA28620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342252"/>
            <a:ext cx="2147663" cy="161074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029200"/>
            <a:ext cx="2162941" cy="152832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F41C2E-F2C8-428C-B99B-8527A01513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3530"/>
          <a:stretch/>
        </p:blipFill>
        <p:spPr>
          <a:xfrm>
            <a:off x="6858000" y="1210350"/>
            <a:ext cx="2151936" cy="206625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84445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="" xmlns:a16="http://schemas.microsoft.com/office/drawing/2014/main" id="{0A89B294-EC55-514C-BAD8-769B081FBE0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000" y="3312000"/>
            <a:ext cx="9024566" cy="2961309"/>
          </a:xfrm>
          <a:ln w="9525" cap="rnd">
            <a:solidFill>
              <a:srgbClr val="C00000"/>
            </a:solidFill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txBody>
          <a:bodyPr lIns="67500"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1400" b="1" dirty="0"/>
              <a:t>Custodian Agency: </a:t>
            </a:r>
            <a:r>
              <a:rPr lang="en-US" sz="1400" dirty="0"/>
              <a:t>UN Habitat</a:t>
            </a:r>
          </a:p>
          <a:p>
            <a:pPr>
              <a:buFont typeface="Wingdings" charset="2"/>
              <a:buChar char="§"/>
            </a:pPr>
            <a:r>
              <a:rPr lang="en-US" sz="1400" b="1" dirty="0"/>
              <a:t>Indicators 11.3.1 </a:t>
            </a:r>
            <a:r>
              <a:rPr lang="en-US" sz="1400" dirty="0"/>
              <a:t>“</a:t>
            </a:r>
            <a:r>
              <a:rPr lang="en-US" sz="1400" i="1" dirty="0"/>
              <a:t>Ratio of land consumption rate to population growth rate</a:t>
            </a:r>
            <a:r>
              <a:rPr lang="en-US" sz="1400" dirty="0"/>
              <a:t>”</a:t>
            </a:r>
          </a:p>
          <a:p>
            <a:pPr>
              <a:buFont typeface="Wingdings" charset="2"/>
              <a:buChar char="§"/>
            </a:pPr>
            <a:r>
              <a:rPr lang="en-US" sz="1400" u="sng" dirty="0"/>
              <a:t>EC/JRC</a:t>
            </a:r>
            <a:r>
              <a:rPr lang="en-US" sz="1400" dirty="0"/>
              <a:t> and </a:t>
            </a:r>
            <a:r>
              <a:rPr lang="en-US" sz="1400" u="sng" dirty="0"/>
              <a:t>NASA/CIESIN </a:t>
            </a:r>
            <a:r>
              <a:rPr lang="en-US" sz="1400" dirty="0"/>
              <a:t>have contributed to the development of monitoring guidelines for SDG 11.3.1</a:t>
            </a:r>
          </a:p>
          <a:p>
            <a:pPr>
              <a:buFont typeface="Wingdings" charset="2"/>
              <a:buChar char="§"/>
            </a:pPr>
            <a:r>
              <a:rPr lang="en-US" sz="1400" u="sng" dirty="0"/>
              <a:t>NASA</a:t>
            </a:r>
            <a:r>
              <a:rPr lang="en-US" sz="1400" dirty="0"/>
              <a:t> and Conservation International (CI) are developing the </a:t>
            </a:r>
            <a:r>
              <a:rPr lang="en-US" sz="1400" dirty="0" err="1"/>
              <a:t>Trends.Earth</a:t>
            </a:r>
            <a:r>
              <a:rPr lang="en-US" sz="1400" dirty="0"/>
              <a:t> Urban Mapper (based on Q-GIS and GEE) for computing urban extent and population for 2000, 2005, 2010, 2015 epochs.</a:t>
            </a:r>
          </a:p>
          <a:p>
            <a:pPr>
              <a:buFont typeface="Wingdings" charset="2"/>
              <a:buChar char="§"/>
            </a:pPr>
            <a:r>
              <a:rPr lang="en-US" sz="1400" u="sng" dirty="0"/>
              <a:t>EC/JRC</a:t>
            </a:r>
            <a:r>
              <a:rPr lang="en-US" sz="1400" dirty="0"/>
              <a:t>, </a:t>
            </a:r>
            <a:r>
              <a:rPr lang="en-US" sz="1400" u="sng" dirty="0"/>
              <a:t>DLR</a:t>
            </a:r>
            <a:r>
              <a:rPr lang="en-US" sz="1400" dirty="0"/>
              <a:t> and </a:t>
            </a:r>
            <a:r>
              <a:rPr lang="en-US" sz="1400" u="sng" dirty="0"/>
              <a:t>ESA</a:t>
            </a:r>
            <a:r>
              <a:rPr lang="en-US" sz="1400" dirty="0"/>
              <a:t> are producing global datasets on human settlements: Global Human Settlement Layer (GHSL 1975, 1990, 2000, 2014), Global Urban Footprint (GUF 2012) and World Settlement </a:t>
            </a:r>
            <a:r>
              <a:rPr lang="en-US" sz="1400" dirty="0" err="1"/>
              <a:t>Footrprint</a:t>
            </a:r>
            <a:r>
              <a:rPr lang="en-US" sz="1400" dirty="0"/>
              <a:t> (WSF 2015, WSF Evolution,  WSF 2018).</a:t>
            </a:r>
          </a:p>
          <a:p>
            <a:pPr>
              <a:buFont typeface="Wingdings" charset="2"/>
              <a:buChar char="§"/>
            </a:pPr>
            <a:r>
              <a:rPr lang="en-US" sz="1400" u="sng" dirty="0"/>
              <a:t>ESA</a:t>
            </a:r>
            <a:r>
              <a:rPr lang="en-US" sz="1400" dirty="0"/>
              <a:t> and </a:t>
            </a:r>
            <a:r>
              <a:rPr lang="en-US" sz="1400" u="sng" dirty="0"/>
              <a:t>DLR</a:t>
            </a:r>
            <a:r>
              <a:rPr lang="en-US" sz="1400" dirty="0"/>
              <a:t> are customizing the Urban Thematic Exploitation Platform for SDG reporting on 11.3.1. 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National Data Cubes (e.g. Colombia and Mexico) are currently being developed with the support of </a:t>
            </a:r>
            <a:r>
              <a:rPr lang="en-US" sz="1400" u="sng" dirty="0"/>
              <a:t>CEOS SEO (NASA) </a:t>
            </a:r>
            <a:r>
              <a:rPr lang="en-US" sz="1400" dirty="0"/>
              <a:t>and </a:t>
            </a:r>
            <a:r>
              <a:rPr lang="en-US" sz="1400" u="sng" dirty="0" err="1"/>
              <a:t>GeoScience</a:t>
            </a:r>
            <a:r>
              <a:rPr lang="en-US" sz="1400" u="sng" dirty="0"/>
              <a:t> Australia, </a:t>
            </a:r>
            <a:r>
              <a:rPr lang="en-US" sz="1400" dirty="0"/>
              <a:t>with functionalities to report on SDG 11.3.1.</a:t>
            </a:r>
          </a:p>
          <a:p>
            <a:pPr>
              <a:buFont typeface="Wingdings" charset="2"/>
              <a:buChar char="§"/>
            </a:pPr>
            <a:endParaRPr lang="en-US" sz="1200" dirty="0">
              <a:latin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C875D81-969D-7445-A7D2-3FCEEAF298C0}"/>
              </a:ext>
            </a:extLst>
          </p:cNvPr>
          <p:cNvSpPr/>
          <p:nvPr/>
        </p:nvSpPr>
        <p:spPr>
          <a:xfrm>
            <a:off x="-15357" y="6477319"/>
            <a:ext cx="9156701" cy="3760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27000" rIns="34289" bIns="0" numCol="1" spcCol="38100" rtlCol="0" anchor="ctr">
            <a:spAutoFit/>
          </a:bodyPr>
          <a:lstStyle/>
          <a:p>
            <a:pPr algn="ctr"/>
            <a:r>
              <a:rPr lang="en-CA" sz="1200" dirty="0">
                <a:solidFill>
                  <a:schemeClr val="bg1"/>
                </a:solidFill>
                <a:ea typeface="Arial Bold"/>
              </a:rPr>
              <a:t>“</a:t>
            </a:r>
            <a:r>
              <a:rPr lang="mr-IN" sz="1200" dirty="0">
                <a:solidFill>
                  <a:schemeClr val="bg1"/>
                </a:solidFill>
                <a:ea typeface="Arial Bold"/>
              </a:rPr>
              <a:t>…</a:t>
            </a:r>
            <a:r>
              <a:rPr lang="en-US" sz="1200" dirty="0">
                <a:solidFill>
                  <a:schemeClr val="bg1"/>
                </a:solidFill>
                <a:ea typeface="Arial Bold"/>
              </a:rPr>
              <a:t> </a:t>
            </a:r>
            <a:r>
              <a:rPr lang="en-CA" sz="12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Data for this indicator is available for all cities and countries (UN DESA population data) and satellite images from open sources..</a:t>
            </a:r>
            <a:r>
              <a:rPr lang="en-CA" sz="1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endParaRPr lang="en-AU" sz="105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spcBef>
                <a:spcPts val="225"/>
              </a:spcBef>
            </a:pPr>
            <a:r>
              <a:rPr lang="en-CA" sz="9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 Habitat, SDG indicator 11.3.1 Metadata repository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="" xmlns:a16="http://schemas.microsoft.com/office/drawing/2014/main" id="{A4893F52-10EA-D34A-B9B5-845F7EA317E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2091" y="313851"/>
            <a:ext cx="6019800" cy="533400"/>
          </a:xfrm>
        </p:spPr>
        <p:txBody>
          <a:bodyPr anchor="ctr"/>
          <a:lstStyle/>
          <a:p>
            <a:pPr algn="l"/>
            <a:r>
              <a:rPr lang="en-US" sz="1600" b="1" dirty="0"/>
              <a:t>CEOS Agencies contribution SDG 11.3.1</a:t>
            </a:r>
            <a:br>
              <a:rPr lang="en-US" sz="1600" b="1" dirty="0"/>
            </a:br>
            <a:r>
              <a:rPr lang="en-US" sz="1600" b="1" dirty="0"/>
              <a:t>(Sustainable </a:t>
            </a:r>
            <a:r>
              <a:rPr lang="en-US" sz="1600" b="1" dirty="0" err="1"/>
              <a:t>Urbanisation</a:t>
            </a:r>
            <a:r>
              <a:rPr lang="en-US" sz="1600" b="1" dirty="0"/>
              <a:t>)</a:t>
            </a:r>
          </a:p>
        </p:txBody>
      </p:sp>
      <p:sp>
        <p:nvSpPr>
          <p:cNvPr id="37" name="Line Callout 1 (Border and Accent Bar) 36">
            <a:extLst>
              <a:ext uri="{FF2B5EF4-FFF2-40B4-BE49-F238E27FC236}">
                <a16:creationId xmlns="" xmlns:a16="http://schemas.microsoft.com/office/drawing/2014/main" id="{2DB671FD-DC8E-794E-B2AA-97022A881D95}"/>
              </a:ext>
            </a:extLst>
          </p:cNvPr>
          <p:cNvSpPr/>
          <p:nvPr/>
        </p:nvSpPr>
        <p:spPr>
          <a:xfrm rot="5400000">
            <a:off x="2554099" y="153468"/>
            <a:ext cx="540000" cy="25884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GEO Initiative on SDGs</a:t>
            </a:r>
            <a:br>
              <a:rPr lang="en-US" sz="1400" dirty="0">
                <a:solidFill>
                  <a:srgbClr val="FFFFFF"/>
                </a:solidFill>
                <a:latin typeface="Verdana"/>
              </a:rPr>
            </a:br>
            <a:r>
              <a:rPr lang="en-US" sz="1400" dirty="0">
                <a:solidFill>
                  <a:srgbClr val="FFFFFF"/>
                </a:solidFill>
                <a:latin typeface="Verdana"/>
              </a:rPr>
              <a:t>(EO4SDG)</a:t>
            </a:r>
          </a:p>
        </p:txBody>
      </p:sp>
      <p:sp>
        <p:nvSpPr>
          <p:cNvPr id="38" name="Line Callout 1 (Border and Accent Bar) 37">
            <a:extLst>
              <a:ext uri="{FF2B5EF4-FFF2-40B4-BE49-F238E27FC236}">
                <a16:creationId xmlns="" xmlns:a16="http://schemas.microsoft.com/office/drawing/2014/main" id="{637B08B5-7B6A-8945-BC86-F7D4B14A4B20}"/>
              </a:ext>
            </a:extLst>
          </p:cNvPr>
          <p:cNvSpPr/>
          <p:nvPr/>
        </p:nvSpPr>
        <p:spPr>
          <a:xfrm rot="5400000">
            <a:off x="5415007" y="152080"/>
            <a:ext cx="540825" cy="25920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CEOS Ad-hoc team on SDGs (AHT SDGs)</a:t>
            </a:r>
          </a:p>
        </p:txBody>
      </p:sp>
      <p:sp>
        <p:nvSpPr>
          <p:cNvPr id="39" name="Left-Right Arrow 38">
            <a:extLst>
              <a:ext uri="{FF2B5EF4-FFF2-40B4-BE49-F238E27FC236}">
                <a16:creationId xmlns="" xmlns:a16="http://schemas.microsoft.com/office/drawing/2014/main" id="{1063C788-FEEB-DB45-B791-EDA9D02D08CE}"/>
              </a:ext>
            </a:extLst>
          </p:cNvPr>
          <p:cNvSpPr/>
          <p:nvPr/>
        </p:nvSpPr>
        <p:spPr>
          <a:xfrm>
            <a:off x="3935574" y="1266149"/>
            <a:ext cx="632616" cy="36303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14E5962-44B6-3F4F-A117-8BB6E7FA7A36}"/>
              </a:ext>
            </a:extLst>
          </p:cNvPr>
          <p:cNvSpPr/>
          <p:nvPr/>
        </p:nvSpPr>
        <p:spPr>
          <a:xfrm>
            <a:off x="13410" y="1888797"/>
            <a:ext cx="9144000" cy="13878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FF9F5FFF-7BFE-4C43-B505-1F84FC804A3C}"/>
              </a:ext>
            </a:extLst>
          </p:cNvPr>
          <p:cNvCxnSpPr/>
          <p:nvPr/>
        </p:nvCxnSpPr>
        <p:spPr>
          <a:xfrm>
            <a:off x="1612372" y="2743200"/>
            <a:ext cx="579438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="" xmlns:a16="http://schemas.microsoft.com/office/drawing/2014/main" id="{F37ECF96-9ECB-3842-9522-AD44C3D02ED1}"/>
              </a:ext>
            </a:extLst>
          </p:cNvPr>
          <p:cNvCxnSpPr/>
          <p:nvPr/>
        </p:nvCxnSpPr>
        <p:spPr>
          <a:xfrm>
            <a:off x="823828" y="1798890"/>
            <a:ext cx="7862972" cy="102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>
            <a:extLst>
              <a:ext uri="{FF2B5EF4-FFF2-40B4-BE49-F238E27FC236}">
                <a16:creationId xmlns="" xmlns:a16="http://schemas.microsoft.com/office/drawing/2014/main" id="{D396F5BE-DA30-1B45-BB1B-14C525A37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2" y="2389189"/>
            <a:ext cx="1763713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271E3AB0-8655-A54C-85DC-996600929A70}"/>
              </a:ext>
            </a:extLst>
          </p:cNvPr>
          <p:cNvSpPr txBox="1"/>
          <p:nvPr/>
        </p:nvSpPr>
        <p:spPr>
          <a:xfrm>
            <a:off x="56622" y="2162176"/>
            <a:ext cx="1763713" cy="246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98DB">
                    <a:lumMod val="50000"/>
                  </a:srgbClr>
                </a:solidFill>
                <a:ea typeface="MS PGothic" charset="-128"/>
              </a:rPr>
              <a:t>UN Statistical Division</a:t>
            </a:r>
          </a:p>
        </p:txBody>
      </p:sp>
      <p:sp>
        <p:nvSpPr>
          <p:cNvPr id="47" name="Line Callout 1 46">
            <a:extLst>
              <a:ext uri="{FF2B5EF4-FFF2-40B4-BE49-F238E27FC236}">
                <a16:creationId xmlns="" xmlns:a16="http://schemas.microsoft.com/office/drawing/2014/main" id="{770401CD-B8DE-F846-B1C1-C0B816F35D14}"/>
              </a:ext>
            </a:extLst>
          </p:cNvPr>
          <p:cNvSpPr/>
          <p:nvPr/>
        </p:nvSpPr>
        <p:spPr>
          <a:xfrm>
            <a:off x="4642538" y="2248284"/>
            <a:ext cx="1476375" cy="885825"/>
          </a:xfrm>
          <a:prstGeom prst="borderCallout1">
            <a:avLst>
              <a:gd name="adj1" fmla="val 54451"/>
              <a:gd name="adj2" fmla="val 242"/>
              <a:gd name="adj3" fmla="val 53858"/>
              <a:gd name="adj4" fmla="val -299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UN Specialized Agencies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300998A-AA7F-1B4A-BBC7-693E26711194}"/>
              </a:ext>
            </a:extLst>
          </p:cNvPr>
          <p:cNvSpPr txBox="1"/>
          <p:nvPr/>
        </p:nvSpPr>
        <p:spPr>
          <a:xfrm>
            <a:off x="5659603" y="1927097"/>
            <a:ext cx="4270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UNEP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C0008F8-732D-6645-A60A-9AF9CA7926DA}"/>
              </a:ext>
            </a:extLst>
          </p:cNvPr>
          <p:cNvSpPr txBox="1"/>
          <p:nvPr/>
        </p:nvSpPr>
        <p:spPr>
          <a:xfrm>
            <a:off x="4750508" y="1927097"/>
            <a:ext cx="427037" cy="358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Habitat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92E442B1-DF62-AD4F-9A91-FD0F0FED1819}"/>
              </a:ext>
            </a:extLst>
          </p:cNvPr>
          <p:cNvSpPr txBox="1"/>
          <p:nvPr/>
        </p:nvSpPr>
        <p:spPr>
          <a:xfrm>
            <a:off x="5208230" y="1927097"/>
            <a:ext cx="427038" cy="358775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>
                <a:solidFill>
                  <a:srgbClr val="FFFFFF"/>
                </a:solidFill>
              </a:rPr>
              <a:t>UNCCD</a:t>
            </a:r>
            <a:endParaRPr lang="en-US" sz="800" b="1">
              <a:solidFill>
                <a:srgbClr val="FFFFFF"/>
              </a:solidFill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68C70DC8-50A4-2840-AF1A-DC7F53597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3"/>
          <a:stretch/>
        </p:blipFill>
        <p:spPr>
          <a:xfrm>
            <a:off x="1952117" y="2549629"/>
            <a:ext cx="2584742" cy="57997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6F306954-D4DA-2849-B642-1B3731BAB08B}"/>
              </a:ext>
            </a:extLst>
          </p:cNvPr>
          <p:cNvCxnSpPr/>
          <p:nvPr/>
        </p:nvCxnSpPr>
        <p:spPr>
          <a:xfrm flipH="1">
            <a:off x="823828" y="1793397"/>
            <a:ext cx="0" cy="36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25E4B826-02D1-404D-BAEB-5F194F5C73EC}"/>
              </a:ext>
            </a:extLst>
          </p:cNvPr>
          <p:cNvCxnSpPr/>
          <p:nvPr/>
        </p:nvCxnSpPr>
        <p:spPr>
          <a:xfrm flipH="1">
            <a:off x="3794587" y="1804989"/>
            <a:ext cx="0" cy="45885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50F60F88-3286-7A44-B533-E6EF2A3F029F}"/>
              </a:ext>
            </a:extLst>
          </p:cNvPr>
          <p:cNvCxnSpPr/>
          <p:nvPr/>
        </p:nvCxnSpPr>
        <p:spPr>
          <a:xfrm flipH="1">
            <a:off x="4987204" y="179339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002FE258-19D2-B745-AF75-8745300BD775}"/>
              </a:ext>
            </a:extLst>
          </p:cNvPr>
          <p:cNvCxnSpPr/>
          <p:nvPr/>
        </p:nvCxnSpPr>
        <p:spPr>
          <a:xfrm flipH="1">
            <a:off x="5444105" y="1809152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="" xmlns:a16="http://schemas.microsoft.com/office/drawing/2014/main" id="{393C5B4F-4FC4-F048-B34D-FC190BF10457}"/>
              </a:ext>
            </a:extLst>
          </p:cNvPr>
          <p:cNvCxnSpPr/>
          <p:nvPr/>
        </p:nvCxnSpPr>
        <p:spPr>
          <a:xfrm flipH="1">
            <a:off x="5907925" y="180688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7C324506-1A0B-DD49-A79A-4473C7038A63}"/>
              </a:ext>
            </a:extLst>
          </p:cNvPr>
          <p:cNvCxnSpPr>
            <a:endCxn id="49" idx="3"/>
          </p:cNvCxnSpPr>
          <p:nvPr/>
        </p:nvCxnSpPr>
        <p:spPr>
          <a:xfrm>
            <a:off x="6968629" y="1802176"/>
            <a:ext cx="0" cy="44610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9531CAB-8F2C-BF44-9E90-12B746A5CA13}"/>
              </a:ext>
            </a:extLst>
          </p:cNvPr>
          <p:cNvSpPr txBox="1"/>
          <p:nvPr/>
        </p:nvSpPr>
        <p:spPr>
          <a:xfrm>
            <a:off x="5665628" y="230676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FAO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89D03256-2DEC-1048-BD75-001CA3A7B264}"/>
              </a:ext>
            </a:extLst>
          </p:cNvPr>
          <p:cNvSpPr txBox="1"/>
          <p:nvPr/>
        </p:nvSpPr>
        <p:spPr>
          <a:xfrm>
            <a:off x="520620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WHO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CE1B144-C3D3-EE4F-A443-56DDB62AED2E}"/>
              </a:ext>
            </a:extLst>
          </p:cNvPr>
          <p:cNvSpPr txBox="1"/>
          <p:nvPr/>
        </p:nvSpPr>
        <p:spPr>
          <a:xfrm>
            <a:off x="4749934" y="2313995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ISDR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1" name="Line Callout 1 60">
            <a:extLst>
              <a:ext uri="{FF2B5EF4-FFF2-40B4-BE49-F238E27FC236}">
                <a16:creationId xmlns="" xmlns:a16="http://schemas.microsoft.com/office/drawing/2014/main" id="{55F60E97-7FD9-2242-9882-80D75A0332E9}"/>
              </a:ext>
            </a:extLst>
          </p:cNvPr>
          <p:cNvSpPr/>
          <p:nvPr/>
        </p:nvSpPr>
        <p:spPr>
          <a:xfrm>
            <a:off x="7824400" y="2243777"/>
            <a:ext cx="1256788" cy="885825"/>
          </a:xfrm>
          <a:prstGeom prst="borderCallout1">
            <a:avLst>
              <a:gd name="adj1" fmla="val 54965"/>
              <a:gd name="adj2" fmla="val 4192"/>
              <a:gd name="adj3" fmla="val 54892"/>
              <a:gd name="adj4" fmla="val -901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SDG Stakeholders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1A3FEDA4-8140-F041-90D3-A3B3C3FC69E8}"/>
              </a:ext>
            </a:extLst>
          </p:cNvPr>
          <p:cNvSpPr txBox="1"/>
          <p:nvPr/>
        </p:nvSpPr>
        <p:spPr>
          <a:xfrm>
            <a:off x="7987072" y="192277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WBG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5C1956C-F50E-CE41-8B2D-37D5EA66950A}"/>
              </a:ext>
            </a:extLst>
          </p:cNvPr>
          <p:cNvSpPr txBox="1"/>
          <p:nvPr/>
        </p:nvSpPr>
        <p:spPr>
          <a:xfrm>
            <a:off x="8449305" y="1921934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GPSDD</a:t>
            </a:r>
            <a:endParaRPr lang="en-US" sz="800" b="1" dirty="0">
              <a:solidFill>
                <a:srgbClr val="FFFFFF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D079951F-3433-B740-9BD6-9D1DE40D895F}"/>
              </a:ext>
            </a:extLst>
          </p:cNvPr>
          <p:cNvCxnSpPr/>
          <p:nvPr/>
        </p:nvCxnSpPr>
        <p:spPr>
          <a:xfrm flipH="1">
            <a:off x="8204730" y="1803099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="" xmlns:a16="http://schemas.microsoft.com/office/drawing/2014/main" id="{6E073FD6-949D-1041-BE47-ECFF7E6E59C0}"/>
              </a:ext>
            </a:extLst>
          </p:cNvPr>
          <p:cNvCxnSpPr/>
          <p:nvPr/>
        </p:nvCxnSpPr>
        <p:spPr>
          <a:xfrm flipH="1">
            <a:off x="8686799" y="1802176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ine Callout 1 65">
            <a:extLst>
              <a:ext uri="{FF2B5EF4-FFF2-40B4-BE49-F238E27FC236}">
                <a16:creationId xmlns="" xmlns:a16="http://schemas.microsoft.com/office/drawing/2014/main" id="{9D038A5F-4C2D-7646-9F42-A941573513CD}"/>
              </a:ext>
            </a:extLst>
          </p:cNvPr>
          <p:cNvSpPr/>
          <p:nvPr/>
        </p:nvSpPr>
        <p:spPr>
          <a:xfrm>
            <a:off x="6194721" y="2248284"/>
            <a:ext cx="1547815" cy="885825"/>
          </a:xfrm>
          <a:prstGeom prst="borderCallout1">
            <a:avLst>
              <a:gd name="adj1" fmla="val 53413"/>
              <a:gd name="adj2" fmla="val 3158"/>
              <a:gd name="adj3" fmla="val 53340"/>
              <a:gd name="adj4" fmla="val -44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National Statistical Offices</a:t>
            </a:r>
          </a:p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Verdana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Line Ministries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A98FCCE-0A14-4E4F-A6BA-DE72DBD5FB79}"/>
              </a:ext>
            </a:extLst>
          </p:cNvPr>
          <p:cNvSpPr txBox="1"/>
          <p:nvPr/>
        </p:nvSpPr>
        <p:spPr>
          <a:xfrm>
            <a:off x="2843425" y="2187642"/>
            <a:ext cx="1661760" cy="431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ea typeface="MS PGothic" charset="-128"/>
              </a:rPr>
              <a:t>WG on Geo-spatial Information (WGGI)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84AE520-5DD0-4642-8B27-F2D2766E31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95" y="2502867"/>
            <a:ext cx="980987" cy="476067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87745EDA-FDC2-9148-9182-EEED287EA5F2}"/>
              </a:ext>
            </a:extLst>
          </p:cNvPr>
          <p:cNvSpPr txBox="1"/>
          <p:nvPr/>
        </p:nvSpPr>
        <p:spPr>
          <a:xfrm>
            <a:off x="7986363" y="2314992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OOSA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3D79061-940D-3942-A9D9-BE7B238C92EE}"/>
              </a:ext>
            </a:extLst>
          </p:cNvPr>
          <p:cNvSpPr txBox="1"/>
          <p:nvPr/>
        </p:nvSpPr>
        <p:spPr>
          <a:xfrm>
            <a:off x="844859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GEE</a:t>
            </a:r>
          </a:p>
        </p:txBody>
      </p:sp>
    </p:spTree>
    <p:extLst>
      <p:ext uri="{BB962C8B-B14F-4D97-AF65-F5344CB8AC3E}">
        <p14:creationId xmlns:p14="http://schemas.microsoft.com/office/powerpoint/2010/main" val="76543541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21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000" y="3312000"/>
            <a:ext cx="8995800" cy="2808000"/>
          </a:xfrm>
          <a:ln>
            <a:solidFill>
              <a:srgbClr val="C00000"/>
            </a:solidFill>
          </a:ln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400" dirty="0"/>
              <a:t>Custodian Agency: </a:t>
            </a:r>
            <a:r>
              <a:rPr lang="en-US" sz="1400" b="0" dirty="0"/>
              <a:t>UNCCD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Indicators 15.3.1 </a:t>
            </a:r>
            <a:r>
              <a:rPr lang="en-US" sz="1400" b="0" dirty="0"/>
              <a:t>“</a:t>
            </a:r>
            <a:r>
              <a:rPr lang="en-US" sz="1400" b="0" i="1" dirty="0"/>
              <a:t>Proportion of land that is degraded over total land area</a:t>
            </a:r>
            <a:r>
              <a:rPr lang="en-US" sz="1400" b="0" dirty="0"/>
              <a:t>”</a:t>
            </a:r>
          </a:p>
          <a:p>
            <a:pPr>
              <a:buFont typeface="Wingdings" charset="2"/>
              <a:buChar char="§"/>
            </a:pPr>
            <a:r>
              <a:rPr lang="en-US" sz="1400" b="0" u="sng" dirty="0"/>
              <a:t>CSIRO </a:t>
            </a:r>
            <a:r>
              <a:rPr lang="en-US" sz="1400" b="0" dirty="0"/>
              <a:t>contracted by UNCCD to produce the </a:t>
            </a:r>
            <a:r>
              <a:rPr lang="en-US" sz="1400" dirty="0"/>
              <a:t>Good Practice Guidance </a:t>
            </a:r>
            <a:r>
              <a:rPr lang="en-US" sz="1400" b="0" dirty="0"/>
              <a:t>on SDG Indicator 15.3.1</a:t>
            </a:r>
            <a:endParaRPr lang="en-US" sz="1400" b="0" u="sng" dirty="0"/>
          </a:p>
          <a:p>
            <a:pPr>
              <a:buFont typeface="Wingdings" charset="2"/>
              <a:buChar char="§"/>
            </a:pPr>
            <a:r>
              <a:rPr lang="en-US" sz="1400" b="0" u="sng" dirty="0"/>
              <a:t>ESA</a:t>
            </a:r>
            <a:r>
              <a:rPr lang="en-US" sz="1400" b="0" dirty="0"/>
              <a:t> and </a:t>
            </a:r>
            <a:r>
              <a:rPr lang="en-US" sz="1400" b="0" u="sng" dirty="0"/>
              <a:t>EC/JRC</a:t>
            </a:r>
            <a:r>
              <a:rPr lang="en-US" sz="1400" b="0" dirty="0"/>
              <a:t> supported </a:t>
            </a:r>
            <a:r>
              <a:rPr lang="en-US" sz="1400" dirty="0"/>
              <a:t>UNCCD LDN Target Setting Program (LDN-TSP) </a:t>
            </a:r>
            <a:r>
              <a:rPr lang="en-US" sz="1400" b="0" dirty="0"/>
              <a:t>with global datasets on land cover/land cover changes and land productivity dynamics (120+ countries)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GEF funded project </a:t>
            </a:r>
            <a:r>
              <a:rPr lang="en-US" sz="1400" b="0" dirty="0"/>
              <a:t>with </a:t>
            </a:r>
            <a:r>
              <a:rPr lang="en-US" sz="1400" b="0" u="sng" dirty="0"/>
              <a:t>CI/NASA</a:t>
            </a:r>
            <a:r>
              <a:rPr lang="en-US" sz="1400" b="0" dirty="0"/>
              <a:t> on “</a:t>
            </a:r>
            <a:r>
              <a:rPr lang="en-US" sz="1400" b="0" i="1" dirty="0"/>
              <a:t>Enabling the use of global data sources to assess and monitor land degradation at multiple scales</a:t>
            </a:r>
            <a:r>
              <a:rPr lang="en-US" sz="1400" b="0" dirty="0"/>
              <a:t>”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New GEO Initiative on LDN </a:t>
            </a:r>
            <a:r>
              <a:rPr lang="en-US" sz="1400" b="0" dirty="0"/>
              <a:t>(with </a:t>
            </a:r>
            <a:r>
              <a:rPr lang="en-US" sz="1400" b="0" u="sng" dirty="0"/>
              <a:t>CSIRO</a:t>
            </a:r>
            <a:r>
              <a:rPr lang="en-US" sz="1400" b="0" dirty="0"/>
              <a:t>, </a:t>
            </a:r>
            <a:r>
              <a:rPr lang="en-US" sz="1400" b="0" u="sng" dirty="0"/>
              <a:t>ESA</a:t>
            </a:r>
            <a:r>
              <a:rPr lang="en-US" sz="1400" b="0" dirty="0"/>
              <a:t>, </a:t>
            </a:r>
            <a:r>
              <a:rPr lang="en-US" sz="1400" b="0" u="sng" dirty="0"/>
              <a:t>NASA</a:t>
            </a:r>
            <a:r>
              <a:rPr lang="en-US" sz="1400" b="0" dirty="0"/>
              <a:t>, </a:t>
            </a:r>
            <a:r>
              <a:rPr lang="en-US" sz="1400" b="0" u="sng" dirty="0"/>
              <a:t>EC/JRC</a:t>
            </a:r>
            <a:r>
              <a:rPr lang="en-US" sz="1400" b="0" dirty="0"/>
              <a:t> and </a:t>
            </a:r>
            <a:r>
              <a:rPr lang="en-US" sz="1400" b="0" u="sng" dirty="0"/>
              <a:t>SANSA</a:t>
            </a:r>
            <a:r>
              <a:rPr lang="en-US" sz="1400" b="0" dirty="0"/>
              <a:t>) to assist countries and regions to build national capacities for monitoring and reporting on land degradation.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LDN sub-team created under AHT SDG </a:t>
            </a:r>
            <a:r>
              <a:rPr lang="en-US" sz="1400" b="0" dirty="0"/>
              <a:t>to lead the EO science of the GEO LDN Initiative.</a:t>
            </a:r>
            <a:br>
              <a:rPr lang="en-US" sz="1400" b="0" dirty="0"/>
            </a:br>
            <a:r>
              <a:rPr lang="en-US" sz="1400" b="0" dirty="0"/>
              <a:t>Lead by </a:t>
            </a:r>
            <a:r>
              <a:rPr lang="en-US" sz="1400" b="0" u="sng" dirty="0"/>
              <a:t>CSIRO</a:t>
            </a:r>
            <a:r>
              <a:rPr lang="en-US" sz="1400" b="0" dirty="0"/>
              <a:t> and </a:t>
            </a:r>
            <a:r>
              <a:rPr lang="en-US" sz="1400" b="0" u="sng" dirty="0"/>
              <a:t>ESA</a:t>
            </a:r>
            <a:r>
              <a:rPr lang="en-US" sz="1400" b="0" dirty="0"/>
              <a:t> with support from </a:t>
            </a:r>
            <a:r>
              <a:rPr lang="en-US" sz="1400" b="0" u="sng" dirty="0"/>
              <a:t>SANSA</a:t>
            </a:r>
            <a:r>
              <a:rPr lang="en-US" sz="1400" b="0" dirty="0"/>
              <a:t>, </a:t>
            </a:r>
            <a:r>
              <a:rPr lang="en-US" sz="1400" b="0" u="sng" dirty="0"/>
              <a:t>INPE</a:t>
            </a:r>
            <a:r>
              <a:rPr lang="en-US" sz="1400" b="0" dirty="0"/>
              <a:t> and </a:t>
            </a:r>
            <a:r>
              <a:rPr lang="en-US" sz="1400" b="0" u="sng" dirty="0"/>
              <a:t>NASA</a:t>
            </a:r>
            <a:r>
              <a:rPr lang="en-US" sz="1400" b="0" dirty="0"/>
              <a:t>.</a:t>
            </a:r>
          </a:p>
        </p:txBody>
      </p:sp>
      <p:sp>
        <p:nvSpPr>
          <p:cNvPr id="5" name="Line Callout 1 (Border and Accent Bar) 4"/>
          <p:cNvSpPr/>
          <p:nvPr/>
        </p:nvSpPr>
        <p:spPr>
          <a:xfrm rot="5400000">
            <a:off x="2554099" y="153468"/>
            <a:ext cx="540000" cy="25884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GEO Initiative on SDGs</a:t>
            </a:r>
            <a:br>
              <a:rPr lang="en-US" sz="1400" dirty="0">
                <a:solidFill>
                  <a:srgbClr val="FFFFFF"/>
                </a:solidFill>
                <a:latin typeface="Verdana"/>
              </a:rPr>
            </a:br>
            <a:r>
              <a:rPr lang="en-US" sz="1400" dirty="0">
                <a:solidFill>
                  <a:srgbClr val="FFFFFF"/>
                </a:solidFill>
                <a:latin typeface="Verdana"/>
              </a:rPr>
              <a:t>(EO4SDG)</a:t>
            </a:r>
          </a:p>
        </p:txBody>
      </p:sp>
      <p:sp>
        <p:nvSpPr>
          <p:cNvPr id="6" name="Line Callout 1 (Border and Accent Bar) 5"/>
          <p:cNvSpPr/>
          <p:nvPr/>
        </p:nvSpPr>
        <p:spPr>
          <a:xfrm rot="5400000">
            <a:off x="5415007" y="152080"/>
            <a:ext cx="540825" cy="25920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CEOS Ad-hoc team on SDGs (AHT SDGs)</a:t>
            </a:r>
          </a:p>
        </p:txBody>
      </p:sp>
      <p:sp>
        <p:nvSpPr>
          <p:cNvPr id="43" name="Left-Right Arrow 42"/>
          <p:cNvSpPr/>
          <p:nvPr/>
        </p:nvSpPr>
        <p:spPr>
          <a:xfrm>
            <a:off x="3935574" y="1266149"/>
            <a:ext cx="632616" cy="36303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622" y="6156000"/>
            <a:ext cx="9036000" cy="6903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36000" rIns="45719" bIns="0" numCol="1" spcCol="38100" rtlCol="0" anchor="ctr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ea typeface="Arial Bold"/>
              </a:rPr>
              <a:t>“</a:t>
            </a:r>
            <a:r>
              <a:rPr lang="en-CA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For each of the sub-indicators, countries can access a wide range of data sources, including Earth observation and geospatial information, while at the same time ensuring national ownership</a:t>
            </a:r>
            <a:r>
              <a:rPr lang="en-CA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endParaRPr lang="en-AU" sz="14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lang="en-CA" sz="12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UNCCD, SDG Indicator 15.3.1. Metadata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410" y="1888797"/>
            <a:ext cx="9144000" cy="13878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612372" y="2743200"/>
            <a:ext cx="579438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23828" y="1798890"/>
            <a:ext cx="7862972" cy="102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2" y="2389189"/>
            <a:ext cx="1763713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6622" y="2162176"/>
            <a:ext cx="1763713" cy="246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98DB">
                    <a:lumMod val="50000"/>
                  </a:srgbClr>
                </a:solidFill>
                <a:ea typeface="MS PGothic" charset="-128"/>
              </a:rPr>
              <a:t>UN Statistical Division</a:t>
            </a:r>
          </a:p>
        </p:txBody>
      </p:sp>
      <p:sp>
        <p:nvSpPr>
          <p:cNvPr id="49" name="Line Callout 1 48"/>
          <p:cNvSpPr/>
          <p:nvPr/>
        </p:nvSpPr>
        <p:spPr>
          <a:xfrm>
            <a:off x="4642538" y="2248284"/>
            <a:ext cx="1476375" cy="885825"/>
          </a:xfrm>
          <a:prstGeom prst="borderCallout1">
            <a:avLst>
              <a:gd name="adj1" fmla="val 54451"/>
              <a:gd name="adj2" fmla="val 242"/>
              <a:gd name="adj3" fmla="val 53858"/>
              <a:gd name="adj4" fmla="val -299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UN Specialized Agencies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659603" y="1927097"/>
            <a:ext cx="427037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UNEP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50508" y="1927097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Habitat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08230" y="1927097"/>
            <a:ext cx="427038" cy="358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>
                <a:solidFill>
                  <a:srgbClr val="FFFFFF"/>
                </a:solidFill>
              </a:rPr>
              <a:t>UNCCD</a:t>
            </a:r>
            <a:endParaRPr lang="en-US" sz="800" b="1">
              <a:solidFill>
                <a:srgbClr val="FFFFFF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3"/>
          <a:stretch/>
        </p:blipFill>
        <p:spPr>
          <a:xfrm>
            <a:off x="1952117" y="2549629"/>
            <a:ext cx="2584742" cy="57997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4" name="Straight Connector 53"/>
          <p:cNvCxnSpPr/>
          <p:nvPr/>
        </p:nvCxnSpPr>
        <p:spPr>
          <a:xfrm flipH="1">
            <a:off x="823828" y="1793397"/>
            <a:ext cx="0" cy="36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3794587" y="1804989"/>
            <a:ext cx="0" cy="45885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987204" y="179339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444105" y="1809152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5907925" y="180688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51" idx="3"/>
          </p:cNvCxnSpPr>
          <p:nvPr/>
        </p:nvCxnSpPr>
        <p:spPr>
          <a:xfrm>
            <a:off x="6968629" y="1802176"/>
            <a:ext cx="0" cy="44610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665628" y="230676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FAO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0620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WHO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49934" y="2313995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ISDR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3" name="Line Callout 1 62"/>
          <p:cNvSpPr/>
          <p:nvPr/>
        </p:nvSpPr>
        <p:spPr>
          <a:xfrm>
            <a:off x="7824400" y="2243777"/>
            <a:ext cx="1256788" cy="885825"/>
          </a:xfrm>
          <a:prstGeom prst="borderCallout1">
            <a:avLst>
              <a:gd name="adj1" fmla="val 54965"/>
              <a:gd name="adj2" fmla="val 4192"/>
              <a:gd name="adj3" fmla="val 54892"/>
              <a:gd name="adj4" fmla="val -901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SDG Stakeholders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987072" y="192277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WBG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449305" y="1921934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GPSDD</a:t>
            </a:r>
            <a:endParaRPr lang="en-US" sz="800" b="1" dirty="0">
              <a:solidFill>
                <a:srgbClr val="FFFFFF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8204730" y="1803099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8686799" y="1802176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Callout 1 70"/>
          <p:cNvSpPr/>
          <p:nvPr/>
        </p:nvSpPr>
        <p:spPr>
          <a:xfrm>
            <a:off x="6194721" y="2248284"/>
            <a:ext cx="1547815" cy="885825"/>
          </a:xfrm>
          <a:prstGeom prst="borderCallout1">
            <a:avLst>
              <a:gd name="adj1" fmla="val 53413"/>
              <a:gd name="adj2" fmla="val 3158"/>
              <a:gd name="adj3" fmla="val 53340"/>
              <a:gd name="adj4" fmla="val -44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National Statistical Offices</a:t>
            </a:r>
          </a:p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Verdana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Line Ministries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43425" y="2187642"/>
            <a:ext cx="1661760" cy="431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ea typeface="MS PGothic" charset="-128"/>
              </a:rPr>
              <a:t>WG on Geo-spatial Information (WGGI)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9834D5D8-F9A2-154C-A90D-3343C4230B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95" y="2502867"/>
            <a:ext cx="980987" cy="476067"/>
          </a:xfrm>
          <a:prstGeom prst="rect">
            <a:avLst/>
          </a:prstGeom>
        </p:spPr>
      </p:pic>
      <p:sp>
        <p:nvSpPr>
          <p:cNvPr id="41" name="Content Placeholder 3">
            <a:extLst>
              <a:ext uri="{FF2B5EF4-FFF2-40B4-BE49-F238E27FC236}">
                <a16:creationId xmlns="" xmlns:a16="http://schemas.microsoft.com/office/drawing/2014/main" id="{55B1AB30-8371-774C-AA01-CB35A97415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2091" y="313851"/>
            <a:ext cx="6019800" cy="533400"/>
          </a:xfrm>
        </p:spPr>
        <p:txBody>
          <a:bodyPr anchor="ctr"/>
          <a:lstStyle/>
          <a:p>
            <a:pPr algn="l"/>
            <a:r>
              <a:rPr lang="en-US" sz="1600" b="1" dirty="0"/>
              <a:t>CEOS Agencies contribution SDG 15.3.1</a:t>
            </a:r>
            <a:br>
              <a:rPr lang="en-US" sz="1600" b="1" dirty="0"/>
            </a:br>
            <a:r>
              <a:rPr lang="en-US" sz="1600" b="1" dirty="0"/>
              <a:t>(Land Degradation Neutrality)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12BDDF28-E7DE-524F-A4CA-F412DF238ED8}"/>
              </a:ext>
            </a:extLst>
          </p:cNvPr>
          <p:cNvSpPr txBox="1"/>
          <p:nvPr/>
        </p:nvSpPr>
        <p:spPr>
          <a:xfrm>
            <a:off x="7986363" y="2314992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OOSA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9C046DD-203E-1F4C-8856-C09D018E5570}"/>
              </a:ext>
            </a:extLst>
          </p:cNvPr>
          <p:cNvSpPr txBox="1"/>
          <p:nvPr/>
        </p:nvSpPr>
        <p:spPr>
          <a:xfrm>
            <a:off x="844859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GEE</a:t>
            </a:r>
          </a:p>
        </p:txBody>
      </p:sp>
    </p:spTree>
    <p:extLst>
      <p:ext uri="{BB962C8B-B14F-4D97-AF65-F5344CB8AC3E}">
        <p14:creationId xmlns:p14="http://schemas.microsoft.com/office/powerpoint/2010/main" val="10535386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2000" y="3312000"/>
            <a:ext cx="8995800" cy="2808000"/>
          </a:xfrm>
          <a:ln w="9525" cap="rnd">
            <a:solidFill>
              <a:srgbClr val="C00000"/>
            </a:solidFill>
          </a:ln>
          <a:effectLst>
            <a:innerShdw blurRad="63500" dist="1016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400" dirty="0"/>
              <a:t>Custodian Agency: </a:t>
            </a:r>
            <a:r>
              <a:rPr lang="en-US" sz="1400" b="0" dirty="0"/>
              <a:t>UN Environment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Indicators 6.6.1 </a:t>
            </a:r>
            <a:r>
              <a:rPr lang="en-US" sz="1400" b="0" dirty="0"/>
              <a:t>“</a:t>
            </a:r>
            <a:r>
              <a:rPr lang="en-US" sz="1400" b="0" i="1" dirty="0"/>
              <a:t>Change in the extent of water-related ecosystems over time</a:t>
            </a:r>
            <a:r>
              <a:rPr lang="en-US" sz="1400" b="0" dirty="0"/>
              <a:t>”</a:t>
            </a:r>
          </a:p>
          <a:p>
            <a:pPr>
              <a:buFont typeface="Wingdings" charset="2"/>
              <a:buChar char="§"/>
            </a:pPr>
            <a:r>
              <a:rPr lang="en-US" sz="1400" b="0" u="sng" dirty="0"/>
              <a:t>NASA</a:t>
            </a:r>
            <a:r>
              <a:rPr lang="en-US" sz="1400" b="0" dirty="0"/>
              <a:t>, </a:t>
            </a:r>
            <a:r>
              <a:rPr lang="en-US" sz="1400" b="0" u="sng" dirty="0"/>
              <a:t>EC/JRC</a:t>
            </a:r>
            <a:r>
              <a:rPr lang="en-US" sz="1400" b="0" dirty="0"/>
              <a:t> and </a:t>
            </a:r>
            <a:r>
              <a:rPr lang="en-US" sz="1400" b="0" u="sng" dirty="0"/>
              <a:t>ESA</a:t>
            </a:r>
            <a:r>
              <a:rPr lang="en-US" sz="1400" b="0" dirty="0"/>
              <a:t> contributed to the revised monitoring methodology with explicit reference to EO on spatial extent of open waters / vegetated wetlands and WQ of lakes and artificial water bodies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UNEP/NASA/JRC/ESA joint events </a:t>
            </a:r>
          </a:p>
          <a:p>
            <a:pPr marL="534988" lvl="1" indent="-168275">
              <a:buFont typeface="Arial" charset="0"/>
              <a:buChar char="•"/>
            </a:pPr>
            <a:r>
              <a:rPr lang="en-US" sz="1400" dirty="0"/>
              <a:t>at UN GGIM High Level Forum, Mexico city, Nov 2017 ("</a:t>
            </a:r>
            <a:r>
              <a:rPr lang="en-US" sz="1400" i="1" dirty="0"/>
              <a:t>Sharing experiences on indicator 6.6.1 on freshwater related ecosystems, and exploring opportunities for better monitoring</a:t>
            </a:r>
            <a:r>
              <a:rPr lang="en-US" sz="1400" dirty="0"/>
              <a:t>”)</a:t>
            </a:r>
          </a:p>
          <a:p>
            <a:pPr marL="534988" lvl="1" indent="-168275">
              <a:buFont typeface="Arial" charset="0"/>
              <a:buChar char="•"/>
            </a:pPr>
            <a:r>
              <a:rPr lang="en-US" sz="1400" dirty="0"/>
              <a:t>At WDF 2018, Dubai, Oct 2018 (“</a:t>
            </a:r>
            <a:r>
              <a:rPr lang="en-US" sz="1400" i="1" dirty="0"/>
              <a:t>Opportunities for EO: Connecting water, land and people</a:t>
            </a:r>
            <a:r>
              <a:rPr lang="en-US" sz="1400" dirty="0"/>
              <a:t>”)</a:t>
            </a:r>
          </a:p>
          <a:p>
            <a:pPr>
              <a:buFont typeface="Wingdings" charset="2"/>
              <a:buChar char="§"/>
            </a:pPr>
            <a:r>
              <a:rPr lang="en-US" sz="1400" dirty="0"/>
              <a:t>Country consultation workshop </a:t>
            </a:r>
            <a:r>
              <a:rPr lang="en-US" sz="1400" b="0" dirty="0"/>
              <a:t>convened by UNEP, NASA, EC/JRC and ESA on ”</a:t>
            </a:r>
            <a:r>
              <a:rPr lang="en-US" sz="1400" b="0" i="1" dirty="0"/>
              <a:t>Using EO for monitoring SDG progress in regard to SDG 6 indicator 6.6.1 on water-related ecosystems</a:t>
            </a:r>
            <a:r>
              <a:rPr lang="en-US" sz="1400" b="0" dirty="0"/>
              <a:t>”, Rockefeller Foundation Bellagio Center, Italy on 7-9 Nov 2018</a:t>
            </a:r>
          </a:p>
        </p:txBody>
      </p:sp>
      <p:sp>
        <p:nvSpPr>
          <p:cNvPr id="5" name="Line Callout 1 (Border and Accent Bar) 4"/>
          <p:cNvSpPr/>
          <p:nvPr/>
        </p:nvSpPr>
        <p:spPr>
          <a:xfrm rot="5400000">
            <a:off x="2554099" y="153468"/>
            <a:ext cx="540000" cy="25884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GEO Initiative on SDGs</a:t>
            </a:r>
            <a:br>
              <a:rPr lang="en-US" sz="1400" dirty="0">
                <a:solidFill>
                  <a:srgbClr val="FFFFFF"/>
                </a:solidFill>
                <a:latin typeface="Verdana"/>
              </a:rPr>
            </a:br>
            <a:r>
              <a:rPr lang="en-US" sz="1400" dirty="0">
                <a:solidFill>
                  <a:srgbClr val="FFFFFF"/>
                </a:solidFill>
                <a:latin typeface="Verdana"/>
              </a:rPr>
              <a:t>(EO4SDG)</a:t>
            </a:r>
          </a:p>
        </p:txBody>
      </p:sp>
      <p:sp>
        <p:nvSpPr>
          <p:cNvPr id="6" name="Line Callout 1 (Border and Accent Bar) 5"/>
          <p:cNvSpPr/>
          <p:nvPr/>
        </p:nvSpPr>
        <p:spPr>
          <a:xfrm rot="5400000">
            <a:off x="5415007" y="152080"/>
            <a:ext cx="540825" cy="25920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</a:rPr>
              <a:t>CEOS Ad-hoc team on SDGs (AHT SDGs)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3410" y="1888797"/>
            <a:ext cx="9144000" cy="13878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MS PGothic" charset="0"/>
              <a:cs typeface="MS PGothic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12372" y="2743200"/>
            <a:ext cx="579438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23828" y="1798890"/>
            <a:ext cx="7862972" cy="10262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22" y="2389189"/>
            <a:ext cx="1763713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622" y="2162176"/>
            <a:ext cx="1763713" cy="246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rgbClr val="0098DB">
                    <a:lumMod val="50000"/>
                  </a:srgbClr>
                </a:solidFill>
                <a:ea typeface="MS PGothic" charset="-128"/>
              </a:rPr>
              <a:t>UN Statistical Division</a:t>
            </a:r>
          </a:p>
        </p:txBody>
      </p:sp>
      <p:sp>
        <p:nvSpPr>
          <p:cNvPr id="18" name="Line Callout 1 17"/>
          <p:cNvSpPr/>
          <p:nvPr/>
        </p:nvSpPr>
        <p:spPr>
          <a:xfrm>
            <a:off x="4642538" y="2248284"/>
            <a:ext cx="1476375" cy="885825"/>
          </a:xfrm>
          <a:prstGeom prst="borderCallout1">
            <a:avLst>
              <a:gd name="adj1" fmla="val 54451"/>
              <a:gd name="adj2" fmla="val 242"/>
              <a:gd name="adj3" fmla="val 53858"/>
              <a:gd name="adj4" fmla="val -299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UN Specialized Agencies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59603" y="1927097"/>
            <a:ext cx="427037" cy="35877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UNEP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50508" y="1927097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Habitat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8230" y="1927097"/>
            <a:ext cx="427038" cy="358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>
                <a:solidFill>
                  <a:srgbClr val="FFFFFF"/>
                </a:solidFill>
              </a:rPr>
              <a:t>UNCCD</a:t>
            </a:r>
            <a:endParaRPr lang="en-US" sz="800" b="1">
              <a:solidFill>
                <a:srgbClr val="FFFFFF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83"/>
          <a:stretch/>
        </p:blipFill>
        <p:spPr>
          <a:xfrm>
            <a:off x="1952117" y="2549629"/>
            <a:ext cx="2584742" cy="57997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traight Connector 23"/>
          <p:cNvCxnSpPr/>
          <p:nvPr/>
        </p:nvCxnSpPr>
        <p:spPr>
          <a:xfrm flipH="1">
            <a:off x="823828" y="1793397"/>
            <a:ext cx="0" cy="360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794587" y="1804989"/>
            <a:ext cx="0" cy="458853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987204" y="179339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44105" y="1809152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07925" y="1806887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9" idx="3"/>
          </p:cNvCxnSpPr>
          <p:nvPr/>
        </p:nvCxnSpPr>
        <p:spPr>
          <a:xfrm>
            <a:off x="6968629" y="1802176"/>
            <a:ext cx="0" cy="446108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65628" y="230676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FAO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0620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WHO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49934" y="2313995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ISDR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33" name="Line Callout 1 32"/>
          <p:cNvSpPr/>
          <p:nvPr/>
        </p:nvSpPr>
        <p:spPr>
          <a:xfrm>
            <a:off x="7824400" y="2243777"/>
            <a:ext cx="1256788" cy="885825"/>
          </a:xfrm>
          <a:prstGeom prst="borderCallout1">
            <a:avLst>
              <a:gd name="adj1" fmla="val 54965"/>
              <a:gd name="adj2" fmla="val 4192"/>
              <a:gd name="adj3" fmla="val 54892"/>
              <a:gd name="adj4" fmla="val -901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SDG Stakeholders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87072" y="192277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WBG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49305" y="1921934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GPSDD</a:t>
            </a:r>
            <a:endParaRPr lang="en-US" sz="800" b="1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204730" y="1803099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8686799" y="1802176"/>
            <a:ext cx="1" cy="144000"/>
          </a:xfrm>
          <a:prstGeom prst="line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119" y="2441540"/>
            <a:ext cx="870838" cy="422562"/>
          </a:xfrm>
          <a:prstGeom prst="rect">
            <a:avLst/>
          </a:prstGeom>
        </p:spPr>
      </p:pic>
      <p:sp>
        <p:nvSpPr>
          <p:cNvPr id="42" name="Line Callout 1 41"/>
          <p:cNvSpPr/>
          <p:nvPr/>
        </p:nvSpPr>
        <p:spPr>
          <a:xfrm>
            <a:off x="6194721" y="2248284"/>
            <a:ext cx="1547815" cy="885825"/>
          </a:xfrm>
          <a:prstGeom prst="borderCallout1">
            <a:avLst>
              <a:gd name="adj1" fmla="val 53413"/>
              <a:gd name="adj2" fmla="val 3158"/>
              <a:gd name="adj3" fmla="val 53340"/>
              <a:gd name="adj4" fmla="val -4488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National Statistical Offices</a:t>
            </a:r>
          </a:p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Verdana"/>
            </a:endParaRPr>
          </a:p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latin typeface="Verdana"/>
              </a:rPr>
              <a:t>Line Ministries</a:t>
            </a:r>
          </a:p>
        </p:txBody>
      </p:sp>
      <p:sp>
        <p:nvSpPr>
          <p:cNvPr id="43" name="Left-Right Arrow 42"/>
          <p:cNvSpPr/>
          <p:nvPr/>
        </p:nvSpPr>
        <p:spPr>
          <a:xfrm>
            <a:off x="3935574" y="1266149"/>
            <a:ext cx="632616" cy="363037"/>
          </a:xfrm>
          <a:prstGeom prst="left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843425" y="2187642"/>
            <a:ext cx="1661760" cy="431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FFFF"/>
                </a:solidFill>
                <a:ea typeface="MS PGothic" charset="-128"/>
              </a:rPr>
              <a:t>WG on Geo-spatial Information (WGGI)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622" y="6156000"/>
            <a:ext cx="9036000" cy="69037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25400" cap="flat">
            <a:noFill/>
            <a:prstDash val="solid"/>
            <a:beve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36000" rIns="45719" bIns="0" numCol="1" spcCol="38100" rtlCol="0" anchor="ctr">
            <a:spAutoFit/>
          </a:bodyPr>
          <a:lstStyle/>
          <a:p>
            <a:pPr algn="ctr"/>
            <a:r>
              <a:rPr lang="en-CA" sz="1400" dirty="0">
                <a:solidFill>
                  <a:schemeClr val="bg1"/>
                </a:solidFill>
                <a:ea typeface="Arial Bold"/>
              </a:rPr>
              <a:t>“</a:t>
            </a:r>
            <a:r>
              <a:rPr lang="mr-IN" sz="1400" dirty="0">
                <a:solidFill>
                  <a:schemeClr val="bg1"/>
                </a:solidFill>
                <a:ea typeface="Arial Bold"/>
              </a:rPr>
              <a:t>…</a:t>
            </a:r>
            <a:r>
              <a:rPr lang="en-US" sz="1400" dirty="0">
                <a:solidFill>
                  <a:schemeClr val="bg1"/>
                </a:solidFill>
                <a:ea typeface="Arial Bold"/>
              </a:rPr>
              <a:t> </a:t>
            </a:r>
            <a:r>
              <a:rPr lang="en-CA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 progressive methodology is proposed which promotes country-derived data collection to be complemented </a:t>
            </a:r>
            <a:br>
              <a:rPr lang="en-CA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CA" sz="14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by other globally available datasets such as earth observations..</a:t>
            </a:r>
            <a:r>
              <a:rPr lang="en-CA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endParaRPr lang="en-AU" sz="1200" i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r">
              <a:lnSpc>
                <a:spcPct val="100000"/>
              </a:lnSpc>
              <a:spcBef>
                <a:spcPts val="300"/>
              </a:spcBef>
            </a:pPr>
            <a:r>
              <a:rPr lang="en-CA" sz="1200" i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UN Environment, SDG Indicator 6.6.1. Monitoring methodology for SDG Indicator 6.6.1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="" xmlns:a16="http://schemas.microsoft.com/office/drawing/2014/main" id="{29142073-B3E4-D440-A997-A95B10C3F8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02091" y="313851"/>
            <a:ext cx="6019800" cy="533400"/>
          </a:xfrm>
        </p:spPr>
        <p:txBody>
          <a:bodyPr anchor="ctr"/>
          <a:lstStyle/>
          <a:p>
            <a:pPr algn="l"/>
            <a:r>
              <a:rPr lang="en-US" sz="1600" b="1" dirty="0"/>
              <a:t>CEOS Agencies contribution SDG 6.6.1 </a:t>
            </a:r>
            <a:br>
              <a:rPr lang="en-US" sz="1600" b="1" dirty="0"/>
            </a:br>
            <a:r>
              <a:rPr lang="en-US" sz="1600" b="1" dirty="0"/>
              <a:t>(Water related Ecosystems)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9A075E9-4FA0-5244-BCCC-A326B407F387}"/>
              </a:ext>
            </a:extLst>
          </p:cNvPr>
          <p:cNvSpPr txBox="1"/>
          <p:nvPr/>
        </p:nvSpPr>
        <p:spPr>
          <a:xfrm>
            <a:off x="7986363" y="2314992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UN OOSA</a:t>
            </a:r>
            <a:endParaRPr lang="en-US" sz="800" b="1" dirty="0">
              <a:solidFill>
                <a:srgbClr val="FFFFFF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7140EA5A-6E75-9447-A7D2-1F53BA8FB990}"/>
              </a:ext>
            </a:extLst>
          </p:cNvPr>
          <p:cNvSpPr txBox="1"/>
          <p:nvPr/>
        </p:nvSpPr>
        <p:spPr>
          <a:xfrm>
            <a:off x="8448596" y="2313996"/>
            <a:ext cx="427037" cy="358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800" dirty="0">
                <a:solidFill>
                  <a:srgbClr val="FFFFFF"/>
                </a:solidFill>
              </a:rPr>
              <a:t>GEE</a:t>
            </a:r>
          </a:p>
        </p:txBody>
      </p:sp>
    </p:spTree>
    <p:extLst>
      <p:ext uri="{BB962C8B-B14F-4D97-AF65-F5344CB8AC3E}">
        <p14:creationId xmlns:p14="http://schemas.microsoft.com/office/powerpoint/2010/main" val="29704706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453AF81-376A-8E4E-A603-3DD314AD21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6F8E29B8-7256-9844-9991-755D6DBB2E8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0" y="1752600"/>
            <a:ext cx="9094490" cy="1113819"/>
          </a:xfr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8BA8E100-D142-F942-BB08-B6B667F940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66" b="52660"/>
          <a:stretch/>
        </p:blipFill>
        <p:spPr>
          <a:xfrm>
            <a:off x="0" y="3200400"/>
            <a:ext cx="9144000" cy="1066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en-US" b="1" dirty="0"/>
              <a:t>Actions from CEOS Plenary 32 </a:t>
            </a:r>
            <a:r>
              <a:rPr lang="en-US" dirty="0"/>
              <a:t> </a:t>
            </a:r>
            <a:r>
              <a:rPr lang="en-US" sz="2000" dirty="0"/>
              <a:t>(October 2018)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003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BE2D9F1E-0357-F24A-BDD0-DD954DC215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B163B6-507E-8640-AEF5-099E562E021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86400" cy="533400"/>
          </a:xfrm>
        </p:spPr>
        <p:txBody>
          <a:bodyPr/>
          <a:lstStyle/>
          <a:p>
            <a:r>
              <a:rPr lang="en-US" dirty="0"/>
              <a:t>CEOS Work Plan (2019-2021)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1382" y="1394833"/>
            <a:ext cx="8461917" cy="40010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8000" tIns="45719" rIns="45719" bIns="45719" numCol="1" spcCol="38100" rtlCol="0" anchor="ctr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000" b="1" dirty="0">
                <a:latin typeface="+mj-lt"/>
                <a:ea typeface="Arial Bold"/>
              </a:rPr>
              <a:t>Action Plan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4227626B-A033-9C44-8802-986B8E8AF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650378"/>
              </p:ext>
            </p:extLst>
          </p:nvPr>
        </p:nvGraphicFramePr>
        <p:xfrm>
          <a:off x="321382" y="1975404"/>
          <a:ext cx="8469353" cy="450931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823855">
                  <a:extLst>
                    <a:ext uri="{9D8B030D-6E8A-4147-A177-3AD203B41FA5}">
                      <a16:colId xmlns="" xmlns:a16="http://schemas.microsoft.com/office/drawing/2014/main" val="4077567394"/>
                    </a:ext>
                  </a:extLst>
                </a:gridCol>
                <a:gridCol w="3697412">
                  <a:extLst>
                    <a:ext uri="{9D8B030D-6E8A-4147-A177-3AD203B41FA5}">
                      <a16:colId xmlns="" xmlns:a16="http://schemas.microsoft.com/office/drawing/2014/main" val="2755959676"/>
                    </a:ext>
                  </a:extLst>
                </a:gridCol>
                <a:gridCol w="940020">
                  <a:extLst>
                    <a:ext uri="{9D8B030D-6E8A-4147-A177-3AD203B41FA5}">
                      <a16:colId xmlns="" xmlns:a16="http://schemas.microsoft.com/office/drawing/2014/main" val="3756664609"/>
                    </a:ext>
                  </a:extLst>
                </a:gridCol>
                <a:gridCol w="1504033">
                  <a:extLst>
                    <a:ext uri="{9D8B030D-6E8A-4147-A177-3AD203B41FA5}">
                      <a16:colId xmlns="" xmlns:a16="http://schemas.microsoft.com/office/drawing/2014/main" val="1024708935"/>
                    </a:ext>
                  </a:extLst>
                </a:gridCol>
                <a:gridCol w="150403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008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</a:t>
                      </a:r>
                      <a:endParaRPr lang="en-US" sz="1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Objective/Deliverable Description</a:t>
                      </a:r>
                      <a:endParaRPr lang="en-US" sz="1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ea"/>
                          <a:ea typeface="+mj-ea"/>
                        </a:rPr>
                        <a:t>Due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ea"/>
                          <a:ea typeface="+mj-ea"/>
                        </a:rPr>
                        <a:t>Leading agency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Contributors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93381279"/>
                  </a:ext>
                </a:extLst>
              </a:tr>
              <a:tr h="58840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SDG-2</a:t>
                      </a:r>
                      <a:endParaRPr lang="en-US" sz="1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>
                          <a:latin typeface="+mj-ea"/>
                          <a:ea typeface="+mj-ea"/>
                        </a:rPr>
                        <a:t>Compile and maintain a </a:t>
                      </a:r>
                      <a:r>
                        <a:rPr lang="en-US" sz="1300" b="1" dirty="0">
                          <a:latin typeface="+mj-ea"/>
                          <a:ea typeface="+mj-ea"/>
                        </a:rPr>
                        <a:t>compendium of CEOS Agencies engagement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 on SDGs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j-ea"/>
                          <a:ea typeface="+mj-ea"/>
                        </a:rPr>
                        <a:t>Q2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CSIRO</a:t>
                      </a:r>
                      <a:endParaRPr lang="en-US" sz="1300" b="0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All CEOS Agencies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09119370"/>
                  </a:ext>
                </a:extLst>
              </a:tr>
              <a:tr h="75757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ea"/>
                          <a:ea typeface="+mj-ea"/>
                        </a:rPr>
                        <a:t>SDG-3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>
                          <a:latin typeface="+mj-ea"/>
                          <a:ea typeface="+mj-ea"/>
                        </a:rPr>
                        <a:t>Review and assess the </a:t>
                      </a:r>
                      <a:r>
                        <a:rPr lang="en-US" sz="1300" b="1" dirty="0">
                          <a:latin typeface="+mj-ea"/>
                          <a:ea typeface="+mj-ea"/>
                        </a:rPr>
                        <a:t>contribution of EO to the SDG Targets and Indicators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. Produce an</a:t>
                      </a:r>
                      <a:r>
                        <a:rPr lang="en-US" sz="1300" b="0" baseline="0" dirty="0">
                          <a:latin typeface="+mj-ea"/>
                          <a:ea typeface="+mj-ea"/>
                        </a:rPr>
                        <a:t> assessment 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and policy 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j-ea"/>
                          <a:ea typeface="+mj-ea"/>
                        </a:rPr>
                        <a:t>Q3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NASA, CSIRO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5460627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SDG-4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>
                          <a:latin typeface="+mj-ea"/>
                          <a:ea typeface="+mj-ea"/>
                        </a:rPr>
                        <a:t>CEOS </a:t>
                      </a:r>
                      <a:r>
                        <a:rPr lang="en-US" sz="1300" b="1" dirty="0">
                          <a:latin typeface="+mj-ea"/>
                          <a:ea typeface="+mj-ea"/>
                        </a:rPr>
                        <a:t>engagement plan on SDGs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j-ea"/>
                          <a:ea typeface="+mj-ea"/>
                        </a:rPr>
                        <a:t>Q2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CSIRO, NASA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2484676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SDG-5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 err="1">
                          <a:latin typeface="+mj-ea"/>
                          <a:ea typeface="+mj-ea"/>
                        </a:rPr>
                        <a:t>Analyse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 the </a:t>
                      </a:r>
                      <a:r>
                        <a:rPr lang="en-US" sz="1300" b="1" dirty="0">
                          <a:latin typeface="+mj-ea"/>
                          <a:ea typeface="+mj-ea"/>
                        </a:rPr>
                        <a:t>SDG satellite data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j-ea"/>
                          <a:ea typeface="+mj-ea"/>
                        </a:rPr>
                        <a:t>Q4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CSIRO 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j-ea"/>
                        <a:ea typeface="+mn-ea"/>
                        <a:cs typeface="+mn-cs"/>
                        <a:sym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SANSA, ESA, NASA, JAXA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3868282"/>
                  </a:ext>
                </a:extLst>
              </a:tr>
              <a:tr h="421116"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SDG-6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latin typeface="+mj-ea"/>
                          <a:ea typeface="+mj-ea"/>
                        </a:rPr>
                        <a:t>Open Data Cube algorithms for the SDGs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j-ea"/>
                          <a:ea typeface="+mj-ea"/>
                        </a:rPr>
                        <a:t>Q4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>
                          <a:solidFill>
                            <a:schemeClr val="dk1"/>
                          </a:solidFill>
                          <a:latin typeface="+mj-ea"/>
                          <a:ea typeface="+mj-ea"/>
                          <a:cs typeface="+mn-cs"/>
                          <a:sym typeface="Calibri"/>
                        </a:rPr>
                        <a:t>SEO</a:t>
                      </a:r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NASA,</a:t>
                      </a:r>
                      <a:r>
                        <a:rPr lang="en-US" sz="1300" b="0" baseline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 CSIRO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6600922"/>
                  </a:ext>
                </a:extLst>
              </a:tr>
              <a:tr h="1315266"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CB-41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0" dirty="0">
                          <a:latin typeface="+mj-ea"/>
                          <a:ea typeface="+mj-ea"/>
                        </a:rPr>
                        <a:t>Collaboration between AHT-SDG and </a:t>
                      </a:r>
                      <a:r>
                        <a:rPr lang="en-US" sz="1300" b="0" dirty="0" err="1">
                          <a:latin typeface="+mj-ea"/>
                          <a:ea typeface="+mj-ea"/>
                        </a:rPr>
                        <a:t>WGCapD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 to </a:t>
                      </a:r>
                      <a:r>
                        <a:rPr lang="en-US" sz="1300" b="0" dirty="0" err="1">
                          <a:latin typeface="+mj-ea"/>
                          <a:ea typeface="+mj-ea"/>
                        </a:rPr>
                        <a:t>organise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 </a:t>
                      </a:r>
                      <a:r>
                        <a:rPr lang="en-US" sz="1300" b="1" dirty="0">
                          <a:latin typeface="+mj-ea"/>
                          <a:ea typeface="+mj-ea"/>
                        </a:rPr>
                        <a:t>SDG-related training and capacity building </a:t>
                      </a:r>
                      <a:r>
                        <a:rPr lang="en-US" sz="1300" b="0" dirty="0">
                          <a:latin typeface="+mj-ea"/>
                          <a:ea typeface="+mj-ea"/>
                        </a:rPr>
                        <a:t>related to the use of space-based EO to meet the data challenges of the 2030 Agenda for Sustainable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latin typeface="+mj-ea"/>
                          <a:ea typeface="+mj-ea"/>
                        </a:rPr>
                        <a:t>Q3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err="1">
                          <a:latin typeface="+mj-ea"/>
                          <a:ea typeface="+mj-ea"/>
                        </a:rPr>
                        <a:t>WGCapD</a:t>
                      </a:r>
                      <a:r>
                        <a:rPr lang="en-US" sz="1300" b="1" dirty="0">
                          <a:latin typeface="+mj-ea"/>
                          <a:ea typeface="+mj-ea"/>
                        </a:rPr>
                        <a:t/>
                      </a:r>
                      <a:br>
                        <a:rPr lang="en-US" sz="1300" b="1" dirty="0">
                          <a:latin typeface="+mj-ea"/>
                          <a:ea typeface="+mj-ea"/>
                        </a:rPr>
                      </a:br>
                      <a:r>
                        <a:rPr lang="en-US" sz="1300" b="0" dirty="0">
                          <a:latin typeface="+mj-ea"/>
                          <a:ea typeface="+mj-ea"/>
                        </a:rPr>
                        <a:t>(with the support of AHT SDG)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+mn-cs"/>
                          <a:sym typeface="Calibri"/>
                        </a:rPr>
                        <a:t>NASA</a:t>
                      </a:r>
                      <a:endParaRPr lang="en-US" sz="1300" b="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186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2188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E501DE5-7C70-0F4B-801E-01B23EC6F5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409F34-CCA5-BB49-B7B4-6B11CB271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95500" y="152400"/>
            <a:ext cx="5334000" cy="533400"/>
          </a:xfrm>
        </p:spPr>
        <p:txBody>
          <a:bodyPr/>
          <a:lstStyle/>
          <a:p>
            <a:r>
              <a:rPr lang="en-US" dirty="0"/>
              <a:t>SDG-2: Compendium,</a:t>
            </a:r>
          </a:p>
          <a:p>
            <a:r>
              <a:rPr lang="en-US" dirty="0"/>
              <a:t> where are we?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12954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latin typeface="+mj-lt"/>
              </a:rPr>
              <a:t>Ongoing process – started in 2016 (creation of the team)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latin typeface="+mj-lt"/>
              </a:rPr>
              <a:t>~ 10 agencies have provided inputs and POC via the online survey or emailing incl.: </a:t>
            </a:r>
            <a:r>
              <a:rPr lang="en-AU" sz="1500" dirty="0" smtClean="0">
                <a:latin typeface="+mj-lt"/>
              </a:rPr>
              <a:t>CAS, CSIRO</a:t>
            </a:r>
            <a:r>
              <a:rPr lang="en-AU" sz="1500" dirty="0">
                <a:latin typeface="+mj-lt"/>
              </a:rPr>
              <a:t>, DLR, ESA, GA, JAXA, </a:t>
            </a:r>
            <a:r>
              <a:rPr lang="en-AU" sz="1500" dirty="0" smtClean="0">
                <a:latin typeface="+mj-lt"/>
              </a:rPr>
              <a:t>NASA, SNSA, SANSA</a:t>
            </a:r>
            <a:endParaRPr lang="en-AU" sz="15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latin typeface="+mj-lt"/>
              </a:rPr>
              <a:t>Multiple requests but not enough results - seems even harder for big agencies to collect information internally (several departments, delays, layers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latin typeface="+mj-lt"/>
              </a:rPr>
              <a:t>SIT-34: PPT template sent out to CEOS agencies for SDG side-meeting, to encourage CEOS agencies to provide updates and promote their SDG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latin typeface="+mj-lt"/>
              </a:rPr>
              <a:t>Current </a:t>
            </a:r>
            <a:r>
              <a:rPr lang="en-AU" sz="1500" b="1" dirty="0">
                <a:latin typeface="+mj-lt"/>
              </a:rPr>
              <a:t>Compendium</a:t>
            </a:r>
            <a:r>
              <a:rPr lang="en-AU" sz="1500" dirty="0">
                <a:latin typeface="+mj-lt"/>
              </a:rPr>
              <a:t> (table) available : Google sheet (editable by SDG co-leads only) + </a:t>
            </a:r>
            <a:r>
              <a:rPr lang="en-AU" sz="1500" b="1" dirty="0">
                <a:latin typeface="+mj-lt"/>
              </a:rPr>
              <a:t>Excel sheet annually updated </a:t>
            </a:r>
            <a:r>
              <a:rPr lang="en-AU" sz="1500" dirty="0">
                <a:latin typeface="+mj-lt"/>
              </a:rPr>
              <a:t>(CEOS internal document management system for everyone: </a:t>
            </a:r>
            <a:r>
              <a:rPr lang="en-AU" sz="1500" i="1" dirty="0">
                <a:latin typeface="+mj-lt"/>
              </a:rPr>
              <a:t>Ad Hoc Teams &gt; SDG AHT &gt; CEOS SDG</a:t>
            </a:r>
            <a:r>
              <a:rPr lang="en-AU" sz="1500" dirty="0">
                <a:latin typeface="+mj-lt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dirty="0">
                <a:latin typeface="+mj-lt"/>
              </a:rPr>
              <a:t>A better approach is needed, if the exercise is useful to CEOS and requires more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500" b="1" dirty="0">
                <a:solidFill>
                  <a:schemeClr val="accent6"/>
                </a:solidFill>
              </a:rPr>
              <a:t>SDG-2 COMPLETED</a:t>
            </a:r>
            <a:r>
              <a:rPr lang="en-AU" sz="1500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-1" r="54106"/>
          <a:stretch/>
        </p:blipFill>
        <p:spPr>
          <a:xfrm>
            <a:off x="76200" y="4263206"/>
            <a:ext cx="8429242" cy="1185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6042" b="-3319"/>
          <a:stretch/>
        </p:blipFill>
        <p:spPr>
          <a:xfrm>
            <a:off x="306195" y="5485668"/>
            <a:ext cx="8856855" cy="11063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3988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E501DE5-7C70-0F4B-801E-01B23EC6F5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Rounded Rectangle 2">
            <a:extLst>
              <a:ext uri="{FF2B5EF4-FFF2-40B4-BE49-F238E27FC236}">
                <a16:creationId xmlns="" xmlns:a16="http://schemas.microsoft.com/office/drawing/2014/main" id="{4F229B1F-675F-5343-BEFB-569C1C4452E5}"/>
              </a:ext>
            </a:extLst>
          </p:cNvPr>
          <p:cNvSpPr/>
          <p:nvPr/>
        </p:nvSpPr>
        <p:spPr>
          <a:xfrm>
            <a:off x="4648200" y="1447800"/>
            <a:ext cx="4267200" cy="37456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600" b="1" dirty="0">
                <a:latin typeface="+mj-ea"/>
              </a:rPr>
              <a:t>SDG-4</a:t>
            </a:r>
            <a:r>
              <a:rPr lang="en-US" sz="1600" dirty="0">
                <a:latin typeface="+mj-ea"/>
              </a:rPr>
              <a:t> CEOS engagement plan on SDGs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FE7FD5A4-10CC-F942-81A3-7F4DAFE49945}"/>
              </a:ext>
            </a:extLst>
          </p:cNvPr>
          <p:cNvSpPr/>
          <p:nvPr/>
        </p:nvSpPr>
        <p:spPr>
          <a:xfrm>
            <a:off x="228600" y="1447800"/>
            <a:ext cx="4267200" cy="374568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600" b="1" dirty="0">
                <a:latin typeface="+mj-ea"/>
              </a:rPr>
              <a:t>SDG-3</a:t>
            </a:r>
            <a:r>
              <a:rPr lang="en-US" sz="1600" dirty="0">
                <a:latin typeface="+mj-ea"/>
              </a:rPr>
              <a:t> EO contribution to the SDGs</a:t>
            </a:r>
            <a:endParaRPr lang="en-US" sz="1600" b="1" dirty="0">
              <a:latin typeface="+mj-ea"/>
            </a:endParaRPr>
          </a:p>
        </p:txBody>
      </p:sp>
      <p:sp>
        <p:nvSpPr>
          <p:cNvPr id="9" name="Content Placeholder 3">
            <a:extLst>
              <a:ext uri="{FF2B5EF4-FFF2-40B4-BE49-F238E27FC236}">
                <a16:creationId xmlns="" xmlns:a16="http://schemas.microsoft.com/office/drawing/2014/main" id="{56A9F06E-3B12-C74F-8556-2F02CC2AAF75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5486400" cy="5334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500"/>
              </a:spcBef>
              <a:buSzPct val="100000"/>
              <a:buFont typeface="Arial"/>
              <a:buNone/>
              <a:defRPr sz="2800" b="1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/>
              <a:t>CEOS Work Plan (2019-2021)</a:t>
            </a:r>
          </a:p>
          <a:p>
            <a:pPr defTabSz="914400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12ADB4-B4E6-6E4A-935E-960E5D50B480}"/>
              </a:ext>
            </a:extLst>
          </p:cNvPr>
          <p:cNvSpPr txBox="1"/>
          <p:nvPr/>
        </p:nvSpPr>
        <p:spPr>
          <a:xfrm>
            <a:off x="4648200" y="1825584"/>
            <a:ext cx="4343400" cy="49244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 smtClean="0"/>
              <a:t>Streamlined </a:t>
            </a:r>
            <a:r>
              <a:rPr lang="en-AU" sz="1600" dirty="0"/>
              <a:t>CEOS engagement on SDGs along CEOS mandate and unique </a:t>
            </a:r>
            <a:r>
              <a:rPr lang="en-AU" sz="1600" dirty="0" smtClean="0"/>
              <a:t>role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 smtClean="0"/>
              <a:t>Anchored </a:t>
            </a:r>
            <a:r>
              <a:rPr lang="en-AU" sz="1600" dirty="0"/>
              <a:t>CEOS plan of work in the UN processes on </a:t>
            </a:r>
            <a:r>
              <a:rPr lang="en-AU" sz="1600" dirty="0" smtClean="0"/>
              <a:t>SDGs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Leveraged knowledge and expertise of existing CEOS bodies (VCs and WGs</a:t>
            </a:r>
            <a:r>
              <a:rPr lang="en-AU" sz="1600" dirty="0" smtClean="0"/>
              <a:t>)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Draft engagement plan circulated to AHT members for comments/reviews at SIT 34 AHT side </a:t>
            </a:r>
            <a:r>
              <a:rPr lang="en-AU" sz="1600" dirty="0" smtClean="0"/>
              <a:t>meeting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2 options for AHT SDG evolution retained.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Decision will be based on the capacity to mobilise a critical mass of agencies’ participation and resources </a:t>
            </a:r>
            <a:r>
              <a:rPr lang="en-AU" sz="1600" dirty="0" smtClean="0"/>
              <a:t>commitments 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Proposal for AHT evolution to be presented at SIT TW in </a:t>
            </a:r>
            <a:r>
              <a:rPr lang="en-AU" sz="1600" dirty="0" smtClean="0"/>
              <a:t>September</a:t>
            </a:r>
            <a:endParaRPr lang="en-AU" sz="1600" dirty="0"/>
          </a:p>
          <a:p>
            <a:pPr algn="ctr">
              <a:spcBef>
                <a:spcPts val="600"/>
              </a:spcBef>
            </a:pPr>
            <a:r>
              <a:rPr lang="en-AU" sz="1600" b="1" dirty="0" smtClean="0">
                <a:solidFill>
                  <a:schemeClr val="accent6"/>
                </a:solidFill>
              </a:rPr>
              <a:t>SDG-4 draft to </a:t>
            </a:r>
            <a:r>
              <a:rPr lang="en-AU" sz="1600" b="1" dirty="0">
                <a:solidFill>
                  <a:schemeClr val="accent6"/>
                </a:solidFill>
              </a:rPr>
              <a:t>be completed in Q3</a:t>
            </a:r>
            <a:endParaRPr lang="en-AU" sz="16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32B38B2-ACF2-6841-BED2-665300D2D598}"/>
              </a:ext>
            </a:extLst>
          </p:cNvPr>
          <p:cNvSpPr txBox="1"/>
          <p:nvPr/>
        </p:nvSpPr>
        <p:spPr>
          <a:xfrm>
            <a:off x="190500" y="1825584"/>
            <a:ext cx="4343400" cy="4770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Scrutinized in details all SDG indicators and assessed the relevance of EO to the Global Indicator </a:t>
            </a:r>
            <a:r>
              <a:rPr lang="en-AU" sz="1600" dirty="0" smtClean="0"/>
              <a:t>Framework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Developed Indicator Factsheets  based on the IAEG-SDGs metadata description to make it simpler to consult for </a:t>
            </a:r>
            <a:r>
              <a:rPr lang="en-AU" sz="1600" dirty="0" smtClean="0"/>
              <a:t>countries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u="sng" dirty="0"/>
              <a:t>Outputs</a:t>
            </a:r>
            <a:r>
              <a:rPr lang="en-AU" sz="1600" dirty="0"/>
              <a:t>: Compendium on EO contribution to the SDG indicators (~200 pages) and Companion policy brief for decision makers (12 pages)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Compendium &amp; Policy Brief to be reviewed by </a:t>
            </a:r>
            <a:r>
              <a:rPr lang="en-AU" sz="1600" dirty="0" smtClean="0"/>
              <a:t>AHT </a:t>
            </a:r>
            <a:r>
              <a:rPr lang="en-AU" sz="1600" dirty="0"/>
              <a:t>SDG and GEO EO4SDG </a:t>
            </a:r>
            <a:r>
              <a:rPr lang="en-AU" sz="1600" dirty="0" smtClean="0"/>
              <a:t>(Q3)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To be later channelled to IAEG-SDGs WGGI Task Stream on application of satellite data for the SDG indicators</a:t>
            </a:r>
          </a:p>
          <a:p>
            <a:pPr algn="ctr">
              <a:spcBef>
                <a:spcPts val="600"/>
              </a:spcBef>
            </a:pPr>
            <a:r>
              <a:rPr lang="en-AU" sz="1600" b="1" dirty="0">
                <a:solidFill>
                  <a:schemeClr val="accent6"/>
                </a:solidFill>
              </a:rPr>
              <a:t>SDG-3 to be completed in Q3</a:t>
            </a:r>
            <a:r>
              <a:rPr lang="en-AU" sz="1600" dirty="0"/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986756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E501DE5-7C70-0F4B-801E-01B23EC6F5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63000" y="66294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C409F34-CCA5-BB49-B7B4-6B11CB2719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133600" y="152400"/>
            <a:ext cx="6172200" cy="533400"/>
          </a:xfrm>
        </p:spPr>
        <p:txBody>
          <a:bodyPr/>
          <a:lstStyle/>
          <a:p>
            <a:r>
              <a:rPr lang="en-US" dirty="0"/>
              <a:t>SDG-5: Sat Data Requirements</a:t>
            </a:r>
            <a:endParaRPr lang="en-US" dirty="0">
              <a:latin typeface="+mj-ea"/>
            </a:endParaRPr>
          </a:p>
          <a:p>
            <a:r>
              <a:rPr lang="en-US" dirty="0">
                <a:latin typeface="+mj-ea"/>
              </a:rPr>
              <a:t>SDG- 6</a:t>
            </a:r>
            <a:r>
              <a:rPr lang="en-US" dirty="0"/>
              <a:t>: ODC algorithms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AD7EA39B-8789-D74B-B586-79B56A3DBF65}"/>
              </a:ext>
            </a:extLst>
          </p:cNvPr>
          <p:cNvSpPr/>
          <p:nvPr/>
        </p:nvSpPr>
        <p:spPr>
          <a:xfrm>
            <a:off x="228600" y="1486616"/>
            <a:ext cx="4267200" cy="64698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600" b="1" dirty="0">
                <a:latin typeface="+mj-ea"/>
              </a:rPr>
              <a:t>SDG-5</a:t>
            </a:r>
            <a:r>
              <a:rPr lang="en-US" sz="1600" dirty="0">
                <a:latin typeface="+mj-ea"/>
              </a:rPr>
              <a:t> </a:t>
            </a:r>
            <a:r>
              <a:rPr lang="en-US" sz="1600" dirty="0" err="1">
                <a:latin typeface="+mj-ea"/>
              </a:rPr>
              <a:t>Analyse</a:t>
            </a:r>
            <a:r>
              <a:rPr lang="en-US" sz="1600" dirty="0">
                <a:latin typeface="+mj-ea"/>
              </a:rPr>
              <a:t> the SDG satellite data requirements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C77E796B-FA87-894F-983C-87766A8479B6}"/>
              </a:ext>
            </a:extLst>
          </p:cNvPr>
          <p:cNvSpPr/>
          <p:nvPr/>
        </p:nvSpPr>
        <p:spPr>
          <a:xfrm>
            <a:off x="4648200" y="1486617"/>
            <a:ext cx="4267200" cy="64698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en-US" sz="1600" b="1" dirty="0">
                <a:latin typeface="+mj-ea"/>
              </a:rPr>
              <a:t>SDG-6</a:t>
            </a:r>
            <a:r>
              <a:rPr lang="en-US" sz="1600" dirty="0">
                <a:latin typeface="+mj-ea"/>
              </a:rPr>
              <a:t> Open Data Cube algorithms for the SDGs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84EB584-D2CA-5B4C-B980-897B474EAAC4}"/>
              </a:ext>
            </a:extLst>
          </p:cNvPr>
          <p:cNvSpPr txBox="1"/>
          <p:nvPr/>
        </p:nvSpPr>
        <p:spPr>
          <a:xfrm>
            <a:off x="228600" y="2133600"/>
            <a:ext cx="4343400" cy="4678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New AHT deliverable in CEOS </a:t>
            </a:r>
            <a:r>
              <a:rPr lang="en-AU" sz="1600" dirty="0" err="1" smtClean="0"/>
              <a:t>workplan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Linked to the IAEG-SDGs WGGI Task Stream on the application of satellite EO data for the SDG </a:t>
            </a:r>
            <a:r>
              <a:rPr lang="en-AU" sz="1600" dirty="0" smtClean="0"/>
              <a:t>indicators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Useful for CEOS agencies to actively contribute to the SDG </a:t>
            </a:r>
            <a:r>
              <a:rPr lang="en-AU" sz="1600" dirty="0" smtClean="0"/>
              <a:t>processes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Similar approach to GEOGLAM EO </a:t>
            </a:r>
            <a:r>
              <a:rPr lang="en-AU" sz="1600" dirty="0" smtClean="0"/>
              <a:t>Requirements Table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Will be conducted for all SDG indicators where EO is relevant, starting with the WGGI primary </a:t>
            </a:r>
            <a:r>
              <a:rPr lang="en-AU" sz="1600" dirty="0" smtClean="0"/>
              <a:t>indicators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Done in cooperation with CEOS </a:t>
            </a:r>
            <a:r>
              <a:rPr lang="en-AU" sz="1600" dirty="0" smtClean="0"/>
              <a:t>VCs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CEOS task to be undertaken in consultation with GEO </a:t>
            </a:r>
            <a:r>
              <a:rPr lang="en-AU" sz="1600" dirty="0" smtClean="0"/>
              <a:t>community</a:t>
            </a:r>
            <a:endParaRPr lang="en-AU" sz="1600" dirty="0"/>
          </a:p>
          <a:p>
            <a:pPr algn="ctr">
              <a:spcBef>
                <a:spcPts val="600"/>
              </a:spcBef>
            </a:pPr>
            <a:r>
              <a:rPr lang="en-AU" sz="1600" b="1" dirty="0">
                <a:solidFill>
                  <a:schemeClr val="accent6"/>
                </a:solidFill>
              </a:rPr>
              <a:t>SDG-5 </a:t>
            </a:r>
            <a:r>
              <a:rPr lang="en-AU" sz="1600" b="1" dirty="0" smtClean="0">
                <a:solidFill>
                  <a:schemeClr val="accent6"/>
                </a:solidFill>
              </a:rPr>
              <a:t>ongoing</a:t>
            </a:r>
            <a:endParaRPr lang="en-AU" sz="1600" dirty="0"/>
          </a:p>
          <a:p>
            <a:pPr marL="285750" marR="0" indent="-28575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BE1684C-15F2-0C47-B71B-6CA5D160878F}"/>
              </a:ext>
            </a:extLst>
          </p:cNvPr>
          <p:cNvSpPr txBox="1"/>
          <p:nvPr/>
        </p:nvSpPr>
        <p:spPr>
          <a:xfrm>
            <a:off x="4648200" y="2133600"/>
            <a:ext cx="4343400" cy="4524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Ongoing discussions with SEO to customise ODC workflows for reporting on SDG indicators.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Inclusive approach (no monopoly</a:t>
            </a:r>
            <a:r>
              <a:rPr lang="en-AU" sz="1600" dirty="0" smtClean="0"/>
              <a:t>)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High transferability: benefits from national deployments of the Open Data </a:t>
            </a:r>
            <a:r>
              <a:rPr lang="en-AU" sz="1600" dirty="0" smtClean="0"/>
              <a:t>Cubes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Demo Data Cube notebooks (Python algorithms) that directly address SDG indicators have been </a:t>
            </a:r>
            <a:r>
              <a:rPr lang="en-AU" sz="1600" dirty="0" smtClean="0"/>
              <a:t>created</a:t>
            </a:r>
            <a:endParaRPr lang="en-AU" sz="16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Further efforts required to post them in the Data Cube Application Library, and then to be usable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600" dirty="0"/>
              <a:t>Discussions to link it to other initiatives</a:t>
            </a:r>
          </a:p>
          <a:p>
            <a:pPr algn="ctr"/>
            <a:endParaRPr lang="en-AU" sz="1600" dirty="0"/>
          </a:p>
          <a:p>
            <a:pPr algn="ctr"/>
            <a:r>
              <a:rPr lang="en-AU" sz="1600" b="1" dirty="0">
                <a:solidFill>
                  <a:schemeClr val="accent6"/>
                </a:solidFill>
              </a:rPr>
              <a:t>SDG-6 </a:t>
            </a:r>
            <a:r>
              <a:rPr lang="en-AU" sz="1600" b="1" dirty="0" smtClean="0">
                <a:solidFill>
                  <a:schemeClr val="accent6"/>
                </a:solidFill>
              </a:rPr>
              <a:t>ongoing</a:t>
            </a:r>
            <a:endParaRPr lang="en-AU" sz="16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59697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53697537"/>
              </p:ext>
            </p:extLst>
          </p:nvPr>
        </p:nvGraphicFramePr>
        <p:xfrm>
          <a:off x="228600" y="12954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981200" y="104775"/>
            <a:ext cx="5486400" cy="990600"/>
          </a:xfrm>
        </p:spPr>
        <p:txBody>
          <a:bodyPr/>
          <a:lstStyle/>
          <a:p>
            <a:r>
              <a:rPr lang="en-AU" sz="2400" dirty="0"/>
              <a:t>Solutions </a:t>
            </a:r>
            <a:r>
              <a:rPr lang="en-AU" sz="2400" dirty="0" smtClean="0"/>
              <a:t>to explore against existing blockers &amp; challenges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221346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="" xmlns:a16="http://schemas.microsoft.com/office/drawing/2014/main" id="{745B8C81-C55C-EB4B-BA9C-469174492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64" y="1802509"/>
            <a:ext cx="1823229" cy="1215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AF96B7A5-F450-8C46-A92F-F38280990774}"/>
              </a:ext>
            </a:extLst>
          </p:cNvPr>
          <p:cNvSpPr/>
          <p:nvPr/>
        </p:nvSpPr>
        <p:spPr>
          <a:xfrm>
            <a:off x="1236921" y="3633492"/>
            <a:ext cx="353291" cy="284350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9EDBE7C-008A-1C46-A4FA-5523EF7A6F0A}"/>
              </a:ext>
            </a:extLst>
          </p:cNvPr>
          <p:cNvSpPr/>
          <p:nvPr/>
        </p:nvSpPr>
        <p:spPr>
          <a:xfrm>
            <a:off x="7862373" y="3148096"/>
            <a:ext cx="824427" cy="3412166"/>
          </a:xfrm>
          <a:prstGeom prst="rect">
            <a:avLst/>
          </a:prstGeom>
          <a:solidFill>
            <a:schemeClr val="bg2">
              <a:lumMod val="50000"/>
              <a:alpha val="3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9BD64CB-E50C-AB42-AAF3-BC126C619B5E}"/>
              </a:ext>
            </a:extLst>
          </p:cNvPr>
          <p:cNvSpPr/>
          <p:nvPr/>
        </p:nvSpPr>
        <p:spPr>
          <a:xfrm>
            <a:off x="2553506" y="2680591"/>
            <a:ext cx="1620000" cy="38796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Aft>
                <a:spcPts val="600"/>
              </a:spcAft>
            </a:pPr>
            <a:r>
              <a:rPr lang="en-US" sz="900" i="1" dirty="0">
                <a:solidFill>
                  <a:schemeClr val="tx1"/>
                </a:solidFill>
              </a:rPr>
              <a:t>Surface Water Extent, Vegetated Wetlands, 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900" i="1" dirty="0">
                <a:solidFill>
                  <a:schemeClr val="tx1"/>
                </a:solidFill>
              </a:rPr>
              <a:t>Water Quality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EC, NASA, ESA, JAXA, CSIRO, GA, CSA, CNES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D8E3250-2B4B-D34B-9287-367B9383B313}"/>
              </a:ext>
            </a:extLst>
          </p:cNvPr>
          <p:cNvSpPr/>
          <p:nvPr/>
        </p:nvSpPr>
        <p:spPr>
          <a:xfrm>
            <a:off x="4313181" y="2680591"/>
            <a:ext cx="1620000" cy="38796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/>
            <a:r>
              <a:rPr lang="en-US" sz="900" i="1" dirty="0">
                <a:solidFill>
                  <a:schemeClr val="tx1"/>
                </a:solidFill>
              </a:rPr>
              <a:t>Human Settlements, </a:t>
            </a:r>
          </a:p>
          <a:p>
            <a:pPr algn="ctr">
              <a:spcAft>
                <a:spcPts val="600"/>
              </a:spcAft>
            </a:pPr>
            <a:r>
              <a:rPr lang="en-US" sz="900" i="1" dirty="0">
                <a:solidFill>
                  <a:schemeClr val="tx1"/>
                </a:solidFill>
              </a:rPr>
              <a:t>Population Density, urban/rural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ESA, DLR, NASA, EC, SANSA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B00DAA8-FBD2-3B42-A310-4F02D15F2A0C}"/>
              </a:ext>
            </a:extLst>
          </p:cNvPr>
          <p:cNvSpPr/>
          <p:nvPr/>
        </p:nvSpPr>
        <p:spPr>
          <a:xfrm>
            <a:off x="6072856" y="2680591"/>
            <a:ext cx="1620000" cy="38796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/>
          <a:lstStyle/>
          <a:p>
            <a:pPr algn="ctr">
              <a:spcAft>
                <a:spcPts val="600"/>
              </a:spcAft>
            </a:pPr>
            <a:r>
              <a:rPr lang="en-US" sz="900" i="1" dirty="0">
                <a:solidFill>
                  <a:schemeClr val="tx1"/>
                </a:solidFill>
              </a:rPr>
              <a:t>Land Cover, 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900" i="1" dirty="0">
                <a:solidFill>
                  <a:schemeClr val="tx1"/>
                </a:solidFill>
              </a:rPr>
              <a:t>Land Productivity, </a:t>
            </a:r>
            <a:br>
              <a:rPr lang="en-US" sz="900" i="1" dirty="0">
                <a:solidFill>
                  <a:schemeClr val="tx1"/>
                </a:solidFill>
              </a:rPr>
            </a:br>
            <a:r>
              <a:rPr lang="en-US" sz="900" i="1" dirty="0">
                <a:solidFill>
                  <a:schemeClr val="tx1"/>
                </a:solidFill>
              </a:rPr>
              <a:t>Carbon Stock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CSIRO, EC, ESA, NASA, SANSA, DLR, INPE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3499C3-1C93-B24E-8CBC-91F743DBEA75}"/>
              </a:ext>
            </a:extLst>
          </p:cNvPr>
          <p:cNvSpPr/>
          <p:nvPr/>
        </p:nvSpPr>
        <p:spPr>
          <a:xfrm>
            <a:off x="2553506" y="2006111"/>
            <a:ext cx="1620000" cy="6059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71500" indent="-500063"/>
            <a:r>
              <a:rPr lang="en-US" sz="1200" dirty="0"/>
              <a:t>6.6.1 	Water</a:t>
            </a:r>
            <a:br>
              <a:rPr lang="en-US" sz="1200" dirty="0"/>
            </a:br>
            <a:r>
              <a:rPr lang="en-US" sz="1200" dirty="0"/>
              <a:t>related ecosystems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FE8C9E0-D812-7749-8FEA-CA0BE3817C2A}"/>
              </a:ext>
            </a:extLst>
          </p:cNvPr>
          <p:cNvSpPr/>
          <p:nvPr/>
        </p:nvSpPr>
        <p:spPr>
          <a:xfrm>
            <a:off x="4313181" y="2006111"/>
            <a:ext cx="1620000" cy="605925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607219" indent="-570310"/>
            <a:r>
              <a:rPr lang="en-US" sz="1200" dirty="0"/>
              <a:t>11.3.1  	Sustainable Urbanization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3AB0D45-6554-4949-AEAC-860A1D633C6F}"/>
              </a:ext>
            </a:extLst>
          </p:cNvPr>
          <p:cNvSpPr/>
          <p:nvPr/>
        </p:nvSpPr>
        <p:spPr>
          <a:xfrm>
            <a:off x="6072856" y="2007080"/>
            <a:ext cx="1620000" cy="6049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" rtlCol="0" anchor="t"/>
          <a:lstStyle/>
          <a:p>
            <a:pPr marL="607219" indent="-535781"/>
            <a:r>
              <a:rPr lang="en-US" sz="1200" dirty="0"/>
              <a:t>15.3.1 	Land Degradation Neutrality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C83BFC43-0984-684F-B42D-85DA6CED352E}"/>
              </a:ext>
            </a:extLst>
          </p:cNvPr>
          <p:cNvSpPr/>
          <p:nvPr/>
        </p:nvSpPr>
        <p:spPr>
          <a:xfrm>
            <a:off x="388714" y="3733800"/>
            <a:ext cx="8450486" cy="432000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77B11BE-DDA0-EB48-9B79-32787A056A07}"/>
              </a:ext>
            </a:extLst>
          </p:cNvPr>
          <p:cNvSpPr/>
          <p:nvPr/>
        </p:nvSpPr>
        <p:spPr>
          <a:xfrm>
            <a:off x="466465" y="3735092"/>
            <a:ext cx="2000262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Satellite Data Requirements</a:t>
            </a:r>
            <a:br>
              <a:rPr lang="en-US" sz="1100" dirty="0"/>
            </a:br>
            <a:r>
              <a:rPr lang="en-US" sz="1100" dirty="0"/>
              <a:t>(Analysis Ready Data</a:t>
            </a:r>
            <a:r>
              <a:rPr lang="en-US" sz="1200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2C996D7-B333-9E42-ACC0-13AA8EC5671F}"/>
              </a:ext>
            </a:extLst>
          </p:cNvPr>
          <p:cNvSpPr/>
          <p:nvPr/>
        </p:nvSpPr>
        <p:spPr>
          <a:xfrm>
            <a:off x="7867154" y="3739612"/>
            <a:ext cx="819646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LSI-VC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5C6FF2F-5514-2B40-B5B6-C1875DDEDFF7}"/>
              </a:ext>
            </a:extLst>
          </p:cNvPr>
          <p:cNvSpPr/>
          <p:nvPr/>
        </p:nvSpPr>
        <p:spPr>
          <a:xfrm>
            <a:off x="388714" y="4248638"/>
            <a:ext cx="8450485" cy="43781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7994E14-AA65-D54D-B30A-2311F1C8E597}"/>
              </a:ext>
            </a:extLst>
          </p:cNvPr>
          <p:cNvSpPr/>
          <p:nvPr/>
        </p:nvSpPr>
        <p:spPr>
          <a:xfrm>
            <a:off x="466465" y="4255419"/>
            <a:ext cx="2000263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EO </a:t>
            </a:r>
            <a:r>
              <a:rPr lang="en-US" sz="1050" dirty="0"/>
              <a:t>Enabling</a:t>
            </a:r>
            <a:r>
              <a:rPr lang="en-US" sz="1100" dirty="0"/>
              <a:t> Infrastructures</a:t>
            </a:r>
            <a:br>
              <a:rPr lang="en-US" sz="1100" dirty="0"/>
            </a:br>
            <a:r>
              <a:rPr lang="en-US" sz="1100" dirty="0"/>
              <a:t>(Platforms, Data Cubes)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76F3EEE-9D01-2B4D-91AC-73C69C9D8ECF}"/>
              </a:ext>
            </a:extLst>
          </p:cNvPr>
          <p:cNvSpPr/>
          <p:nvPr/>
        </p:nvSpPr>
        <p:spPr>
          <a:xfrm>
            <a:off x="7867154" y="4258809"/>
            <a:ext cx="819646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WGISS</a:t>
            </a:r>
          </a:p>
          <a:p>
            <a:pPr algn="ctr"/>
            <a:r>
              <a:rPr lang="en-US" sz="1100" dirty="0"/>
              <a:t>SEO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9D511C55-F7B0-DB41-B79A-BAB635003D72}"/>
              </a:ext>
            </a:extLst>
          </p:cNvPr>
          <p:cNvSpPr/>
          <p:nvPr/>
        </p:nvSpPr>
        <p:spPr>
          <a:xfrm>
            <a:off x="388715" y="4769288"/>
            <a:ext cx="8450483" cy="43781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B6C3BB5-E870-DA45-ACA8-54771CDA720B}"/>
              </a:ext>
            </a:extLst>
          </p:cNvPr>
          <p:cNvSpPr/>
          <p:nvPr/>
        </p:nvSpPr>
        <p:spPr>
          <a:xfrm>
            <a:off x="466465" y="4775746"/>
            <a:ext cx="2000262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Awareness &amp; </a:t>
            </a:r>
          </a:p>
          <a:p>
            <a:pPr algn="ctr"/>
            <a:r>
              <a:rPr lang="en-US" sz="1100" dirty="0"/>
              <a:t>Capacity Building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994BFE7-851E-3048-8199-CF20B9DCB642}"/>
              </a:ext>
            </a:extLst>
          </p:cNvPr>
          <p:cNvSpPr/>
          <p:nvPr/>
        </p:nvSpPr>
        <p:spPr>
          <a:xfrm>
            <a:off x="7867154" y="4778006"/>
            <a:ext cx="819646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WGCapD</a:t>
            </a:r>
            <a:endParaRPr lang="en-US" sz="11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20D8B616-7211-2C4C-B0D2-6AA33D4A8A57}"/>
              </a:ext>
            </a:extLst>
          </p:cNvPr>
          <p:cNvSpPr/>
          <p:nvPr/>
        </p:nvSpPr>
        <p:spPr>
          <a:xfrm>
            <a:off x="388714" y="5810588"/>
            <a:ext cx="8450483" cy="43781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4E5E20C5-FF47-0B4C-A8BB-C58BC880092B}"/>
              </a:ext>
            </a:extLst>
          </p:cNvPr>
          <p:cNvSpPr/>
          <p:nvPr/>
        </p:nvSpPr>
        <p:spPr>
          <a:xfrm>
            <a:off x="466465" y="5816400"/>
            <a:ext cx="2000262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Validation &amp; </a:t>
            </a:r>
            <a:br>
              <a:rPr lang="en-US" sz="1200" dirty="0"/>
            </a:br>
            <a:r>
              <a:rPr lang="en-US" sz="1200" dirty="0"/>
              <a:t>Standardization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0ACDC01-270C-E541-9745-E5BC8AFACBB9}"/>
              </a:ext>
            </a:extLst>
          </p:cNvPr>
          <p:cNvSpPr/>
          <p:nvPr/>
        </p:nvSpPr>
        <p:spPr>
          <a:xfrm>
            <a:off x="7867154" y="5816400"/>
            <a:ext cx="819646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WGCV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7012570B-1E8F-8944-B282-1D2D8DE2F2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8794" y="2231036"/>
            <a:ext cx="324000" cy="32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002E9DAD-B6A7-B943-BC91-FA1EA7EED5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624" y="2231036"/>
            <a:ext cx="324000" cy="324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3692217-4995-2245-AE04-3DDEEF800A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436" y="2234617"/>
            <a:ext cx="324000" cy="324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974170A1-D43A-9645-BFB1-4A5BE1999DB6}"/>
              </a:ext>
            </a:extLst>
          </p:cNvPr>
          <p:cNvSpPr/>
          <p:nvPr/>
        </p:nvSpPr>
        <p:spPr>
          <a:xfrm>
            <a:off x="2550331" y="1727588"/>
            <a:ext cx="1620000" cy="2462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" algn="ctr"/>
            <a:r>
              <a:rPr lang="en-US" sz="1200" dirty="0"/>
              <a:t>UN Environment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EEF4A1B-31CC-574C-8259-E61AAF7EF7BD}"/>
              </a:ext>
            </a:extLst>
          </p:cNvPr>
          <p:cNvSpPr/>
          <p:nvPr/>
        </p:nvSpPr>
        <p:spPr>
          <a:xfrm>
            <a:off x="4315002" y="1727588"/>
            <a:ext cx="1620000" cy="2462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" algn="ctr"/>
            <a:r>
              <a:rPr lang="en-US" sz="1200" dirty="0"/>
              <a:t>UN Habitat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05B3142-BB6E-5340-A793-6B446418F484}"/>
              </a:ext>
            </a:extLst>
          </p:cNvPr>
          <p:cNvSpPr/>
          <p:nvPr/>
        </p:nvSpPr>
        <p:spPr>
          <a:xfrm>
            <a:off x="6074677" y="1727588"/>
            <a:ext cx="1620000" cy="2462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06" algn="ctr"/>
            <a:r>
              <a:rPr lang="en-US" sz="1200" dirty="0"/>
              <a:t>UNCCD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526FA32-F3F4-8B49-BEFE-D35EDB7F531A}"/>
              </a:ext>
            </a:extLst>
          </p:cNvPr>
          <p:cNvSpPr/>
          <p:nvPr/>
        </p:nvSpPr>
        <p:spPr>
          <a:xfrm>
            <a:off x="76200" y="6269636"/>
            <a:ext cx="8974852" cy="58836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rtlCol="0" anchor="ctr"/>
          <a:lstStyle/>
          <a:p>
            <a:pPr marL="134541">
              <a:spcBef>
                <a:spcPts val="450"/>
              </a:spcBef>
            </a:pPr>
            <a:r>
              <a:rPr lang="en-US" sz="1400" b="1" dirty="0"/>
              <a:t>GEO EO4SDG </a:t>
            </a:r>
          </a:p>
          <a:p>
            <a:pPr marL="134541">
              <a:spcBef>
                <a:spcPts val="450"/>
              </a:spcBef>
            </a:pPr>
            <a:r>
              <a:rPr lang="en-US" sz="1400" b="1" dirty="0"/>
              <a:t>Initiative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39F442A8-6DA5-8A40-93E1-0953A0968A08}"/>
              </a:ext>
            </a:extLst>
          </p:cNvPr>
          <p:cNvSpPr/>
          <p:nvPr/>
        </p:nvSpPr>
        <p:spPr>
          <a:xfrm>
            <a:off x="4313181" y="6337025"/>
            <a:ext cx="1612393" cy="4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GEO Human Planet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1604E5D-A06E-B346-8000-913CB07CB597}"/>
              </a:ext>
            </a:extLst>
          </p:cNvPr>
          <p:cNvSpPr/>
          <p:nvPr/>
        </p:nvSpPr>
        <p:spPr>
          <a:xfrm>
            <a:off x="6071702" y="6337025"/>
            <a:ext cx="1612393" cy="4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GEO Land Degradation Neutrality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0D5B1992-5C67-194E-B59F-67B337F59FEB}"/>
              </a:ext>
            </a:extLst>
          </p:cNvPr>
          <p:cNvSpPr/>
          <p:nvPr/>
        </p:nvSpPr>
        <p:spPr>
          <a:xfrm>
            <a:off x="2553506" y="6337025"/>
            <a:ext cx="1612393" cy="40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1000" dirty="0"/>
              <a:t>GEO Wetlands, </a:t>
            </a:r>
            <a:r>
              <a:rPr lang="en-US" sz="1000" dirty="0" err="1"/>
              <a:t>Aquawatch</a:t>
            </a:r>
            <a:r>
              <a:rPr lang="en-US" sz="1000" dirty="0"/>
              <a:t> GEO GLOWS</a:t>
            </a:r>
            <a:r>
              <a:rPr lang="en-US" sz="1600" dirty="0"/>
              <a:t>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E846CE87-9768-6C4C-9595-CACE4CB7E5DC}"/>
              </a:ext>
            </a:extLst>
          </p:cNvPr>
          <p:cNvSpPr/>
          <p:nvPr/>
        </p:nvSpPr>
        <p:spPr>
          <a:xfrm>
            <a:off x="76200" y="3148096"/>
            <a:ext cx="8974852" cy="485396"/>
          </a:xfrm>
          <a:prstGeom prst="rect">
            <a:avLst/>
          </a:prstGeom>
          <a:solidFill>
            <a:schemeClr val="tx2">
              <a:alpha val="30000"/>
            </a:schemeClr>
          </a:solidFill>
          <a:ln w="1905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4541"/>
            <a:r>
              <a:rPr lang="en-US" sz="1400" b="1" dirty="0">
                <a:solidFill>
                  <a:schemeClr val="tx1"/>
                </a:solidFill>
              </a:rPr>
              <a:t>CEOS Ad-Hoc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Team SDGs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03B2B6AC-94B2-9244-A21F-594C39FF2358}"/>
              </a:ext>
            </a:extLst>
          </p:cNvPr>
          <p:cNvSpPr/>
          <p:nvPr/>
        </p:nvSpPr>
        <p:spPr>
          <a:xfrm>
            <a:off x="76200" y="1200716"/>
            <a:ext cx="8974852" cy="4824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UN Inter-Agency and Expert Group on SDG Indicators (</a:t>
            </a:r>
            <a:r>
              <a:rPr lang="en-US" sz="1400" b="1" dirty="0"/>
              <a:t>IAEG-SDGs</a:t>
            </a:r>
            <a:r>
              <a:rPr lang="en-US" sz="1400" dirty="0"/>
              <a:t>)</a:t>
            </a:r>
          </a:p>
          <a:p>
            <a:pPr algn="ctr"/>
            <a:r>
              <a:rPr lang="en-US" sz="1200" dirty="0"/>
              <a:t>Working Group on Geo-Spatial Information (</a:t>
            </a:r>
            <a:r>
              <a:rPr lang="en-US" sz="1200" b="1" dirty="0"/>
              <a:t>WGGI</a:t>
            </a:r>
            <a:r>
              <a:rPr lang="en-US" sz="1200" dirty="0"/>
              <a:t>) </a:t>
            </a:r>
            <a:r>
              <a:rPr lang="en-US" sz="1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Task Stream II Application of satellite data for the SDG indicators</a:t>
            </a:r>
            <a:endParaRPr lang="en-US" sz="1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8" name="ceos_logo.png">
            <a:extLst>
              <a:ext uri="{FF2B5EF4-FFF2-40B4-BE49-F238E27FC236}">
                <a16:creationId xmlns="" xmlns:a16="http://schemas.microsoft.com/office/drawing/2014/main" id="{E761BEBF-E113-7247-923B-812A274709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086" y="3268344"/>
            <a:ext cx="692122" cy="27408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ounded Rectangle 36">
            <a:extLst>
              <a:ext uri="{FF2B5EF4-FFF2-40B4-BE49-F238E27FC236}">
                <a16:creationId xmlns="" xmlns:a16="http://schemas.microsoft.com/office/drawing/2014/main" id="{62A112F6-CF93-B84D-9AFF-7932C10DF55B}"/>
              </a:ext>
            </a:extLst>
          </p:cNvPr>
          <p:cNvSpPr/>
          <p:nvPr/>
        </p:nvSpPr>
        <p:spPr>
          <a:xfrm>
            <a:off x="388714" y="5289938"/>
            <a:ext cx="8450484" cy="437812"/>
          </a:xfrm>
          <a:prstGeom prst="roundRect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0412F41-26BB-9244-9728-0026E80E3190}"/>
              </a:ext>
            </a:extLst>
          </p:cNvPr>
          <p:cNvSpPr/>
          <p:nvPr/>
        </p:nvSpPr>
        <p:spPr>
          <a:xfrm>
            <a:off x="466464" y="5296073"/>
            <a:ext cx="2000262" cy="432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EO Good Practices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428EAE9-75FB-DE45-B983-EAE571539D6C}"/>
              </a:ext>
            </a:extLst>
          </p:cNvPr>
          <p:cNvSpPr/>
          <p:nvPr/>
        </p:nvSpPr>
        <p:spPr>
          <a:xfrm>
            <a:off x="7867153" y="5297203"/>
            <a:ext cx="819646" cy="43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LSI-VC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="" xmlns:a16="http://schemas.microsoft.com/office/drawing/2014/main" id="{649F5FD2-EDE8-9C4A-A166-EBDDE1BDBA89}"/>
              </a:ext>
            </a:extLst>
          </p:cNvPr>
          <p:cNvSpPr txBox="1">
            <a:spLocks/>
          </p:cNvSpPr>
          <p:nvPr/>
        </p:nvSpPr>
        <p:spPr>
          <a:xfrm>
            <a:off x="1981200" y="104775"/>
            <a:ext cx="5486400" cy="990600"/>
          </a:xfrm>
        </p:spPr>
        <p:txBody>
          <a:bodyPr/>
          <a:lstStyle>
            <a:lvl1pPr defTabSz="457200">
              <a:defRPr>
                <a:solidFill>
                  <a:srgbClr val="002569"/>
                </a:solidFill>
              </a:defRPr>
            </a:lvl1pPr>
            <a:lvl2pPr indent="457200" defTabSz="457200">
              <a:defRPr>
                <a:solidFill>
                  <a:srgbClr val="002569"/>
                </a:solidFill>
              </a:defRPr>
            </a:lvl2pPr>
            <a:lvl3pPr indent="914400" defTabSz="457200">
              <a:defRPr>
                <a:solidFill>
                  <a:srgbClr val="002569"/>
                </a:solidFill>
              </a:defRPr>
            </a:lvl3pPr>
            <a:lvl4pPr indent="1371600" defTabSz="457200">
              <a:defRPr>
                <a:solidFill>
                  <a:srgbClr val="002569"/>
                </a:solidFill>
              </a:defRPr>
            </a:lvl4pPr>
            <a:lvl5pPr indent="1828800" defTabSz="457200">
              <a:defRPr>
                <a:solidFill>
                  <a:srgbClr val="002569"/>
                </a:solidFill>
              </a:defRPr>
            </a:lvl5pPr>
            <a:lvl6pPr indent="2286000" defTabSz="457200">
              <a:defRPr>
                <a:solidFill>
                  <a:srgbClr val="002569"/>
                </a:solidFill>
              </a:defRPr>
            </a:lvl6pPr>
            <a:lvl7pPr indent="2743200" defTabSz="457200">
              <a:defRPr>
                <a:solidFill>
                  <a:srgbClr val="002569"/>
                </a:solidFill>
              </a:defRPr>
            </a:lvl7pPr>
            <a:lvl8pPr indent="3200400" defTabSz="457200">
              <a:defRPr>
                <a:solidFill>
                  <a:srgbClr val="002569"/>
                </a:solidFill>
              </a:defRPr>
            </a:lvl8pPr>
            <a:lvl9pPr indent="3657600" defTabSz="457200">
              <a:defRPr>
                <a:solidFill>
                  <a:srgbClr val="002569"/>
                </a:solidFill>
              </a:defRPr>
            </a:lvl9pPr>
          </a:lstStyle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  <a:sym typeface="Arial Bold"/>
              </a:rPr>
              <a:t>CEOS Engagement on SDGs</a:t>
            </a:r>
          </a:p>
          <a:p>
            <a:pPr algn="ctr"/>
            <a:r>
              <a:rPr lang="en-AU" sz="2400" b="1" dirty="0">
                <a:solidFill>
                  <a:schemeClr val="bg1"/>
                </a:solidFill>
                <a:latin typeface="+mj-lt"/>
                <a:sym typeface="Arial Bold"/>
              </a:rPr>
              <a:t>Streamlined approach</a:t>
            </a:r>
            <a:endParaRPr lang="en-A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0754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9500</TotalTime>
  <Words>3841</Words>
  <Application>Microsoft Office PowerPoint</Application>
  <PresentationFormat>On-screen Show (4:3)</PresentationFormat>
  <Paragraphs>499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MS PGothic</vt:lpstr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Verdana</vt:lpstr>
      <vt:lpstr>Wingdings</vt:lpstr>
      <vt:lpstr>Default</vt:lpstr>
      <vt:lpstr>AHT on Sustainable Development Goals (SDG)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Kerblat, Flora (CASS, Waite Campus)</cp:lastModifiedBy>
  <cp:revision>265</cp:revision>
  <dcterms:modified xsi:type="dcterms:W3CDTF">2019-03-27T00:27:36Z</dcterms:modified>
</cp:coreProperties>
</file>