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6858000" cx="9144000"/>
  <p:notesSz cx="6858000" cy="9144000"/>
  <p:embeddedFontLst>
    <p:embeddedFont>
      <p:font typeface="Helvetica Neue"/>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619592BE-9486-4669-9FB7-1CC5F0B68C9A}">
  <a:tblStyle styleId="{619592BE-9486-4669-9FB7-1CC5F0B68C9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regular.fntdata"/><Relationship Id="rId11" Type="http://schemas.openxmlformats.org/officeDocument/2006/relationships/slide" Target="slides/slide5.xml"/><Relationship Id="rId22" Type="http://schemas.openxmlformats.org/officeDocument/2006/relationships/font" Target="fonts/HelveticaNeue-italic.fntdata"/><Relationship Id="rId10" Type="http://schemas.openxmlformats.org/officeDocument/2006/relationships/slide" Target="slides/slide4.xml"/><Relationship Id="rId21" Type="http://schemas.openxmlformats.org/officeDocument/2006/relationships/font" Target="fonts/HelveticaNeue-bold.fntdata"/><Relationship Id="rId13" Type="http://schemas.openxmlformats.org/officeDocument/2006/relationships/slide" Target="slides/slide7.xml"/><Relationship Id="rId12" Type="http://schemas.openxmlformats.org/officeDocument/2006/relationships/slide" Target="slides/slide6.xml"/><Relationship Id="rId23" Type="http://schemas.openxmlformats.org/officeDocument/2006/relationships/font" Target="fonts/HelveticaNeue-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lstStyle>
            <a:lvl1pPr indent="-228600" lvl="0" marL="457200" marR="0" rtl="0" algn="l">
              <a:lnSpc>
                <a:spcPct val="125000"/>
              </a:lnSpc>
              <a:spcBef>
                <a:spcPts val="0"/>
              </a:spcBef>
              <a:spcAft>
                <a:spcPts val="0"/>
              </a:spcAft>
              <a:buSzPts val="1400"/>
              <a:buNone/>
              <a:defRPr b="0" i="0" sz="2400" u="none" cap="none" strike="noStrike">
                <a:latin typeface="Avenir"/>
                <a:ea typeface="Avenir"/>
                <a:cs typeface="Avenir"/>
                <a:sym typeface="Avenir"/>
              </a:defRPr>
            </a:lvl1pPr>
            <a:lvl2pPr indent="-228600" lvl="1" marL="914400" marR="0" rtl="0" algn="l">
              <a:lnSpc>
                <a:spcPct val="125000"/>
              </a:lnSpc>
              <a:spcBef>
                <a:spcPts val="0"/>
              </a:spcBef>
              <a:spcAft>
                <a:spcPts val="0"/>
              </a:spcAft>
              <a:buSzPts val="1400"/>
              <a:buNone/>
              <a:defRPr b="0" i="0" sz="2400" u="none" cap="none" strike="noStrike">
                <a:latin typeface="Avenir"/>
                <a:ea typeface="Avenir"/>
                <a:cs typeface="Avenir"/>
                <a:sym typeface="Avenir"/>
              </a:defRPr>
            </a:lvl2pPr>
            <a:lvl3pPr indent="-228600" lvl="2" marL="1371600" marR="0" rtl="0" algn="l">
              <a:lnSpc>
                <a:spcPct val="125000"/>
              </a:lnSpc>
              <a:spcBef>
                <a:spcPts val="0"/>
              </a:spcBef>
              <a:spcAft>
                <a:spcPts val="0"/>
              </a:spcAft>
              <a:buSzPts val="1400"/>
              <a:buNone/>
              <a:defRPr b="0" i="0" sz="2400" u="none" cap="none" strike="noStrike">
                <a:latin typeface="Avenir"/>
                <a:ea typeface="Avenir"/>
                <a:cs typeface="Avenir"/>
                <a:sym typeface="Avenir"/>
              </a:defRPr>
            </a:lvl3pPr>
            <a:lvl4pPr indent="-228600" lvl="3" marL="1828800" marR="0" rtl="0" algn="l">
              <a:lnSpc>
                <a:spcPct val="125000"/>
              </a:lnSpc>
              <a:spcBef>
                <a:spcPts val="0"/>
              </a:spcBef>
              <a:spcAft>
                <a:spcPts val="0"/>
              </a:spcAft>
              <a:buSzPts val="1400"/>
              <a:buNone/>
              <a:defRPr b="0" i="0" sz="2400" u="none" cap="none" strike="noStrike">
                <a:latin typeface="Avenir"/>
                <a:ea typeface="Avenir"/>
                <a:cs typeface="Avenir"/>
                <a:sym typeface="Avenir"/>
              </a:defRPr>
            </a:lvl4pPr>
            <a:lvl5pPr indent="-228600" lvl="4" marL="2286000" marR="0" rtl="0" algn="l">
              <a:lnSpc>
                <a:spcPct val="125000"/>
              </a:lnSpc>
              <a:spcBef>
                <a:spcPts val="0"/>
              </a:spcBef>
              <a:spcAft>
                <a:spcPts val="0"/>
              </a:spcAft>
              <a:buSzPts val="1400"/>
              <a:buNone/>
              <a:defRPr b="0" i="0" sz="2400" u="none" cap="none" strike="noStrike">
                <a:latin typeface="Avenir"/>
                <a:ea typeface="Avenir"/>
                <a:cs typeface="Avenir"/>
                <a:sym typeface="Avenir"/>
              </a:defRPr>
            </a:lvl5pPr>
            <a:lvl6pPr indent="-228600" lvl="5" marL="2743200" marR="0" rtl="0" algn="l">
              <a:lnSpc>
                <a:spcPct val="125000"/>
              </a:lnSpc>
              <a:spcBef>
                <a:spcPts val="0"/>
              </a:spcBef>
              <a:spcAft>
                <a:spcPts val="0"/>
              </a:spcAft>
              <a:buSzPts val="1400"/>
              <a:buNone/>
              <a:defRPr b="0" i="0" sz="2400" u="none" cap="none" strike="noStrike">
                <a:latin typeface="Avenir"/>
                <a:ea typeface="Avenir"/>
                <a:cs typeface="Avenir"/>
                <a:sym typeface="Avenir"/>
              </a:defRPr>
            </a:lvl6pPr>
            <a:lvl7pPr indent="-228600" lvl="6" marL="3200400" marR="0" rtl="0" algn="l">
              <a:lnSpc>
                <a:spcPct val="125000"/>
              </a:lnSpc>
              <a:spcBef>
                <a:spcPts val="0"/>
              </a:spcBef>
              <a:spcAft>
                <a:spcPts val="0"/>
              </a:spcAft>
              <a:buSzPts val="1400"/>
              <a:buNone/>
              <a:defRPr b="0" i="0" sz="2400" u="none" cap="none" strike="noStrike">
                <a:latin typeface="Avenir"/>
                <a:ea typeface="Avenir"/>
                <a:cs typeface="Avenir"/>
                <a:sym typeface="Avenir"/>
              </a:defRPr>
            </a:lvl7pPr>
            <a:lvl8pPr indent="-228600" lvl="7" marL="3657600" marR="0" rtl="0" algn="l">
              <a:lnSpc>
                <a:spcPct val="125000"/>
              </a:lnSpc>
              <a:spcBef>
                <a:spcPts val="0"/>
              </a:spcBef>
              <a:spcAft>
                <a:spcPts val="0"/>
              </a:spcAft>
              <a:buSzPts val="1400"/>
              <a:buNone/>
              <a:defRPr b="0" i="0" sz="2400" u="none" cap="none" strike="noStrike">
                <a:latin typeface="Avenir"/>
                <a:ea typeface="Avenir"/>
                <a:cs typeface="Avenir"/>
                <a:sym typeface="Avenir"/>
              </a:defRPr>
            </a:lvl8pPr>
            <a:lvl9pPr indent="-228600" lvl="8" marL="4114800" marR="0" rtl="0" algn="l">
              <a:lnSpc>
                <a:spcPct val="125000"/>
              </a:lnSpc>
              <a:spcBef>
                <a:spcPts val="0"/>
              </a:spcBef>
              <a:spcAft>
                <a:spcPts val="0"/>
              </a:spcAft>
              <a:buSzPts val="1400"/>
              <a:buNone/>
              <a:defRPr b="0" i="0" sz="2400" u="none" cap="none" strike="noStrike">
                <a:latin typeface="Avenir"/>
                <a:ea typeface="Avenir"/>
                <a:cs typeface="Avenir"/>
                <a:sym typeface="Avenir"/>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 name="Shape 18"/>
        <p:cNvGrpSpPr/>
        <p:nvPr/>
      </p:nvGrpSpPr>
      <p:grpSpPr>
        <a:xfrm>
          <a:off x="0" y="0"/>
          <a:ext cx="0" cy="0"/>
          <a:chOff x="0" y="0"/>
          <a:chExt cx="0" cy="0"/>
        </a:xfrm>
      </p:grpSpPr>
      <p:sp>
        <p:nvSpPr>
          <p:cNvPr id="19" name="Google Shape;19;g54db03e68a_1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 name="Google Shape;20;g54db03e68a_1_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54e775328b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54e775328b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54db03e68a_1_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8" name="Google Shape;98;g54db03e68a_1_8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None/>
            </a:pPr>
            <a:r>
              <a:rPr lang="en-US"/>
              <a:t>More detail on these points:</a:t>
            </a:r>
            <a:endParaRPr/>
          </a:p>
          <a:p>
            <a:pPr indent="-342900" lvl="0" marL="342900" marR="0" rtl="0" algn="l">
              <a:lnSpc>
                <a:spcPct val="125000"/>
              </a:lnSpc>
              <a:spcBef>
                <a:spcPts val="0"/>
              </a:spcBef>
              <a:spcAft>
                <a:spcPts val="0"/>
              </a:spcAft>
              <a:buSzPts val="2400"/>
              <a:buFont typeface="Avenir"/>
              <a:buChar char="-"/>
            </a:pPr>
            <a:r>
              <a:rPr lang="en-US"/>
              <a:t>Engagement is indicated by direct resourcing of work, leadership of activities, and participation in meetings in 2018</a:t>
            </a:r>
            <a:endParaRPr/>
          </a:p>
          <a:p>
            <a:pPr indent="-342900" lvl="0" marL="342900" rtl="0" algn="l">
              <a:lnSpc>
                <a:spcPct val="125000"/>
              </a:lnSpc>
              <a:spcBef>
                <a:spcPts val="0"/>
              </a:spcBef>
              <a:spcAft>
                <a:spcPts val="0"/>
              </a:spcAft>
              <a:buSzPts val="2400"/>
              <a:buFont typeface="Avenir"/>
              <a:buChar char="-"/>
            </a:pPr>
            <a:r>
              <a:rPr lang="en-US"/>
              <a:t>LSI welcomes engagement from data producing CEOS agencies to commit to delivery of CARD4L datasets and to support work to capture the benefits of CARD4L data, such as increased uptake by a wider range of users. This work would also help to further develop the CARD4 framework, for instance to assess the accessibility of datasets </a:t>
            </a:r>
            <a:r>
              <a:rPr i="1" lang="en-US"/>
              <a:t>in practice to a third party user</a:t>
            </a:r>
            <a:r>
              <a:rPr i="0" lang="en-US"/>
              <a:t>, or guidance on the best file formats to allow uptake.</a:t>
            </a:r>
            <a:endParaRPr/>
          </a:p>
          <a:p>
            <a:pPr indent="-342900" lvl="0" marL="342900" rtl="0" algn="l">
              <a:lnSpc>
                <a:spcPct val="125000"/>
              </a:lnSpc>
              <a:spcBef>
                <a:spcPts val="0"/>
              </a:spcBef>
              <a:spcAft>
                <a:spcPts val="0"/>
              </a:spcAft>
              <a:buSzPts val="2400"/>
              <a:buFont typeface="Avenir"/>
              <a:buChar char="-"/>
            </a:pPr>
            <a:r>
              <a:rPr i="0" lang="en-US"/>
              <a:t>Increased participation bringing expertise in thematic applications areas may be benficial to LSI-VC.</a:t>
            </a:r>
            <a:endParaRPr/>
          </a:p>
          <a:p>
            <a:pPr indent="-342900" lvl="0" marL="342900" rtl="0" algn="l">
              <a:lnSpc>
                <a:spcPct val="125000"/>
              </a:lnSpc>
              <a:spcBef>
                <a:spcPts val="0"/>
              </a:spcBef>
              <a:spcAft>
                <a:spcPts val="0"/>
              </a:spcAft>
              <a:buSzPts val="2400"/>
              <a:buFont typeface="Avenir"/>
              <a:buChar char="-"/>
            </a:pPr>
            <a:r>
              <a:rPr i="0" lang="en-US"/>
              <a:t>Closer organisational relationships with GOGLAM, GFOI and other teams can help to empower LSI to progress work on requirements and gaps.</a:t>
            </a:r>
            <a:endParaRPr/>
          </a:p>
          <a:p>
            <a:pPr indent="-342900" lvl="0" marL="342900" rtl="0" algn="l">
              <a:lnSpc>
                <a:spcPct val="125000"/>
              </a:lnSpc>
              <a:spcBef>
                <a:spcPts val="0"/>
              </a:spcBef>
              <a:spcAft>
                <a:spcPts val="0"/>
              </a:spcAft>
              <a:buSzPts val="2400"/>
              <a:buFont typeface="Avenir"/>
              <a:buChar char="-"/>
            </a:pPr>
            <a:r>
              <a:rPr i="0" lang="en-US"/>
              <a:t>LSI work on gaps and requirements should be prioritised according to the interests of CEOS agencies, for example in CO2 or biomass estimation as emerging priorities, or in the areas of the quality, sustainability and future requirements of land surface observations needed to underpin SDG products.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54db03e68a_1_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5" name="Google Shape;105;g54db03e68a_1_9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2400"/>
              <a:buFont typeface="Avenir"/>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54db03e68a_1_10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6" name="Google Shape;116;g54db03e68a_1_10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2400"/>
              <a:buFont typeface="Avenir"/>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 name="Shape 26"/>
        <p:cNvGrpSpPr/>
        <p:nvPr/>
      </p:nvGrpSpPr>
      <p:grpSpPr>
        <a:xfrm>
          <a:off x="0" y="0"/>
          <a:ext cx="0" cy="0"/>
          <a:chOff x="0" y="0"/>
          <a:chExt cx="0" cy="0"/>
        </a:xfrm>
      </p:grpSpPr>
      <p:sp>
        <p:nvSpPr>
          <p:cNvPr id="27" name="Google Shape;27;g54db03e68a_1_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 name="Google Shape;28;g54db03e68a_1_2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2400"/>
              <a:buFont typeface="Avenir"/>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 name="Shape 33"/>
        <p:cNvGrpSpPr/>
        <p:nvPr/>
      </p:nvGrpSpPr>
      <p:grpSpPr>
        <a:xfrm>
          <a:off x="0" y="0"/>
          <a:ext cx="0" cy="0"/>
          <a:chOff x="0" y="0"/>
          <a:chExt cx="0" cy="0"/>
        </a:xfrm>
      </p:grpSpPr>
      <p:sp>
        <p:nvSpPr>
          <p:cNvPr id="34" name="Google Shape;34;g54db03e68a_1_3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2400"/>
              <a:buFont typeface="Avenir"/>
              <a:buNone/>
            </a:pPr>
            <a:r>
              <a:t/>
            </a:r>
            <a:endParaRPr/>
          </a:p>
        </p:txBody>
      </p:sp>
      <p:sp>
        <p:nvSpPr>
          <p:cNvPr id="35" name="Google Shape;35;g54db03e68a_1_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 name="Shape 44"/>
        <p:cNvGrpSpPr/>
        <p:nvPr/>
      </p:nvGrpSpPr>
      <p:grpSpPr>
        <a:xfrm>
          <a:off x="0" y="0"/>
          <a:ext cx="0" cy="0"/>
          <a:chOff x="0" y="0"/>
          <a:chExt cx="0" cy="0"/>
        </a:xfrm>
      </p:grpSpPr>
      <p:sp>
        <p:nvSpPr>
          <p:cNvPr id="45" name="Google Shape;45;g54db03e68a_1_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 name="Google Shape;46;g54db03e68a_1_4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2400"/>
              <a:buFont typeface="Avenir"/>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Google Shape;54;g54db03e68a_1_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5" name="Google Shape;55;g54db03e68a_1_5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None/>
            </a:pPr>
            <a:r>
              <a:rPr lang="en-US"/>
              <a:t>Participation from a wide range of CEOS agencies, including the opportunity to provide leadership, is essential to the work of LSI-VC in all areas – CARD4L, requirements, gaps, observational coordination. </a:t>
            </a:r>
            <a:endParaRPr/>
          </a:p>
          <a:p>
            <a:pPr indent="0" lvl="0" marL="0" rtl="0" algn="l">
              <a:lnSpc>
                <a:spcPct val="125000"/>
              </a:lnSpc>
              <a:spcBef>
                <a:spcPts val="0"/>
              </a:spcBef>
              <a:spcAft>
                <a:spcPts val="0"/>
              </a:spcAft>
              <a:buNone/>
            </a:pPr>
            <a:r>
              <a:rPr lang="en-US"/>
              <a:t>To date, focussing on analysis ready data, representation has been achieved with diverse agencies participating in disussions / negotiations of the CARD4L framework. This will need to be continued, including the opportunity for agencies that are prepared to materially support the leadership to step up to those roles. </a:t>
            </a:r>
            <a:endParaRPr/>
          </a:p>
          <a:p>
            <a:pPr indent="0" lvl="0" marL="0" rtl="0" algn="l">
              <a:lnSpc>
                <a:spcPct val="125000"/>
              </a:lnSpc>
              <a:spcBef>
                <a:spcPts val="0"/>
              </a:spcBef>
              <a:spcAft>
                <a:spcPts val="0"/>
              </a:spcAft>
              <a:buNone/>
            </a:pPr>
            <a:r>
              <a:rPr lang="en-US"/>
              <a:t>The ability of the three co-chairs to provide resources in a form that suits them, and at times that suit them, has been a crucial advantage of the tri-chair arrangement. For example ESA fund the secretariat; GA fund A. Siqueira to coordinate CARD4L; and co-chairs changes of duties have been smoothed over, allowing continuity of effort.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54db03e68a_1_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3" name="Google Shape;63;g54db03e68a_1_5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5464e8debd_8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0" name="Google Shape;70;g5464e8debd_8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None/>
            </a:pPr>
            <a:r>
              <a:rPr lang="en-US"/>
              <a:t>Slides in this deck under ‘background materials’ provide additional background on CEOS Analysis Ready Data for Land (CARD4L) and details of the next steps.</a:t>
            </a:r>
            <a:endParaRPr/>
          </a:p>
          <a:p>
            <a:pPr indent="0" lvl="0" marL="0" rtl="0" algn="l">
              <a:lnSpc>
                <a:spcPct val="125000"/>
              </a:lnSpc>
              <a:spcBef>
                <a:spcPts val="0"/>
              </a:spcBef>
              <a:spcAft>
                <a:spcPts val="0"/>
              </a:spcAft>
              <a:buNone/>
            </a:pPr>
            <a:r>
              <a:rPr lang="en-US"/>
              <a:t>The Agreement of the PFS is the culmination of over 2 years of work since the agreement of the definition of CARD4L at Plenary in November 2016. It demonstrates the resolution of diverse points of view, and the emerging acceptance of the concept of analysis ready data and the value proposition of CARD4L.</a:t>
            </a:r>
            <a:endParaRPr/>
          </a:p>
          <a:p>
            <a:pPr indent="0" lvl="0" marL="0" rtl="0" algn="l">
              <a:lnSpc>
                <a:spcPct val="125000"/>
              </a:lnSpc>
              <a:spcBef>
                <a:spcPts val="0"/>
              </a:spcBef>
              <a:spcAft>
                <a:spcPts val="0"/>
              </a:spcAft>
              <a:buNone/>
            </a:pPr>
            <a:r>
              <a:rPr lang="en-US"/>
              <a:t>The Specifications are an essential step for analysis ready data. In the absence of Specifications analysis ready data can be ‘all things to all people’.</a:t>
            </a:r>
            <a:endParaRPr/>
          </a:p>
          <a:p>
            <a:pPr indent="-330200" lvl="0" marL="457200" rtl="0" algn="l">
              <a:lnSpc>
                <a:spcPct val="114000"/>
              </a:lnSpc>
              <a:spcBef>
                <a:spcPts val="600"/>
              </a:spcBef>
              <a:spcAft>
                <a:spcPts val="0"/>
              </a:spcAft>
              <a:buClr>
                <a:srgbClr val="002569"/>
              </a:buClr>
              <a:buSzPts val="1600"/>
              <a:buFont typeface="Avenir"/>
              <a:buChar char="•"/>
            </a:pPr>
            <a:r>
              <a:rPr b="0" lang="en-US" sz="2400">
                <a:solidFill>
                  <a:srgbClr val="002569"/>
                </a:solidFill>
              </a:rPr>
              <a:t>Four further PFS are under development specifically for SAR.</a:t>
            </a:r>
            <a:endParaRPr/>
          </a:p>
          <a:p>
            <a:pPr indent="-330200" lvl="0" marL="457200" rtl="0" algn="l">
              <a:lnSpc>
                <a:spcPct val="114000"/>
              </a:lnSpc>
              <a:spcBef>
                <a:spcPts val="600"/>
              </a:spcBef>
              <a:spcAft>
                <a:spcPts val="0"/>
              </a:spcAft>
              <a:buClr>
                <a:srgbClr val="002569"/>
              </a:buClr>
              <a:buSzPts val="1600"/>
              <a:buFont typeface="Avenir"/>
              <a:buChar char="•"/>
            </a:pPr>
            <a:r>
              <a:rPr b="0" lang="en-US" sz="2400">
                <a:solidFill>
                  <a:srgbClr val="002569"/>
                </a:solidFill>
              </a:rPr>
              <a:t>CEOS Agencies are now self-assessing their products against the specifications and adjusting as necessary.</a:t>
            </a:r>
            <a:endParaRPr/>
          </a:p>
          <a:p>
            <a:pPr indent="-330200" lvl="0" marL="457200" rtl="0" algn="l">
              <a:lnSpc>
                <a:spcPct val="114000"/>
              </a:lnSpc>
              <a:spcBef>
                <a:spcPts val="600"/>
              </a:spcBef>
              <a:spcAft>
                <a:spcPts val="0"/>
              </a:spcAft>
              <a:buClr>
                <a:srgbClr val="002569"/>
              </a:buClr>
              <a:buSzPts val="1600"/>
              <a:buFont typeface="Avenir"/>
              <a:buChar char="•"/>
            </a:pPr>
            <a:r>
              <a:rPr b="0" lang="en-US" sz="2400">
                <a:solidFill>
                  <a:srgbClr val="002569"/>
                </a:solidFill>
              </a:rPr>
              <a:t>The CEOS WGCV will be engaged to undertake peer reviews of these self-assessments.</a:t>
            </a:r>
            <a:endParaRPr/>
          </a:p>
          <a:p>
            <a:pPr indent="-330200" lvl="0" marL="457200" rtl="0" algn="l">
              <a:lnSpc>
                <a:spcPct val="114000"/>
              </a:lnSpc>
              <a:spcBef>
                <a:spcPts val="600"/>
              </a:spcBef>
              <a:spcAft>
                <a:spcPts val="0"/>
              </a:spcAft>
              <a:buClr>
                <a:srgbClr val="002569"/>
              </a:buClr>
              <a:buSzPts val="1600"/>
              <a:buFont typeface="Avenir"/>
              <a:buChar char="•"/>
            </a:pPr>
            <a:r>
              <a:rPr b="0" lang="en-US" sz="2400">
                <a:solidFill>
                  <a:srgbClr val="002569"/>
                </a:solidFill>
              </a:rPr>
              <a:t>Following approval, CARD4L datasets will be catalogued for promotion and ease of access for users. </a:t>
            </a:r>
            <a:r>
              <a:rPr lang="en-US" sz="2400">
                <a:solidFill>
                  <a:srgbClr val="002569"/>
                </a:solidFill>
              </a:rPr>
              <a:t>Sentinel-2 L-2A and Landsat Collection 2 are great examples.</a:t>
            </a:r>
            <a:endParaRPr/>
          </a:p>
          <a:p>
            <a:pPr indent="-330200" lvl="0" marL="457200" rtl="0" algn="l">
              <a:lnSpc>
                <a:spcPct val="114000"/>
              </a:lnSpc>
              <a:spcBef>
                <a:spcPts val="600"/>
              </a:spcBef>
              <a:spcAft>
                <a:spcPts val="0"/>
              </a:spcAft>
              <a:buClr>
                <a:srgbClr val="002569"/>
              </a:buClr>
              <a:buSzPts val="1600"/>
              <a:buFont typeface="Avenir"/>
              <a:buChar char="•"/>
            </a:pPr>
            <a:r>
              <a:rPr b="0" lang="en-US" sz="2400">
                <a:solidFill>
                  <a:srgbClr val="002569"/>
                </a:solidFill>
              </a:rPr>
              <a:t>LSI-VC also plans to conduct data supply and user access trials – pushing data to large online storage and analysis hubs to further ease access and use.</a:t>
            </a:r>
            <a:endParaRPr/>
          </a:p>
          <a:p>
            <a:pPr indent="-330200" lvl="0" marL="457200" rtl="0" algn="l">
              <a:lnSpc>
                <a:spcPct val="114000"/>
              </a:lnSpc>
              <a:spcBef>
                <a:spcPts val="600"/>
              </a:spcBef>
              <a:spcAft>
                <a:spcPts val="0"/>
              </a:spcAft>
              <a:buClr>
                <a:srgbClr val="002569"/>
              </a:buClr>
              <a:buSzPts val="1600"/>
              <a:buFont typeface="Avenir"/>
              <a:buChar char="•"/>
            </a:pPr>
            <a:r>
              <a:rPr b="0" lang="en-US" sz="2400">
                <a:solidFill>
                  <a:srgbClr val="002569"/>
                </a:solidFill>
              </a:rPr>
              <a:t>Effort to date has been driven by LSI-VC for land applications, however CEOS has identified the need for a broader CEOS strategy for ARD, and th</a:t>
            </a:r>
            <a:r>
              <a:rPr b="0" lang="en-US" sz="2400"/>
              <a:t>e CSIRO/GA SIT Vice Chair </a:t>
            </a:r>
            <a:r>
              <a:rPr b="0" lang="en-US" sz="2400">
                <a:solidFill>
                  <a:srgbClr val="002569"/>
                </a:solidFill>
              </a:rPr>
              <a:t>intends to take this on as a priority in 2020-2021.</a:t>
            </a:r>
            <a:endParaRPr/>
          </a:p>
          <a:p>
            <a:pPr indent="0" lvl="0" marL="0" rtl="0" algn="l">
              <a:lnSpc>
                <a:spcPct val="125000"/>
              </a:lnSpc>
              <a:spcBef>
                <a:spcPts val="600"/>
              </a:spcBef>
              <a:spcAft>
                <a:spcPts val="0"/>
              </a:spcAft>
              <a:buNone/>
            </a:pPr>
            <a:r>
              <a:t/>
            </a:r>
            <a:endParaRPr/>
          </a:p>
          <a:p>
            <a:pPr indent="0" lvl="0" marL="0" rtl="0" algn="l">
              <a:lnSpc>
                <a:spcPct val="125000"/>
              </a:lnSpc>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54db03e68a_1_7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g54db03e68a_1_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54da6ac8b5_1_1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54da6ac8b5_1_10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x">
  <p:cSld name="TITLE_AND_BODY">
    <p:bg>
      <p:bgPr>
        <a:blipFill>
          <a:blip r:embed="rId2">
            <a:alphaModFix/>
          </a:blip>
          <a:stretch>
            <a:fillRect/>
          </a:stretch>
        </a:blipFill>
      </p:bgPr>
    </p:bg>
    <p:spTree>
      <p:nvGrpSpPr>
        <p:cNvPr id="7" name="Shape 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p:cSld name="Blank">
    <p:spTree>
      <p:nvGrpSpPr>
        <p:cNvPr id="8" name="Shape 8"/>
        <p:cNvGrpSpPr/>
        <p:nvPr/>
      </p:nvGrpSpPr>
      <p:grpSpPr>
        <a:xfrm>
          <a:off x="0" y="0"/>
          <a:ext cx="0" cy="0"/>
          <a:chOff x="0" y="0"/>
          <a:chExt cx="0" cy="0"/>
        </a:xfrm>
      </p:grpSpPr>
      <p:sp>
        <p:nvSpPr>
          <p:cNvPr id="9" name="Google Shape;9;p3"/>
          <p:cNvSpPr/>
          <p:nvPr>
            <p:ph idx="12" type="sldNum"/>
          </p:nvPr>
        </p:nvSpPr>
        <p:spPr>
          <a:xfrm>
            <a:off x="8763000" y="6629400"/>
            <a:ext cx="304800" cy="187285"/>
          </a:xfrm>
          <a:prstGeom prst="roundRect">
            <a:avLst>
              <a:gd fmla="val 16667" name="adj"/>
            </a:avLst>
          </a:prstGeom>
          <a:solidFill>
            <a:schemeClr val="lt1">
              <a:alpha val="48627"/>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lvl1pPr indent="0" lvl="0" marL="0" marR="0" algn="ctr">
              <a:spcBef>
                <a:spcPts val="0"/>
              </a:spcBef>
              <a:buNone/>
              <a:defRPr b="0" i="1" sz="1100" u="none" cap="none" strike="noStrike">
                <a:solidFill>
                  <a:schemeClr val="dk2"/>
                </a:solidFill>
                <a:latin typeface="Helvetica Neue"/>
                <a:ea typeface="Helvetica Neue"/>
                <a:cs typeface="Helvetica Neue"/>
                <a:sym typeface="Helvetica Neue"/>
              </a:defRPr>
            </a:lvl1pPr>
            <a:lvl2pPr indent="0" lvl="1" marL="0" marR="0" algn="ctr">
              <a:spcBef>
                <a:spcPts val="0"/>
              </a:spcBef>
              <a:buNone/>
              <a:defRPr b="0" i="1" sz="1100" u="none" cap="none" strike="noStrike">
                <a:solidFill>
                  <a:schemeClr val="dk2"/>
                </a:solidFill>
                <a:latin typeface="Helvetica Neue"/>
                <a:ea typeface="Helvetica Neue"/>
                <a:cs typeface="Helvetica Neue"/>
                <a:sym typeface="Helvetica Neue"/>
              </a:defRPr>
            </a:lvl2pPr>
            <a:lvl3pPr indent="0" lvl="2" marL="0" marR="0" algn="ctr">
              <a:spcBef>
                <a:spcPts val="0"/>
              </a:spcBef>
              <a:buNone/>
              <a:defRPr b="0" i="1" sz="1100" u="none" cap="none" strike="noStrike">
                <a:solidFill>
                  <a:schemeClr val="dk2"/>
                </a:solidFill>
                <a:latin typeface="Helvetica Neue"/>
                <a:ea typeface="Helvetica Neue"/>
                <a:cs typeface="Helvetica Neue"/>
                <a:sym typeface="Helvetica Neue"/>
              </a:defRPr>
            </a:lvl3pPr>
            <a:lvl4pPr indent="0" lvl="3" marL="0" marR="0" algn="ctr">
              <a:spcBef>
                <a:spcPts val="0"/>
              </a:spcBef>
              <a:buNone/>
              <a:defRPr b="0" i="1" sz="1100" u="none" cap="none" strike="noStrike">
                <a:solidFill>
                  <a:schemeClr val="dk2"/>
                </a:solidFill>
                <a:latin typeface="Helvetica Neue"/>
                <a:ea typeface="Helvetica Neue"/>
                <a:cs typeface="Helvetica Neue"/>
                <a:sym typeface="Helvetica Neue"/>
              </a:defRPr>
            </a:lvl4pPr>
            <a:lvl5pPr indent="0" lvl="4" marL="0" marR="0" algn="ctr">
              <a:spcBef>
                <a:spcPts val="0"/>
              </a:spcBef>
              <a:buNone/>
              <a:defRPr b="0" i="1" sz="1100" u="none" cap="none" strike="noStrike">
                <a:solidFill>
                  <a:schemeClr val="dk2"/>
                </a:solidFill>
                <a:latin typeface="Helvetica Neue"/>
                <a:ea typeface="Helvetica Neue"/>
                <a:cs typeface="Helvetica Neue"/>
                <a:sym typeface="Helvetica Neue"/>
              </a:defRPr>
            </a:lvl5pPr>
            <a:lvl6pPr indent="0" lvl="5" marL="0" marR="0" algn="ctr">
              <a:spcBef>
                <a:spcPts val="0"/>
              </a:spcBef>
              <a:buNone/>
              <a:defRPr b="0" i="1" sz="1100" u="none" cap="none" strike="noStrike">
                <a:solidFill>
                  <a:schemeClr val="dk2"/>
                </a:solidFill>
                <a:latin typeface="Helvetica Neue"/>
                <a:ea typeface="Helvetica Neue"/>
                <a:cs typeface="Helvetica Neue"/>
                <a:sym typeface="Helvetica Neue"/>
              </a:defRPr>
            </a:lvl6pPr>
            <a:lvl7pPr indent="0" lvl="6" marL="0" marR="0" algn="ctr">
              <a:spcBef>
                <a:spcPts val="0"/>
              </a:spcBef>
              <a:buNone/>
              <a:defRPr b="0" i="1" sz="1100" u="none" cap="none" strike="noStrike">
                <a:solidFill>
                  <a:schemeClr val="dk2"/>
                </a:solidFill>
                <a:latin typeface="Helvetica Neue"/>
                <a:ea typeface="Helvetica Neue"/>
                <a:cs typeface="Helvetica Neue"/>
                <a:sym typeface="Helvetica Neue"/>
              </a:defRPr>
            </a:lvl7pPr>
            <a:lvl8pPr indent="0" lvl="7" marL="0" marR="0" algn="ctr">
              <a:spcBef>
                <a:spcPts val="0"/>
              </a:spcBef>
              <a:buNone/>
              <a:defRPr b="0" i="1" sz="1100" u="none" cap="none" strike="noStrike">
                <a:solidFill>
                  <a:schemeClr val="dk2"/>
                </a:solidFill>
                <a:latin typeface="Helvetica Neue"/>
                <a:ea typeface="Helvetica Neue"/>
                <a:cs typeface="Helvetica Neue"/>
                <a:sym typeface="Helvetica Neue"/>
              </a:defRPr>
            </a:lvl8pPr>
            <a:lvl9pPr indent="0" lvl="8" marL="0" marR="0" algn="ctr">
              <a:spcBef>
                <a:spcPts val="0"/>
              </a:spcBef>
              <a:buNone/>
              <a:defRPr b="0" i="1" sz="1100" u="none" cap="none" strike="noStrike">
                <a:solidFill>
                  <a:schemeClr val="dk2"/>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
        <p:nvSpPr>
          <p:cNvPr id="10" name="Google Shape;10;p3"/>
          <p:cNvSpPr txBox="1"/>
          <p:nvPr>
            <p:ph idx="1" type="body"/>
          </p:nvPr>
        </p:nvSpPr>
        <p:spPr>
          <a:xfrm>
            <a:off x="76200" y="1219200"/>
            <a:ext cx="8991600" cy="5334000"/>
          </a:xfrm>
          <a:prstGeom prst="rect">
            <a:avLst/>
          </a:prstGeom>
          <a:noFill/>
          <a:ln>
            <a:noFill/>
          </a:ln>
        </p:spPr>
        <p:txBody>
          <a:bodyPr anchorCtr="0" anchor="t" bIns="45700" lIns="91425" spcFirstLastPara="1" rIns="91425" wrap="square" tIns="45700"/>
          <a:lstStyle>
            <a:lvl1pPr indent="-355600" lvl="0" marL="457200" marR="0" rtl="0" algn="l">
              <a:spcBef>
                <a:spcPts val="500"/>
              </a:spcBef>
              <a:spcAft>
                <a:spcPts val="0"/>
              </a:spcAft>
              <a:buClr>
                <a:srgbClr val="002569"/>
              </a:buClr>
              <a:buSzPts val="2000"/>
              <a:buFont typeface="Arial"/>
              <a:buChar char="•"/>
              <a:defRPr b="1" i="0" sz="2000" u="none" cap="none" strike="noStrike">
                <a:solidFill>
                  <a:srgbClr val="002569"/>
                </a:solidFill>
                <a:latin typeface="Helvetica Neue"/>
                <a:ea typeface="Helvetica Neue"/>
                <a:cs typeface="Helvetica Neue"/>
                <a:sym typeface="Helvetica Neue"/>
              </a:defRPr>
            </a:lvl1pPr>
            <a:lvl2pPr indent="-355600" lvl="1" marL="914400" marR="0" rtl="0" algn="l">
              <a:spcBef>
                <a:spcPts val="500"/>
              </a:spcBef>
              <a:spcAft>
                <a:spcPts val="0"/>
              </a:spcAft>
              <a:buClr>
                <a:srgbClr val="002569"/>
              </a:buClr>
              <a:buSzPts val="2000"/>
              <a:buFont typeface="Courier New"/>
              <a:buChar char="o"/>
              <a:defRPr b="0" i="0" sz="2000" u="none" cap="none" strike="noStrike">
                <a:solidFill>
                  <a:srgbClr val="002569"/>
                </a:solidFill>
                <a:latin typeface="Helvetica Neue"/>
                <a:ea typeface="Helvetica Neue"/>
                <a:cs typeface="Helvetica Neue"/>
                <a:sym typeface="Helvetica Neue"/>
              </a:defRPr>
            </a:lvl2pPr>
            <a:lvl3pPr indent="-355600" lvl="2" marL="1371600" marR="0" rtl="0" algn="l">
              <a:spcBef>
                <a:spcPts val="500"/>
              </a:spcBef>
              <a:spcAft>
                <a:spcPts val="0"/>
              </a:spcAft>
              <a:buClr>
                <a:srgbClr val="002569"/>
              </a:buClr>
              <a:buSzPts val="2000"/>
              <a:buFont typeface="Noto Sans Symbols"/>
              <a:buChar char="▪"/>
              <a:defRPr b="0" i="0" sz="2000" u="none" cap="none" strike="noStrike">
                <a:solidFill>
                  <a:srgbClr val="002569"/>
                </a:solidFill>
                <a:latin typeface="Helvetica Neue"/>
                <a:ea typeface="Helvetica Neue"/>
                <a:cs typeface="Helvetica Neue"/>
                <a:sym typeface="Helvetica Neue"/>
              </a:defRPr>
            </a:lvl3pPr>
            <a:lvl4pPr indent="-355600" lvl="3" marL="1828800" marR="0" rtl="0" algn="l">
              <a:spcBef>
                <a:spcPts val="500"/>
              </a:spcBef>
              <a:spcAft>
                <a:spcPts val="0"/>
              </a:spcAft>
              <a:buClr>
                <a:srgbClr val="002569"/>
              </a:buClr>
              <a:buSzPts val="2000"/>
              <a:buFont typeface="Arial"/>
              <a:buChar char="▪"/>
              <a:defRPr b="0" i="0" sz="2000" u="none" cap="none" strike="noStrike">
                <a:solidFill>
                  <a:srgbClr val="002569"/>
                </a:solidFill>
                <a:latin typeface="Helvetica Neue"/>
                <a:ea typeface="Helvetica Neue"/>
                <a:cs typeface="Helvetica Neue"/>
                <a:sym typeface="Helvetica Neue"/>
              </a:defRPr>
            </a:lvl4pPr>
            <a:lvl5pPr indent="-355600" lvl="4" marL="2286000" marR="0" rtl="0" algn="l">
              <a:spcBef>
                <a:spcPts val="500"/>
              </a:spcBef>
              <a:spcAft>
                <a:spcPts val="0"/>
              </a:spcAft>
              <a:buClr>
                <a:srgbClr val="002569"/>
              </a:buClr>
              <a:buSzPts val="2000"/>
              <a:buFont typeface="Arial"/>
              <a:buChar char="•"/>
              <a:defRPr b="0" i="0" sz="2000" u="none" cap="none" strike="noStrike">
                <a:solidFill>
                  <a:srgbClr val="002569"/>
                </a:solidFill>
                <a:latin typeface="Helvetica Neue"/>
                <a:ea typeface="Helvetica Neue"/>
                <a:cs typeface="Helvetica Neue"/>
                <a:sym typeface="Helvetica Neue"/>
              </a:defRPr>
            </a:lvl5pPr>
            <a:lvl6pPr indent="-228600" lvl="5" marL="27432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6pPr>
            <a:lvl7pPr indent="-228600" lvl="6" marL="32004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7pPr>
            <a:lvl8pPr indent="-228600" lvl="7" marL="36576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8pPr>
            <a:lvl9pPr indent="-228600" lvl="8" marL="41148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9pPr>
          </a:lstStyle>
          <a:p/>
        </p:txBody>
      </p:sp>
      <p:sp>
        <p:nvSpPr>
          <p:cNvPr id="11" name="Google Shape;11;p3"/>
          <p:cNvSpPr/>
          <p:nvPr/>
        </p:nvSpPr>
        <p:spPr>
          <a:xfrm>
            <a:off x="76200" y="6629400"/>
            <a:ext cx="2362200" cy="187285"/>
          </a:xfrm>
          <a:prstGeom prst="roundRect">
            <a:avLst>
              <a:gd fmla="val 16667" name="adj"/>
            </a:avLst>
          </a:prstGeom>
          <a:solidFill>
            <a:schemeClr val="lt1">
              <a:alpha val="48627"/>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b="0" i="1" lang="en-US" sz="1100" u="none" cap="none" strike="noStrike">
                <a:solidFill>
                  <a:schemeClr val="dk2"/>
                </a:solidFill>
                <a:latin typeface="Helvetica Neue"/>
                <a:ea typeface="Helvetica Neue"/>
                <a:cs typeface="Helvetica Neue"/>
                <a:sym typeface="Helvetica Neue"/>
              </a:rPr>
              <a:t>SIT-34, 3-4 April 2019</a:t>
            </a:r>
            <a:endParaRPr b="0" i="1" sz="1100" u="none" cap="none" strike="noStrike">
              <a:solidFill>
                <a:schemeClr val="dk2"/>
              </a:solidFill>
              <a:latin typeface="Helvetica Neue"/>
              <a:ea typeface="Helvetica Neue"/>
              <a:cs typeface="Helvetica Neue"/>
              <a:sym typeface="Helvetica Neue"/>
            </a:endParaRPr>
          </a:p>
        </p:txBody>
      </p:sp>
      <p:sp>
        <p:nvSpPr>
          <p:cNvPr id="12" name="Google Shape;12;p3"/>
          <p:cNvSpPr txBox="1"/>
          <p:nvPr>
            <p:ph idx="2" type="body"/>
          </p:nvPr>
        </p:nvSpPr>
        <p:spPr>
          <a:xfrm>
            <a:off x="1905000" y="76200"/>
            <a:ext cx="5638800" cy="838200"/>
          </a:xfrm>
          <a:prstGeom prst="rect">
            <a:avLst/>
          </a:prstGeom>
          <a:noFill/>
          <a:ln>
            <a:noFill/>
          </a:ln>
        </p:spPr>
        <p:txBody>
          <a:bodyPr anchorCtr="0" anchor="t" bIns="45700" lIns="91425" spcFirstLastPara="1" rIns="91425" wrap="square" tIns="45700"/>
          <a:lstStyle>
            <a:lvl1pPr indent="-228600" lvl="0" marL="457200" marR="0" rtl="0" algn="ctr">
              <a:spcBef>
                <a:spcPts val="500"/>
              </a:spcBef>
              <a:spcAft>
                <a:spcPts val="0"/>
              </a:spcAft>
              <a:buClr>
                <a:schemeClr val="lt1"/>
              </a:buClr>
              <a:buSzPts val="2800"/>
              <a:buFont typeface="Arial"/>
              <a:buNone/>
              <a:defRPr b="1" i="0" sz="2800" u="none" cap="none" strike="noStrike">
                <a:solidFill>
                  <a:schemeClr val="lt1"/>
                </a:solidFill>
                <a:latin typeface="Helvetica Neue"/>
                <a:ea typeface="Helvetica Neue"/>
                <a:cs typeface="Helvetica Neue"/>
                <a:sym typeface="Helvetica Neue"/>
              </a:defRPr>
            </a:lvl1pPr>
            <a:lvl2pPr indent="-381000" lvl="1" marL="914400" marR="0" rtl="0" algn="l">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2pPr>
            <a:lvl3pPr indent="-381000" lvl="2" marL="1371600" marR="0" rtl="0" algn="l">
              <a:spcBef>
                <a:spcPts val="500"/>
              </a:spcBef>
              <a:spcAft>
                <a:spcPts val="0"/>
              </a:spcAft>
              <a:buClr>
                <a:srgbClr val="002569"/>
              </a:buClr>
              <a:buSzPts val="2400"/>
              <a:buFont typeface="Arial"/>
              <a:buChar char="o"/>
              <a:defRPr b="0" i="0" sz="2400" u="none" cap="none" strike="noStrike">
                <a:solidFill>
                  <a:srgbClr val="002569"/>
                </a:solidFill>
                <a:latin typeface="Arial"/>
                <a:ea typeface="Arial"/>
                <a:cs typeface="Arial"/>
                <a:sym typeface="Arial"/>
              </a:defRPr>
            </a:lvl3pPr>
            <a:lvl4pPr indent="-381000" lvl="3" marL="1828800" marR="0" rtl="0" algn="l">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4pPr>
            <a:lvl5pPr indent="-381000" lvl="4" marL="2286000" marR="0" rtl="0" algn="l">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5pPr>
            <a:lvl6pPr indent="-228600" lvl="5" marL="27432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6pPr>
            <a:lvl7pPr indent="-228600" lvl="6" marL="32004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7pPr>
            <a:lvl8pPr indent="-228600" lvl="7" marL="36576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8pPr>
            <a:lvl9pPr indent="-228600" lvl="8" marL="41148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p:cSld name="1_Blank">
    <p:spTree>
      <p:nvGrpSpPr>
        <p:cNvPr id="13" name="Shape 13"/>
        <p:cNvGrpSpPr/>
        <p:nvPr/>
      </p:nvGrpSpPr>
      <p:grpSpPr>
        <a:xfrm>
          <a:off x="0" y="0"/>
          <a:ext cx="0" cy="0"/>
          <a:chOff x="0" y="0"/>
          <a:chExt cx="0" cy="0"/>
        </a:xfrm>
      </p:grpSpPr>
      <p:sp>
        <p:nvSpPr>
          <p:cNvPr id="14" name="Google Shape;14;p4"/>
          <p:cNvSpPr/>
          <p:nvPr>
            <p:ph idx="12" type="sldNum"/>
          </p:nvPr>
        </p:nvSpPr>
        <p:spPr>
          <a:xfrm>
            <a:off x="8763000" y="6629400"/>
            <a:ext cx="304800" cy="187285"/>
          </a:xfrm>
          <a:prstGeom prst="roundRect">
            <a:avLst>
              <a:gd fmla="val 16667" name="adj"/>
            </a:avLst>
          </a:prstGeom>
          <a:solidFill>
            <a:schemeClr val="lt1">
              <a:alpha val="48235"/>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lvl1pPr indent="0" lvl="0" marL="0" marR="0" algn="ctr">
              <a:spcBef>
                <a:spcPts val="0"/>
              </a:spcBef>
              <a:spcAft>
                <a:spcPts val="0"/>
              </a:spcAft>
              <a:buClr>
                <a:schemeClr val="dk2"/>
              </a:buClr>
              <a:buSzPts val="1100"/>
              <a:buFont typeface="Helvetica Neue"/>
              <a:buNone/>
              <a:defRPr b="0" i="1" sz="1100" u="none" cap="none" strike="noStrike">
                <a:solidFill>
                  <a:schemeClr val="dk2"/>
                </a:solidFill>
                <a:latin typeface="Helvetica Neue"/>
                <a:ea typeface="Helvetica Neue"/>
                <a:cs typeface="Helvetica Neue"/>
                <a:sym typeface="Helvetica Neue"/>
              </a:defRPr>
            </a:lvl1pPr>
            <a:lvl2pPr indent="0" lvl="1" marL="0" marR="0" algn="ctr">
              <a:spcBef>
                <a:spcPts val="0"/>
              </a:spcBef>
              <a:spcAft>
                <a:spcPts val="0"/>
              </a:spcAft>
              <a:buClr>
                <a:schemeClr val="dk2"/>
              </a:buClr>
              <a:buSzPts val="1100"/>
              <a:buFont typeface="Helvetica Neue"/>
              <a:buNone/>
              <a:defRPr b="0" i="1" sz="1100" u="none" cap="none" strike="noStrike">
                <a:solidFill>
                  <a:schemeClr val="dk2"/>
                </a:solidFill>
                <a:latin typeface="Helvetica Neue"/>
                <a:ea typeface="Helvetica Neue"/>
                <a:cs typeface="Helvetica Neue"/>
                <a:sym typeface="Helvetica Neue"/>
              </a:defRPr>
            </a:lvl2pPr>
            <a:lvl3pPr indent="0" lvl="2" marL="0" marR="0" algn="ctr">
              <a:spcBef>
                <a:spcPts val="0"/>
              </a:spcBef>
              <a:spcAft>
                <a:spcPts val="0"/>
              </a:spcAft>
              <a:buClr>
                <a:schemeClr val="dk2"/>
              </a:buClr>
              <a:buSzPts val="1100"/>
              <a:buFont typeface="Helvetica Neue"/>
              <a:buNone/>
              <a:defRPr b="0" i="1" sz="1100" u="none" cap="none" strike="noStrike">
                <a:solidFill>
                  <a:schemeClr val="dk2"/>
                </a:solidFill>
                <a:latin typeface="Helvetica Neue"/>
                <a:ea typeface="Helvetica Neue"/>
                <a:cs typeface="Helvetica Neue"/>
                <a:sym typeface="Helvetica Neue"/>
              </a:defRPr>
            </a:lvl3pPr>
            <a:lvl4pPr indent="0" lvl="3" marL="0" marR="0" algn="ctr">
              <a:spcBef>
                <a:spcPts val="0"/>
              </a:spcBef>
              <a:spcAft>
                <a:spcPts val="0"/>
              </a:spcAft>
              <a:buClr>
                <a:schemeClr val="dk2"/>
              </a:buClr>
              <a:buSzPts val="1100"/>
              <a:buFont typeface="Helvetica Neue"/>
              <a:buNone/>
              <a:defRPr b="0" i="1" sz="1100" u="none" cap="none" strike="noStrike">
                <a:solidFill>
                  <a:schemeClr val="dk2"/>
                </a:solidFill>
                <a:latin typeface="Helvetica Neue"/>
                <a:ea typeface="Helvetica Neue"/>
                <a:cs typeface="Helvetica Neue"/>
                <a:sym typeface="Helvetica Neue"/>
              </a:defRPr>
            </a:lvl4pPr>
            <a:lvl5pPr indent="0" lvl="4" marL="0" marR="0" algn="ctr">
              <a:spcBef>
                <a:spcPts val="0"/>
              </a:spcBef>
              <a:spcAft>
                <a:spcPts val="0"/>
              </a:spcAft>
              <a:buClr>
                <a:schemeClr val="dk2"/>
              </a:buClr>
              <a:buSzPts val="1100"/>
              <a:buFont typeface="Helvetica Neue"/>
              <a:buNone/>
              <a:defRPr b="0" i="1" sz="1100" u="none" cap="none" strike="noStrike">
                <a:solidFill>
                  <a:schemeClr val="dk2"/>
                </a:solidFill>
                <a:latin typeface="Helvetica Neue"/>
                <a:ea typeface="Helvetica Neue"/>
                <a:cs typeface="Helvetica Neue"/>
                <a:sym typeface="Helvetica Neue"/>
              </a:defRPr>
            </a:lvl5pPr>
            <a:lvl6pPr indent="0" lvl="5" marL="0" marR="0" algn="ctr">
              <a:spcBef>
                <a:spcPts val="0"/>
              </a:spcBef>
              <a:spcAft>
                <a:spcPts val="0"/>
              </a:spcAft>
              <a:buClr>
                <a:schemeClr val="dk2"/>
              </a:buClr>
              <a:buSzPts val="1100"/>
              <a:buFont typeface="Helvetica Neue"/>
              <a:buNone/>
              <a:defRPr b="0" i="1" sz="1100" u="none" cap="none" strike="noStrike">
                <a:solidFill>
                  <a:schemeClr val="dk2"/>
                </a:solidFill>
                <a:latin typeface="Helvetica Neue"/>
                <a:ea typeface="Helvetica Neue"/>
                <a:cs typeface="Helvetica Neue"/>
                <a:sym typeface="Helvetica Neue"/>
              </a:defRPr>
            </a:lvl6pPr>
            <a:lvl7pPr indent="0" lvl="6" marL="0" marR="0" algn="ctr">
              <a:spcBef>
                <a:spcPts val="0"/>
              </a:spcBef>
              <a:spcAft>
                <a:spcPts val="0"/>
              </a:spcAft>
              <a:buClr>
                <a:schemeClr val="dk2"/>
              </a:buClr>
              <a:buSzPts val="1100"/>
              <a:buFont typeface="Helvetica Neue"/>
              <a:buNone/>
              <a:defRPr b="0" i="1" sz="1100" u="none" cap="none" strike="noStrike">
                <a:solidFill>
                  <a:schemeClr val="dk2"/>
                </a:solidFill>
                <a:latin typeface="Helvetica Neue"/>
                <a:ea typeface="Helvetica Neue"/>
                <a:cs typeface="Helvetica Neue"/>
                <a:sym typeface="Helvetica Neue"/>
              </a:defRPr>
            </a:lvl7pPr>
            <a:lvl8pPr indent="0" lvl="7" marL="0" marR="0" algn="ctr">
              <a:spcBef>
                <a:spcPts val="0"/>
              </a:spcBef>
              <a:spcAft>
                <a:spcPts val="0"/>
              </a:spcAft>
              <a:buClr>
                <a:schemeClr val="dk2"/>
              </a:buClr>
              <a:buSzPts val="1100"/>
              <a:buFont typeface="Helvetica Neue"/>
              <a:buNone/>
              <a:defRPr b="0" i="1" sz="1100" u="none" cap="none" strike="noStrike">
                <a:solidFill>
                  <a:schemeClr val="dk2"/>
                </a:solidFill>
                <a:latin typeface="Helvetica Neue"/>
                <a:ea typeface="Helvetica Neue"/>
                <a:cs typeface="Helvetica Neue"/>
                <a:sym typeface="Helvetica Neue"/>
              </a:defRPr>
            </a:lvl8pPr>
            <a:lvl9pPr indent="0" lvl="8" marL="0" marR="0" algn="ctr">
              <a:spcBef>
                <a:spcPts val="0"/>
              </a:spcBef>
              <a:spcAft>
                <a:spcPts val="0"/>
              </a:spcAft>
              <a:buClr>
                <a:schemeClr val="dk2"/>
              </a:buClr>
              <a:buSzPts val="1100"/>
              <a:buFont typeface="Helvetica Neue"/>
              <a:buNone/>
              <a:defRPr b="0" i="1" sz="1100" u="none" cap="none" strike="noStrike">
                <a:solidFill>
                  <a:schemeClr val="dk2"/>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
        <p:nvSpPr>
          <p:cNvPr id="15" name="Google Shape;15;p4"/>
          <p:cNvSpPr txBox="1"/>
          <p:nvPr>
            <p:ph idx="1" type="body"/>
          </p:nvPr>
        </p:nvSpPr>
        <p:spPr>
          <a:xfrm>
            <a:off x="76200" y="1219200"/>
            <a:ext cx="8991600" cy="5334000"/>
          </a:xfrm>
          <a:prstGeom prst="rect">
            <a:avLst/>
          </a:prstGeom>
          <a:noFill/>
          <a:ln>
            <a:noFill/>
          </a:ln>
        </p:spPr>
        <p:txBody>
          <a:bodyPr anchorCtr="0" anchor="t" bIns="45700" lIns="91425" spcFirstLastPara="1" rIns="91425" wrap="square" tIns="45700"/>
          <a:lstStyle>
            <a:lvl1pPr indent="-355600" lvl="0" marL="457200" marR="0" rtl="0" algn="l">
              <a:spcBef>
                <a:spcPts val="500"/>
              </a:spcBef>
              <a:spcAft>
                <a:spcPts val="0"/>
              </a:spcAft>
              <a:buClr>
                <a:srgbClr val="002569"/>
              </a:buClr>
              <a:buSzPts val="2000"/>
              <a:buFont typeface="Arial"/>
              <a:buChar char="•"/>
              <a:defRPr b="1" i="0" sz="2000" u="none" cap="none" strike="noStrike">
                <a:solidFill>
                  <a:srgbClr val="002569"/>
                </a:solidFill>
                <a:latin typeface="Helvetica Neue"/>
                <a:ea typeface="Helvetica Neue"/>
                <a:cs typeface="Helvetica Neue"/>
                <a:sym typeface="Helvetica Neue"/>
              </a:defRPr>
            </a:lvl1pPr>
            <a:lvl2pPr indent="-355600" lvl="1" marL="914400" marR="0" rtl="0" algn="l">
              <a:spcBef>
                <a:spcPts val="500"/>
              </a:spcBef>
              <a:spcAft>
                <a:spcPts val="0"/>
              </a:spcAft>
              <a:buClr>
                <a:srgbClr val="002569"/>
              </a:buClr>
              <a:buSzPts val="2000"/>
              <a:buFont typeface="Courier New"/>
              <a:buChar char="o"/>
              <a:defRPr b="0" i="0" sz="2000" u="none" cap="none" strike="noStrike">
                <a:solidFill>
                  <a:srgbClr val="002569"/>
                </a:solidFill>
                <a:latin typeface="Helvetica Neue"/>
                <a:ea typeface="Helvetica Neue"/>
                <a:cs typeface="Helvetica Neue"/>
                <a:sym typeface="Helvetica Neue"/>
              </a:defRPr>
            </a:lvl2pPr>
            <a:lvl3pPr indent="-355600" lvl="2" marL="1371600" marR="0" rtl="0" algn="l">
              <a:spcBef>
                <a:spcPts val="500"/>
              </a:spcBef>
              <a:spcAft>
                <a:spcPts val="0"/>
              </a:spcAft>
              <a:buClr>
                <a:srgbClr val="002569"/>
              </a:buClr>
              <a:buSzPts val="2000"/>
              <a:buFont typeface="Noto Sans Symbols"/>
              <a:buChar char="▪"/>
              <a:defRPr b="0" i="0" sz="2000" u="none" cap="none" strike="noStrike">
                <a:solidFill>
                  <a:srgbClr val="002569"/>
                </a:solidFill>
                <a:latin typeface="Helvetica Neue"/>
                <a:ea typeface="Helvetica Neue"/>
                <a:cs typeface="Helvetica Neue"/>
                <a:sym typeface="Helvetica Neue"/>
              </a:defRPr>
            </a:lvl3pPr>
            <a:lvl4pPr indent="-355600" lvl="3" marL="1828800" marR="0" rtl="0" algn="l">
              <a:spcBef>
                <a:spcPts val="500"/>
              </a:spcBef>
              <a:spcAft>
                <a:spcPts val="0"/>
              </a:spcAft>
              <a:buClr>
                <a:srgbClr val="002569"/>
              </a:buClr>
              <a:buSzPts val="2000"/>
              <a:buFont typeface="Arial"/>
              <a:buChar char="▪"/>
              <a:defRPr b="0" i="0" sz="2000" u="none" cap="none" strike="noStrike">
                <a:solidFill>
                  <a:srgbClr val="002569"/>
                </a:solidFill>
                <a:latin typeface="Helvetica Neue"/>
                <a:ea typeface="Helvetica Neue"/>
                <a:cs typeface="Helvetica Neue"/>
                <a:sym typeface="Helvetica Neue"/>
              </a:defRPr>
            </a:lvl4pPr>
            <a:lvl5pPr indent="-355600" lvl="4" marL="2286000" marR="0" rtl="0" algn="l">
              <a:spcBef>
                <a:spcPts val="500"/>
              </a:spcBef>
              <a:spcAft>
                <a:spcPts val="0"/>
              </a:spcAft>
              <a:buClr>
                <a:srgbClr val="002569"/>
              </a:buClr>
              <a:buSzPts val="2000"/>
              <a:buFont typeface="Arial"/>
              <a:buChar char="•"/>
              <a:defRPr b="0" i="0" sz="2000" u="none" cap="none" strike="noStrike">
                <a:solidFill>
                  <a:srgbClr val="002569"/>
                </a:solidFill>
                <a:latin typeface="Helvetica Neue"/>
                <a:ea typeface="Helvetica Neue"/>
                <a:cs typeface="Helvetica Neue"/>
                <a:sym typeface="Helvetica Neue"/>
              </a:defRPr>
            </a:lvl5pPr>
            <a:lvl6pPr indent="-228600" lvl="5" marL="2743200" marR="0" rtl="0" algn="l">
              <a:spcBef>
                <a:spcPts val="500"/>
              </a:spcBef>
              <a:spcAft>
                <a:spcPts val="0"/>
              </a:spcAft>
              <a:buClr>
                <a:srgbClr val="002569"/>
              </a:buClr>
              <a:buSzPts val="1400"/>
              <a:buFont typeface="Arial"/>
              <a:buNone/>
              <a:defRPr b="0" i="0" sz="2400" u="none" cap="none" strike="noStrike">
                <a:solidFill>
                  <a:srgbClr val="002569"/>
                </a:solidFill>
                <a:latin typeface="Arial"/>
                <a:ea typeface="Arial"/>
                <a:cs typeface="Arial"/>
                <a:sym typeface="Arial"/>
              </a:defRPr>
            </a:lvl6pPr>
            <a:lvl7pPr indent="-228600" lvl="6" marL="3200400" marR="0" rtl="0" algn="l">
              <a:spcBef>
                <a:spcPts val="500"/>
              </a:spcBef>
              <a:spcAft>
                <a:spcPts val="0"/>
              </a:spcAft>
              <a:buClr>
                <a:srgbClr val="002569"/>
              </a:buClr>
              <a:buSzPts val="1400"/>
              <a:buFont typeface="Arial"/>
              <a:buNone/>
              <a:defRPr b="0" i="0" sz="2400" u="none" cap="none" strike="noStrike">
                <a:solidFill>
                  <a:srgbClr val="002569"/>
                </a:solidFill>
                <a:latin typeface="Arial"/>
                <a:ea typeface="Arial"/>
                <a:cs typeface="Arial"/>
                <a:sym typeface="Arial"/>
              </a:defRPr>
            </a:lvl7pPr>
            <a:lvl8pPr indent="-228600" lvl="7" marL="3657600" marR="0" rtl="0" algn="l">
              <a:spcBef>
                <a:spcPts val="500"/>
              </a:spcBef>
              <a:spcAft>
                <a:spcPts val="0"/>
              </a:spcAft>
              <a:buClr>
                <a:srgbClr val="002569"/>
              </a:buClr>
              <a:buSzPts val="1400"/>
              <a:buFont typeface="Arial"/>
              <a:buNone/>
              <a:defRPr b="0" i="0" sz="2400" u="none" cap="none" strike="noStrike">
                <a:solidFill>
                  <a:srgbClr val="002569"/>
                </a:solidFill>
                <a:latin typeface="Arial"/>
                <a:ea typeface="Arial"/>
                <a:cs typeface="Arial"/>
                <a:sym typeface="Arial"/>
              </a:defRPr>
            </a:lvl8pPr>
            <a:lvl9pPr indent="-228600" lvl="8" marL="4114800" marR="0" rtl="0" algn="l">
              <a:spcBef>
                <a:spcPts val="500"/>
              </a:spcBef>
              <a:spcAft>
                <a:spcPts val="0"/>
              </a:spcAft>
              <a:buClr>
                <a:srgbClr val="002569"/>
              </a:buClr>
              <a:buSzPts val="1400"/>
              <a:buFont typeface="Arial"/>
              <a:buNone/>
              <a:defRPr b="0" i="0" sz="2400" u="none" cap="none" strike="noStrike">
                <a:solidFill>
                  <a:srgbClr val="002569"/>
                </a:solidFill>
                <a:latin typeface="Arial"/>
                <a:ea typeface="Arial"/>
                <a:cs typeface="Arial"/>
                <a:sym typeface="Arial"/>
              </a:defRPr>
            </a:lvl9pPr>
          </a:lstStyle>
          <a:p/>
        </p:txBody>
      </p:sp>
      <p:sp>
        <p:nvSpPr>
          <p:cNvPr id="16" name="Google Shape;16;p4"/>
          <p:cNvSpPr/>
          <p:nvPr/>
        </p:nvSpPr>
        <p:spPr>
          <a:xfrm>
            <a:off x="76200" y="6629400"/>
            <a:ext cx="2362200" cy="187285"/>
          </a:xfrm>
          <a:prstGeom prst="roundRect">
            <a:avLst>
              <a:gd fmla="val 16667" name="adj"/>
            </a:avLst>
          </a:prstGeom>
          <a:solidFill>
            <a:schemeClr val="lt1">
              <a:alpha val="48235"/>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Clr>
                <a:schemeClr val="dk2"/>
              </a:buClr>
              <a:buSzPts val="1100"/>
              <a:buFont typeface="Helvetica Neue"/>
              <a:buNone/>
            </a:pPr>
            <a:r>
              <a:rPr b="0" i="1" lang="en-US" sz="1100" u="none" cap="none" strike="noStrike">
                <a:solidFill>
                  <a:schemeClr val="dk2"/>
                </a:solidFill>
                <a:latin typeface="Helvetica Neue"/>
                <a:ea typeface="Helvetica Neue"/>
                <a:cs typeface="Helvetica Neue"/>
                <a:sym typeface="Helvetica Neue"/>
              </a:rPr>
              <a:t>SIT-34, 3-4 April 2019</a:t>
            </a:r>
            <a:endParaRPr b="0" i="1" sz="1100" u="none" cap="none" strike="noStrike">
              <a:solidFill>
                <a:schemeClr val="dk2"/>
              </a:solidFill>
              <a:latin typeface="Helvetica Neue"/>
              <a:ea typeface="Helvetica Neue"/>
              <a:cs typeface="Helvetica Neue"/>
              <a:sym typeface="Helvetica Neue"/>
            </a:endParaRPr>
          </a:p>
        </p:txBody>
      </p:sp>
      <p:sp>
        <p:nvSpPr>
          <p:cNvPr id="17" name="Google Shape;17;p4"/>
          <p:cNvSpPr txBox="1"/>
          <p:nvPr>
            <p:ph idx="2" type="body"/>
          </p:nvPr>
        </p:nvSpPr>
        <p:spPr>
          <a:xfrm>
            <a:off x="1905000" y="76200"/>
            <a:ext cx="5638800" cy="838200"/>
          </a:xfrm>
          <a:prstGeom prst="rect">
            <a:avLst/>
          </a:prstGeom>
          <a:noFill/>
          <a:ln>
            <a:noFill/>
          </a:ln>
        </p:spPr>
        <p:txBody>
          <a:bodyPr anchorCtr="0" anchor="t" bIns="45700" lIns="91425" spcFirstLastPara="1" rIns="91425" wrap="square" tIns="45700"/>
          <a:lstStyle>
            <a:lvl1pPr indent="-228600" lvl="0" marL="457200" marR="0" rtl="0" algn="ctr">
              <a:spcBef>
                <a:spcPts val="500"/>
              </a:spcBef>
              <a:spcAft>
                <a:spcPts val="0"/>
              </a:spcAft>
              <a:buClr>
                <a:schemeClr val="lt1"/>
              </a:buClr>
              <a:buSzPts val="2800"/>
              <a:buFont typeface="Arial"/>
              <a:buNone/>
              <a:defRPr b="1" i="0" sz="2800" u="none" cap="none" strike="noStrike">
                <a:solidFill>
                  <a:schemeClr val="lt1"/>
                </a:solidFill>
                <a:latin typeface="Helvetica Neue"/>
                <a:ea typeface="Helvetica Neue"/>
                <a:cs typeface="Helvetica Neue"/>
                <a:sym typeface="Helvetica Neue"/>
              </a:defRPr>
            </a:lvl1pPr>
            <a:lvl2pPr indent="-381000" lvl="1" marL="914400" marR="0" rtl="0" algn="l">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2pPr>
            <a:lvl3pPr indent="-381000" lvl="2" marL="1371600" marR="0" rtl="0" algn="l">
              <a:spcBef>
                <a:spcPts val="500"/>
              </a:spcBef>
              <a:spcAft>
                <a:spcPts val="0"/>
              </a:spcAft>
              <a:buClr>
                <a:srgbClr val="002569"/>
              </a:buClr>
              <a:buSzPts val="2400"/>
              <a:buFont typeface="Arial"/>
              <a:buChar char="o"/>
              <a:defRPr b="0" i="0" sz="2400" u="none" cap="none" strike="noStrike">
                <a:solidFill>
                  <a:srgbClr val="002569"/>
                </a:solidFill>
                <a:latin typeface="Arial"/>
                <a:ea typeface="Arial"/>
                <a:cs typeface="Arial"/>
                <a:sym typeface="Arial"/>
              </a:defRPr>
            </a:lvl3pPr>
            <a:lvl4pPr indent="-381000" lvl="3" marL="1828800" marR="0" rtl="0" algn="l">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4pPr>
            <a:lvl5pPr indent="-381000" lvl="4" marL="2286000" marR="0" rtl="0" algn="l">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5pPr>
            <a:lvl6pPr indent="-228600" lvl="5" marL="2743200" marR="0" rtl="0" algn="l">
              <a:spcBef>
                <a:spcPts val="500"/>
              </a:spcBef>
              <a:spcAft>
                <a:spcPts val="0"/>
              </a:spcAft>
              <a:buClr>
                <a:srgbClr val="002569"/>
              </a:buClr>
              <a:buSzPts val="1400"/>
              <a:buFont typeface="Arial"/>
              <a:buNone/>
              <a:defRPr b="0" i="0" sz="2400" u="none" cap="none" strike="noStrike">
                <a:solidFill>
                  <a:srgbClr val="002569"/>
                </a:solidFill>
                <a:latin typeface="Arial"/>
                <a:ea typeface="Arial"/>
                <a:cs typeface="Arial"/>
                <a:sym typeface="Arial"/>
              </a:defRPr>
            </a:lvl6pPr>
            <a:lvl7pPr indent="-228600" lvl="6" marL="3200400" marR="0" rtl="0" algn="l">
              <a:spcBef>
                <a:spcPts val="500"/>
              </a:spcBef>
              <a:spcAft>
                <a:spcPts val="0"/>
              </a:spcAft>
              <a:buClr>
                <a:srgbClr val="002569"/>
              </a:buClr>
              <a:buSzPts val="1400"/>
              <a:buFont typeface="Arial"/>
              <a:buNone/>
              <a:defRPr b="0" i="0" sz="2400" u="none" cap="none" strike="noStrike">
                <a:solidFill>
                  <a:srgbClr val="002569"/>
                </a:solidFill>
                <a:latin typeface="Arial"/>
                <a:ea typeface="Arial"/>
                <a:cs typeface="Arial"/>
                <a:sym typeface="Arial"/>
              </a:defRPr>
            </a:lvl7pPr>
            <a:lvl8pPr indent="-228600" lvl="7" marL="3657600" marR="0" rtl="0" algn="l">
              <a:spcBef>
                <a:spcPts val="500"/>
              </a:spcBef>
              <a:spcAft>
                <a:spcPts val="0"/>
              </a:spcAft>
              <a:buClr>
                <a:srgbClr val="002569"/>
              </a:buClr>
              <a:buSzPts val="1400"/>
              <a:buFont typeface="Arial"/>
              <a:buNone/>
              <a:defRPr b="0" i="0" sz="2400" u="none" cap="none" strike="noStrike">
                <a:solidFill>
                  <a:srgbClr val="002569"/>
                </a:solidFill>
                <a:latin typeface="Arial"/>
                <a:ea typeface="Arial"/>
                <a:cs typeface="Arial"/>
                <a:sym typeface="Arial"/>
              </a:defRPr>
            </a:lvl8pPr>
            <a:lvl9pPr indent="-228600" lvl="8" marL="4114800" marR="0" rtl="0" algn="l">
              <a:spcBef>
                <a:spcPts val="500"/>
              </a:spcBef>
              <a:spcAft>
                <a:spcPts val="0"/>
              </a:spcAft>
              <a:buClr>
                <a:srgbClr val="002569"/>
              </a:buClr>
              <a:buSzPts val="1400"/>
              <a:buFont typeface="Arial"/>
              <a:buNone/>
              <a:defRPr b="0" i="0" sz="2400" u="none" cap="none" strike="noStrike">
                <a:solidFill>
                  <a:srgbClr val="002569"/>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7239000" y="6546850"/>
            <a:ext cx="1905000" cy="256540"/>
          </a:xfrm>
          <a:prstGeom prst="rect">
            <a:avLst/>
          </a:prstGeom>
          <a:noFill/>
          <a:ln>
            <a:noFill/>
          </a:ln>
        </p:spPr>
        <p:txBody>
          <a:bodyPr anchorCtr="0" anchor="t" bIns="45700" lIns="45700" spcFirstLastPara="1" rIns="45700" wrap="square" tIns="45700">
            <a:noAutofit/>
          </a:bodyPr>
          <a:lstStyle>
            <a:lvl1pPr indent="0" lvl="0" marL="0" marR="0" rtl="0" algn="r">
              <a:spcBef>
                <a:spcPts val="0"/>
              </a:spcBef>
              <a:buNone/>
              <a:defRPr b="0" i="0" sz="1000" u="none" cap="none" strike="noStrike">
                <a:solidFill>
                  <a:srgbClr val="002569"/>
                </a:solidFill>
                <a:latin typeface="Calibri"/>
                <a:ea typeface="Calibri"/>
                <a:cs typeface="Calibri"/>
                <a:sym typeface="Calibri"/>
              </a:defRPr>
            </a:lvl1pPr>
            <a:lvl2pPr indent="0" lvl="1" marL="0" marR="0" rtl="0" algn="r">
              <a:spcBef>
                <a:spcPts val="0"/>
              </a:spcBef>
              <a:buNone/>
              <a:defRPr b="0" i="0" sz="1000" u="none" cap="none" strike="noStrike">
                <a:solidFill>
                  <a:srgbClr val="002569"/>
                </a:solidFill>
                <a:latin typeface="Calibri"/>
                <a:ea typeface="Calibri"/>
                <a:cs typeface="Calibri"/>
                <a:sym typeface="Calibri"/>
              </a:defRPr>
            </a:lvl2pPr>
            <a:lvl3pPr indent="0" lvl="2" marL="0" marR="0" rtl="0" algn="r">
              <a:spcBef>
                <a:spcPts val="0"/>
              </a:spcBef>
              <a:buNone/>
              <a:defRPr b="0" i="0" sz="1000" u="none" cap="none" strike="noStrike">
                <a:solidFill>
                  <a:srgbClr val="002569"/>
                </a:solidFill>
                <a:latin typeface="Calibri"/>
                <a:ea typeface="Calibri"/>
                <a:cs typeface="Calibri"/>
                <a:sym typeface="Calibri"/>
              </a:defRPr>
            </a:lvl3pPr>
            <a:lvl4pPr indent="0" lvl="3" marL="0" marR="0" rtl="0" algn="r">
              <a:spcBef>
                <a:spcPts val="0"/>
              </a:spcBef>
              <a:buNone/>
              <a:defRPr b="0" i="0" sz="1000" u="none" cap="none" strike="noStrike">
                <a:solidFill>
                  <a:srgbClr val="002569"/>
                </a:solidFill>
                <a:latin typeface="Calibri"/>
                <a:ea typeface="Calibri"/>
                <a:cs typeface="Calibri"/>
                <a:sym typeface="Calibri"/>
              </a:defRPr>
            </a:lvl4pPr>
            <a:lvl5pPr indent="0" lvl="4" marL="0" marR="0" rtl="0" algn="r">
              <a:spcBef>
                <a:spcPts val="0"/>
              </a:spcBef>
              <a:buNone/>
              <a:defRPr b="0" i="0" sz="1000" u="none" cap="none" strike="noStrike">
                <a:solidFill>
                  <a:srgbClr val="002569"/>
                </a:solidFill>
                <a:latin typeface="Calibri"/>
                <a:ea typeface="Calibri"/>
                <a:cs typeface="Calibri"/>
                <a:sym typeface="Calibri"/>
              </a:defRPr>
            </a:lvl5pPr>
            <a:lvl6pPr indent="0" lvl="5" marL="0" marR="0" rtl="0" algn="r">
              <a:spcBef>
                <a:spcPts val="0"/>
              </a:spcBef>
              <a:buNone/>
              <a:defRPr b="0" i="0" sz="1000" u="none" cap="none" strike="noStrike">
                <a:solidFill>
                  <a:srgbClr val="002569"/>
                </a:solidFill>
                <a:latin typeface="Calibri"/>
                <a:ea typeface="Calibri"/>
                <a:cs typeface="Calibri"/>
                <a:sym typeface="Calibri"/>
              </a:defRPr>
            </a:lvl6pPr>
            <a:lvl7pPr indent="0" lvl="6" marL="0" marR="0" rtl="0" algn="r">
              <a:spcBef>
                <a:spcPts val="0"/>
              </a:spcBef>
              <a:buNone/>
              <a:defRPr b="0" i="0" sz="1000" u="none" cap="none" strike="noStrike">
                <a:solidFill>
                  <a:srgbClr val="002569"/>
                </a:solidFill>
                <a:latin typeface="Calibri"/>
                <a:ea typeface="Calibri"/>
                <a:cs typeface="Calibri"/>
                <a:sym typeface="Calibri"/>
              </a:defRPr>
            </a:lvl7pPr>
            <a:lvl8pPr indent="0" lvl="7" marL="0" marR="0" rtl="0" algn="r">
              <a:spcBef>
                <a:spcPts val="0"/>
              </a:spcBef>
              <a:buNone/>
              <a:defRPr b="0" i="0" sz="1000" u="none" cap="none" strike="noStrike">
                <a:solidFill>
                  <a:srgbClr val="002569"/>
                </a:solidFill>
                <a:latin typeface="Calibri"/>
                <a:ea typeface="Calibri"/>
                <a:cs typeface="Calibri"/>
                <a:sym typeface="Calibri"/>
              </a:defRPr>
            </a:lvl8pPr>
            <a:lvl9pPr indent="0" lvl="8" marL="0" marR="0" rtl="0" algn="r">
              <a:spcBef>
                <a:spcPts val="0"/>
              </a:spcBef>
              <a:buNone/>
              <a:defRPr b="0" i="0" sz="1000" u="none" cap="none" strike="noStrike">
                <a:solidFill>
                  <a:srgbClr val="00256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 name="Shape 21"/>
        <p:cNvGrpSpPr/>
        <p:nvPr/>
      </p:nvGrpSpPr>
      <p:grpSpPr>
        <a:xfrm>
          <a:off x="0" y="0"/>
          <a:ext cx="0" cy="0"/>
          <a:chOff x="0" y="0"/>
          <a:chExt cx="0" cy="0"/>
        </a:xfrm>
      </p:grpSpPr>
      <p:sp>
        <p:nvSpPr>
          <p:cNvPr id="22" name="Google Shape;22;p5"/>
          <p:cNvSpPr txBox="1"/>
          <p:nvPr>
            <p:ph type="title"/>
          </p:nvPr>
        </p:nvSpPr>
        <p:spPr>
          <a:xfrm>
            <a:off x="622789" y="2514600"/>
            <a:ext cx="5746243" cy="99313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200" u="none" cap="none" strike="noStrike">
                <a:solidFill>
                  <a:srgbClr val="FFFFFF"/>
                </a:solidFill>
                <a:latin typeface="Helvetica Neue"/>
                <a:ea typeface="Helvetica Neue"/>
                <a:cs typeface="Helvetica Neue"/>
                <a:sym typeface="Helvetica Neue"/>
              </a:rPr>
              <a:t>LSI-VC</a:t>
            </a:r>
            <a:endParaRPr b="1" i="0" sz="4200" u="none" cap="none" strike="noStrike">
              <a:solidFill>
                <a:srgbClr val="FFFFFF"/>
              </a:solidFill>
              <a:latin typeface="Helvetica Neue"/>
              <a:ea typeface="Helvetica Neue"/>
              <a:cs typeface="Helvetica Neue"/>
              <a:sym typeface="Helvetica Neue"/>
            </a:endParaRPr>
          </a:p>
        </p:txBody>
      </p:sp>
      <p:sp>
        <p:nvSpPr>
          <p:cNvPr id="23" name="Google Shape;23;p5"/>
          <p:cNvSpPr/>
          <p:nvPr/>
        </p:nvSpPr>
        <p:spPr>
          <a:xfrm>
            <a:off x="622789" y="3759200"/>
            <a:ext cx="4810858" cy="2541589"/>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US" sz="1800" u="none" cap="none" strike="noStrike">
                <a:solidFill>
                  <a:srgbClr val="FFFFFF"/>
                </a:solidFill>
              </a:rPr>
              <a:t>Adam Lewis, Geoscience Australia, CEOS Princip</a:t>
            </a:r>
            <a:r>
              <a:rPr lang="en-US" sz="1800">
                <a:solidFill>
                  <a:srgbClr val="FFFFFF"/>
                </a:solidFill>
              </a:rPr>
              <a:t>al</a:t>
            </a:r>
            <a:r>
              <a:rPr b="0" i="0" lang="en-US" sz="1800" u="none" cap="none" strike="noStrike">
                <a:solidFill>
                  <a:srgbClr val="FFFFFF"/>
                </a:solidFill>
              </a:rPr>
              <a:t> and LSI-VC Co-Chair</a:t>
            </a:r>
            <a:endParaRPr b="0" i="0" sz="1800" u="none" cap="none" strike="noStrike">
              <a:solidFill>
                <a:srgbClr val="FFFFFF"/>
              </a:solidFill>
            </a:endParaRPr>
          </a:p>
          <a:p>
            <a:pPr indent="0" lvl="0" marL="0" marR="0" rtl="0" algn="l">
              <a:lnSpc>
                <a:spcPct val="150000"/>
              </a:lnSpc>
              <a:spcBef>
                <a:spcPts val="0"/>
              </a:spcBef>
              <a:spcAft>
                <a:spcPts val="0"/>
              </a:spcAft>
              <a:buNone/>
            </a:pPr>
            <a:r>
              <a:rPr b="0" i="0" lang="en-US" sz="1800" u="none" cap="none" strike="noStrike">
                <a:solidFill>
                  <a:srgbClr val="FFFFFF"/>
                </a:solidFill>
              </a:rPr>
              <a:t>CEOS SIT-34</a:t>
            </a:r>
            <a:endParaRPr/>
          </a:p>
          <a:p>
            <a:pPr indent="0" lvl="0" marL="0" marR="0" rtl="0" algn="l">
              <a:lnSpc>
                <a:spcPct val="150000"/>
              </a:lnSpc>
              <a:spcBef>
                <a:spcPts val="0"/>
              </a:spcBef>
              <a:spcAft>
                <a:spcPts val="0"/>
              </a:spcAft>
              <a:buNone/>
            </a:pPr>
            <a:r>
              <a:rPr b="0" i="0" lang="en-US" sz="1800" u="none" cap="none" strike="noStrike">
                <a:solidFill>
                  <a:srgbClr val="FFFFFF"/>
                </a:solidFill>
              </a:rPr>
              <a:t>Session 5.5 </a:t>
            </a:r>
            <a:endParaRPr b="0" i="0" sz="1800" u="none" cap="none" strike="noStrike">
              <a:solidFill>
                <a:srgbClr val="FFFFFF"/>
              </a:solidFill>
            </a:endParaRPr>
          </a:p>
          <a:p>
            <a:pPr indent="0" lvl="0" marL="0" marR="0" rtl="0" algn="l">
              <a:lnSpc>
                <a:spcPct val="150000"/>
              </a:lnSpc>
              <a:spcBef>
                <a:spcPts val="0"/>
              </a:spcBef>
              <a:spcAft>
                <a:spcPts val="0"/>
              </a:spcAft>
              <a:buNone/>
            </a:pPr>
            <a:r>
              <a:rPr b="0" i="0" lang="en-US" sz="1800" u="none" cap="none" strike="noStrike">
                <a:solidFill>
                  <a:srgbClr val="FFFFFF"/>
                </a:solidFill>
              </a:rPr>
              <a:t>Miami, FL, USA</a:t>
            </a:r>
            <a:endParaRPr/>
          </a:p>
          <a:p>
            <a:pPr indent="0" lvl="0" marL="0" marR="0" rtl="0" algn="l">
              <a:lnSpc>
                <a:spcPct val="150000"/>
              </a:lnSpc>
              <a:spcBef>
                <a:spcPts val="0"/>
              </a:spcBef>
              <a:spcAft>
                <a:spcPts val="0"/>
              </a:spcAft>
              <a:buNone/>
            </a:pPr>
            <a:r>
              <a:rPr b="0" i="0" lang="en-US" sz="1800" u="none" cap="none" strike="noStrike">
                <a:solidFill>
                  <a:srgbClr val="FFFFFF"/>
                </a:solidFill>
              </a:rPr>
              <a:t>3</a:t>
            </a:r>
            <a:r>
              <a:rPr lang="en-US" sz="1800">
                <a:solidFill>
                  <a:srgbClr val="FFFFFF"/>
                </a:solidFill>
              </a:rPr>
              <a:t>-</a:t>
            </a:r>
            <a:r>
              <a:rPr b="0" i="0" lang="en-US" sz="1800" u="none" cap="none" strike="noStrike">
                <a:solidFill>
                  <a:srgbClr val="FFFFFF"/>
                </a:solidFill>
              </a:rPr>
              <a:t>4 April 2019</a:t>
            </a:r>
            <a:endParaRPr/>
          </a:p>
        </p:txBody>
      </p:sp>
      <p:pic>
        <p:nvPicPr>
          <p:cNvPr id="24" name="Google Shape;24;p5"/>
          <p:cNvPicPr preferRelativeResize="0"/>
          <p:nvPr/>
        </p:nvPicPr>
        <p:blipFill rotWithShape="1">
          <a:blip r:embed="rId3">
            <a:alphaModFix/>
          </a:blip>
          <a:srcRect b="0" l="0" r="0" t="0"/>
          <a:stretch/>
        </p:blipFill>
        <p:spPr>
          <a:xfrm>
            <a:off x="622789" y="1217405"/>
            <a:ext cx="2507906" cy="993132"/>
          </a:xfrm>
          <a:prstGeom prst="rect">
            <a:avLst/>
          </a:prstGeom>
          <a:noFill/>
          <a:ln>
            <a:noFill/>
          </a:ln>
        </p:spPr>
      </p:pic>
      <p:sp>
        <p:nvSpPr>
          <p:cNvPr id="25" name="Google Shape;25;p5"/>
          <p:cNvSpPr txBox="1"/>
          <p:nvPr/>
        </p:nvSpPr>
        <p:spPr>
          <a:xfrm>
            <a:off x="622789" y="2246634"/>
            <a:ext cx="2806211" cy="21018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050" u="none" cap="none" strike="noStrike">
                <a:solidFill>
                  <a:schemeClr val="lt1"/>
                </a:solidFill>
                <a:latin typeface="Helvetica Neue"/>
                <a:ea typeface="Helvetica Neue"/>
                <a:cs typeface="Helvetica Neue"/>
                <a:sym typeface="Helvetica Neue"/>
              </a:rPr>
              <a:t>Committee on Earth Observation Satellites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4"/>
          <p:cNvSpPr txBox="1"/>
          <p:nvPr>
            <p:ph type="title"/>
          </p:nvPr>
        </p:nvSpPr>
        <p:spPr>
          <a:xfrm>
            <a:off x="622789" y="2743200"/>
            <a:ext cx="5746200" cy="99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4200">
                <a:solidFill>
                  <a:srgbClr val="FFFFFF"/>
                </a:solidFill>
                <a:latin typeface="Helvetica Neue"/>
                <a:ea typeface="Helvetica Neue"/>
                <a:cs typeface="Helvetica Neue"/>
                <a:sym typeface="Helvetica Neue"/>
              </a:rPr>
              <a:t>Background Materials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5"/>
          <p:cNvSpPr/>
          <p:nvPr>
            <p:ph idx="12" type="sldNum"/>
          </p:nvPr>
        </p:nvSpPr>
        <p:spPr>
          <a:xfrm>
            <a:off x="8763000" y="6629400"/>
            <a:ext cx="304800" cy="187285"/>
          </a:xfrm>
          <a:prstGeom prst="roundRect">
            <a:avLst>
              <a:gd fmla="val 16667" name="adj"/>
            </a:avLst>
          </a:prstGeom>
          <a:solidFill>
            <a:schemeClr val="lt1">
              <a:alpha val="48627"/>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101" name="Google Shape;101;p15"/>
          <p:cNvSpPr txBox="1"/>
          <p:nvPr>
            <p:ph idx="1" type="body"/>
          </p:nvPr>
        </p:nvSpPr>
        <p:spPr>
          <a:xfrm>
            <a:off x="24580" y="1219200"/>
            <a:ext cx="9043219" cy="5257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02569"/>
              </a:buClr>
              <a:buSzPts val="2000"/>
              <a:buChar char="•"/>
            </a:pPr>
            <a:r>
              <a:rPr lang="en-US"/>
              <a:t>LSI-VC has </a:t>
            </a:r>
            <a:r>
              <a:rPr i="1" lang="en-US" u="sng"/>
              <a:t>active</a:t>
            </a:r>
            <a:r>
              <a:rPr lang="en-US"/>
              <a:t> engagement from : </a:t>
            </a:r>
            <a:endParaRPr/>
          </a:p>
          <a:p>
            <a:pPr indent="-311727" lvl="1" marL="768927" rtl="0" algn="l">
              <a:spcBef>
                <a:spcPts val="500"/>
              </a:spcBef>
              <a:spcAft>
                <a:spcPts val="0"/>
              </a:spcAft>
              <a:buClr>
                <a:srgbClr val="002569"/>
              </a:buClr>
              <a:buSzPts val="2000"/>
              <a:buChar char="o"/>
            </a:pPr>
            <a:r>
              <a:rPr lang="en-US"/>
              <a:t>ESA*; Geoscience Australia*; USGS*; NASA; JAXA; CSA; EC; VNSC; UKSA; NOAA. Furthermore, members of GEOGLAM and GFOI actively support the work of LSI-VC, as does the SEO.</a:t>
            </a:r>
            <a:endParaRPr/>
          </a:p>
          <a:p>
            <a:pPr indent="-342900" lvl="0" marL="342900" rtl="0" algn="l">
              <a:spcBef>
                <a:spcPts val="500"/>
              </a:spcBef>
              <a:spcAft>
                <a:spcPts val="0"/>
              </a:spcAft>
              <a:buClr>
                <a:srgbClr val="002569"/>
              </a:buClr>
              <a:buSzPts val="2000"/>
              <a:buChar char="•"/>
            </a:pPr>
            <a:r>
              <a:rPr lang="en-US"/>
              <a:t>LSI-VC meets face-face biannually, coordinated with SIT &amp; SIT-TWS</a:t>
            </a:r>
            <a:endParaRPr/>
          </a:p>
          <a:p>
            <a:pPr indent="-342900" lvl="0" marL="342900" rtl="0" algn="l">
              <a:spcBef>
                <a:spcPts val="500"/>
              </a:spcBef>
              <a:spcAft>
                <a:spcPts val="0"/>
              </a:spcAft>
              <a:buClr>
                <a:srgbClr val="002569"/>
              </a:buClr>
              <a:buSzPts val="2000"/>
              <a:buChar char="•"/>
            </a:pPr>
            <a:r>
              <a:rPr lang="en-US"/>
              <a:t>LSI-VC is meeting its objectives in analysis ready data</a:t>
            </a:r>
            <a:endParaRPr/>
          </a:p>
          <a:p>
            <a:pPr indent="-311727" lvl="1" marL="768927" rtl="0" algn="l">
              <a:spcBef>
                <a:spcPts val="500"/>
              </a:spcBef>
              <a:spcAft>
                <a:spcPts val="0"/>
              </a:spcAft>
              <a:buClr>
                <a:srgbClr val="002569"/>
              </a:buClr>
              <a:buSzPts val="2000"/>
              <a:buChar char="o"/>
            </a:pPr>
            <a:r>
              <a:rPr lang="en-US"/>
              <a:t>Through the CARD4L framework, and engagement with data producers</a:t>
            </a:r>
            <a:endParaRPr/>
          </a:p>
          <a:p>
            <a:pPr indent="-342900" lvl="0" marL="342900" rtl="0" algn="l">
              <a:spcBef>
                <a:spcPts val="500"/>
              </a:spcBef>
              <a:spcAft>
                <a:spcPts val="0"/>
              </a:spcAft>
              <a:buClr>
                <a:srgbClr val="002569"/>
              </a:buClr>
              <a:buSzPts val="2000"/>
              <a:buChar char="•"/>
            </a:pPr>
            <a:r>
              <a:rPr lang="en-US"/>
              <a:t>LSI-VC will begin to focus effort on observational requirements and gaps, through:</a:t>
            </a:r>
            <a:endParaRPr/>
          </a:p>
          <a:p>
            <a:pPr indent="-311727" lvl="1" marL="768927" rtl="0" algn="l">
              <a:spcBef>
                <a:spcPts val="500"/>
              </a:spcBef>
              <a:spcAft>
                <a:spcPts val="0"/>
              </a:spcAft>
              <a:buClr>
                <a:srgbClr val="002569"/>
              </a:buClr>
              <a:buSzPts val="2000"/>
              <a:buChar char="o"/>
            </a:pPr>
            <a:r>
              <a:rPr lang="en-US"/>
              <a:t>Agreeing high level outcomes, confirmed in Terms of Reference</a:t>
            </a:r>
            <a:endParaRPr/>
          </a:p>
          <a:p>
            <a:pPr indent="-311727" lvl="1" marL="768927" rtl="0" algn="l">
              <a:spcBef>
                <a:spcPts val="500"/>
              </a:spcBef>
              <a:spcAft>
                <a:spcPts val="0"/>
              </a:spcAft>
              <a:buClr>
                <a:srgbClr val="002569"/>
              </a:buClr>
              <a:buSzPts val="2000"/>
              <a:buChar char="o"/>
            </a:pPr>
            <a:r>
              <a:rPr lang="en-US"/>
              <a:t>Focussing on key areas of need (new thematic observing areas)</a:t>
            </a:r>
            <a:endParaRPr/>
          </a:p>
          <a:p>
            <a:pPr indent="-311727" lvl="1" marL="768927" rtl="0" algn="l">
              <a:spcBef>
                <a:spcPts val="500"/>
              </a:spcBef>
              <a:spcAft>
                <a:spcPts val="0"/>
              </a:spcAft>
              <a:buClr>
                <a:srgbClr val="002569"/>
              </a:buClr>
              <a:buSzPts val="2000"/>
              <a:buChar char="o"/>
            </a:pPr>
            <a:r>
              <a:rPr lang="en-US"/>
              <a:t>Building capacity through relationships with other CEOS groups</a:t>
            </a:r>
            <a:endParaRPr/>
          </a:p>
          <a:p>
            <a:pPr indent="-342900" lvl="0" marL="342900" rtl="0" algn="l">
              <a:spcBef>
                <a:spcPts val="500"/>
              </a:spcBef>
              <a:spcAft>
                <a:spcPts val="0"/>
              </a:spcAft>
              <a:buClr>
                <a:srgbClr val="002569"/>
              </a:buClr>
              <a:buSzPts val="2000"/>
              <a:buChar char="•"/>
            </a:pPr>
            <a:r>
              <a:rPr lang="en-US"/>
              <a:t>LSI-VC welcomes new participants</a:t>
            </a:r>
            <a:endParaRPr/>
          </a:p>
          <a:p>
            <a:pPr indent="-311727" lvl="1" marL="768927" rtl="0" algn="l">
              <a:spcBef>
                <a:spcPts val="500"/>
              </a:spcBef>
              <a:spcAft>
                <a:spcPts val="0"/>
              </a:spcAft>
              <a:buClr>
                <a:srgbClr val="002569"/>
              </a:buClr>
              <a:buSzPts val="2000"/>
              <a:buChar char="o"/>
            </a:pPr>
            <a:r>
              <a:rPr lang="en-US"/>
              <a:t>Agencies committing to the production of CARD4L products.</a:t>
            </a:r>
            <a:endParaRPr/>
          </a:p>
          <a:p>
            <a:pPr indent="0" lvl="1" marL="457200" rtl="0" algn="r">
              <a:spcBef>
                <a:spcPts val="500"/>
              </a:spcBef>
              <a:spcAft>
                <a:spcPts val="0"/>
              </a:spcAft>
              <a:buClr>
                <a:srgbClr val="002569"/>
              </a:buClr>
              <a:buSzPts val="2000"/>
              <a:buNone/>
            </a:pPr>
            <a:r>
              <a:rPr lang="en-US"/>
              <a:t>*</a:t>
            </a:r>
            <a:r>
              <a:rPr i="1" lang="en-US"/>
              <a:t>Co-Leads</a:t>
            </a:r>
            <a:endParaRPr/>
          </a:p>
        </p:txBody>
      </p:sp>
      <p:sp>
        <p:nvSpPr>
          <p:cNvPr id="102" name="Google Shape;102;p15"/>
          <p:cNvSpPr txBox="1"/>
          <p:nvPr>
            <p:ph idx="2" type="body"/>
          </p:nvPr>
        </p:nvSpPr>
        <p:spPr>
          <a:xfrm>
            <a:off x="2057400" y="76200"/>
            <a:ext cx="5562600" cy="914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2800"/>
              <a:buNone/>
            </a:pPr>
            <a:r>
              <a:rPr lang="en-US"/>
              <a:t>Sustainable Commitment</a:t>
            </a:r>
            <a:endParaRPr/>
          </a:p>
          <a:p>
            <a:pPr indent="0" lvl="0" marL="0" rtl="0" algn="ctr">
              <a:spcBef>
                <a:spcPts val="500"/>
              </a:spcBef>
              <a:spcAft>
                <a:spcPts val="0"/>
              </a:spcAft>
              <a:buClr>
                <a:schemeClr val="lt1"/>
              </a:buClr>
              <a:buSzPts val="2800"/>
              <a:buNone/>
            </a:pPr>
            <a:r>
              <a:rPr lang="en-US"/>
              <a:t>- Levels of engagement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6"/>
          <p:cNvSpPr/>
          <p:nvPr>
            <p:ph idx="12" type="sldNum"/>
          </p:nvPr>
        </p:nvSpPr>
        <p:spPr>
          <a:xfrm>
            <a:off x="8763000" y="6629400"/>
            <a:ext cx="304800" cy="187200"/>
          </a:xfrm>
          <a:prstGeom prst="roundRect">
            <a:avLst>
              <a:gd fmla="val 16667" name="adj"/>
            </a:avLst>
          </a:prstGeom>
          <a:solidFill>
            <a:schemeClr val="lt1">
              <a:alpha val="48235"/>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Clr>
                <a:srgbClr val="000000"/>
              </a:buClr>
              <a:buSzPts val="1100"/>
              <a:buFont typeface="Arial"/>
              <a:buNone/>
            </a:pPr>
            <a:fld id="{00000000-1234-1234-1234-123412341234}" type="slidenum">
              <a:rPr lang="en-US"/>
              <a:t>‹#›</a:t>
            </a:fld>
            <a:endParaRPr/>
          </a:p>
        </p:txBody>
      </p:sp>
      <p:sp>
        <p:nvSpPr>
          <p:cNvPr id="108" name="Google Shape;108;p16"/>
          <p:cNvSpPr txBox="1"/>
          <p:nvPr>
            <p:ph idx="2" type="body"/>
          </p:nvPr>
        </p:nvSpPr>
        <p:spPr>
          <a:xfrm>
            <a:off x="1981200" y="152400"/>
            <a:ext cx="4953000" cy="533400"/>
          </a:xfrm>
          <a:prstGeom prst="rect">
            <a:avLst/>
          </a:prstGeom>
          <a:noFill/>
          <a:ln>
            <a:noFill/>
          </a:ln>
        </p:spPr>
        <p:txBody>
          <a:bodyPr anchorCtr="0" anchor="t" bIns="45700" lIns="91425" spcFirstLastPara="1" rIns="91425" wrap="square" tIns="45700">
            <a:noAutofit/>
          </a:bodyPr>
          <a:lstStyle/>
          <a:p>
            <a:pPr indent="0" lvl="0" marL="0" rtl="0" algn="ctr">
              <a:spcBef>
                <a:spcPts val="500"/>
              </a:spcBef>
              <a:spcAft>
                <a:spcPts val="0"/>
              </a:spcAft>
              <a:buClr>
                <a:schemeClr val="dk1"/>
              </a:buClr>
              <a:buSzPts val="1100"/>
              <a:buFont typeface="Arial"/>
              <a:buNone/>
            </a:pPr>
            <a:r>
              <a:rPr lang="en-US"/>
              <a:t>CARD4L Introduction</a:t>
            </a:r>
            <a:endParaRPr/>
          </a:p>
          <a:p>
            <a:pPr indent="0" lvl="0" marL="0" rtl="0" algn="l">
              <a:spcBef>
                <a:spcPts val="500"/>
              </a:spcBef>
              <a:spcAft>
                <a:spcPts val="0"/>
              </a:spcAft>
              <a:buSzPts val="2800"/>
              <a:buNone/>
            </a:pPr>
            <a:r>
              <a:t/>
            </a:r>
            <a:endParaRPr/>
          </a:p>
        </p:txBody>
      </p:sp>
      <p:sp>
        <p:nvSpPr>
          <p:cNvPr id="109" name="Google Shape;109;p16"/>
          <p:cNvSpPr txBox="1"/>
          <p:nvPr>
            <p:ph idx="1" type="body"/>
          </p:nvPr>
        </p:nvSpPr>
        <p:spPr>
          <a:xfrm>
            <a:off x="462700" y="1433525"/>
            <a:ext cx="8220600" cy="4824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rPr b="0" i="1" lang="en-US" sz="1400">
                <a:solidFill>
                  <a:srgbClr val="002569"/>
                </a:solidFill>
              </a:rPr>
              <a:t>CEOS Analysis Ready Data for Land (CARD4L) are satellite data that have been processed to a minimum set of requirements and organized into a form that allows immediate analysis with a minimum of additional user effort and interoperability both through time and with other datasets.</a:t>
            </a:r>
            <a:endParaRPr b="0" i="1" sz="1400">
              <a:solidFill>
                <a:srgbClr val="002569"/>
              </a:solidFill>
            </a:endParaRPr>
          </a:p>
          <a:p>
            <a:pPr indent="0" lvl="0" marL="0" rtl="0" algn="l">
              <a:lnSpc>
                <a:spcPct val="100000"/>
              </a:lnSpc>
              <a:spcBef>
                <a:spcPts val="0"/>
              </a:spcBef>
              <a:spcAft>
                <a:spcPts val="0"/>
              </a:spcAft>
              <a:buSzPts val="2000"/>
              <a:buNone/>
            </a:pPr>
            <a:r>
              <a:t/>
            </a:r>
            <a:endParaRPr b="0" i="1" sz="1400">
              <a:solidFill>
                <a:srgbClr val="002569"/>
              </a:solidFill>
            </a:endParaRPr>
          </a:p>
          <a:p>
            <a:pPr indent="0" lvl="0" marL="0" rtl="0" algn="l">
              <a:lnSpc>
                <a:spcPct val="100000"/>
              </a:lnSpc>
              <a:spcBef>
                <a:spcPts val="0"/>
              </a:spcBef>
              <a:spcAft>
                <a:spcPts val="0"/>
              </a:spcAft>
              <a:buSzPts val="2000"/>
              <a:buNone/>
            </a:pPr>
            <a:r>
              <a:rPr b="0" lang="en-US" sz="1400">
                <a:solidFill>
                  <a:srgbClr val="002569"/>
                </a:solidFill>
              </a:rPr>
              <a:t>CARD4L offers numerous benefits for data producers, data distributors, and data users.</a:t>
            </a:r>
            <a:endParaRPr b="0" sz="1400">
              <a:solidFill>
                <a:srgbClr val="002569"/>
              </a:solidFill>
            </a:endParaRPr>
          </a:p>
          <a:p>
            <a:pPr indent="0" lvl="0" marL="0" rtl="0" algn="l">
              <a:lnSpc>
                <a:spcPct val="100000"/>
              </a:lnSpc>
              <a:spcBef>
                <a:spcPts val="0"/>
              </a:spcBef>
              <a:spcAft>
                <a:spcPts val="0"/>
              </a:spcAft>
              <a:buSzPts val="2000"/>
              <a:buNone/>
            </a:pPr>
            <a:r>
              <a:t/>
            </a:r>
            <a:endParaRPr sz="1400">
              <a:solidFill>
                <a:srgbClr val="002569"/>
              </a:solidFill>
            </a:endParaRPr>
          </a:p>
          <a:p>
            <a:pPr indent="0" lvl="0" marL="0" rtl="0" algn="l">
              <a:lnSpc>
                <a:spcPct val="100000"/>
              </a:lnSpc>
              <a:spcBef>
                <a:spcPts val="0"/>
              </a:spcBef>
              <a:spcAft>
                <a:spcPts val="0"/>
              </a:spcAft>
              <a:buClr>
                <a:schemeClr val="dk1"/>
              </a:buClr>
              <a:buSzPts val="1100"/>
              <a:buFont typeface="Arial"/>
              <a:buNone/>
            </a:pPr>
            <a:r>
              <a:t/>
            </a:r>
            <a:endParaRPr sz="1400">
              <a:solidFill>
                <a:srgbClr val="002569"/>
              </a:solidFill>
            </a:endParaRPr>
          </a:p>
          <a:p>
            <a:pPr indent="0" lvl="0" marL="0" rtl="0" algn="l">
              <a:spcBef>
                <a:spcPts val="500"/>
              </a:spcBef>
              <a:spcAft>
                <a:spcPts val="0"/>
              </a:spcAft>
              <a:buSzPts val="2000"/>
              <a:buNone/>
            </a:pPr>
            <a:r>
              <a:t/>
            </a:r>
            <a:endParaRPr sz="1400">
              <a:solidFill>
                <a:srgbClr val="002569"/>
              </a:solidFill>
            </a:endParaRPr>
          </a:p>
        </p:txBody>
      </p:sp>
      <p:graphicFrame>
        <p:nvGraphicFramePr>
          <p:cNvPr id="110" name="Google Shape;110;p16"/>
          <p:cNvGraphicFramePr/>
          <p:nvPr/>
        </p:nvGraphicFramePr>
        <p:xfrm>
          <a:off x="952500" y="2705100"/>
          <a:ext cx="3000000" cy="3000000"/>
        </p:xfrm>
        <a:graphic>
          <a:graphicData uri="http://schemas.openxmlformats.org/drawingml/2006/table">
            <a:tbl>
              <a:tblPr>
                <a:noFill/>
                <a:tableStyleId>{619592BE-9486-4669-9FB7-1CC5F0B68C9A}</a:tableStyleId>
              </a:tblPr>
              <a:tblGrid>
                <a:gridCol w="2413000"/>
                <a:gridCol w="2413000"/>
                <a:gridCol w="2413000"/>
              </a:tblGrid>
              <a:tr h="1254275">
                <a:tc>
                  <a:txBody>
                    <a:bodyPr>
                      <a:noAutofit/>
                    </a:bodyPr>
                    <a:lstStyle/>
                    <a:p>
                      <a:pPr indent="0" lvl="0" marL="0" marR="0" rtl="0" algn="l">
                        <a:spcBef>
                          <a:spcPts val="0"/>
                        </a:spcBef>
                        <a:spcAft>
                          <a:spcPts val="0"/>
                        </a:spcAft>
                        <a:buClr>
                          <a:srgbClr val="002569"/>
                        </a:buClr>
                        <a:buSzPts val="1200"/>
                        <a:buFont typeface="Avenir"/>
                        <a:buNone/>
                      </a:pPr>
                      <a:r>
                        <a:rPr lang="en-US" sz="1200" u="sng" cap="none" strike="noStrike">
                          <a:solidFill>
                            <a:srgbClr val="002569"/>
                          </a:solidFill>
                        </a:rPr>
                        <a:t>Data Producers</a:t>
                      </a:r>
                      <a:endParaRPr sz="1200" u="sng" cap="none" strike="noStrike">
                        <a:solidFill>
                          <a:srgbClr val="002569"/>
                        </a:solidFill>
                      </a:endParaRPr>
                    </a:p>
                    <a:p>
                      <a:pPr indent="0" lvl="0" marL="0" marR="0" rtl="0" algn="l">
                        <a:spcBef>
                          <a:spcPts val="0"/>
                        </a:spcBef>
                        <a:spcAft>
                          <a:spcPts val="0"/>
                        </a:spcAft>
                        <a:buClr>
                          <a:srgbClr val="002569"/>
                        </a:buClr>
                        <a:buSzPts val="1200"/>
                        <a:buFont typeface="Avenir"/>
                        <a:buNone/>
                      </a:pPr>
                      <a:r>
                        <a:rPr lang="en-US" sz="1200" u="none" cap="none" strike="noStrike">
                          <a:solidFill>
                            <a:srgbClr val="002569"/>
                          </a:solidFill>
                        </a:rPr>
                        <a:t>Increase Uptake</a:t>
                      </a:r>
                      <a:endParaRPr sz="1200" u="none" cap="none" strike="noStrike">
                        <a:solidFill>
                          <a:srgbClr val="002569"/>
                        </a:solidFill>
                      </a:endParaRPr>
                    </a:p>
                    <a:p>
                      <a:pPr indent="0" lvl="0" marL="0" marR="0" rtl="0" algn="l">
                        <a:spcBef>
                          <a:spcPts val="0"/>
                        </a:spcBef>
                        <a:spcAft>
                          <a:spcPts val="0"/>
                        </a:spcAft>
                        <a:buClr>
                          <a:srgbClr val="002569"/>
                        </a:buClr>
                        <a:buSzPts val="1200"/>
                        <a:buFont typeface="Avenir"/>
                        <a:buNone/>
                      </a:pPr>
                      <a:r>
                        <a:rPr lang="en-US" sz="1200" u="none" cap="none" strike="noStrike">
                          <a:solidFill>
                            <a:srgbClr val="002569"/>
                          </a:solidFill>
                        </a:rPr>
                        <a:t>Increase Impact</a:t>
                      </a:r>
                      <a:endParaRPr sz="1200" u="none" cap="none" strike="noStrike">
                        <a:solidFill>
                          <a:srgbClr val="002569"/>
                        </a:solidFill>
                      </a:endParaRPr>
                    </a:p>
                    <a:p>
                      <a:pPr indent="0" lvl="0" marL="0" marR="0" rtl="0" algn="l">
                        <a:spcBef>
                          <a:spcPts val="0"/>
                        </a:spcBef>
                        <a:spcAft>
                          <a:spcPts val="0"/>
                        </a:spcAft>
                        <a:buClr>
                          <a:srgbClr val="002569"/>
                        </a:buClr>
                        <a:buSzPts val="1200"/>
                        <a:buFont typeface="Avenir"/>
                        <a:buNone/>
                      </a:pPr>
                      <a:r>
                        <a:rPr lang="en-US" sz="1200" u="none" cap="none" strike="noStrike">
                          <a:solidFill>
                            <a:srgbClr val="002569"/>
                          </a:solidFill>
                        </a:rPr>
                        <a:t>Stay Relevant</a:t>
                      </a:r>
                      <a:endParaRPr sz="1200" u="none" cap="none" strike="noStrike">
                        <a:solidFill>
                          <a:srgbClr val="002569"/>
                        </a:solidFill>
                      </a:endParaRPr>
                    </a:p>
                    <a:p>
                      <a:pPr indent="0" lvl="0" marL="0" marR="0" rtl="0" algn="l">
                        <a:spcBef>
                          <a:spcPts val="0"/>
                        </a:spcBef>
                        <a:spcAft>
                          <a:spcPts val="0"/>
                        </a:spcAft>
                        <a:buClr>
                          <a:srgbClr val="002569"/>
                        </a:buClr>
                        <a:buSzPts val="1200"/>
                        <a:buFont typeface="Avenir"/>
                        <a:buNone/>
                      </a:pPr>
                      <a:r>
                        <a:rPr lang="en-US" sz="1200" u="none" cap="none" strike="noStrike">
                          <a:solidFill>
                            <a:srgbClr val="002569"/>
                          </a:solidFill>
                        </a:rPr>
                        <a:t>Resource Efficiency</a:t>
                      </a:r>
                      <a:endParaRPr sz="1200" u="none" cap="none" strike="noStrike">
                        <a:solidFill>
                          <a:srgbClr val="002569"/>
                        </a:solidFill>
                      </a:endParaRPr>
                    </a:p>
                    <a:p>
                      <a:pPr indent="0" lvl="0" marL="0" marR="0" rtl="0" algn="l">
                        <a:spcBef>
                          <a:spcPts val="0"/>
                        </a:spcBef>
                        <a:spcAft>
                          <a:spcPts val="0"/>
                        </a:spcAft>
                        <a:buClr>
                          <a:srgbClr val="002569"/>
                        </a:buClr>
                        <a:buSzPts val="1200"/>
                        <a:buFont typeface="Avenir"/>
                        <a:buNone/>
                      </a:pPr>
                      <a:r>
                        <a:rPr lang="en-US" sz="1200" u="none" cap="none" strike="noStrike">
                          <a:solidFill>
                            <a:srgbClr val="002569"/>
                          </a:solidFill>
                        </a:rPr>
                        <a:t>Enable Interoperability</a:t>
                      </a:r>
                      <a:endParaRPr sz="1200" u="none" cap="none" strike="noStrike">
                        <a:solidFill>
                          <a:srgbClr val="002569"/>
                        </a:solidFill>
                      </a:endParaRPr>
                    </a:p>
                    <a:p>
                      <a:pPr indent="0" lvl="0" marL="0" marR="0" rtl="0" algn="l">
                        <a:spcBef>
                          <a:spcPts val="0"/>
                        </a:spcBef>
                        <a:spcAft>
                          <a:spcPts val="0"/>
                        </a:spcAft>
                        <a:buClr>
                          <a:schemeClr val="dk1"/>
                        </a:buClr>
                        <a:buSzPts val="1200"/>
                        <a:buFont typeface="Avenir"/>
                        <a:buNone/>
                      </a:pPr>
                      <a:r>
                        <a:t/>
                      </a:r>
                      <a:endParaRPr sz="1200" u="none" cap="none" strike="noStrike">
                        <a:solidFill>
                          <a:srgbClr val="002569"/>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noAutofit/>
                    </a:bodyPr>
                    <a:lstStyle/>
                    <a:p>
                      <a:pPr indent="0" lvl="0" marL="0" marR="0" rtl="0" algn="l">
                        <a:spcBef>
                          <a:spcPts val="0"/>
                        </a:spcBef>
                        <a:spcAft>
                          <a:spcPts val="0"/>
                        </a:spcAft>
                        <a:buClr>
                          <a:srgbClr val="002569"/>
                        </a:buClr>
                        <a:buSzPts val="1200"/>
                        <a:buFont typeface="Avenir"/>
                        <a:buNone/>
                      </a:pPr>
                      <a:r>
                        <a:rPr lang="en-US" sz="1200" u="sng" cap="none" strike="noStrike">
                          <a:solidFill>
                            <a:srgbClr val="002569"/>
                          </a:solidFill>
                        </a:rPr>
                        <a:t>Data Distributors</a:t>
                      </a:r>
                      <a:endParaRPr sz="1200" u="sng" cap="none" strike="noStrike">
                        <a:solidFill>
                          <a:srgbClr val="002569"/>
                        </a:solidFill>
                      </a:endParaRPr>
                    </a:p>
                    <a:p>
                      <a:pPr indent="0" lvl="0" marL="0" marR="0" rtl="0" algn="l">
                        <a:spcBef>
                          <a:spcPts val="0"/>
                        </a:spcBef>
                        <a:spcAft>
                          <a:spcPts val="0"/>
                        </a:spcAft>
                        <a:buClr>
                          <a:srgbClr val="002569"/>
                        </a:buClr>
                        <a:buSzPts val="1200"/>
                        <a:buFont typeface="Avenir"/>
                        <a:buNone/>
                      </a:pPr>
                      <a:r>
                        <a:rPr lang="en-US" sz="1200" u="none" cap="none" strike="noStrike">
                          <a:solidFill>
                            <a:srgbClr val="002569"/>
                          </a:solidFill>
                        </a:rPr>
                        <a:t>Platform Appeal</a:t>
                      </a:r>
                      <a:endParaRPr sz="1200" u="none" cap="none" strike="noStrike">
                        <a:solidFill>
                          <a:srgbClr val="002569"/>
                        </a:solidFill>
                      </a:endParaRPr>
                    </a:p>
                    <a:p>
                      <a:pPr indent="0" lvl="0" marL="0" marR="0" rtl="0" algn="l">
                        <a:spcBef>
                          <a:spcPts val="0"/>
                        </a:spcBef>
                        <a:spcAft>
                          <a:spcPts val="0"/>
                        </a:spcAft>
                        <a:buClr>
                          <a:srgbClr val="002569"/>
                        </a:buClr>
                        <a:buSzPts val="1200"/>
                        <a:buFont typeface="Avenir"/>
                        <a:buNone/>
                      </a:pPr>
                      <a:r>
                        <a:rPr lang="en-US" sz="1200" u="none" cap="none" strike="noStrike">
                          <a:solidFill>
                            <a:srgbClr val="002569"/>
                          </a:solidFill>
                        </a:rPr>
                        <a:t>Consistent Data Sets</a:t>
                      </a:r>
                      <a:endParaRPr sz="1200" u="none" cap="none" strike="noStrike">
                        <a:solidFill>
                          <a:srgbClr val="002569"/>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noAutofit/>
                    </a:bodyPr>
                    <a:lstStyle/>
                    <a:p>
                      <a:pPr indent="0" lvl="0" marL="0" marR="0" rtl="0" algn="l">
                        <a:spcBef>
                          <a:spcPts val="0"/>
                        </a:spcBef>
                        <a:spcAft>
                          <a:spcPts val="0"/>
                        </a:spcAft>
                        <a:buClr>
                          <a:srgbClr val="002569"/>
                        </a:buClr>
                        <a:buSzPts val="1200"/>
                        <a:buFont typeface="Avenir"/>
                        <a:buNone/>
                      </a:pPr>
                      <a:r>
                        <a:rPr lang="en-US" sz="1200" u="sng" cap="none" strike="noStrike">
                          <a:solidFill>
                            <a:srgbClr val="002569"/>
                          </a:solidFill>
                        </a:rPr>
                        <a:t>Data Users</a:t>
                      </a:r>
                      <a:endParaRPr sz="1200" u="sng" cap="none" strike="noStrike">
                        <a:solidFill>
                          <a:srgbClr val="002569"/>
                        </a:solidFill>
                      </a:endParaRPr>
                    </a:p>
                    <a:p>
                      <a:pPr indent="0" lvl="0" marL="0" marR="0" rtl="0" algn="l">
                        <a:spcBef>
                          <a:spcPts val="0"/>
                        </a:spcBef>
                        <a:spcAft>
                          <a:spcPts val="0"/>
                        </a:spcAft>
                        <a:buClr>
                          <a:srgbClr val="002569"/>
                        </a:buClr>
                        <a:buSzPts val="1200"/>
                        <a:buFont typeface="Avenir"/>
                        <a:buNone/>
                      </a:pPr>
                      <a:r>
                        <a:rPr lang="en-US" sz="1200" u="none" cap="none" strike="noStrike">
                          <a:solidFill>
                            <a:srgbClr val="002569"/>
                          </a:solidFill>
                        </a:rPr>
                        <a:t>Save Time and Effort</a:t>
                      </a:r>
                      <a:endParaRPr sz="1200" u="none" cap="none" strike="noStrike">
                        <a:solidFill>
                          <a:srgbClr val="002569"/>
                        </a:solidFill>
                      </a:endParaRPr>
                    </a:p>
                    <a:p>
                      <a:pPr indent="0" lvl="0" marL="0" marR="0" rtl="0" algn="l">
                        <a:spcBef>
                          <a:spcPts val="0"/>
                        </a:spcBef>
                        <a:spcAft>
                          <a:spcPts val="0"/>
                        </a:spcAft>
                        <a:buClr>
                          <a:srgbClr val="002569"/>
                        </a:buClr>
                        <a:buSzPts val="1200"/>
                        <a:buFont typeface="Avenir"/>
                        <a:buNone/>
                      </a:pPr>
                      <a:r>
                        <a:rPr lang="en-US" sz="1200" u="none" cap="none" strike="noStrike">
                          <a:solidFill>
                            <a:srgbClr val="002569"/>
                          </a:solidFill>
                        </a:rPr>
                        <a:t>Capitalize on Experts</a:t>
                      </a:r>
                      <a:endParaRPr sz="1200" u="none" cap="none" strike="noStrike">
                        <a:solidFill>
                          <a:srgbClr val="002569"/>
                        </a:solidFill>
                      </a:endParaRPr>
                    </a:p>
                    <a:p>
                      <a:pPr indent="0" lvl="0" marL="0" marR="0" rtl="0" algn="l">
                        <a:spcBef>
                          <a:spcPts val="0"/>
                        </a:spcBef>
                        <a:spcAft>
                          <a:spcPts val="0"/>
                        </a:spcAft>
                        <a:buClr>
                          <a:srgbClr val="002569"/>
                        </a:buClr>
                        <a:buSzPts val="1200"/>
                        <a:buFont typeface="Avenir"/>
                        <a:buNone/>
                      </a:pPr>
                      <a:r>
                        <a:rPr lang="en-US" sz="1200" u="none" cap="none" strike="noStrike">
                          <a:solidFill>
                            <a:srgbClr val="002569"/>
                          </a:solidFill>
                        </a:rPr>
                        <a:t>Minimize Costs</a:t>
                      </a:r>
                      <a:endParaRPr sz="1200" u="none" cap="none" strike="noStrike">
                        <a:solidFill>
                          <a:srgbClr val="002569"/>
                        </a:solidFill>
                      </a:endParaRPr>
                    </a:p>
                    <a:p>
                      <a:pPr indent="0" lvl="0" marL="0" marR="0" rtl="0" algn="l">
                        <a:spcBef>
                          <a:spcPts val="0"/>
                        </a:spcBef>
                        <a:spcAft>
                          <a:spcPts val="0"/>
                        </a:spcAft>
                        <a:buClr>
                          <a:srgbClr val="002569"/>
                        </a:buClr>
                        <a:buSzPts val="1200"/>
                        <a:buFont typeface="Avenir"/>
                        <a:buNone/>
                      </a:pPr>
                      <a:r>
                        <a:rPr lang="en-US" sz="1200" u="none" cap="none" strike="noStrike">
                          <a:solidFill>
                            <a:srgbClr val="002569"/>
                          </a:solidFill>
                        </a:rPr>
                        <a:t>Consistent Data Sets</a:t>
                      </a:r>
                      <a:endParaRPr sz="1200" u="none" cap="none" strike="noStrike">
                        <a:solidFill>
                          <a:srgbClr val="002569"/>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111" name="Google Shape;111;p16"/>
          <p:cNvSpPr txBox="1"/>
          <p:nvPr/>
        </p:nvSpPr>
        <p:spPr>
          <a:xfrm>
            <a:off x="5778500" y="5869275"/>
            <a:ext cx="3000000" cy="3000000"/>
          </a:xfrm>
          <a:prstGeom prst="rect">
            <a:avLst/>
          </a:prstGeom>
          <a:noFill/>
          <a:ln>
            <a:noFill/>
          </a:ln>
        </p:spPr>
        <p:txBody>
          <a:bodyPr anchorCtr="0" anchor="t" bIns="91425" lIns="91425" spcFirstLastPara="1" rIns="91425" wrap="square" tIns="91425">
            <a:noAutofit/>
          </a:bodyPr>
          <a:lstStyle/>
          <a:p>
            <a:pPr indent="0" lvl="0" marL="0" marR="0" rtl="0" algn="r">
              <a:spcBef>
                <a:spcPts val="0"/>
              </a:spcBef>
              <a:spcAft>
                <a:spcPts val="0"/>
              </a:spcAft>
              <a:buClr>
                <a:srgbClr val="002569"/>
              </a:buClr>
              <a:buSzPts val="1800"/>
              <a:buFont typeface="Arial"/>
              <a:buNone/>
            </a:pPr>
            <a:r>
              <a:rPr lang="en-US" sz="1800">
                <a:solidFill>
                  <a:srgbClr val="002569"/>
                </a:solidFill>
              </a:rPr>
              <a:t>More info:</a:t>
            </a:r>
            <a:endParaRPr sz="1800">
              <a:solidFill>
                <a:srgbClr val="002569"/>
              </a:solidFill>
            </a:endParaRPr>
          </a:p>
          <a:p>
            <a:pPr indent="0" lvl="0" marL="0" marR="0" rtl="0" algn="r">
              <a:spcBef>
                <a:spcPts val="0"/>
              </a:spcBef>
              <a:spcAft>
                <a:spcPts val="0"/>
              </a:spcAft>
              <a:buClr>
                <a:srgbClr val="002569"/>
              </a:buClr>
              <a:buSzPts val="1800"/>
              <a:buFont typeface="Arial"/>
              <a:buNone/>
            </a:pPr>
            <a:r>
              <a:rPr lang="en-US" sz="1800">
                <a:solidFill>
                  <a:srgbClr val="002569"/>
                </a:solidFill>
              </a:rPr>
              <a:t>http://ceos.org/ard/</a:t>
            </a:r>
            <a:endParaRPr sz="1800">
              <a:solidFill>
                <a:srgbClr val="002569"/>
              </a:solidFill>
            </a:endParaRPr>
          </a:p>
          <a:p>
            <a:pPr indent="0" lvl="0" marL="0" marR="0" rtl="0" algn="r">
              <a:spcBef>
                <a:spcPts val="0"/>
              </a:spcBef>
              <a:spcAft>
                <a:spcPts val="0"/>
              </a:spcAft>
              <a:buClr>
                <a:srgbClr val="002569"/>
              </a:buClr>
              <a:buSzPts val="1800"/>
              <a:buFont typeface="Arial"/>
              <a:buNone/>
            </a:pPr>
            <a:r>
              <a:t/>
            </a:r>
            <a:endParaRPr sz="1800">
              <a:solidFill>
                <a:srgbClr val="002569"/>
              </a:solidFill>
            </a:endParaRPr>
          </a:p>
        </p:txBody>
      </p:sp>
      <p:pic>
        <p:nvPicPr>
          <p:cNvPr id="112" name="Google Shape;112;p16"/>
          <p:cNvPicPr preferRelativeResize="0"/>
          <p:nvPr/>
        </p:nvPicPr>
        <p:blipFill rotWithShape="1">
          <a:blip r:embed="rId3">
            <a:alphaModFix/>
          </a:blip>
          <a:srcRect b="0" l="0" r="0" t="0"/>
          <a:stretch/>
        </p:blipFill>
        <p:spPr>
          <a:xfrm>
            <a:off x="691300" y="4078575"/>
            <a:ext cx="5087200" cy="2360518"/>
          </a:xfrm>
          <a:prstGeom prst="rect">
            <a:avLst/>
          </a:prstGeom>
          <a:noFill/>
          <a:ln>
            <a:noFill/>
          </a:ln>
        </p:spPr>
      </p:pic>
      <p:pic>
        <p:nvPicPr>
          <p:cNvPr id="113" name="Google Shape;113;p16"/>
          <p:cNvPicPr preferRelativeResize="0"/>
          <p:nvPr/>
        </p:nvPicPr>
        <p:blipFill rotWithShape="1">
          <a:blip r:embed="rId4">
            <a:alphaModFix/>
          </a:blip>
          <a:srcRect b="0" l="0" r="0" t="0"/>
          <a:stretch/>
        </p:blipFill>
        <p:spPr>
          <a:xfrm>
            <a:off x="6291422" y="4002375"/>
            <a:ext cx="2483703" cy="1822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17"/>
          <p:cNvSpPr/>
          <p:nvPr>
            <p:ph idx="12" type="sldNum"/>
          </p:nvPr>
        </p:nvSpPr>
        <p:spPr>
          <a:xfrm>
            <a:off x="8763000" y="6629400"/>
            <a:ext cx="304800" cy="187200"/>
          </a:xfrm>
          <a:prstGeom prst="roundRect">
            <a:avLst>
              <a:gd fmla="val 16667" name="adj"/>
            </a:avLst>
          </a:prstGeom>
          <a:solidFill>
            <a:schemeClr val="lt1">
              <a:alpha val="48235"/>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Clr>
                <a:srgbClr val="000000"/>
              </a:buClr>
              <a:buSzPts val="1100"/>
              <a:buFont typeface="Arial"/>
              <a:buNone/>
            </a:pPr>
            <a:fld id="{00000000-1234-1234-1234-123412341234}" type="slidenum">
              <a:rPr lang="en-US"/>
              <a:t>‹#›</a:t>
            </a:fld>
            <a:endParaRPr/>
          </a:p>
        </p:txBody>
      </p:sp>
      <p:sp>
        <p:nvSpPr>
          <p:cNvPr id="119" name="Google Shape;119;p17"/>
          <p:cNvSpPr txBox="1"/>
          <p:nvPr>
            <p:ph idx="2" type="body"/>
          </p:nvPr>
        </p:nvSpPr>
        <p:spPr>
          <a:xfrm>
            <a:off x="1981200" y="228600"/>
            <a:ext cx="5433000" cy="533400"/>
          </a:xfrm>
          <a:prstGeom prst="rect">
            <a:avLst/>
          </a:prstGeom>
          <a:noFill/>
          <a:ln>
            <a:noFill/>
          </a:ln>
        </p:spPr>
        <p:txBody>
          <a:bodyPr anchorCtr="0" anchor="t" bIns="45700" lIns="91425" spcFirstLastPara="1" rIns="91425" wrap="square" tIns="45700">
            <a:noAutofit/>
          </a:bodyPr>
          <a:lstStyle/>
          <a:p>
            <a:pPr indent="0" lvl="0" marL="0" rtl="0" algn="ctr">
              <a:spcBef>
                <a:spcPts val="500"/>
              </a:spcBef>
              <a:spcAft>
                <a:spcPts val="0"/>
              </a:spcAft>
              <a:buClr>
                <a:schemeClr val="dk1"/>
              </a:buClr>
              <a:buSzPts val="1100"/>
              <a:buFont typeface="Arial"/>
              <a:buNone/>
            </a:pPr>
            <a:r>
              <a:rPr lang="en-US"/>
              <a:t>CARD4L Status – further detail</a:t>
            </a:r>
            <a:endParaRPr/>
          </a:p>
        </p:txBody>
      </p:sp>
      <p:sp>
        <p:nvSpPr>
          <p:cNvPr id="120" name="Google Shape;120;p17"/>
          <p:cNvSpPr txBox="1"/>
          <p:nvPr>
            <p:ph idx="1" type="body"/>
          </p:nvPr>
        </p:nvSpPr>
        <p:spPr>
          <a:xfrm>
            <a:off x="461700" y="1400750"/>
            <a:ext cx="8220600" cy="4824600"/>
          </a:xfrm>
          <a:prstGeom prst="rect">
            <a:avLst/>
          </a:prstGeom>
          <a:noFill/>
          <a:ln>
            <a:noFill/>
          </a:ln>
        </p:spPr>
        <p:txBody>
          <a:bodyPr anchorCtr="0" anchor="t" bIns="45700" lIns="91425" spcFirstLastPara="1" rIns="91425" wrap="square" tIns="45700">
            <a:noAutofit/>
          </a:bodyPr>
          <a:lstStyle/>
          <a:p>
            <a:pPr indent="-330200" lvl="0" marL="457200" rtl="0" algn="l">
              <a:lnSpc>
                <a:spcPct val="114000"/>
              </a:lnSpc>
              <a:spcBef>
                <a:spcPts val="600"/>
              </a:spcBef>
              <a:spcAft>
                <a:spcPts val="0"/>
              </a:spcAft>
              <a:buClr>
                <a:srgbClr val="002569"/>
              </a:buClr>
              <a:buSzPts val="1600"/>
              <a:buChar char="•"/>
            </a:pPr>
            <a:r>
              <a:rPr b="0" lang="en-US" sz="1600">
                <a:solidFill>
                  <a:srgbClr val="002569"/>
                </a:solidFill>
              </a:rPr>
              <a:t>CEOS LSI-VC </a:t>
            </a:r>
            <a:r>
              <a:rPr lang="en-US" sz="1600">
                <a:solidFill>
                  <a:srgbClr val="002569"/>
                </a:solidFill>
              </a:rPr>
              <a:t>endorsed the first three CARD4L Product Family Specifications: Normalised Radar Backscatter, Surface Reflectance, and Land Surface Temperature</a:t>
            </a:r>
            <a:r>
              <a:rPr b="0" lang="en-US" sz="1600">
                <a:solidFill>
                  <a:srgbClr val="002569"/>
                </a:solidFill>
              </a:rPr>
              <a:t> in February 2019.</a:t>
            </a:r>
            <a:endParaRPr b="0" sz="1600">
              <a:solidFill>
                <a:srgbClr val="002569"/>
              </a:solidFill>
            </a:endParaRPr>
          </a:p>
          <a:p>
            <a:pPr indent="-330200" lvl="0" marL="457200" rtl="0" algn="l">
              <a:lnSpc>
                <a:spcPct val="114000"/>
              </a:lnSpc>
              <a:spcBef>
                <a:spcPts val="600"/>
              </a:spcBef>
              <a:spcAft>
                <a:spcPts val="0"/>
              </a:spcAft>
              <a:buClr>
                <a:srgbClr val="002569"/>
              </a:buClr>
              <a:buSzPts val="1600"/>
              <a:buChar char="•"/>
            </a:pPr>
            <a:r>
              <a:rPr b="0" lang="en-US" sz="1600">
                <a:solidFill>
                  <a:srgbClr val="002569"/>
                </a:solidFill>
              </a:rPr>
              <a:t>Four further PFS are under development specifically for synthetic aperture radar (SAR).</a:t>
            </a:r>
            <a:endParaRPr b="0" sz="1600">
              <a:solidFill>
                <a:srgbClr val="002569"/>
              </a:solidFill>
            </a:endParaRPr>
          </a:p>
          <a:p>
            <a:pPr indent="-330200" lvl="0" marL="457200" rtl="0" algn="l">
              <a:lnSpc>
                <a:spcPct val="114000"/>
              </a:lnSpc>
              <a:spcBef>
                <a:spcPts val="600"/>
              </a:spcBef>
              <a:spcAft>
                <a:spcPts val="0"/>
              </a:spcAft>
              <a:buClr>
                <a:srgbClr val="002569"/>
              </a:buClr>
              <a:buSzPts val="1600"/>
              <a:buChar char="•"/>
            </a:pPr>
            <a:r>
              <a:rPr b="0" lang="en-US" sz="1600">
                <a:solidFill>
                  <a:srgbClr val="002569"/>
                </a:solidFill>
              </a:rPr>
              <a:t>CEOS Agencies are now self-assessing their products against the specifications and adjusting as necessary.</a:t>
            </a:r>
            <a:endParaRPr b="0" sz="1600">
              <a:solidFill>
                <a:srgbClr val="002569"/>
              </a:solidFill>
            </a:endParaRPr>
          </a:p>
          <a:p>
            <a:pPr indent="-330200" lvl="0" marL="457200" rtl="0" algn="l">
              <a:lnSpc>
                <a:spcPct val="114000"/>
              </a:lnSpc>
              <a:spcBef>
                <a:spcPts val="600"/>
              </a:spcBef>
              <a:spcAft>
                <a:spcPts val="0"/>
              </a:spcAft>
              <a:buClr>
                <a:srgbClr val="002569"/>
              </a:buClr>
              <a:buSzPts val="1600"/>
              <a:buChar char="•"/>
            </a:pPr>
            <a:r>
              <a:rPr b="0" lang="en-US" sz="1600">
                <a:solidFill>
                  <a:srgbClr val="002569"/>
                </a:solidFill>
              </a:rPr>
              <a:t>The CEOS WGCV will be engaged to undertake peer reviews of these self-assessments.</a:t>
            </a:r>
            <a:endParaRPr b="0" sz="1600">
              <a:solidFill>
                <a:srgbClr val="002569"/>
              </a:solidFill>
            </a:endParaRPr>
          </a:p>
          <a:p>
            <a:pPr indent="-330200" lvl="0" marL="457200" rtl="0" algn="l">
              <a:lnSpc>
                <a:spcPct val="114000"/>
              </a:lnSpc>
              <a:spcBef>
                <a:spcPts val="600"/>
              </a:spcBef>
              <a:spcAft>
                <a:spcPts val="0"/>
              </a:spcAft>
              <a:buClr>
                <a:srgbClr val="002569"/>
              </a:buClr>
              <a:buSzPts val="1600"/>
              <a:buChar char="•"/>
            </a:pPr>
            <a:r>
              <a:rPr b="0" lang="en-US" sz="1600">
                <a:solidFill>
                  <a:srgbClr val="002569"/>
                </a:solidFill>
              </a:rPr>
              <a:t>Following approval, CARD4L datasets will be catalogued for promotion and ease of access for users. </a:t>
            </a:r>
            <a:endParaRPr sz="1600">
              <a:solidFill>
                <a:srgbClr val="002569"/>
              </a:solidFill>
            </a:endParaRPr>
          </a:p>
          <a:p>
            <a:pPr indent="-330200" lvl="0" marL="457200" rtl="0" algn="l">
              <a:lnSpc>
                <a:spcPct val="114000"/>
              </a:lnSpc>
              <a:spcBef>
                <a:spcPts val="600"/>
              </a:spcBef>
              <a:spcAft>
                <a:spcPts val="0"/>
              </a:spcAft>
              <a:buClr>
                <a:srgbClr val="002569"/>
              </a:buClr>
              <a:buSzPts val="1600"/>
              <a:buChar char="•"/>
            </a:pPr>
            <a:r>
              <a:rPr b="0" lang="en-US" sz="1600">
                <a:solidFill>
                  <a:srgbClr val="002569"/>
                </a:solidFill>
              </a:rPr>
              <a:t>LSI-VC also plans to conduct data supply and user access trials – pushing data to large online storage and analysis hubs to further ease access and use.</a:t>
            </a:r>
            <a:endParaRPr b="0" sz="1600">
              <a:solidFill>
                <a:srgbClr val="002569"/>
              </a:solidFill>
            </a:endParaRPr>
          </a:p>
          <a:p>
            <a:pPr indent="-330200" lvl="0" marL="457200" rtl="0" algn="l">
              <a:lnSpc>
                <a:spcPct val="114000"/>
              </a:lnSpc>
              <a:spcBef>
                <a:spcPts val="600"/>
              </a:spcBef>
              <a:spcAft>
                <a:spcPts val="600"/>
              </a:spcAft>
              <a:buClr>
                <a:srgbClr val="002569"/>
              </a:buClr>
              <a:buSzPts val="1600"/>
              <a:buChar char="•"/>
            </a:pPr>
            <a:r>
              <a:rPr b="0" lang="en-US" sz="1600">
                <a:solidFill>
                  <a:srgbClr val="002569"/>
                </a:solidFill>
              </a:rPr>
              <a:t>Effort to date has been driven by LSI-VC for land applications, however CEOS has identified the need for a broader CEOS strategy for ARD, and th</a:t>
            </a:r>
            <a:r>
              <a:rPr b="0" lang="en-US" sz="1600"/>
              <a:t>e CSIRO/GA SIT Vice Chair </a:t>
            </a:r>
            <a:r>
              <a:rPr b="0" lang="en-US" sz="1600">
                <a:solidFill>
                  <a:srgbClr val="002569"/>
                </a:solidFill>
              </a:rPr>
              <a:t>intends to take this on as a priority in 2020-2021.</a:t>
            </a:r>
            <a:endParaRPr b="0" sz="1600">
              <a:solidFill>
                <a:srgbClr val="00256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 name="Shape 29"/>
        <p:cNvGrpSpPr/>
        <p:nvPr/>
      </p:nvGrpSpPr>
      <p:grpSpPr>
        <a:xfrm>
          <a:off x="0" y="0"/>
          <a:ext cx="0" cy="0"/>
          <a:chOff x="0" y="0"/>
          <a:chExt cx="0" cy="0"/>
        </a:xfrm>
      </p:grpSpPr>
      <p:sp>
        <p:nvSpPr>
          <p:cNvPr id="30" name="Google Shape;30;p6"/>
          <p:cNvSpPr/>
          <p:nvPr>
            <p:ph idx="12" type="sldNum"/>
          </p:nvPr>
        </p:nvSpPr>
        <p:spPr>
          <a:xfrm>
            <a:off x="8763000" y="6629400"/>
            <a:ext cx="304800" cy="187200"/>
          </a:xfrm>
          <a:prstGeom prst="roundRect">
            <a:avLst>
              <a:gd fmla="val 16667" name="adj"/>
            </a:avLst>
          </a:prstGeom>
          <a:solidFill>
            <a:schemeClr val="lt1">
              <a:alpha val="48235"/>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Clr>
                <a:srgbClr val="000000"/>
              </a:buClr>
              <a:buSzPts val="1100"/>
              <a:buFont typeface="Arial"/>
              <a:buNone/>
            </a:pPr>
            <a:fld id="{00000000-1234-1234-1234-123412341234}" type="slidenum">
              <a:rPr lang="en-US"/>
              <a:t>‹#›</a:t>
            </a:fld>
            <a:endParaRPr/>
          </a:p>
        </p:txBody>
      </p:sp>
      <p:sp>
        <p:nvSpPr>
          <p:cNvPr id="31" name="Google Shape;31;p6"/>
          <p:cNvSpPr txBox="1"/>
          <p:nvPr>
            <p:ph idx="1" type="body"/>
          </p:nvPr>
        </p:nvSpPr>
        <p:spPr>
          <a:xfrm>
            <a:off x="76200" y="1143000"/>
            <a:ext cx="8991600" cy="5673600"/>
          </a:xfrm>
          <a:prstGeom prst="rect">
            <a:avLst/>
          </a:prstGeom>
          <a:noFill/>
          <a:ln>
            <a:noFill/>
          </a:ln>
        </p:spPr>
        <p:txBody>
          <a:bodyPr anchorCtr="0" anchor="t" bIns="45700" lIns="91425" spcFirstLastPara="1" rIns="91425" wrap="square" tIns="45700">
            <a:noAutofit/>
          </a:bodyPr>
          <a:lstStyle/>
          <a:p>
            <a:pPr indent="-228600" lvl="0" marL="457200" rtl="0" algn="l">
              <a:spcBef>
                <a:spcPts val="500"/>
              </a:spcBef>
              <a:spcAft>
                <a:spcPts val="0"/>
              </a:spcAft>
              <a:buSzPts val="2000"/>
              <a:buNone/>
            </a:pPr>
            <a:r>
              <a:t/>
            </a:r>
            <a:endParaRPr b="0"/>
          </a:p>
          <a:p>
            <a:pPr indent="-355600" lvl="0" marL="457200" rtl="0" algn="l">
              <a:spcBef>
                <a:spcPts val="500"/>
              </a:spcBef>
              <a:spcAft>
                <a:spcPts val="0"/>
              </a:spcAft>
              <a:buSzPts val="2000"/>
              <a:buChar char="•"/>
            </a:pPr>
            <a:r>
              <a:rPr b="0" lang="en-US"/>
              <a:t>CEOS work plan update</a:t>
            </a:r>
            <a:endParaRPr/>
          </a:p>
          <a:p>
            <a:pPr indent="-228600" lvl="0" marL="457200" rtl="0" algn="l">
              <a:spcBef>
                <a:spcPts val="500"/>
              </a:spcBef>
              <a:spcAft>
                <a:spcPts val="0"/>
              </a:spcAft>
              <a:buSzPts val="2000"/>
              <a:buNone/>
            </a:pPr>
            <a:r>
              <a:t/>
            </a:r>
            <a:endParaRPr b="0"/>
          </a:p>
          <a:p>
            <a:pPr indent="-355600" lvl="0" marL="457200" rtl="0" algn="l">
              <a:spcBef>
                <a:spcPts val="500"/>
              </a:spcBef>
              <a:spcAft>
                <a:spcPts val="0"/>
              </a:spcAft>
              <a:buSzPts val="2000"/>
              <a:buChar char="•"/>
            </a:pPr>
            <a:r>
              <a:rPr b="0" lang="en-US"/>
              <a:t>Response to Plenary Action CEOS-32-12: </a:t>
            </a:r>
            <a:endParaRPr b="0"/>
          </a:p>
          <a:p>
            <a:pPr indent="-355600" lvl="1" marL="914400" rtl="0" algn="l">
              <a:spcBef>
                <a:spcPts val="500"/>
              </a:spcBef>
              <a:spcAft>
                <a:spcPts val="0"/>
              </a:spcAft>
              <a:buSzPts val="2000"/>
              <a:buChar char="•"/>
            </a:pPr>
            <a:r>
              <a:rPr b="0" lang="en-US"/>
              <a:t>Documented approach to leadership</a:t>
            </a:r>
            <a:endParaRPr/>
          </a:p>
          <a:p>
            <a:pPr indent="-355600" lvl="1" marL="914400" rtl="0" algn="l">
              <a:spcBef>
                <a:spcPts val="500"/>
              </a:spcBef>
              <a:spcAft>
                <a:spcPts val="0"/>
              </a:spcAft>
              <a:buSzPts val="2000"/>
              <a:buChar char="•"/>
            </a:pPr>
            <a:r>
              <a:rPr b="0" lang="en-US"/>
              <a:t>Synergies among teams</a:t>
            </a:r>
            <a:endParaRPr/>
          </a:p>
          <a:p>
            <a:pPr indent="-228600" lvl="1" marL="914400" rtl="0" algn="l">
              <a:spcBef>
                <a:spcPts val="500"/>
              </a:spcBef>
              <a:spcAft>
                <a:spcPts val="0"/>
              </a:spcAft>
              <a:buSzPts val="2000"/>
              <a:buNone/>
            </a:pPr>
            <a:r>
              <a:t/>
            </a:r>
            <a:endParaRPr b="0"/>
          </a:p>
          <a:p>
            <a:pPr indent="-355600" lvl="0" marL="457200" rtl="0" algn="l">
              <a:spcBef>
                <a:spcPts val="500"/>
              </a:spcBef>
              <a:spcAft>
                <a:spcPts val="0"/>
              </a:spcAft>
              <a:buSzPts val="2000"/>
              <a:buChar char="•"/>
            </a:pPr>
            <a:r>
              <a:rPr b="0" lang="en-US"/>
              <a:t>Team Achievements and Recommendation for SIT</a:t>
            </a:r>
            <a:endParaRPr/>
          </a:p>
          <a:p>
            <a:pPr indent="-228600" lvl="0" marL="457200" rtl="0" algn="l">
              <a:spcBef>
                <a:spcPts val="500"/>
              </a:spcBef>
              <a:spcAft>
                <a:spcPts val="0"/>
              </a:spcAft>
              <a:buSzPts val="2000"/>
              <a:buNone/>
            </a:pPr>
            <a:r>
              <a:t/>
            </a:r>
            <a:endParaRPr b="0"/>
          </a:p>
          <a:p>
            <a:pPr indent="-228600" lvl="0" marL="457200" rtl="0" algn="l">
              <a:spcBef>
                <a:spcPts val="500"/>
              </a:spcBef>
              <a:spcAft>
                <a:spcPts val="0"/>
              </a:spcAft>
              <a:buSzPts val="2000"/>
              <a:buNone/>
            </a:pPr>
            <a:r>
              <a:t/>
            </a:r>
            <a:endParaRPr b="0"/>
          </a:p>
          <a:p>
            <a:pPr indent="-355600" lvl="0" marL="457200" rtl="0" algn="l">
              <a:spcBef>
                <a:spcPts val="500"/>
              </a:spcBef>
              <a:spcAft>
                <a:spcPts val="0"/>
              </a:spcAft>
              <a:buSzPts val="2000"/>
              <a:buChar char="•"/>
            </a:pPr>
            <a:r>
              <a:rPr b="0" lang="en-US"/>
              <a:t>Additional detail, resources, and background</a:t>
            </a:r>
            <a:endParaRPr b="0"/>
          </a:p>
          <a:p>
            <a:pPr indent="0" lvl="0" marL="0" rtl="0" algn="l">
              <a:spcBef>
                <a:spcPts val="500"/>
              </a:spcBef>
              <a:spcAft>
                <a:spcPts val="0"/>
              </a:spcAft>
              <a:buSzPts val="2000"/>
              <a:buNone/>
            </a:pPr>
            <a:r>
              <a:t/>
            </a:r>
            <a:endParaRPr b="0"/>
          </a:p>
          <a:p>
            <a:pPr indent="0" lvl="0" marL="0" rtl="0" algn="l">
              <a:spcBef>
                <a:spcPts val="500"/>
              </a:spcBef>
              <a:spcAft>
                <a:spcPts val="0"/>
              </a:spcAft>
              <a:buSzPts val="2000"/>
              <a:buNone/>
            </a:pPr>
            <a:r>
              <a:t/>
            </a:r>
            <a:endParaRPr b="0"/>
          </a:p>
        </p:txBody>
      </p:sp>
      <p:sp>
        <p:nvSpPr>
          <p:cNvPr id="32" name="Google Shape;32;p6"/>
          <p:cNvSpPr txBox="1"/>
          <p:nvPr>
            <p:ph idx="2" type="body"/>
          </p:nvPr>
        </p:nvSpPr>
        <p:spPr>
          <a:xfrm>
            <a:off x="1905000" y="228600"/>
            <a:ext cx="5638800" cy="838200"/>
          </a:xfrm>
          <a:prstGeom prst="rect">
            <a:avLst/>
          </a:prstGeom>
          <a:noFill/>
          <a:ln>
            <a:noFill/>
          </a:ln>
        </p:spPr>
        <p:txBody>
          <a:bodyPr anchorCtr="0" anchor="t" bIns="45700" lIns="91425" spcFirstLastPara="1" rIns="91425" wrap="square" tIns="45700">
            <a:noAutofit/>
          </a:bodyPr>
          <a:lstStyle/>
          <a:p>
            <a:pPr indent="0" lvl="0" marL="0" rtl="0" algn="ctr">
              <a:spcBef>
                <a:spcPts val="500"/>
              </a:spcBef>
              <a:spcAft>
                <a:spcPts val="0"/>
              </a:spcAft>
              <a:buSzPts val="2800"/>
              <a:buNone/>
            </a:pPr>
            <a:r>
              <a:rPr lang="en-US"/>
              <a:t>Topics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 name="Shape 36"/>
        <p:cNvGrpSpPr/>
        <p:nvPr/>
      </p:nvGrpSpPr>
      <p:grpSpPr>
        <a:xfrm>
          <a:off x="0" y="0"/>
          <a:ext cx="0" cy="0"/>
          <a:chOff x="0" y="0"/>
          <a:chExt cx="0" cy="0"/>
        </a:xfrm>
      </p:grpSpPr>
      <p:sp>
        <p:nvSpPr>
          <p:cNvPr id="37" name="Google Shape;37;p7"/>
          <p:cNvSpPr/>
          <p:nvPr>
            <p:ph idx="12" type="sldNum"/>
          </p:nvPr>
        </p:nvSpPr>
        <p:spPr>
          <a:xfrm>
            <a:off x="8763000" y="6629400"/>
            <a:ext cx="304800" cy="187285"/>
          </a:xfrm>
          <a:prstGeom prst="roundRect">
            <a:avLst>
              <a:gd fmla="val 16667" name="adj"/>
            </a:avLst>
          </a:prstGeom>
          <a:solidFill>
            <a:schemeClr val="lt1">
              <a:alpha val="48235"/>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Clr>
                <a:schemeClr val="dk2"/>
              </a:buClr>
              <a:buSzPts val="1100"/>
              <a:buFont typeface="Helvetica Neue"/>
              <a:buNone/>
            </a:pPr>
            <a:fld id="{00000000-1234-1234-1234-123412341234}" type="slidenum">
              <a:rPr lang="en-US"/>
              <a:t>‹#›</a:t>
            </a:fld>
            <a:endParaRPr/>
          </a:p>
        </p:txBody>
      </p:sp>
      <p:sp>
        <p:nvSpPr>
          <p:cNvPr id="38" name="Google Shape;38;p7"/>
          <p:cNvSpPr txBox="1"/>
          <p:nvPr>
            <p:ph idx="2" type="body"/>
          </p:nvPr>
        </p:nvSpPr>
        <p:spPr>
          <a:xfrm>
            <a:off x="1905000" y="304800"/>
            <a:ext cx="5638800" cy="838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2800"/>
              <a:buNone/>
            </a:pPr>
            <a:r>
              <a:rPr lang="en-US"/>
              <a:t>Work Plan</a:t>
            </a:r>
            <a:endParaRPr/>
          </a:p>
        </p:txBody>
      </p:sp>
      <p:graphicFrame>
        <p:nvGraphicFramePr>
          <p:cNvPr id="39" name="Google Shape;39;p7"/>
          <p:cNvGraphicFramePr/>
          <p:nvPr/>
        </p:nvGraphicFramePr>
        <p:xfrm>
          <a:off x="484250" y="1386900"/>
          <a:ext cx="3000000" cy="3000000"/>
        </p:xfrm>
        <a:graphic>
          <a:graphicData uri="http://schemas.openxmlformats.org/drawingml/2006/table">
            <a:tbl>
              <a:tblPr>
                <a:noFill/>
                <a:tableStyleId>{619592BE-9486-4669-9FB7-1CC5F0B68C9A}</a:tableStyleId>
              </a:tblPr>
              <a:tblGrid>
                <a:gridCol w="1637875"/>
                <a:gridCol w="6750400"/>
              </a:tblGrid>
              <a:tr h="466725">
                <a:tc>
                  <a:txBody>
                    <a:bodyPr>
                      <a:noAutofit/>
                    </a:bodyPr>
                    <a:lstStyle/>
                    <a:p>
                      <a:pPr indent="0" lvl="0" marL="0" marR="0" rtl="0" algn="ctr">
                        <a:lnSpc>
                          <a:spcPct val="112000"/>
                        </a:lnSpc>
                        <a:spcBef>
                          <a:spcPts val="0"/>
                        </a:spcBef>
                        <a:spcAft>
                          <a:spcPts val="0"/>
                        </a:spcAft>
                        <a:buClr>
                          <a:srgbClr val="FFFFFF"/>
                        </a:buClr>
                        <a:buSzPts val="1800"/>
                        <a:buFont typeface="Calibri"/>
                        <a:buNone/>
                      </a:pPr>
                      <a:r>
                        <a:rPr b="1" lang="en-US" sz="1800" u="none" cap="none" strike="noStrike">
                          <a:solidFill>
                            <a:srgbClr val="FFFFFF"/>
                          </a:solidFill>
                          <a:latin typeface="Calibri"/>
                          <a:ea typeface="Calibri"/>
                          <a:cs typeface="Calibri"/>
                          <a:sym typeface="Calibri"/>
                        </a:rPr>
                        <a:t>CEOS-32-09</a:t>
                      </a:r>
                      <a:endParaRPr b="1" sz="1800" u="none" cap="none" strike="noStrike">
                        <a:solidFill>
                          <a:srgbClr val="FFFFFF"/>
                        </a:solidFill>
                        <a:latin typeface="Calibri"/>
                        <a:ea typeface="Calibri"/>
                        <a:cs typeface="Calibri"/>
                        <a:sym typeface="Calibri"/>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003366"/>
                    </a:solidFill>
                  </a:tcPr>
                </a:tc>
                <a:tc>
                  <a:txBody>
                    <a:bodyPr>
                      <a:noAutofit/>
                    </a:bodyPr>
                    <a:lstStyle/>
                    <a:p>
                      <a:pPr indent="0" lvl="0" marL="0" marR="0" rtl="0" algn="l">
                        <a:lnSpc>
                          <a:spcPct val="112000"/>
                        </a:lnSpc>
                        <a:spcBef>
                          <a:spcPts val="0"/>
                        </a:spcBef>
                        <a:spcAft>
                          <a:spcPts val="0"/>
                        </a:spcAft>
                        <a:buClr>
                          <a:schemeClr val="dk1"/>
                        </a:buClr>
                        <a:buSzPts val="1800"/>
                        <a:buFont typeface="Calibri"/>
                        <a:buNone/>
                      </a:pPr>
                      <a:r>
                        <a:rPr lang="en-US" sz="1800" u="none" cap="none" strike="noStrike">
                          <a:latin typeface="Calibri"/>
                          <a:ea typeface="Calibri"/>
                          <a:cs typeface="Calibri"/>
                          <a:sym typeface="Calibri"/>
                        </a:rPr>
                        <a:t>NOAA and CSIRO, in consultation with LSI-VC, to explore additional case studies related to the GEO-LEO initiative.</a:t>
                      </a:r>
                      <a:endParaRPr sz="1800" u="none" cap="none" strike="noStrike">
                        <a:latin typeface="Calibri"/>
                        <a:ea typeface="Calibri"/>
                        <a:cs typeface="Calibri"/>
                        <a:sym typeface="Calibri"/>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graphicFrame>
        <p:nvGraphicFramePr>
          <p:cNvPr id="40" name="Google Shape;40;p7"/>
          <p:cNvGraphicFramePr/>
          <p:nvPr/>
        </p:nvGraphicFramePr>
        <p:xfrm>
          <a:off x="484250" y="3876075"/>
          <a:ext cx="3000000" cy="3000000"/>
        </p:xfrm>
        <a:graphic>
          <a:graphicData uri="http://schemas.openxmlformats.org/drawingml/2006/table">
            <a:tbl>
              <a:tblPr>
                <a:noFill/>
                <a:tableStyleId>{619592BE-9486-4669-9FB7-1CC5F0B68C9A}</a:tableStyleId>
              </a:tblPr>
              <a:tblGrid>
                <a:gridCol w="1517725"/>
                <a:gridCol w="6870550"/>
              </a:tblGrid>
              <a:tr h="790575">
                <a:tc>
                  <a:txBody>
                    <a:bodyPr>
                      <a:noAutofit/>
                    </a:bodyPr>
                    <a:lstStyle/>
                    <a:p>
                      <a:pPr indent="0" lvl="0" marL="0" marR="0" rtl="0" algn="ctr">
                        <a:lnSpc>
                          <a:spcPct val="112000"/>
                        </a:lnSpc>
                        <a:spcBef>
                          <a:spcPts val="0"/>
                        </a:spcBef>
                        <a:spcAft>
                          <a:spcPts val="0"/>
                        </a:spcAft>
                        <a:buClr>
                          <a:srgbClr val="FFFFFF"/>
                        </a:buClr>
                        <a:buSzPts val="1800"/>
                        <a:buFont typeface="Calibri"/>
                        <a:buNone/>
                      </a:pPr>
                      <a:r>
                        <a:rPr b="1" lang="en-US" sz="1800" u="none" cap="none" strike="noStrike">
                          <a:solidFill>
                            <a:srgbClr val="FFFFFF"/>
                          </a:solidFill>
                          <a:latin typeface="Calibri"/>
                          <a:ea typeface="Calibri"/>
                          <a:cs typeface="Calibri"/>
                          <a:sym typeface="Calibri"/>
                        </a:rPr>
                        <a:t>CEOS-32-13</a:t>
                      </a:r>
                      <a:endParaRPr b="1" sz="1800" u="none" cap="none" strike="noStrike">
                        <a:solidFill>
                          <a:srgbClr val="FFFFFF"/>
                        </a:solidFill>
                        <a:latin typeface="Calibri"/>
                        <a:ea typeface="Calibri"/>
                        <a:cs typeface="Calibri"/>
                        <a:sym typeface="Calibri"/>
                      </a:endParaRPr>
                    </a:p>
                  </a:txBody>
                  <a:tcPr marT="9525" marB="9525" marR="9525" marL="952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003366"/>
                    </a:solidFill>
                  </a:tcPr>
                </a:tc>
                <a:tc>
                  <a:txBody>
                    <a:bodyPr>
                      <a:noAutofit/>
                    </a:bodyPr>
                    <a:lstStyle/>
                    <a:p>
                      <a:pPr indent="0" lvl="0" marL="76200" marR="0" rtl="0" algn="l">
                        <a:lnSpc>
                          <a:spcPct val="112000"/>
                        </a:lnSpc>
                        <a:spcBef>
                          <a:spcPts val="0"/>
                        </a:spcBef>
                        <a:spcAft>
                          <a:spcPts val="0"/>
                        </a:spcAft>
                        <a:buClr>
                          <a:schemeClr val="dk1"/>
                        </a:buClr>
                        <a:buSzPts val="1800"/>
                        <a:buFont typeface="Calibri"/>
                        <a:buNone/>
                      </a:pPr>
                      <a:r>
                        <a:rPr lang="en-US" sz="1800" u="none" cap="none" strike="noStrike">
                          <a:latin typeface="Calibri"/>
                          <a:ea typeface="Calibri"/>
                          <a:cs typeface="Calibri"/>
                          <a:sym typeface="Calibri"/>
                        </a:rPr>
                        <a:t>LSI-VC to draft a plan forward for the proposed merger of SDCG for GFOI and the CEOS </a:t>
                      </a:r>
                      <a:r>
                        <a:rPr i="1" lang="en-US" sz="1800" u="none" cap="none" strike="noStrike">
                          <a:latin typeface="Calibri"/>
                          <a:ea typeface="Calibri"/>
                          <a:cs typeface="Calibri"/>
                          <a:sym typeface="Calibri"/>
                        </a:rPr>
                        <a:t>Ad Hoc</a:t>
                      </a:r>
                      <a:r>
                        <a:rPr lang="en-US" sz="1800" u="none" cap="none" strike="noStrike">
                          <a:latin typeface="Calibri"/>
                          <a:ea typeface="Calibri"/>
                          <a:cs typeface="Calibri"/>
                          <a:sym typeface="Calibri"/>
                        </a:rPr>
                        <a:t> Working Group on GEOGLAM into LSI-VC. This plan would address the discussions and concerns raised at the CEOS Plenary meeting.</a:t>
                      </a:r>
                      <a:endParaRPr sz="1800" u="none" cap="none" strike="noStrike">
                        <a:latin typeface="Calibri"/>
                        <a:ea typeface="Calibri"/>
                        <a:cs typeface="Calibri"/>
                        <a:sym typeface="Calibri"/>
                      </a:endParaRPr>
                    </a:p>
                  </a:txBody>
                  <a:tcPr marT="9525" marB="9525" marR="9525" marL="952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
        <p:nvSpPr>
          <p:cNvPr id="41" name="Google Shape;41;p7"/>
          <p:cNvSpPr txBox="1"/>
          <p:nvPr/>
        </p:nvSpPr>
        <p:spPr>
          <a:xfrm>
            <a:off x="374725" y="2226583"/>
            <a:ext cx="8497800" cy="1097400"/>
          </a:xfrm>
          <a:prstGeom prst="rect">
            <a:avLst/>
          </a:prstGeom>
          <a:noFill/>
          <a:ln>
            <a:noFill/>
          </a:ln>
        </p:spPr>
        <p:txBody>
          <a:bodyPr anchorCtr="0" anchor="t" bIns="91425" lIns="91425" spcFirstLastPara="1" rIns="91425" wrap="square" tIns="91425">
            <a:noAutofit/>
          </a:bodyPr>
          <a:lstStyle/>
          <a:p>
            <a:pPr indent="-342900" lvl="0" marL="457200" marR="0" rtl="0" algn="l">
              <a:spcBef>
                <a:spcPts val="0"/>
              </a:spcBef>
              <a:spcAft>
                <a:spcPts val="0"/>
              </a:spcAft>
              <a:buClr>
                <a:srgbClr val="002569"/>
              </a:buClr>
              <a:buSzPts val="1800"/>
              <a:buFont typeface="Arial"/>
              <a:buChar char="●"/>
            </a:pPr>
            <a:r>
              <a:rPr b="0" i="0" lang="en-US" sz="1800" u="none" cap="none" strike="noStrike">
                <a:solidFill>
                  <a:srgbClr val="002569"/>
                </a:solidFill>
              </a:rPr>
              <a:t>Key finding from work done by Kevin Gallo: NOT having data in an analysis-ready format (e.g., CARD4L) makes the data preparation steps too time intensive</a:t>
            </a:r>
            <a:endParaRPr b="0" i="0" sz="1800" u="none" cap="none" strike="noStrike">
              <a:solidFill>
                <a:srgbClr val="002569"/>
              </a:solidFill>
            </a:endParaRPr>
          </a:p>
          <a:p>
            <a:pPr indent="-342900" lvl="0" marL="457200" marR="0" rtl="0" algn="l">
              <a:spcBef>
                <a:spcPts val="0"/>
              </a:spcBef>
              <a:spcAft>
                <a:spcPts val="0"/>
              </a:spcAft>
              <a:buClr>
                <a:srgbClr val="002569"/>
              </a:buClr>
              <a:buSzPts val="1800"/>
              <a:buFont typeface="Arial"/>
              <a:buChar char="●"/>
            </a:pPr>
            <a:r>
              <a:rPr b="0" i="0" lang="en-US" sz="1800" u="none" cap="none" strike="noStrike">
                <a:solidFill>
                  <a:srgbClr val="002569"/>
                </a:solidFill>
              </a:rPr>
              <a:t>LSI-VC is awaiting further feedback and guidance from CSIRO and NOAA on the next steps.</a:t>
            </a:r>
            <a:endParaRPr b="0" i="0" sz="1800" u="none" cap="none" strike="noStrike">
              <a:solidFill>
                <a:srgbClr val="002569"/>
              </a:solidFill>
            </a:endParaRPr>
          </a:p>
        </p:txBody>
      </p:sp>
      <p:sp>
        <p:nvSpPr>
          <p:cNvPr id="42" name="Google Shape;42;p7"/>
          <p:cNvSpPr txBox="1"/>
          <p:nvPr/>
        </p:nvSpPr>
        <p:spPr>
          <a:xfrm>
            <a:off x="374725" y="5274583"/>
            <a:ext cx="8497800" cy="1097400"/>
          </a:xfrm>
          <a:prstGeom prst="rect">
            <a:avLst/>
          </a:prstGeom>
          <a:noFill/>
          <a:ln>
            <a:noFill/>
          </a:ln>
        </p:spPr>
        <p:txBody>
          <a:bodyPr anchorCtr="0" anchor="t" bIns="91425" lIns="91425" spcFirstLastPara="1" rIns="91425" wrap="square" tIns="91425">
            <a:noAutofit/>
          </a:bodyPr>
          <a:lstStyle/>
          <a:p>
            <a:pPr indent="-342900" lvl="0" marL="457200" marR="0" rtl="0" algn="l">
              <a:spcBef>
                <a:spcPts val="0"/>
              </a:spcBef>
              <a:spcAft>
                <a:spcPts val="0"/>
              </a:spcAft>
              <a:buClr>
                <a:srgbClr val="002569"/>
              </a:buClr>
              <a:buSzPts val="1800"/>
              <a:buFont typeface="Arial"/>
              <a:buChar char="●"/>
            </a:pPr>
            <a:r>
              <a:rPr b="0" i="0" lang="en-US" sz="1800" u="none" cap="none" strike="noStrike">
                <a:solidFill>
                  <a:srgbClr val="002569"/>
                </a:solidFill>
              </a:rPr>
              <a:t>Discussions are continuing with the SIT Chair and other parties</a:t>
            </a:r>
            <a:endParaRPr/>
          </a:p>
          <a:p>
            <a:pPr indent="-342900" lvl="0" marL="457200" marR="0" rtl="0" algn="l">
              <a:spcBef>
                <a:spcPts val="0"/>
              </a:spcBef>
              <a:spcAft>
                <a:spcPts val="0"/>
              </a:spcAft>
              <a:buClr>
                <a:srgbClr val="002569"/>
              </a:buClr>
              <a:buSzPts val="1800"/>
              <a:buFont typeface="Arial"/>
              <a:buChar char="●"/>
            </a:pPr>
            <a:r>
              <a:rPr b="0" i="0" lang="en-US" sz="1800" u="none" cap="none" strike="noStrike">
                <a:solidFill>
                  <a:srgbClr val="002569"/>
                </a:solidFill>
              </a:rPr>
              <a:t>Expect this will be covered in SIT-34 Session 2, Organisational Matters</a:t>
            </a:r>
            <a:endParaRPr b="0" i="0" sz="1800" u="none" cap="none" strike="noStrike">
              <a:solidFill>
                <a:srgbClr val="002569"/>
              </a:solidFill>
            </a:endParaRPr>
          </a:p>
          <a:p>
            <a:pPr indent="0" lvl="0" marL="0" marR="0" rtl="0" algn="l">
              <a:spcBef>
                <a:spcPts val="0"/>
              </a:spcBef>
              <a:spcAft>
                <a:spcPts val="0"/>
              </a:spcAft>
              <a:buClr>
                <a:srgbClr val="002569"/>
              </a:buClr>
              <a:buSzPts val="1800"/>
              <a:buFont typeface="Arial"/>
              <a:buNone/>
            </a:pPr>
            <a:r>
              <a:t/>
            </a:r>
            <a:endParaRPr b="0" i="0" sz="1800" u="none" cap="none" strike="noStrike">
              <a:solidFill>
                <a:srgbClr val="002569"/>
              </a:solidFill>
            </a:endParaRPr>
          </a:p>
        </p:txBody>
      </p:sp>
      <p:sp>
        <p:nvSpPr>
          <p:cNvPr id="43" name="Google Shape;43;p7"/>
          <p:cNvSpPr/>
          <p:nvPr/>
        </p:nvSpPr>
        <p:spPr>
          <a:xfrm>
            <a:off x="2286000" y="3105835"/>
            <a:ext cx="457200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rgbClr val="002569"/>
                </a:solidFill>
              </a:rPr>
              <a:t> </a:t>
            </a:r>
            <a:br>
              <a:rPr b="0" i="0" lang="en-US" sz="1800" u="none" cap="none" strike="noStrike">
                <a:solidFill>
                  <a:srgbClr val="002569"/>
                </a:solidFill>
              </a:rPr>
            </a:br>
            <a:endParaRPr sz="1800">
              <a:solidFill>
                <a:srgbClr val="00256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 name="Shape 47"/>
        <p:cNvGrpSpPr/>
        <p:nvPr/>
      </p:nvGrpSpPr>
      <p:grpSpPr>
        <a:xfrm>
          <a:off x="0" y="0"/>
          <a:ext cx="0" cy="0"/>
          <a:chOff x="0" y="0"/>
          <a:chExt cx="0" cy="0"/>
        </a:xfrm>
      </p:grpSpPr>
      <p:sp>
        <p:nvSpPr>
          <p:cNvPr id="48" name="Google Shape;48;p8"/>
          <p:cNvSpPr/>
          <p:nvPr>
            <p:ph idx="12" type="sldNum"/>
          </p:nvPr>
        </p:nvSpPr>
        <p:spPr>
          <a:xfrm>
            <a:off x="8763000" y="6629400"/>
            <a:ext cx="304800" cy="187200"/>
          </a:xfrm>
          <a:prstGeom prst="roundRect">
            <a:avLst>
              <a:gd fmla="val 16667" name="adj"/>
            </a:avLst>
          </a:prstGeom>
          <a:solidFill>
            <a:schemeClr val="lt1">
              <a:alpha val="48235"/>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Clr>
                <a:srgbClr val="000000"/>
              </a:buClr>
              <a:buSzPts val="1100"/>
              <a:buFont typeface="Arial"/>
              <a:buNone/>
            </a:pPr>
            <a:fld id="{00000000-1234-1234-1234-123412341234}" type="slidenum">
              <a:rPr lang="en-US"/>
              <a:t>‹#›</a:t>
            </a:fld>
            <a:endParaRPr/>
          </a:p>
        </p:txBody>
      </p:sp>
      <p:sp>
        <p:nvSpPr>
          <p:cNvPr id="49" name="Google Shape;49;p8"/>
          <p:cNvSpPr txBox="1"/>
          <p:nvPr>
            <p:ph idx="1" type="body"/>
          </p:nvPr>
        </p:nvSpPr>
        <p:spPr>
          <a:xfrm>
            <a:off x="76200" y="1447800"/>
            <a:ext cx="5220300" cy="5334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000"/>
              <a:buNone/>
            </a:pPr>
            <a:r>
              <a:rPr lang="en-US" sz="1400"/>
              <a:t>VC-31: CARD4L Supply and User Access Trials (via Digital Earth Africa, others) </a:t>
            </a:r>
            <a:r>
              <a:rPr b="0" lang="en-US" sz="1400"/>
              <a:t>– This task is intended to cover aspects such as:</a:t>
            </a:r>
            <a:endParaRPr b="0" sz="1400"/>
          </a:p>
          <a:p>
            <a:pPr indent="-317500" lvl="0" marL="457200" rtl="0" algn="l">
              <a:spcBef>
                <a:spcPts val="0"/>
              </a:spcBef>
              <a:spcAft>
                <a:spcPts val="0"/>
              </a:spcAft>
              <a:buSzPts val="1400"/>
              <a:buChar char="•"/>
            </a:pPr>
            <a:r>
              <a:rPr b="0" lang="en-US" sz="1400"/>
              <a:t>CARD4L production from multiple instruments across the spectrum of available PFS;</a:t>
            </a:r>
            <a:endParaRPr b="0" sz="1400"/>
          </a:p>
          <a:p>
            <a:pPr indent="-317500" lvl="0" marL="457200" rtl="0" algn="l">
              <a:spcBef>
                <a:spcPts val="0"/>
              </a:spcBef>
              <a:spcAft>
                <a:spcPts val="0"/>
              </a:spcAft>
              <a:buSzPts val="1400"/>
              <a:buChar char="•"/>
            </a:pPr>
            <a:r>
              <a:rPr b="0" lang="en-US" sz="1400"/>
              <a:t>Routine publishing of this CARD4L via agency data portals, cloud data stores, other data aggregators/platforms; and,</a:t>
            </a:r>
            <a:endParaRPr b="0" sz="1400"/>
          </a:p>
          <a:p>
            <a:pPr indent="-317500" lvl="0" marL="457200" rtl="0" algn="l">
              <a:spcBef>
                <a:spcPts val="0"/>
              </a:spcBef>
              <a:spcAft>
                <a:spcPts val="0"/>
              </a:spcAft>
              <a:buSzPts val="1400"/>
              <a:buChar char="•"/>
            </a:pPr>
            <a:r>
              <a:rPr b="0" lang="en-US" sz="1400"/>
              <a:t>Investigation and implementation of new data paradigms such as COGs and STAC for CARD4L usability and discoverability.</a:t>
            </a:r>
            <a:endParaRPr b="0" sz="1400"/>
          </a:p>
          <a:p>
            <a:pPr indent="0" lvl="0" marL="0" rtl="0" algn="l">
              <a:spcBef>
                <a:spcPts val="0"/>
              </a:spcBef>
              <a:spcAft>
                <a:spcPts val="0"/>
              </a:spcAft>
              <a:buSzPts val="2000"/>
              <a:buNone/>
            </a:pPr>
            <a:r>
              <a:t/>
            </a:r>
            <a:endParaRPr b="0" sz="1400"/>
          </a:p>
          <a:p>
            <a:pPr indent="0" lvl="0" marL="0" rtl="0" algn="l">
              <a:spcBef>
                <a:spcPts val="0"/>
              </a:spcBef>
              <a:spcAft>
                <a:spcPts val="0"/>
              </a:spcAft>
              <a:buSzPts val="2000"/>
              <a:buNone/>
            </a:pPr>
            <a:r>
              <a:rPr lang="en-US" sz="1400"/>
              <a:t>VC-37: CEOS Information Tool Improvements</a:t>
            </a:r>
            <a:r>
              <a:rPr b="0" lang="en-US" sz="1400"/>
              <a:t> – modifying the CEOS MIM database to allow complex queries and gap analyses through the addition of an API. </a:t>
            </a:r>
            <a:r>
              <a:rPr lang="en-US" sz="1400"/>
              <a:t>Develop a prototype online user interface using an API connected to the MIM.</a:t>
            </a:r>
            <a:endParaRPr sz="1400"/>
          </a:p>
          <a:p>
            <a:pPr indent="0" lvl="0" marL="0" rtl="0" algn="l">
              <a:spcBef>
                <a:spcPts val="0"/>
              </a:spcBef>
              <a:spcAft>
                <a:spcPts val="0"/>
              </a:spcAft>
              <a:buSzPts val="2000"/>
              <a:buNone/>
            </a:pPr>
            <a:r>
              <a:t/>
            </a:r>
            <a:endParaRPr b="0" sz="1400"/>
          </a:p>
          <a:p>
            <a:pPr indent="0" lvl="0" marL="0" rtl="0" algn="l">
              <a:spcBef>
                <a:spcPts val="0"/>
              </a:spcBef>
              <a:spcAft>
                <a:spcPts val="0"/>
              </a:spcAft>
              <a:buSzPts val="2000"/>
              <a:buNone/>
            </a:pPr>
            <a:r>
              <a:rPr lang="en-US" sz="1400"/>
              <a:t>VC-39: Formally define terms used in the context of the Moderate Resolution Interoperability (MRI) Initiative</a:t>
            </a:r>
            <a:endParaRPr sz="1400"/>
          </a:p>
          <a:p>
            <a:pPr indent="0" lvl="0" marL="0" rtl="0" algn="l">
              <a:spcBef>
                <a:spcPts val="0"/>
              </a:spcBef>
              <a:spcAft>
                <a:spcPts val="0"/>
              </a:spcAft>
              <a:buSzPts val="2000"/>
              <a:buNone/>
            </a:pPr>
            <a:r>
              <a:t/>
            </a:r>
            <a:endParaRPr b="0" sz="1400"/>
          </a:p>
          <a:p>
            <a:pPr indent="0" lvl="0" marL="0" rtl="0" algn="l">
              <a:spcBef>
                <a:spcPts val="0"/>
              </a:spcBef>
              <a:spcAft>
                <a:spcPts val="0"/>
              </a:spcAft>
              <a:buSzPts val="2000"/>
              <a:buNone/>
            </a:pPr>
            <a:r>
              <a:rPr lang="en-US" sz="1400"/>
              <a:t>VC-42: Open-source library for surface reflectance product generation</a:t>
            </a:r>
            <a:endParaRPr sz="1400"/>
          </a:p>
        </p:txBody>
      </p:sp>
      <p:sp>
        <p:nvSpPr>
          <p:cNvPr id="50" name="Google Shape;50;p8"/>
          <p:cNvSpPr txBox="1"/>
          <p:nvPr>
            <p:ph idx="2" type="body"/>
          </p:nvPr>
        </p:nvSpPr>
        <p:spPr>
          <a:xfrm>
            <a:off x="1905000" y="228600"/>
            <a:ext cx="5638800" cy="838200"/>
          </a:xfrm>
          <a:prstGeom prst="rect">
            <a:avLst/>
          </a:prstGeom>
          <a:noFill/>
          <a:ln>
            <a:noFill/>
          </a:ln>
        </p:spPr>
        <p:txBody>
          <a:bodyPr anchorCtr="0" anchor="t" bIns="45700" lIns="91425" spcFirstLastPara="1" rIns="91425" wrap="square" tIns="45700">
            <a:noAutofit/>
          </a:bodyPr>
          <a:lstStyle/>
          <a:p>
            <a:pPr indent="0" lvl="0" marL="0" rtl="0" algn="ctr">
              <a:spcBef>
                <a:spcPts val="500"/>
              </a:spcBef>
              <a:spcAft>
                <a:spcPts val="0"/>
              </a:spcAft>
              <a:buSzPts val="2800"/>
              <a:buNone/>
            </a:pPr>
            <a:r>
              <a:rPr lang="en-US"/>
              <a:t>Work Plan</a:t>
            </a:r>
            <a:endParaRPr/>
          </a:p>
        </p:txBody>
      </p:sp>
      <p:pic>
        <p:nvPicPr>
          <p:cNvPr id="51" name="Google Shape;51;p8"/>
          <p:cNvPicPr preferRelativeResize="0"/>
          <p:nvPr/>
        </p:nvPicPr>
        <p:blipFill rotWithShape="1">
          <a:blip r:embed="rId3">
            <a:alphaModFix/>
          </a:blip>
          <a:srcRect b="55408" l="0" r="0" t="0"/>
          <a:stretch/>
        </p:blipFill>
        <p:spPr>
          <a:xfrm>
            <a:off x="5626400" y="1690223"/>
            <a:ext cx="3441400" cy="4204801"/>
          </a:xfrm>
          <a:prstGeom prst="rect">
            <a:avLst/>
          </a:prstGeom>
          <a:noFill/>
          <a:ln>
            <a:noFill/>
          </a:ln>
        </p:spPr>
      </p:pic>
      <p:cxnSp>
        <p:nvCxnSpPr>
          <p:cNvPr id="52" name="Google Shape;52;p8"/>
          <p:cNvCxnSpPr/>
          <p:nvPr/>
        </p:nvCxnSpPr>
        <p:spPr>
          <a:xfrm>
            <a:off x="5166275" y="4627100"/>
            <a:ext cx="325200" cy="0"/>
          </a:xfrm>
          <a:prstGeom prst="straightConnector1">
            <a:avLst/>
          </a:prstGeom>
          <a:noFill/>
          <a:ln cap="flat" cmpd="sng" w="19050">
            <a:solidFill>
              <a:schemeClr val="dk2"/>
            </a:solidFill>
            <a:prstDash val="solid"/>
            <a:round/>
            <a:headEnd len="sm" w="sm"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 name="Shape 56"/>
        <p:cNvGrpSpPr/>
        <p:nvPr/>
      </p:nvGrpSpPr>
      <p:grpSpPr>
        <a:xfrm>
          <a:off x="0" y="0"/>
          <a:ext cx="0" cy="0"/>
          <a:chOff x="0" y="0"/>
          <a:chExt cx="0" cy="0"/>
        </a:xfrm>
      </p:grpSpPr>
      <p:sp>
        <p:nvSpPr>
          <p:cNvPr id="57" name="Google Shape;57;p9"/>
          <p:cNvSpPr/>
          <p:nvPr>
            <p:ph idx="12" type="sldNum"/>
          </p:nvPr>
        </p:nvSpPr>
        <p:spPr>
          <a:xfrm>
            <a:off x="8763000" y="6629400"/>
            <a:ext cx="304800" cy="187285"/>
          </a:xfrm>
          <a:prstGeom prst="roundRect">
            <a:avLst>
              <a:gd fmla="val 16667" name="adj"/>
            </a:avLst>
          </a:prstGeom>
          <a:solidFill>
            <a:schemeClr val="lt1">
              <a:alpha val="48627"/>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58" name="Google Shape;58;p9"/>
          <p:cNvSpPr txBox="1"/>
          <p:nvPr>
            <p:ph idx="2" type="body"/>
          </p:nvPr>
        </p:nvSpPr>
        <p:spPr>
          <a:xfrm>
            <a:off x="1752600" y="152400"/>
            <a:ext cx="5638800" cy="838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2800"/>
              <a:buNone/>
            </a:pPr>
            <a:r>
              <a:rPr lang="en-US"/>
              <a:t>Sustainable Commitment</a:t>
            </a:r>
            <a:endParaRPr/>
          </a:p>
          <a:p>
            <a:pPr indent="0" lvl="0" marL="0" rtl="0" algn="ctr">
              <a:spcBef>
                <a:spcPts val="500"/>
              </a:spcBef>
              <a:spcAft>
                <a:spcPts val="0"/>
              </a:spcAft>
              <a:buClr>
                <a:schemeClr val="lt1"/>
              </a:buClr>
              <a:buSzPts val="2800"/>
              <a:buNone/>
            </a:pPr>
            <a:r>
              <a:rPr lang="en-US"/>
              <a:t>- Leadership</a:t>
            </a:r>
            <a:endParaRPr/>
          </a:p>
          <a:p>
            <a:pPr indent="0" lvl="0" marL="0" rtl="0" algn="ctr">
              <a:spcBef>
                <a:spcPts val="500"/>
              </a:spcBef>
              <a:spcAft>
                <a:spcPts val="0"/>
              </a:spcAft>
              <a:buClr>
                <a:schemeClr val="lt1"/>
              </a:buClr>
              <a:buSzPts val="2800"/>
              <a:buNone/>
            </a:pPr>
            <a:r>
              <a:t/>
            </a:r>
            <a:endParaRPr/>
          </a:p>
        </p:txBody>
      </p:sp>
      <p:sp>
        <p:nvSpPr>
          <p:cNvPr id="59" name="Google Shape;59;p9"/>
          <p:cNvSpPr txBox="1"/>
          <p:nvPr>
            <p:ph idx="1" type="body"/>
          </p:nvPr>
        </p:nvSpPr>
        <p:spPr>
          <a:xfrm>
            <a:off x="76200" y="1447800"/>
            <a:ext cx="8991600" cy="5334000"/>
          </a:xfrm>
          <a:prstGeom prst="rect">
            <a:avLst/>
          </a:prstGeom>
          <a:noFill/>
          <a:ln>
            <a:noFill/>
          </a:ln>
        </p:spPr>
        <p:txBody>
          <a:bodyPr anchorCtr="0" anchor="t" bIns="45700" lIns="91425" spcFirstLastPara="1" rIns="91425" wrap="square" tIns="45700">
            <a:noAutofit/>
          </a:bodyPr>
          <a:lstStyle/>
          <a:p>
            <a:pPr indent="-330200" lvl="0" marL="342900" rtl="0" algn="l">
              <a:spcBef>
                <a:spcPts val="0"/>
              </a:spcBef>
              <a:spcAft>
                <a:spcPts val="0"/>
              </a:spcAft>
              <a:buClr>
                <a:srgbClr val="002569"/>
              </a:buClr>
              <a:buSzPts val="1800"/>
              <a:buChar char="•"/>
            </a:pPr>
            <a:r>
              <a:rPr lang="en-US" sz="1800"/>
              <a:t>LSI-VC revised Terms of Reference includes a Leadership Rotation Cycle. The leadership of the LSI-VC:</a:t>
            </a:r>
            <a:endParaRPr sz="1800"/>
          </a:p>
          <a:p>
            <a:pPr indent="-299027" lvl="1" marL="768927" rtl="0" algn="l">
              <a:spcBef>
                <a:spcPts val="500"/>
              </a:spcBef>
              <a:spcAft>
                <a:spcPts val="0"/>
              </a:spcAft>
              <a:buClr>
                <a:srgbClr val="002569"/>
              </a:buClr>
              <a:buSzPts val="1800"/>
              <a:buChar char="o"/>
            </a:pPr>
            <a:r>
              <a:rPr lang="en-US" sz="1800"/>
              <a:t>Will continue to consist of co-chairs endorsed by their agencies</a:t>
            </a:r>
            <a:endParaRPr sz="1800"/>
          </a:p>
          <a:p>
            <a:pPr indent="-299027" lvl="1" marL="768927" rtl="0" algn="l">
              <a:spcBef>
                <a:spcPts val="500"/>
              </a:spcBef>
              <a:spcAft>
                <a:spcPts val="0"/>
              </a:spcAft>
              <a:buClr>
                <a:srgbClr val="002569"/>
              </a:buClr>
              <a:buSzPts val="1800"/>
              <a:buChar char="o"/>
            </a:pPr>
            <a:r>
              <a:rPr lang="en-US" sz="1800"/>
              <a:t>Will nominally rotate, through an annual call for expressions of interest in joining the Chair team. However it will not be a strict requirement that the Chair rotate. In the event of a lack of nominations, for example.</a:t>
            </a:r>
            <a:endParaRPr sz="1800"/>
          </a:p>
          <a:p>
            <a:pPr indent="-330200" lvl="0" marL="342900" rtl="0" algn="l">
              <a:spcBef>
                <a:spcPts val="500"/>
              </a:spcBef>
              <a:spcAft>
                <a:spcPts val="0"/>
              </a:spcAft>
              <a:buClr>
                <a:srgbClr val="002569"/>
              </a:buClr>
              <a:buSzPts val="1800"/>
              <a:buChar char="•"/>
            </a:pPr>
            <a:r>
              <a:rPr lang="en-US" sz="1800"/>
              <a:t>These proposals build on past success to:  </a:t>
            </a:r>
            <a:endParaRPr sz="1800"/>
          </a:p>
          <a:p>
            <a:pPr indent="-299027" lvl="1" marL="768927" rtl="0" algn="l">
              <a:spcBef>
                <a:spcPts val="500"/>
              </a:spcBef>
              <a:spcAft>
                <a:spcPts val="0"/>
              </a:spcAft>
              <a:buClr>
                <a:srgbClr val="002569"/>
              </a:buClr>
              <a:buSzPts val="1800"/>
              <a:buChar char="o"/>
            </a:pPr>
            <a:r>
              <a:rPr lang="en-US" sz="1800" u="sng"/>
              <a:t>Provide broad representation</a:t>
            </a:r>
            <a:r>
              <a:rPr lang="en-US" sz="1800"/>
              <a:t> in the leadership</a:t>
            </a:r>
            <a:endParaRPr sz="1800"/>
          </a:p>
          <a:p>
            <a:pPr indent="-299027" lvl="1" marL="768927" rtl="0" algn="l">
              <a:spcBef>
                <a:spcPts val="500"/>
              </a:spcBef>
              <a:spcAft>
                <a:spcPts val="0"/>
              </a:spcAft>
              <a:buClr>
                <a:srgbClr val="002569"/>
              </a:buClr>
              <a:buSzPts val="1800"/>
              <a:buChar char="o"/>
            </a:pPr>
            <a:r>
              <a:rPr lang="en-US" sz="1800" u="sng"/>
              <a:t>Ensure sustainability</a:t>
            </a:r>
            <a:r>
              <a:rPr lang="en-US" sz="1800"/>
              <a:t> of group, with co-chairs able to jointly provide the level of effort needed to continue the functions of the LSI-VC</a:t>
            </a:r>
            <a:endParaRPr sz="1800"/>
          </a:p>
          <a:p>
            <a:pPr indent="-299027" lvl="1" marL="768927" rtl="0" algn="l">
              <a:spcBef>
                <a:spcPts val="500"/>
              </a:spcBef>
              <a:spcAft>
                <a:spcPts val="0"/>
              </a:spcAft>
              <a:buClr>
                <a:srgbClr val="002569"/>
              </a:buClr>
              <a:buSzPts val="1800"/>
              <a:buChar char="o"/>
            </a:pPr>
            <a:r>
              <a:rPr lang="en-US" sz="1800" u="sng"/>
              <a:t>Increase procedural clarity and transparency</a:t>
            </a:r>
            <a:r>
              <a:rPr lang="en-US" sz="1800"/>
              <a:t> and around leadership appointments</a:t>
            </a:r>
            <a:endParaRPr sz="1800"/>
          </a:p>
          <a:p>
            <a:pPr indent="-215900" lvl="0" marL="342900" rtl="0" algn="l">
              <a:spcBef>
                <a:spcPts val="500"/>
              </a:spcBef>
              <a:spcAft>
                <a:spcPts val="0"/>
              </a:spcAft>
              <a:buClr>
                <a:srgbClr val="002569"/>
              </a:buClr>
              <a:buSzPts val="2000"/>
              <a:buNone/>
            </a:pPr>
            <a:r>
              <a:t/>
            </a:r>
            <a:endParaRPr sz="1800"/>
          </a:p>
        </p:txBody>
      </p:sp>
      <p:pic>
        <p:nvPicPr>
          <p:cNvPr descr="A screenshot of a cell phone&#10;&#10;Description automatically generated" id="60" name="Google Shape;60;p9"/>
          <p:cNvPicPr preferRelativeResize="0"/>
          <p:nvPr/>
        </p:nvPicPr>
        <p:blipFill rotWithShape="1">
          <a:blip r:embed="rId3">
            <a:alphaModFix/>
          </a:blip>
          <a:srcRect b="0" l="0" r="0" t="0"/>
          <a:stretch/>
        </p:blipFill>
        <p:spPr>
          <a:xfrm>
            <a:off x="685799" y="5486400"/>
            <a:ext cx="6957391" cy="1066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0"/>
          <p:cNvSpPr/>
          <p:nvPr>
            <p:ph idx="12" type="sldNum"/>
          </p:nvPr>
        </p:nvSpPr>
        <p:spPr>
          <a:xfrm>
            <a:off x="8763000" y="6629400"/>
            <a:ext cx="304800" cy="187285"/>
          </a:xfrm>
          <a:prstGeom prst="roundRect">
            <a:avLst>
              <a:gd fmla="val 16667" name="adj"/>
            </a:avLst>
          </a:prstGeom>
          <a:solidFill>
            <a:schemeClr val="lt1">
              <a:alpha val="48627"/>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66" name="Google Shape;66;p10"/>
          <p:cNvSpPr txBox="1"/>
          <p:nvPr>
            <p:ph idx="1" type="body"/>
          </p:nvPr>
        </p:nvSpPr>
        <p:spPr>
          <a:xfrm>
            <a:off x="152400" y="1219200"/>
            <a:ext cx="8915400" cy="5029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02569"/>
              </a:buClr>
              <a:buSzPts val="2000"/>
              <a:buChar char="•"/>
            </a:pPr>
            <a:r>
              <a:rPr lang="en-US"/>
              <a:t>Existing </a:t>
            </a:r>
            <a:r>
              <a:rPr b="1" lang="en-US"/>
              <a:t>synergies</a:t>
            </a:r>
            <a:endParaRPr/>
          </a:p>
          <a:p>
            <a:pPr indent="-311727" lvl="1" marL="768927" rtl="0" algn="l">
              <a:spcBef>
                <a:spcPts val="500"/>
              </a:spcBef>
              <a:spcAft>
                <a:spcPts val="0"/>
              </a:spcAft>
              <a:buClr>
                <a:srgbClr val="002569"/>
              </a:buClr>
              <a:buSzPts val="2000"/>
              <a:buFont typeface="Arial"/>
              <a:buChar char="-"/>
            </a:pPr>
            <a:r>
              <a:rPr b="1" lang="en-US"/>
              <a:t>SEO</a:t>
            </a:r>
            <a:r>
              <a:rPr lang="en-US"/>
              <a:t> are essential to the work of LSI-VC, providing tools, technical capabilities, and at times capacity to ‘get moving’ on key items</a:t>
            </a:r>
            <a:endParaRPr/>
          </a:p>
          <a:p>
            <a:pPr indent="-311727" lvl="1" marL="768927" rtl="0" algn="l">
              <a:spcBef>
                <a:spcPts val="500"/>
              </a:spcBef>
              <a:spcAft>
                <a:spcPts val="0"/>
              </a:spcAft>
              <a:buClr>
                <a:srgbClr val="002569"/>
              </a:buClr>
              <a:buSzPts val="2000"/>
              <a:buFont typeface="Arial"/>
              <a:buChar char="-"/>
            </a:pPr>
            <a:r>
              <a:rPr b="1" lang="en-US"/>
              <a:t>WGCV </a:t>
            </a:r>
            <a:r>
              <a:rPr lang="en-US"/>
              <a:t>are an essential part of the CARD4L review processes. There is an excellent relationship between LSI-VC and WGCV</a:t>
            </a:r>
            <a:endParaRPr/>
          </a:p>
          <a:p>
            <a:pPr indent="-311727" lvl="1" marL="768927" rtl="0" algn="l">
              <a:spcBef>
                <a:spcPts val="500"/>
              </a:spcBef>
              <a:spcAft>
                <a:spcPts val="0"/>
              </a:spcAft>
              <a:buClr>
                <a:srgbClr val="002569"/>
              </a:buClr>
              <a:buSzPts val="2000"/>
              <a:buFont typeface="Arial"/>
              <a:buChar char="-"/>
            </a:pPr>
            <a:r>
              <a:rPr b="1" lang="en-US"/>
              <a:t>WGISS </a:t>
            </a:r>
            <a:r>
              <a:rPr lang="en-US"/>
              <a:t>work on future data architectures sets a context for CARD4L and for development of the concepts around interoperability</a:t>
            </a:r>
            <a:endParaRPr/>
          </a:p>
          <a:p>
            <a:pPr indent="-342900" lvl="0" marL="342900" rtl="0" algn="l">
              <a:spcBef>
                <a:spcPts val="500"/>
              </a:spcBef>
              <a:spcAft>
                <a:spcPts val="0"/>
              </a:spcAft>
              <a:buClr>
                <a:srgbClr val="002569"/>
              </a:buClr>
              <a:buSzPts val="2000"/>
              <a:buFont typeface="Arial"/>
              <a:buChar char="•"/>
            </a:pPr>
            <a:r>
              <a:rPr lang="en-US"/>
              <a:t>Synergies that need to be further developed</a:t>
            </a:r>
            <a:endParaRPr/>
          </a:p>
          <a:p>
            <a:pPr indent="0" lvl="1" marL="457200" rtl="0" algn="l">
              <a:spcBef>
                <a:spcPts val="500"/>
              </a:spcBef>
              <a:spcAft>
                <a:spcPts val="0"/>
              </a:spcAft>
              <a:buClr>
                <a:srgbClr val="002569"/>
              </a:buClr>
              <a:buSzPts val="2000"/>
              <a:buNone/>
            </a:pPr>
            <a:r>
              <a:rPr lang="en-US"/>
              <a:t>LSI-VC must begin to engage with “…</a:t>
            </a:r>
            <a:r>
              <a:rPr b="1" i="1" lang="en-US"/>
              <a:t>ongoing national EO program planning processes</a:t>
            </a:r>
            <a:r>
              <a:rPr lang="en-US"/>
              <a:t> … in </a:t>
            </a:r>
            <a:r>
              <a:rPr b="1" i="1" lang="en-US"/>
              <a:t>support of CEOS commitments </a:t>
            </a:r>
            <a:r>
              <a:rPr lang="en-US"/>
              <a:t>in relation to the </a:t>
            </a:r>
            <a:r>
              <a:rPr b="1" i="1" lang="en-US"/>
              <a:t>ECV inventory </a:t>
            </a:r>
            <a:r>
              <a:rPr lang="en-US"/>
              <a:t>and </a:t>
            </a:r>
            <a:r>
              <a:rPr b="1" i="1" lang="en-US"/>
              <a:t>Sustainable Development Goals” *</a:t>
            </a:r>
            <a:endParaRPr/>
          </a:p>
          <a:p>
            <a:pPr indent="0" lvl="1" marL="457200" rtl="0" algn="l">
              <a:spcBef>
                <a:spcPts val="500"/>
              </a:spcBef>
              <a:spcAft>
                <a:spcPts val="0"/>
              </a:spcAft>
              <a:buClr>
                <a:srgbClr val="002569"/>
              </a:buClr>
              <a:buSzPts val="2000"/>
              <a:buNone/>
            </a:pPr>
            <a:r>
              <a:rPr lang="en-US"/>
              <a:t>Synergies must be much further developed with: </a:t>
            </a:r>
            <a:endParaRPr/>
          </a:p>
          <a:p>
            <a:pPr indent="-311727" lvl="1" marL="768927" rtl="0" algn="l">
              <a:spcBef>
                <a:spcPts val="500"/>
              </a:spcBef>
              <a:spcAft>
                <a:spcPts val="0"/>
              </a:spcAft>
              <a:buClr>
                <a:srgbClr val="002569"/>
              </a:buClr>
              <a:buSzPts val="2000"/>
              <a:buFont typeface="Arial"/>
              <a:buChar char="-"/>
            </a:pPr>
            <a:r>
              <a:rPr lang="en-US"/>
              <a:t>Thematic teams including GEOGLAM, SDCG, and future thematic land and water groups likely to be formed around the SDGs.</a:t>
            </a:r>
            <a:endParaRPr/>
          </a:p>
          <a:p>
            <a:pPr indent="0" lvl="1" marL="457200" rtl="0" algn="l">
              <a:spcBef>
                <a:spcPts val="500"/>
              </a:spcBef>
              <a:spcAft>
                <a:spcPts val="0"/>
              </a:spcAft>
              <a:buClr>
                <a:srgbClr val="002569"/>
              </a:buClr>
              <a:buSzPts val="1800"/>
              <a:buNone/>
            </a:pPr>
            <a:r>
              <a:t/>
            </a:r>
            <a:endParaRPr sz="1800"/>
          </a:p>
          <a:p>
            <a:pPr indent="0" lvl="1" marL="457200" rtl="0" algn="r">
              <a:spcBef>
                <a:spcPts val="500"/>
              </a:spcBef>
              <a:spcAft>
                <a:spcPts val="0"/>
              </a:spcAft>
              <a:buClr>
                <a:srgbClr val="002569"/>
              </a:buClr>
              <a:buSzPts val="1800"/>
              <a:buNone/>
            </a:pPr>
            <a:r>
              <a:rPr lang="en-US" sz="1800"/>
              <a:t>* </a:t>
            </a:r>
            <a:r>
              <a:rPr i="1" lang="en-US" sz="1800"/>
              <a:t>Strategic Directions for CEOS discussion paper March 2018</a:t>
            </a:r>
            <a:endParaRPr i="1"/>
          </a:p>
          <a:p>
            <a:pPr indent="0" lvl="1" marL="457200" rtl="0" algn="l">
              <a:spcBef>
                <a:spcPts val="500"/>
              </a:spcBef>
              <a:spcAft>
                <a:spcPts val="0"/>
              </a:spcAft>
              <a:buClr>
                <a:srgbClr val="002569"/>
              </a:buClr>
              <a:buSzPts val="2000"/>
              <a:buNone/>
            </a:pPr>
            <a:r>
              <a:rPr lang="en-US"/>
              <a:t> </a:t>
            </a:r>
            <a:endParaRPr/>
          </a:p>
          <a:p>
            <a:pPr indent="-184727" lvl="1" marL="768927" rtl="0" algn="l">
              <a:spcBef>
                <a:spcPts val="500"/>
              </a:spcBef>
              <a:spcAft>
                <a:spcPts val="0"/>
              </a:spcAft>
              <a:buClr>
                <a:srgbClr val="002569"/>
              </a:buClr>
              <a:buSzPts val="2000"/>
              <a:buFont typeface="Arial"/>
              <a:buNone/>
            </a:pPr>
            <a:r>
              <a:t/>
            </a:r>
            <a:endParaRPr/>
          </a:p>
          <a:p>
            <a:pPr indent="0" lvl="1" marL="457200" rtl="0" algn="l">
              <a:spcBef>
                <a:spcPts val="500"/>
              </a:spcBef>
              <a:spcAft>
                <a:spcPts val="0"/>
              </a:spcAft>
              <a:buClr>
                <a:srgbClr val="002569"/>
              </a:buClr>
              <a:buSzPts val="2000"/>
              <a:buNone/>
            </a:pPr>
            <a:r>
              <a:t/>
            </a:r>
            <a:endParaRPr/>
          </a:p>
          <a:p>
            <a:pPr indent="-215900" lvl="0" marL="342900" rtl="0" algn="l">
              <a:spcBef>
                <a:spcPts val="500"/>
              </a:spcBef>
              <a:spcAft>
                <a:spcPts val="0"/>
              </a:spcAft>
              <a:buClr>
                <a:srgbClr val="002569"/>
              </a:buClr>
              <a:buSzPts val="2000"/>
              <a:buFont typeface="Arial"/>
              <a:buNone/>
            </a:pPr>
            <a:r>
              <a:t/>
            </a:r>
            <a:endParaRPr/>
          </a:p>
        </p:txBody>
      </p:sp>
      <p:sp>
        <p:nvSpPr>
          <p:cNvPr id="67" name="Google Shape;67;p10"/>
          <p:cNvSpPr txBox="1"/>
          <p:nvPr>
            <p:ph idx="2" type="body"/>
          </p:nvPr>
        </p:nvSpPr>
        <p:spPr>
          <a:xfrm>
            <a:off x="2057400" y="152400"/>
            <a:ext cx="5562600" cy="533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2800"/>
              <a:buNone/>
            </a:pPr>
            <a:r>
              <a:rPr lang="en-US"/>
              <a:t>Sustainable Commitment</a:t>
            </a:r>
            <a:endParaRPr/>
          </a:p>
          <a:p>
            <a:pPr indent="0" lvl="0" marL="0" rtl="0" algn="ctr">
              <a:spcBef>
                <a:spcPts val="500"/>
              </a:spcBef>
              <a:spcAft>
                <a:spcPts val="0"/>
              </a:spcAft>
              <a:buClr>
                <a:schemeClr val="lt1"/>
              </a:buClr>
              <a:buSzPts val="2800"/>
              <a:buNone/>
            </a:pPr>
            <a:r>
              <a:rPr lang="en-US"/>
              <a:t>- Synergies Among Teams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1"/>
          <p:cNvSpPr/>
          <p:nvPr>
            <p:ph idx="12" type="sldNum"/>
          </p:nvPr>
        </p:nvSpPr>
        <p:spPr>
          <a:xfrm>
            <a:off x="8763000" y="6629400"/>
            <a:ext cx="304800" cy="187285"/>
          </a:xfrm>
          <a:prstGeom prst="roundRect">
            <a:avLst>
              <a:gd fmla="val 16667" name="adj"/>
            </a:avLst>
          </a:prstGeom>
          <a:solidFill>
            <a:schemeClr val="lt1">
              <a:alpha val="48627"/>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73" name="Google Shape;73;p11"/>
          <p:cNvSpPr txBox="1"/>
          <p:nvPr>
            <p:ph idx="1" type="body"/>
          </p:nvPr>
        </p:nvSpPr>
        <p:spPr>
          <a:xfrm>
            <a:off x="76200" y="1219200"/>
            <a:ext cx="8991600" cy="5334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02569"/>
              </a:buClr>
              <a:buSzPts val="2000"/>
              <a:buChar char="•"/>
            </a:pPr>
            <a:r>
              <a:rPr lang="en-US"/>
              <a:t>CARD4L </a:t>
            </a:r>
            <a:r>
              <a:rPr lang="en-US" u="sng"/>
              <a:t>Specifications were Agreed</a:t>
            </a:r>
            <a:r>
              <a:rPr lang="en-US"/>
              <a:t> in February 2019</a:t>
            </a:r>
            <a:endParaRPr/>
          </a:p>
          <a:p>
            <a:pPr indent="-311727" lvl="1" marL="768927" rtl="0" algn="l">
              <a:spcBef>
                <a:spcPts val="500"/>
              </a:spcBef>
              <a:spcAft>
                <a:spcPts val="0"/>
              </a:spcAft>
              <a:buClr>
                <a:srgbClr val="002569"/>
              </a:buClr>
              <a:buSzPts val="2000"/>
              <a:buChar char="o"/>
            </a:pPr>
            <a:r>
              <a:rPr lang="en-US"/>
              <a:t>Land Surface Reflectance; Land Surface Temperature; Normalised Radar Backscatter. </a:t>
            </a:r>
            <a:r>
              <a:rPr lang="en-US" u="sng"/>
              <a:t>This is a major step forward</a:t>
            </a:r>
            <a:r>
              <a:rPr lang="en-US"/>
              <a:t>.</a:t>
            </a:r>
            <a:endParaRPr/>
          </a:p>
          <a:p>
            <a:pPr indent="-311727" lvl="1" marL="768927" rtl="0" algn="l">
              <a:spcBef>
                <a:spcPts val="500"/>
              </a:spcBef>
              <a:spcAft>
                <a:spcPts val="0"/>
              </a:spcAft>
              <a:buClr>
                <a:srgbClr val="002569"/>
              </a:buClr>
              <a:buSzPts val="2000"/>
              <a:buChar char="o"/>
            </a:pPr>
            <a:r>
              <a:rPr lang="en-US"/>
              <a:t>Communications materials developed and published ceos.org/ard</a:t>
            </a:r>
            <a:endParaRPr/>
          </a:p>
          <a:p>
            <a:pPr indent="-311727" lvl="1" marL="768927" rtl="0" algn="l">
              <a:spcBef>
                <a:spcPts val="500"/>
              </a:spcBef>
              <a:spcAft>
                <a:spcPts val="0"/>
              </a:spcAft>
              <a:buClr>
                <a:srgbClr val="002569"/>
              </a:buClr>
              <a:buSzPts val="2000"/>
              <a:buChar char="o"/>
            </a:pPr>
            <a:r>
              <a:rPr lang="en-US"/>
              <a:t>Processes to assess datasets against the specifications have been agreed and initiated. These include self-assessment, and an independent review process through the WGCV.</a:t>
            </a:r>
            <a:endParaRPr/>
          </a:p>
          <a:p>
            <a:pPr indent="-342900" lvl="0" marL="342900" rtl="0" algn="l">
              <a:spcBef>
                <a:spcPts val="500"/>
              </a:spcBef>
              <a:spcAft>
                <a:spcPts val="0"/>
              </a:spcAft>
              <a:buClr>
                <a:srgbClr val="002569"/>
              </a:buClr>
              <a:buSzPts val="2000"/>
              <a:buChar char="•"/>
            </a:pPr>
            <a:r>
              <a:rPr lang="en-US"/>
              <a:t>Definitions work progressing “the interoperability spectrum”</a:t>
            </a:r>
            <a:endParaRPr/>
          </a:p>
          <a:p>
            <a:pPr indent="-311727" lvl="1" marL="768927" rtl="0" algn="l">
              <a:spcBef>
                <a:spcPts val="500"/>
              </a:spcBef>
              <a:spcAft>
                <a:spcPts val="0"/>
              </a:spcAft>
              <a:buClr>
                <a:srgbClr val="002569"/>
              </a:buClr>
              <a:buSzPts val="2000"/>
              <a:buChar char="o"/>
            </a:pPr>
            <a:r>
              <a:rPr lang="en-US"/>
              <a:t>This work is capturing what is meant by the term “interoperability”, the different ways in which it can be achieved, and how CARD4L data fits in as a necessary step</a:t>
            </a:r>
            <a:endParaRPr/>
          </a:p>
          <a:p>
            <a:pPr indent="-184727" lvl="1" marL="768927" rtl="0" algn="l">
              <a:spcBef>
                <a:spcPts val="500"/>
              </a:spcBef>
              <a:spcAft>
                <a:spcPts val="0"/>
              </a:spcAft>
              <a:buClr>
                <a:srgbClr val="002569"/>
              </a:buClr>
              <a:buSzPts val="2000"/>
              <a:buNone/>
            </a:pPr>
            <a:r>
              <a:t/>
            </a:r>
            <a:endParaRPr/>
          </a:p>
          <a:p>
            <a:pPr indent="-184727" lvl="1" marL="768927" rtl="0" algn="l">
              <a:spcBef>
                <a:spcPts val="500"/>
              </a:spcBef>
              <a:spcAft>
                <a:spcPts val="0"/>
              </a:spcAft>
              <a:buClr>
                <a:srgbClr val="002569"/>
              </a:buClr>
              <a:buSzPts val="2000"/>
              <a:buNone/>
            </a:pPr>
            <a:r>
              <a:t/>
            </a:r>
            <a:endParaRPr/>
          </a:p>
          <a:p>
            <a:pPr indent="-184727" lvl="1" marL="768927" rtl="0" algn="l">
              <a:spcBef>
                <a:spcPts val="500"/>
              </a:spcBef>
              <a:spcAft>
                <a:spcPts val="0"/>
              </a:spcAft>
              <a:buClr>
                <a:srgbClr val="002569"/>
              </a:buClr>
              <a:buSzPts val="2000"/>
              <a:buNone/>
            </a:pPr>
            <a:r>
              <a:t/>
            </a:r>
            <a:endParaRPr/>
          </a:p>
          <a:p>
            <a:pPr indent="-184727" lvl="1" marL="768927" rtl="0" algn="l">
              <a:spcBef>
                <a:spcPts val="500"/>
              </a:spcBef>
              <a:spcAft>
                <a:spcPts val="0"/>
              </a:spcAft>
              <a:buClr>
                <a:srgbClr val="002569"/>
              </a:buClr>
              <a:buSzPts val="2000"/>
              <a:buNone/>
            </a:pPr>
            <a:r>
              <a:t/>
            </a:r>
            <a:endParaRPr/>
          </a:p>
          <a:p>
            <a:pPr indent="-215900" lvl="0" marL="342900" rtl="0" algn="l">
              <a:spcBef>
                <a:spcPts val="500"/>
              </a:spcBef>
              <a:spcAft>
                <a:spcPts val="0"/>
              </a:spcAft>
              <a:buClr>
                <a:srgbClr val="002569"/>
              </a:buClr>
              <a:buSzPts val="2000"/>
              <a:buNone/>
            </a:pPr>
            <a:r>
              <a:t/>
            </a:r>
            <a:endParaRPr/>
          </a:p>
        </p:txBody>
      </p:sp>
      <p:sp>
        <p:nvSpPr>
          <p:cNvPr id="74" name="Google Shape;74;p11"/>
          <p:cNvSpPr txBox="1"/>
          <p:nvPr>
            <p:ph idx="2" type="body"/>
          </p:nvPr>
        </p:nvSpPr>
        <p:spPr>
          <a:xfrm>
            <a:off x="1905000" y="76200"/>
            <a:ext cx="5638800" cy="838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2800"/>
              <a:buNone/>
            </a:pPr>
            <a:r>
              <a:rPr lang="en-US"/>
              <a:t>LSI Achievements and Planned Outcomes</a:t>
            </a:r>
            <a:endParaRPr/>
          </a:p>
        </p:txBody>
      </p:sp>
      <p:pic>
        <p:nvPicPr>
          <p:cNvPr id="75" name="Google Shape;75;p11"/>
          <p:cNvPicPr preferRelativeResize="0"/>
          <p:nvPr/>
        </p:nvPicPr>
        <p:blipFill rotWithShape="1">
          <a:blip r:embed="rId3">
            <a:alphaModFix/>
          </a:blip>
          <a:srcRect b="0" l="6230" r="3693" t="7580"/>
          <a:stretch/>
        </p:blipFill>
        <p:spPr>
          <a:xfrm>
            <a:off x="609600" y="4856732"/>
            <a:ext cx="7851894" cy="1806224"/>
          </a:xfrm>
          <a:prstGeom prst="rect">
            <a:avLst/>
          </a:prstGeom>
          <a:noFill/>
          <a:ln>
            <a:noFill/>
          </a:ln>
        </p:spPr>
      </p:pic>
      <p:pic>
        <p:nvPicPr>
          <p:cNvPr id="76" name="Google Shape;76;p11"/>
          <p:cNvPicPr preferRelativeResize="0"/>
          <p:nvPr/>
        </p:nvPicPr>
        <p:blipFill rotWithShape="1">
          <a:blip r:embed="rId4">
            <a:alphaModFix/>
          </a:blip>
          <a:srcRect b="0" l="0" r="0" t="0"/>
          <a:stretch/>
        </p:blipFill>
        <p:spPr>
          <a:xfrm>
            <a:off x="2057400" y="5105400"/>
            <a:ext cx="733425" cy="522668"/>
          </a:xfrm>
          <a:prstGeom prst="rect">
            <a:avLst/>
          </a:prstGeom>
          <a:noFill/>
          <a:ln>
            <a:noFill/>
          </a:ln>
        </p:spPr>
      </p:pic>
      <p:sp>
        <p:nvSpPr>
          <p:cNvPr id="77" name="Google Shape;77;p11"/>
          <p:cNvSpPr txBox="1"/>
          <p:nvPr/>
        </p:nvSpPr>
        <p:spPr>
          <a:xfrm>
            <a:off x="4272179" y="5407225"/>
            <a:ext cx="1061821" cy="307775"/>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2569"/>
              </a:buClr>
              <a:buSzPts val="1400"/>
              <a:buFont typeface="Arial"/>
              <a:buNone/>
            </a:pPr>
            <a:r>
              <a:rPr b="1" i="0" lang="en-US" sz="1400" u="none" cap="none" strike="noStrike">
                <a:solidFill>
                  <a:srgbClr val="002569"/>
                </a:solidFill>
              </a:rPr>
              <a:t>CARD4L</a:t>
            </a:r>
            <a:endParaRPr b="1" i="0" sz="1400" u="none" cap="none" strike="noStrike">
              <a:solidFill>
                <a:srgbClr val="002569"/>
              </a:solidFill>
            </a:endParaRPr>
          </a:p>
        </p:txBody>
      </p:sp>
      <p:pic>
        <p:nvPicPr>
          <p:cNvPr id="78" name="Google Shape;78;p11"/>
          <p:cNvPicPr preferRelativeResize="0"/>
          <p:nvPr/>
        </p:nvPicPr>
        <p:blipFill rotWithShape="1">
          <a:blip r:embed="rId5">
            <a:alphaModFix/>
          </a:blip>
          <a:srcRect b="0" l="0" r="0" t="0"/>
          <a:stretch/>
        </p:blipFill>
        <p:spPr>
          <a:xfrm>
            <a:off x="2895600" y="5066950"/>
            <a:ext cx="795337" cy="495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2"/>
          <p:cNvSpPr/>
          <p:nvPr>
            <p:ph idx="12" type="sldNum"/>
          </p:nvPr>
        </p:nvSpPr>
        <p:spPr>
          <a:xfrm>
            <a:off x="8763000" y="6629400"/>
            <a:ext cx="304800" cy="187285"/>
          </a:xfrm>
          <a:prstGeom prst="roundRect">
            <a:avLst>
              <a:gd fmla="val 16667" name="adj"/>
            </a:avLst>
          </a:prstGeom>
          <a:solidFill>
            <a:schemeClr val="lt1">
              <a:alpha val="48627"/>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84" name="Google Shape;84;p12"/>
          <p:cNvSpPr txBox="1"/>
          <p:nvPr>
            <p:ph idx="1" type="body"/>
          </p:nvPr>
        </p:nvSpPr>
        <p:spPr>
          <a:xfrm>
            <a:off x="76200" y="1219200"/>
            <a:ext cx="8991600" cy="5334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02569"/>
              </a:buClr>
              <a:buSzPts val="2000"/>
              <a:buChar char="•"/>
            </a:pPr>
            <a:r>
              <a:rPr lang="en-US"/>
              <a:t>LSI-VC Recommends to the SIT that:</a:t>
            </a:r>
            <a:endParaRPr/>
          </a:p>
          <a:p>
            <a:pPr indent="-457200" lvl="1" marL="914400" rtl="0" algn="l">
              <a:spcBef>
                <a:spcPts val="500"/>
              </a:spcBef>
              <a:spcAft>
                <a:spcPts val="0"/>
              </a:spcAft>
              <a:buClr>
                <a:srgbClr val="002569"/>
              </a:buClr>
              <a:buSzPts val="2000"/>
              <a:buFont typeface="Helvetica Neue"/>
              <a:buAutoNum type="arabicPeriod"/>
            </a:pPr>
            <a:r>
              <a:rPr i="1" lang="en-US" u="sng"/>
              <a:t>CEOS Agencies note</a:t>
            </a:r>
            <a:r>
              <a:rPr i="1" lang="en-US"/>
              <a:t> the completion of the Product Family Specifications for Normalised Radar Backscatter, Land Surface Temperature and Land Surface Reflectance. These specifications demonstrate  CEOS leadership as a forum, and have been developed to support CEOS mission to deliver value from Earth observations. </a:t>
            </a:r>
            <a:endParaRPr i="1"/>
          </a:p>
          <a:p>
            <a:pPr indent="-457200" lvl="1" marL="914400" rtl="0" algn="l">
              <a:spcBef>
                <a:spcPts val="500"/>
              </a:spcBef>
              <a:spcAft>
                <a:spcPts val="0"/>
              </a:spcAft>
              <a:buClr>
                <a:srgbClr val="002569"/>
              </a:buClr>
              <a:buSzPts val="2000"/>
              <a:buFont typeface="Helvetica Neue"/>
              <a:buAutoNum type="arabicPeriod"/>
            </a:pPr>
            <a:r>
              <a:rPr i="1" lang="en-US" u="sng"/>
              <a:t>CEOS Agencies work toward adopting</a:t>
            </a:r>
            <a:r>
              <a:rPr i="1" lang="en-US"/>
              <a:t> these specifications in processing and re-processing of globally significant datatsets, such as Landsat, SENTINEL, and ALOS/ALOS-2. Further development of leading processors, such as CNES’ PEPs, could also support CARD4L. </a:t>
            </a:r>
            <a:endParaRPr i="1"/>
          </a:p>
          <a:p>
            <a:pPr indent="0" lvl="1" marL="457200" rtl="0" algn="l">
              <a:spcBef>
                <a:spcPts val="500"/>
              </a:spcBef>
              <a:spcAft>
                <a:spcPts val="0"/>
              </a:spcAft>
              <a:buClr>
                <a:srgbClr val="002569"/>
              </a:buClr>
              <a:buSzPts val="2000"/>
              <a:buNone/>
            </a:pPr>
            <a:r>
              <a:rPr i="1" lang="en-US"/>
              <a:t>Data produced to CARD4L specifications will support rapid uptake of CEOS data by a wider range of users to address national, continental and global challenges.</a:t>
            </a:r>
            <a:endParaRPr/>
          </a:p>
          <a:p>
            <a:pPr indent="0" lvl="1" marL="457200" rtl="0" algn="l">
              <a:spcBef>
                <a:spcPts val="500"/>
              </a:spcBef>
              <a:spcAft>
                <a:spcPts val="0"/>
              </a:spcAft>
              <a:buClr>
                <a:srgbClr val="002569"/>
              </a:buClr>
              <a:buSzPts val="2000"/>
              <a:buNone/>
            </a:pPr>
            <a:r>
              <a:rPr i="1" lang="en-US"/>
              <a:t>NOVASAR is aiming to be the first mission to specify CARD4L data products in the mission development phase.</a:t>
            </a:r>
            <a:endParaRPr i="1"/>
          </a:p>
        </p:txBody>
      </p:sp>
      <p:sp>
        <p:nvSpPr>
          <p:cNvPr id="85" name="Google Shape;85;p12"/>
          <p:cNvSpPr txBox="1"/>
          <p:nvPr>
            <p:ph idx="2" type="body"/>
          </p:nvPr>
        </p:nvSpPr>
        <p:spPr>
          <a:xfrm>
            <a:off x="1905000" y="76200"/>
            <a:ext cx="5638800" cy="838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2800"/>
              <a:buNone/>
            </a:pPr>
            <a:r>
              <a:rPr lang="en-US"/>
              <a:t>Recommendation to SIT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3"/>
          <p:cNvSpPr txBox="1"/>
          <p:nvPr>
            <p:ph type="title"/>
          </p:nvPr>
        </p:nvSpPr>
        <p:spPr>
          <a:xfrm>
            <a:off x="622789" y="2743200"/>
            <a:ext cx="5746200" cy="99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4200">
                <a:solidFill>
                  <a:srgbClr val="FFFFFF"/>
                </a:solidFill>
                <a:latin typeface="Helvetica Neue"/>
                <a:ea typeface="Helvetica Neue"/>
                <a:cs typeface="Helvetica Neue"/>
                <a:sym typeface="Helvetica Neue"/>
              </a:rPr>
              <a:t>Questions?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