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1"/>
  </p:normalViewPr>
  <p:slideViewPr>
    <p:cSldViewPr snapToGrid="0">
      <p:cViewPr varScale="1">
        <p:scale>
          <a:sx n="82" d="100"/>
          <a:sy n="82" d="100"/>
        </p:scale>
        <p:origin x="141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Join at www.slido.com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75152" y="2105669"/>
            <a:ext cx="8099571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36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ARD Opportunities in the </a:t>
            </a:r>
            <a:br>
              <a:rPr lang="en-US" sz="36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Coastal and Ocean Domains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284855" y="3481252"/>
            <a:ext cx="5997086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</a:rPr>
              <a:t>Paul DiGiacomo, NOAA/NESDIS, CEOS-COAST Chair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Edward </a:t>
            </a:r>
            <a:r>
              <a:rPr lang="en-US" sz="1600" dirty="0">
                <a:solidFill>
                  <a:srgbClr val="FFFFFF"/>
                </a:solidFill>
              </a:rPr>
              <a:t>Armstrong, NASA/JPL, CEOS SST-VC Co-Chair</a:t>
            </a:r>
            <a:endParaRPr lang="en-US" sz="1600" b="0" i="0" u="none" strike="noStrike" cap="none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600" dirty="0" err="1">
                <a:solidFill>
                  <a:srgbClr val="FFFFFF"/>
                </a:solidFill>
              </a:rPr>
              <a:t>Vardis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Tsontos</a:t>
            </a:r>
            <a:r>
              <a:rPr lang="en-US" sz="1600" dirty="0">
                <a:solidFill>
                  <a:srgbClr val="FFFFFF"/>
                </a:solidFill>
              </a:rPr>
              <a:t>, NASA/JPL, CEOS-COVERAGE Co-Chair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</a:rPr>
              <a:t>Jorge Vazquez, NASA/JPL, CEOS-COVERAGE Co-Chair</a:t>
            </a: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</a:rPr>
              <a:t>CEOS SIT-3</a:t>
            </a:r>
            <a:r>
              <a:rPr lang="en-US" sz="1600" dirty="0">
                <a:solidFill>
                  <a:srgbClr val="FFFFFF"/>
                </a:solidFill>
              </a:rPr>
              <a:t>5</a:t>
            </a: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</a:rPr>
              <a:t>Virtual Meeting</a:t>
            </a: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</a:rPr>
              <a:t>25</a:t>
            </a:r>
            <a:r>
              <a:rPr lang="en-US" sz="1600" b="0" i="0" u="none" strike="noStrike" cap="none" dirty="0">
                <a:solidFill>
                  <a:srgbClr val="FFFFFF"/>
                </a:solidFill>
              </a:rPr>
              <a:t> – </a:t>
            </a:r>
            <a:r>
              <a:rPr lang="en-US" sz="1600" dirty="0">
                <a:solidFill>
                  <a:srgbClr val="FFFFFF"/>
                </a:solidFill>
              </a:rPr>
              <a:t>26</a:t>
            </a:r>
            <a:r>
              <a:rPr lang="en-US" sz="16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March</a:t>
            </a:r>
            <a:r>
              <a:rPr lang="en-US" sz="1600" b="0" i="0" u="none" strike="noStrike" cap="none" dirty="0">
                <a:solidFill>
                  <a:srgbClr val="FFFFFF"/>
                </a:solidFill>
              </a:rPr>
              <a:t> 2020</a:t>
            </a:r>
            <a:endParaRPr sz="1600"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26" y="529748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541826" y="1558977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5563" y="1309691"/>
            <a:ext cx="922972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b="0" dirty="0"/>
              <a:t>Successful identification, formulation and implementation of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0" dirty="0"/>
              <a:t>trans-boundary Analysis Ready Data (ARD) will be one of the unifying factors &amp; primary engines that drives the COAST effort forward</a:t>
            </a:r>
          </a:p>
          <a:p>
            <a:pPr marL="101600" indent="0">
              <a:buNone/>
            </a:pPr>
            <a:endParaRPr lang="en-US" sz="2200" b="0" dirty="0"/>
          </a:p>
          <a:p>
            <a:r>
              <a:rPr lang="en-US" sz="2200" b="0" dirty="0"/>
              <a:t>A significant challenge, however, is bridging and coordinating geophysical satellite data across the land-sea (~aquatic) interface, as well as </a:t>
            </a:r>
            <a:r>
              <a:rPr lang="en-US" sz="2200" b="0" i="1" dirty="0"/>
              <a:t>in situ </a:t>
            </a:r>
            <a:r>
              <a:rPr lang="en-US" sz="2200" b="0" dirty="0"/>
              <a:t>and diverse biological (and ultimately socio-economic) data sets</a:t>
            </a:r>
          </a:p>
          <a:p>
            <a:pPr marL="101600" indent="0">
              <a:buNone/>
            </a:pPr>
            <a:endParaRPr lang="en-US" sz="2200" b="0" dirty="0"/>
          </a:p>
          <a:p>
            <a:r>
              <a:rPr lang="en-US" sz="2200" b="0" dirty="0"/>
              <a:t>To advance the COAST ARD efforts, we plan to leverage current capabilities and plans of the SST-Virtual Constellation (VC) – see next slide, likewise associated ARD models and heritage from GHRSST, COVERAGE, CARD4L/LSI-VC, and WGISS/SEO</a:t>
            </a:r>
            <a:endParaRPr lang="en-US" sz="22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D1334834-79B3-4E0F-BC0E-66FD00A672F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30830" y="252608"/>
            <a:ext cx="58191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COAST perspective on ARD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A2DE0-3B88-8B44-81F5-1EB32DF313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73F67-D62E-CF44-AA92-23FD29D3DE5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81199" y="76200"/>
            <a:ext cx="5406957" cy="91440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SST-VC ARD Proposals</a:t>
            </a:r>
          </a:p>
        </p:txBody>
      </p:sp>
      <p:sp>
        <p:nvSpPr>
          <p:cNvPr id="6" name="Google Shape;95;p14">
            <a:extLst>
              <a:ext uri="{FF2B5EF4-FFF2-40B4-BE49-F238E27FC236}">
                <a16:creationId xmlns:a16="http://schemas.microsoft.com/office/drawing/2014/main" id="{511A3076-BE7B-9A4E-949C-8D0892C6DBCB}"/>
              </a:ext>
            </a:extLst>
          </p:cNvPr>
          <p:cNvSpPr txBox="1">
            <a:spLocks/>
          </p:cNvSpPr>
          <p:nvPr/>
        </p:nvSpPr>
        <p:spPr>
          <a:xfrm>
            <a:off x="139485" y="1270861"/>
            <a:ext cx="8928315" cy="547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endParaRPr lang="en-US" dirty="0"/>
          </a:p>
          <a:p>
            <a:r>
              <a:rPr lang="en-US" dirty="0"/>
              <a:t>Review and summarize the state of ARD across the Virtual Constellations</a:t>
            </a:r>
          </a:p>
          <a:p>
            <a:pPr lvl="1"/>
            <a:r>
              <a:rPr lang="en-US" dirty="0"/>
              <a:t>Focusing on data formats and metadata structures, variables, services for ARD implementation</a:t>
            </a:r>
          </a:p>
          <a:p>
            <a:pPr lvl="2"/>
            <a:r>
              <a:rPr lang="en-US" dirty="0"/>
              <a:t>Availability of uncertainty measurements, transformation capabilities, and data quality flagging</a:t>
            </a:r>
          </a:p>
          <a:p>
            <a:pPr lvl="1"/>
            <a:r>
              <a:rPr lang="en-US" dirty="0"/>
              <a:t>ARD storage, cloud optimization, and data recipes</a:t>
            </a:r>
          </a:p>
          <a:p>
            <a:pPr lvl="1"/>
            <a:r>
              <a:rPr lang="en-US" dirty="0"/>
              <a:t>Focus first on the SST and OC VC.  Add other VCs to the review in the second half of the year.</a:t>
            </a:r>
          </a:p>
          <a:p>
            <a:pPr lvl="1"/>
            <a:r>
              <a:rPr lang="en-US" dirty="0"/>
              <a:t>Assess CEOS-COAST needs and support project implementation</a:t>
            </a:r>
          </a:p>
          <a:p>
            <a:pPr lvl="1"/>
            <a:r>
              <a:rPr lang="en-US" dirty="0"/>
              <a:t>Engage ARD efforts of other CEOS partners (e.g., land )</a:t>
            </a:r>
          </a:p>
          <a:p>
            <a:pPr lvl="1"/>
            <a:r>
              <a:rPr lang="en-US" dirty="0"/>
              <a:t>Identify current gaps and future improvements with regard to dataset interoperability across the interdisciplinary VC products </a:t>
            </a:r>
          </a:p>
          <a:p>
            <a:pPr lvl="1"/>
            <a:r>
              <a:rPr lang="en-US" dirty="0"/>
              <a:t>Report or review presentation by April 2021 or similar</a:t>
            </a:r>
          </a:p>
          <a:p>
            <a:endParaRPr lang="en-US" sz="2200" dirty="0"/>
          </a:p>
          <a:p>
            <a:pPr marL="114300" indent="0">
              <a:buFont typeface="Arial"/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rgbClr val="000000"/>
              </a:buClr>
              <a:buSzPts val="1800"/>
              <a:buFont typeface="Proxima Nova"/>
              <a:buChar char="•"/>
            </a:pP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>
              <a:spcBef>
                <a:spcPts val="0"/>
              </a:spcBef>
              <a:buClr>
                <a:srgbClr val="000000"/>
              </a:buClr>
              <a:buSzPts val="1800"/>
              <a:buFont typeface="Proxima Nova"/>
              <a:buChar char="•"/>
            </a:pP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>
              <a:spcBef>
                <a:spcPts val="0"/>
              </a:spcBef>
              <a:buClr>
                <a:srgbClr val="000000"/>
              </a:buClr>
              <a:buSzPts val="1800"/>
              <a:buFont typeface="Proxima Nova"/>
              <a:buChar char="•"/>
            </a:pP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7579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0" y="827314"/>
            <a:ext cx="9144000" cy="598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</a:pPr>
            <a:r>
              <a:rPr lang="en-US" sz="1500" dirty="0"/>
              <a:t>Conformance to Earth Science data interoperability standards is a foundational element</a:t>
            </a:r>
            <a:endParaRPr sz="1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500" b="0" dirty="0"/>
              <a:t>Self-describing file formats (</a:t>
            </a:r>
            <a:r>
              <a:rPr lang="en-US" sz="1500" b="0" dirty="0" err="1"/>
              <a:t>nc</a:t>
            </a:r>
            <a:r>
              <a:rPr lang="en-US" sz="1500" b="0" dirty="0"/>
              <a:t>, HDF), metadata standards (CF, ACDD), common vocabularies (e.g. GCMD, CF-standard names)</a:t>
            </a:r>
            <a:endParaRPr sz="1500" b="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500" b="0" dirty="0"/>
              <a:t>COVERAGE targets range standards compliant, inter-agency satellite products for the 4 ocean VCs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500" b="0" dirty="0" smtClean="0"/>
              <a:t>The </a:t>
            </a:r>
            <a:r>
              <a:rPr lang="en-US" sz="1500" b="0" dirty="0"/>
              <a:t>interoperability challenge is greater with </a:t>
            </a:r>
            <a:r>
              <a:rPr lang="en-US" sz="1500" b="0" i="1" dirty="0"/>
              <a:t>in situ</a:t>
            </a:r>
            <a:r>
              <a:rPr lang="en-US" sz="1500" b="0" dirty="0"/>
              <a:t> data, biological datasets in particular (</a:t>
            </a:r>
            <a:r>
              <a:rPr lang="en-US" sz="1500" b="0" i="1" dirty="0"/>
              <a:t>ad hoc</a:t>
            </a:r>
            <a:r>
              <a:rPr lang="en-US" sz="1500" b="0" dirty="0"/>
              <a:t> formats, limited metadata)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</a:pPr>
            <a:endParaRPr lang="en-US" sz="600" b="0" dirty="0"/>
          </a:p>
          <a:p>
            <a:pPr marL="0" lvl="0" indent="0">
              <a:spcBef>
                <a:spcPts val="0"/>
              </a:spcBef>
              <a:buSzPts val="1600"/>
              <a:buNone/>
            </a:pPr>
            <a:r>
              <a:rPr lang="en-US" sz="1500" dirty="0"/>
              <a:t>Emphasis on higher level data products that share common structural characteristics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500" b="0" dirty="0"/>
              <a:t>Minimize the extent/complexity of transformations needed to get data in a more consistent ARD form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500" b="0" dirty="0"/>
              <a:t>COVERAGE baseline dataset: coherent set of global, L4 (gap-free), inter-agency products from the 4 ocean VCs, on a common 0.25 deg. resolution grid, available near real-time (where possible)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500" b="0" dirty="0"/>
              <a:t>Consistent spatial feature resolution by use of a common L4 interpolation/gridding algorithm for SST and CHL (based on NASA/MUR-MRVA; other agency products) being explored by COVERAGE</a:t>
            </a:r>
          </a:p>
          <a:p>
            <a:pPr marL="0" indent="0">
              <a:spcBef>
                <a:spcPts val="0"/>
              </a:spcBef>
              <a:buSzPts val="1600"/>
              <a:buNone/>
            </a:pPr>
            <a:endParaRPr lang="en-US" sz="600" b="0" dirty="0"/>
          </a:p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500" dirty="0"/>
              <a:t>ARD implies high quality, validated data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500" b="0" dirty="0"/>
              <a:t>Systematic and random sources of measurement error are understood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500" b="0" dirty="0"/>
              <a:t>Uncertainty is quantified and represented in the data product</a:t>
            </a:r>
          </a:p>
          <a:p>
            <a:pPr marL="0" indent="0">
              <a:spcBef>
                <a:spcPts val="0"/>
              </a:spcBef>
              <a:buSzPts val="1600"/>
              <a:buNone/>
            </a:pPr>
            <a:endParaRPr lang="en-US" sz="800" b="0" dirty="0"/>
          </a:p>
          <a:p>
            <a:pPr marL="0" lvl="0" indent="0">
              <a:spcBef>
                <a:spcPts val="0"/>
              </a:spcBef>
              <a:buSzPts val="1600"/>
              <a:buNone/>
            </a:pPr>
            <a:r>
              <a:rPr lang="en-US" sz="1500" dirty="0"/>
              <a:t>Systems &amp; value-added services facilitating access to ARD in support of applications</a:t>
            </a:r>
          </a:p>
          <a:p>
            <a:pPr marL="342900" lvl="0" indent="-342900">
              <a:spcBef>
                <a:spcPts val="0"/>
              </a:spcBef>
              <a:buSzPts val="1600"/>
            </a:pPr>
            <a:r>
              <a:rPr lang="en-US" sz="1500" b="0" dirty="0"/>
              <a:t>Key challenge faced by non-expert remote sensing communities: product selection &amp; mechanics of data access/manipulation</a:t>
            </a:r>
          </a:p>
          <a:p>
            <a:pPr marL="342900" indent="-342900">
              <a:spcBef>
                <a:spcPts val="0"/>
              </a:spcBef>
              <a:buSzPts val="1600"/>
            </a:pPr>
            <a:r>
              <a:rPr lang="en-US" sz="1500" b="0" dirty="0"/>
              <a:t>COVERAGE Platform:  hosted in NASA/AWS and EUMETSAT/WEKEO cloud environments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en-US" sz="1500" b="0" dirty="0"/>
              <a:t>Integrated access to a curated set of higher-level interagency data products</a:t>
            </a:r>
          </a:p>
          <a:p>
            <a:pPr marL="800100" lvl="1" indent="-342900">
              <a:spcBef>
                <a:spcPts val="0"/>
              </a:spcBef>
              <a:buSzPts val="1600"/>
            </a:pPr>
            <a:r>
              <a:rPr lang="en-US" sz="1500" dirty="0"/>
              <a:t>Value added services accessible via GUI &amp; APIs: search, visualization, subsetting/extraction, analytics, Jupyter notebooks</a:t>
            </a:r>
            <a:endParaRPr lang="en-US" sz="1500" b="0" dirty="0"/>
          </a:p>
          <a:p>
            <a:pPr marL="342900" lvl="0" indent="-342900">
              <a:spcBef>
                <a:spcPts val="0"/>
              </a:spcBef>
              <a:buSzPts val="1600"/>
            </a:pPr>
            <a:r>
              <a:rPr lang="en-US" sz="1500" b="0" dirty="0"/>
              <a:t>Performant Analytics services enabled by “AR-Storage” – i.e.. cloud optimized storage.</a:t>
            </a:r>
          </a:p>
          <a:p>
            <a:pPr marL="0" lvl="0" indent="0">
              <a:spcBef>
                <a:spcPts val="0"/>
              </a:spcBef>
              <a:buSzPts val="1600"/>
              <a:buNone/>
            </a:pPr>
            <a:endParaRPr lang="en-US" sz="600" b="0" dirty="0"/>
          </a:p>
          <a:p>
            <a:pPr marL="0" lvl="0" indent="0">
              <a:spcBef>
                <a:spcPts val="0"/>
              </a:spcBef>
              <a:buSzPts val="1600"/>
              <a:buNone/>
            </a:pPr>
            <a:r>
              <a:rPr lang="en-US" sz="1500" dirty="0"/>
              <a:t>The application context &amp; type of user matters when defining/designing AR Data &amp; Systems</a:t>
            </a:r>
            <a:endParaRPr lang="en-US" sz="1500" b="0" dirty="0"/>
          </a:p>
          <a:p>
            <a:pPr marL="342900" lvl="0" indent="-342900">
              <a:spcBef>
                <a:spcPts val="0"/>
              </a:spcBef>
              <a:buSzPts val="1600"/>
            </a:pPr>
            <a:endParaRPr sz="1600" dirty="0"/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883229" y="66870"/>
            <a:ext cx="58191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COVERAGE perspective on ARD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574</Words>
  <Application>Microsoft Office PowerPoint</Application>
  <PresentationFormat>On-screen Show (4:3)</PresentationFormat>
  <Paragraphs>55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Proxima Nova</vt:lpstr>
      <vt:lpstr>Avenir</vt:lpstr>
      <vt:lpstr>Helvetica Neue</vt:lpstr>
      <vt:lpstr>Courier New</vt:lpstr>
      <vt:lpstr>Noto Sans Symbols</vt:lpstr>
      <vt:lpstr>Arial</vt:lpstr>
      <vt:lpstr>Default</vt:lpstr>
      <vt:lpstr>ARD Opportunities in the  Coastal and Ocean Domains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cp:lastModifiedBy>Tsontos, Vardis M (398G)</cp:lastModifiedBy>
  <cp:revision>47</cp:revision>
  <dcterms:modified xsi:type="dcterms:W3CDTF">2020-03-18T21:13:42Z</dcterms:modified>
</cp:coreProperties>
</file>