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0" r:id="rId4"/>
  </p:sldMasterIdLst>
  <p:notesMasterIdLst>
    <p:notesMasterId r:id="rId5"/>
  </p:notesMasterIdLst>
  <p:sldIdLst>
    <p:sldId id="256" r:id="rId6"/>
    <p:sldId id="257" r:id="rId7"/>
  </p:sldIdLst>
  <p:sldSz cy="6858000" cx="9144000"/>
  <p:notesSz cx="6858000" cy="9144000"/>
  <p:embeddedFontLst>
    <p:embeddedFont>
      <p:font typeface="Helvetica Neue"/>
      <p:regular r:id="rId8"/>
      <p:bold r:id="rId9"/>
      <p:italic r:id="rId10"/>
      <p:boldItalic r:id="rId11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11" Type="http://schemas.openxmlformats.org/officeDocument/2006/relationships/font" Target="fonts/HelveticaNeue-boldItalic.fntdata"/><Relationship Id="rId10" Type="http://schemas.openxmlformats.org/officeDocument/2006/relationships/font" Target="fonts/HelveticaNeue-italic.fntdata"/><Relationship Id="rId9" Type="http://schemas.openxmlformats.org/officeDocument/2006/relationships/font" Target="fonts/HelveticaNeue-bold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font" Target="fonts/HelveticaNeue-regular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defRPr>
            </a:lvl1pPr>
            <a:lvl2pPr indent="-228600" lvl="1" marL="914400" marR="0" rtl="0" algn="l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defRPr>
            </a:lvl2pPr>
            <a:lvl3pPr indent="-228600" lvl="2" marL="1371600" marR="0" rtl="0" algn="l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defRPr>
            </a:lvl3pPr>
            <a:lvl4pPr indent="-228600" lvl="3" marL="1828800" marR="0" rtl="0" algn="l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defRPr>
            </a:lvl4pPr>
            <a:lvl5pPr indent="-228600" lvl="4" marL="2286000" marR="0" rtl="0" algn="l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defRPr>
            </a:lvl5pPr>
            <a:lvl6pPr indent="-228600" lvl="5" marL="2743200" marR="0" rtl="0" algn="l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defRPr>
            </a:lvl6pPr>
            <a:lvl7pPr indent="-228600" lvl="6" marL="3200400" marR="0" rtl="0" algn="l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defRPr>
            </a:lvl7pPr>
            <a:lvl8pPr indent="-228600" lvl="7" marL="3657600" marR="0" rtl="0" algn="l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defRPr>
            </a:lvl8pPr>
            <a:lvl9pPr indent="-228600" lvl="8" marL="4114800" marR="0" rtl="0" algn="l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1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6" name="Google Shape;16;p1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2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25" name="Google Shape;25;p2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28600" lvl="0" marL="457200" marR="0" rtl="0" algn="l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g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showMasterSp="0" type="tx">
  <p:cSld name="TITLE_AND_BODY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7" name="Shape 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Google Shape;8;p2"/>
          <p:cNvSpPr txBox="1"/>
          <p:nvPr>
            <p:ph idx="12" type="sldNum"/>
          </p:nvPr>
        </p:nvSpPr>
        <p:spPr>
          <a:xfrm>
            <a:off x="8556784" y="6333134"/>
            <a:ext cx="548700" cy="525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showMasterSp="0">
  <p:cSld name="Blank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3"/>
          <p:cNvSpPr txBox="1"/>
          <p:nvPr>
            <p:ph idx="1" type="body"/>
          </p:nvPr>
        </p:nvSpPr>
        <p:spPr>
          <a:xfrm>
            <a:off x="76200" y="1219200"/>
            <a:ext cx="8991600" cy="5257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55600" lvl="0" marL="4572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2569"/>
              </a:buClr>
              <a:buSzPts val="2000"/>
              <a:buFont typeface="Arial"/>
              <a:buChar char="•"/>
              <a:defRPr b="1" i="0" sz="2000" u="none" cap="none" strike="noStrike">
                <a:solidFill>
                  <a:srgbClr val="002569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indent="-355600" lvl="1" marL="9144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2569"/>
              </a:buClr>
              <a:buSzPts val="2000"/>
              <a:buFont typeface="Courier New"/>
              <a:buChar char="o"/>
              <a:defRPr b="0" i="0" sz="2000" u="none" cap="none" strike="noStrike">
                <a:solidFill>
                  <a:srgbClr val="002569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indent="-355600" lvl="2" marL="13716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2569"/>
              </a:buClr>
              <a:buSzPts val="2000"/>
              <a:buFont typeface="Noto Sans Symbols"/>
              <a:buChar char="▪"/>
              <a:defRPr b="0" i="0" sz="2000" u="none" cap="none" strike="noStrike">
                <a:solidFill>
                  <a:srgbClr val="002569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indent="-355600" lvl="3" marL="18288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2569"/>
              </a:buClr>
              <a:buSzPts val="2000"/>
              <a:buFont typeface="Arial"/>
              <a:buChar char="▪"/>
              <a:defRPr b="0" i="0" sz="2000" u="none" cap="none" strike="noStrike">
                <a:solidFill>
                  <a:srgbClr val="002569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indent="-355600" lvl="4" marL="22860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2569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rgbClr val="002569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rgbClr val="002569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rgbClr val="002569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rgbClr val="002569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rgbClr val="00256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1" name="Google Shape;11;p3"/>
          <p:cNvSpPr/>
          <p:nvPr/>
        </p:nvSpPr>
        <p:spPr>
          <a:xfrm>
            <a:off x="76200" y="6629400"/>
            <a:ext cx="4500300" cy="187200"/>
          </a:xfrm>
          <a:prstGeom prst="roundRect">
            <a:avLst>
              <a:gd fmla="val 16667" name="adj"/>
            </a:avLst>
          </a:prstGeom>
          <a:solidFill>
            <a:schemeClr val="lt1">
              <a:alpha val="48235"/>
            </a:schemeClr>
          </a:solidFill>
          <a:ln cap="flat" cmpd="sng" w="25400">
            <a:solidFill>
              <a:schemeClr val="dk2">
                <a:alpha val="60000"/>
              </a:schemeClr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b="0" i="1" lang="en-US" sz="110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SIT-36, 23-25 March 2021, Virtual (GA/CSIRO SIT Chair)</a:t>
            </a:r>
            <a:endParaRPr b="0" i="1" sz="1100" u="none" cap="none" strike="noStrike">
              <a:solidFill>
                <a:schemeClr val="dk2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" name="Google Shape;12;p3"/>
          <p:cNvSpPr txBox="1"/>
          <p:nvPr>
            <p:ph idx="2" type="body"/>
          </p:nvPr>
        </p:nvSpPr>
        <p:spPr>
          <a:xfrm>
            <a:off x="1981200" y="76200"/>
            <a:ext cx="4953000" cy="914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ctr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None/>
              <a:defRPr b="1" i="0" sz="2800" u="none" cap="none" strike="noStrike">
                <a:solidFill>
                  <a:schemeClr val="lt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indent="-381000" lvl="1" marL="9144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2569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rgbClr val="002569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81000" lvl="2" marL="13716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2569"/>
              </a:buClr>
              <a:buSzPts val="2400"/>
              <a:buFont typeface="Arial"/>
              <a:buChar char="o"/>
              <a:defRPr b="0" i="0" sz="2400" u="none" cap="none" strike="noStrike">
                <a:solidFill>
                  <a:srgbClr val="002569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81000" lvl="3" marL="18288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2569"/>
              </a:buClr>
              <a:buSzPts val="2400"/>
              <a:buFont typeface="Arial"/>
              <a:buChar char="▪"/>
              <a:defRPr b="0" i="0" sz="2400" u="none" cap="none" strike="noStrike">
                <a:solidFill>
                  <a:srgbClr val="002569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81000" lvl="4" marL="22860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2569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rgbClr val="002569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rgbClr val="002569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rgbClr val="002569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rgbClr val="002569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rgbClr val="00256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3" name="Google Shape;13;p3"/>
          <p:cNvSpPr txBox="1"/>
          <p:nvPr>
            <p:ph idx="12" type="sldNum"/>
          </p:nvPr>
        </p:nvSpPr>
        <p:spPr>
          <a:xfrm>
            <a:off x="8519109" y="6629409"/>
            <a:ext cx="548700" cy="525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002569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002569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002569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002569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002569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002569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002569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002569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002569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image" Target="../media/image1.jpg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1">
            <a:alphaModFix/>
          </a:blip>
          <a:stretch>
            <a:fillRect/>
          </a:stretch>
        </a:blip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idx="12" type="sldNum"/>
          </p:nvPr>
        </p:nvSpPr>
        <p:spPr>
          <a:xfrm>
            <a:off x="7239000" y="6546850"/>
            <a:ext cx="1905000" cy="25654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00256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00256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00256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00256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00256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00256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00256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00256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00256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2"/>
    <p:sldLayoutId id="2147483649" r:id="rId3"/>
  </p:sldLayoutIdLst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3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4"/>
          <p:cNvSpPr txBox="1"/>
          <p:nvPr>
            <p:ph type="title"/>
          </p:nvPr>
        </p:nvSpPr>
        <p:spPr>
          <a:xfrm>
            <a:off x="622788" y="2514600"/>
            <a:ext cx="7454411" cy="99313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00"/>
              <a:buFont typeface="Arial"/>
              <a:buNone/>
            </a:pPr>
            <a:r>
              <a:rPr b="1" i="0" lang="en-US" sz="4200" u="none" cap="none" strike="noStrike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CEOS-GEO Coordination Update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" name="Google Shape;19;p4"/>
          <p:cNvSpPr/>
          <p:nvPr/>
        </p:nvSpPr>
        <p:spPr>
          <a:xfrm>
            <a:off x="622789" y="3759200"/>
            <a:ext cx="4972468" cy="254158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-US" sz="18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Douglas Cripe, GEOSEC</a:t>
            </a:r>
            <a:endParaRPr/>
          </a:p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-US" sz="18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Jonathon Ross, SIT Chair team</a:t>
            </a:r>
            <a:endParaRPr b="0" i="0" sz="1800" u="none" cap="none" strike="noStrik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-US" sz="18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CEOS SIT-36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-US" sz="18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Session 1, Agenda Item 1.3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-US" sz="18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Virtual Meeting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-US" sz="18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23-25 March 2021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0" name="Google Shape;20;p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22789" y="1217405"/>
            <a:ext cx="2507906" cy="993132"/>
          </a:xfrm>
          <a:prstGeom prst="rect">
            <a:avLst/>
          </a:prstGeom>
          <a:noFill/>
          <a:ln>
            <a:noFill/>
          </a:ln>
        </p:spPr>
      </p:pic>
      <p:sp>
        <p:nvSpPr>
          <p:cNvPr id="21" name="Google Shape;21;p4"/>
          <p:cNvSpPr txBox="1"/>
          <p:nvPr/>
        </p:nvSpPr>
        <p:spPr>
          <a:xfrm>
            <a:off x="622789" y="2246634"/>
            <a:ext cx="2806211" cy="21018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</a:pPr>
            <a:r>
              <a:rPr b="1" i="0" lang="en-US" sz="1050" u="none" cap="none" strike="noStrike">
                <a:solidFill>
                  <a:schemeClr val="lt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Committee on Earth Observation Satellites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" name="Google Shape;22;p4"/>
          <p:cNvSpPr txBox="1"/>
          <p:nvPr>
            <p:ph idx="12" type="sldNum"/>
          </p:nvPr>
        </p:nvSpPr>
        <p:spPr>
          <a:xfrm>
            <a:off x="8556784" y="6333134"/>
            <a:ext cx="548700" cy="525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5"/>
          <p:cNvSpPr txBox="1"/>
          <p:nvPr>
            <p:ph idx="1" type="body"/>
          </p:nvPr>
        </p:nvSpPr>
        <p:spPr>
          <a:xfrm>
            <a:off x="76200" y="1219200"/>
            <a:ext cx="8839200" cy="5257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55600" lvl="0" marL="4572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2569"/>
              </a:buClr>
              <a:buSzPts val="2000"/>
              <a:buFont typeface="Arial"/>
              <a:buChar char="•"/>
            </a:pPr>
            <a:r>
              <a:rPr lang="en-US"/>
              <a:t>Space-based Earth Observation Data for Open Science and Decision Support </a:t>
            </a:r>
            <a:endParaRPr/>
          </a:p>
          <a:p>
            <a:pPr indent="-355600" lvl="0" marL="4572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2569"/>
              </a:buClr>
              <a:buSzPts val="2000"/>
              <a:buFont typeface="Arial"/>
              <a:buChar char="•"/>
            </a:pPr>
            <a:r>
              <a:rPr lang="en-US"/>
              <a:t>Open Earth Alliance and Data Cubes </a:t>
            </a:r>
            <a:endParaRPr/>
          </a:p>
          <a:p>
            <a:pPr indent="-355600" lvl="0" marL="4572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2569"/>
              </a:buClr>
              <a:buSzPts val="2000"/>
              <a:buFont typeface="Arial"/>
              <a:buChar char="•"/>
            </a:pPr>
            <a:r>
              <a:rPr lang="en-US"/>
              <a:t>Analysis Ready Data and the Cloud: Status, Activities, Pilots (incl. Digital Earth Africa) </a:t>
            </a:r>
            <a:endParaRPr/>
          </a:p>
          <a:p>
            <a:pPr indent="-355600" lvl="0" marL="4572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2569"/>
              </a:buClr>
              <a:buSzPts val="2000"/>
              <a:buFont typeface="Arial"/>
              <a:buChar char="•"/>
            </a:pPr>
            <a:r>
              <a:rPr i="1" lang="en-US"/>
              <a:t>In situ</a:t>
            </a:r>
            <a:r>
              <a:rPr lang="en-US"/>
              <a:t> and Biomass Reference Network </a:t>
            </a:r>
            <a:endParaRPr/>
          </a:p>
          <a:p>
            <a:pPr indent="-355600" lvl="0" marL="4572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2569"/>
              </a:buClr>
              <a:buSzPts val="2000"/>
              <a:buFont typeface="Arial"/>
              <a:buChar char="•"/>
            </a:pPr>
            <a:r>
              <a:rPr lang="en-US"/>
              <a:t>Capacity Building and EOTEC</a:t>
            </a:r>
            <a:endParaRPr/>
          </a:p>
          <a:p>
            <a:pPr indent="-355600" lvl="0" marL="4572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2569"/>
              </a:buClr>
              <a:buSzPts val="2000"/>
              <a:buFont typeface="Arial"/>
              <a:buChar char="•"/>
            </a:pPr>
            <a:r>
              <a:rPr lang="en-US"/>
              <a:t>Dashboards (beyond COVID-19) </a:t>
            </a:r>
            <a:endParaRPr/>
          </a:p>
          <a:p>
            <a:pPr indent="-355600" lvl="0" marL="4572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2569"/>
              </a:buClr>
              <a:buSzPts val="2000"/>
              <a:buFont typeface="Arial"/>
              <a:buChar char="•"/>
            </a:pPr>
            <a:r>
              <a:rPr lang="en-US"/>
              <a:t>Disasters - Emerging Activities and Ensuring Linkages</a:t>
            </a:r>
            <a:endParaRPr/>
          </a:p>
          <a:p>
            <a:pPr indent="-355600" lvl="0" marL="4572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2569"/>
              </a:buClr>
              <a:buSzPts val="2000"/>
              <a:buFont typeface="Arial"/>
              <a:buChar char="•"/>
            </a:pPr>
            <a:r>
              <a:rPr lang="en-US"/>
              <a:t>Climate - Informing the GST Process &amp; Prep for the 2023 GST </a:t>
            </a:r>
            <a:endParaRPr/>
          </a:p>
          <a:p>
            <a:pPr indent="-355600" lvl="0" marL="4572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2569"/>
              </a:buClr>
              <a:buSzPts val="2000"/>
              <a:buFont typeface="Arial"/>
              <a:buChar char="•"/>
            </a:pPr>
            <a:r>
              <a:rPr lang="en-US"/>
              <a:t>Marine - COAST, COVERAGE &amp; UN Decade of Ocean Science </a:t>
            </a:r>
            <a:endParaRPr/>
          </a:p>
          <a:p>
            <a:pPr indent="-355600" lvl="0" marL="4572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2569"/>
              </a:buClr>
              <a:buSzPts val="2000"/>
              <a:buFont typeface="Arial"/>
              <a:buChar char="•"/>
            </a:pPr>
            <a:r>
              <a:rPr lang="en-US"/>
              <a:t>GEO Urban Resilience - scoping and links </a:t>
            </a:r>
            <a:endParaRPr/>
          </a:p>
          <a:p>
            <a:pPr indent="-355600" lvl="0" marL="4572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2569"/>
              </a:buClr>
              <a:buSzPts val="2000"/>
              <a:buFont typeface="Arial"/>
              <a:buChar char="•"/>
            </a:pPr>
            <a:r>
              <a:rPr lang="en-US"/>
              <a:t>SDGs - Potential CEOS framework and complementarity</a:t>
            </a:r>
            <a:endParaRPr/>
          </a:p>
          <a:p>
            <a:pPr indent="-228600" lvl="0" marL="4572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2569"/>
              </a:buClr>
              <a:buSzPts val="2000"/>
              <a:buFont typeface="Arial"/>
              <a:buNone/>
            </a:pPr>
            <a:r>
              <a:t/>
            </a:r>
            <a:endParaRPr/>
          </a:p>
          <a:p>
            <a:pPr indent="-228600" lvl="0" marL="4572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2569"/>
              </a:buClr>
              <a:buSzPts val="2000"/>
              <a:buFont typeface="Arial"/>
              <a:buNone/>
            </a:pPr>
            <a:r>
              <a:t/>
            </a:r>
            <a:endParaRPr/>
          </a:p>
          <a:p>
            <a:pPr indent="-228600" lvl="0" marL="4572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2569"/>
              </a:buClr>
              <a:buSzPts val="2000"/>
              <a:buFont typeface="Arial"/>
              <a:buNone/>
            </a:pPr>
            <a:r>
              <a:t/>
            </a:r>
            <a:endParaRPr/>
          </a:p>
          <a:p>
            <a:pPr indent="-228600" lvl="0" marL="4572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2569"/>
              </a:buClr>
              <a:buSzPts val="2000"/>
              <a:buFont typeface="Arial"/>
              <a:buNone/>
            </a:pPr>
            <a:r>
              <a:t/>
            </a:r>
            <a:endParaRPr/>
          </a:p>
        </p:txBody>
      </p:sp>
      <p:sp>
        <p:nvSpPr>
          <p:cNvPr id="28" name="Google Shape;28;p5"/>
          <p:cNvSpPr txBox="1"/>
          <p:nvPr>
            <p:ph idx="2" type="body"/>
          </p:nvPr>
        </p:nvSpPr>
        <p:spPr>
          <a:xfrm>
            <a:off x="1689100" y="76200"/>
            <a:ext cx="6012898" cy="914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28600" lvl="0" marL="457200" marR="0" rtl="0" algn="ctr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None/>
            </a:pPr>
            <a:r>
              <a:rPr lang="en-US">
                <a:solidFill>
                  <a:srgbClr val="FFFFFF"/>
                </a:solidFill>
              </a:rPr>
              <a:t>CEOS-GEO Coordination Update</a:t>
            </a:r>
            <a:endParaRPr/>
          </a:p>
        </p:txBody>
      </p:sp>
      <p:sp>
        <p:nvSpPr>
          <p:cNvPr id="29" name="Google Shape;29;p5"/>
          <p:cNvSpPr txBox="1"/>
          <p:nvPr>
            <p:ph idx="12" type="sldNum"/>
          </p:nvPr>
        </p:nvSpPr>
        <p:spPr>
          <a:xfrm>
            <a:off x="8519109" y="6629409"/>
            <a:ext cx="548700" cy="525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Default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FF9A00"/>
      </a:accent1>
      <a:accent2>
        <a:srgbClr val="9F2D20"/>
      </a:accent2>
      <a:accent3>
        <a:srgbClr val="8F8F8F"/>
      </a:accent3>
      <a:accent4>
        <a:srgbClr val="001E59"/>
      </a:accent4>
      <a:accent5>
        <a:srgbClr val="FFCAAA"/>
      </a:accent5>
      <a:accent6>
        <a:srgbClr val="90281C"/>
      </a:accent6>
      <a:hlink>
        <a:srgbClr val="0000FF"/>
      </a:hlink>
      <a:folHlink>
        <a:srgbClr val="FF00F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