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embeddedFontLst>
    <p:embeddedFont>
      <p:font typeface="Helvetica Neue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HelveticaNeue-boldItalic.fntdata"/><Relationship Id="rId10" Type="http://schemas.openxmlformats.org/officeDocument/2006/relationships/font" Target="fonts/HelveticaNeue-italic.fntdata"/><Relationship Id="rId9" Type="http://schemas.openxmlformats.org/officeDocument/2006/relationships/font" Target="fonts/HelveticaNeu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Helvetica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228600" lvl="1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228600" lvl="2" marL="1371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228600" lvl="3" marL="1828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228600" lvl="4" marL="22860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228600" lvl="5" marL="2743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228600" lvl="6" marL="3200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228600" lvl="7" marL="36576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228600" lvl="8" marL="41148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" name="Google Shape;1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" name="Google Shape;25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idx="1" type="body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1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▪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/>
          <p:nvPr/>
        </p:nvSpPr>
        <p:spPr>
          <a:xfrm>
            <a:off x="76200" y="6629400"/>
            <a:ext cx="4500300" cy="187200"/>
          </a:xfrm>
          <a:prstGeom prst="roundRect">
            <a:avLst>
              <a:gd fmla="val 16667" name="adj"/>
            </a:avLst>
          </a:prstGeom>
          <a:solidFill>
            <a:schemeClr val="lt1">
              <a:alpha val="48235"/>
            </a:schemeClr>
          </a:solidFill>
          <a:ln cap="flat" cmpd="sng" w="25400">
            <a:solidFill>
              <a:schemeClr val="dk2">
                <a:alpha val="60000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1" lang="en-US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SIT-36, 23-25 March 2021, Virtual (GA/CSIRO SIT Chair)</a:t>
            </a:r>
            <a:endParaRPr b="0" i="1" sz="1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3"/>
          <p:cNvSpPr txBox="1"/>
          <p:nvPr>
            <p:ph idx="2" type="body"/>
          </p:nvPr>
        </p:nvSpPr>
        <p:spPr>
          <a:xfrm>
            <a:off x="1981200" y="76200"/>
            <a:ext cx="495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o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▪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256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2" type="sldNum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00256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22788" y="2514600"/>
            <a:ext cx="7454411" cy="9931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1" i="0" lang="en-US" sz="4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CEOS-GEO Coordination Update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4"/>
          <p:cNvSpPr/>
          <p:nvPr/>
        </p:nvSpPr>
        <p:spPr>
          <a:xfrm>
            <a:off x="622789" y="3759200"/>
            <a:ext cx="4972468" cy="25415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Douglas Cripe, GEOSEC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Jonathon Ross, SIT Chair team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CEOS SIT-36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Session 1, Agenda Item 1.3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Virtual Meeting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23-25 March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" name="Google Shape;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89" y="1217405"/>
            <a:ext cx="2507906" cy="99313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4"/>
          <p:cNvSpPr txBox="1"/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en-US" sz="105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Committee on Earth Observation Satellites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" type="body"/>
          </p:nvPr>
        </p:nvSpPr>
        <p:spPr>
          <a:xfrm>
            <a:off x="76200" y="1219200"/>
            <a:ext cx="88392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Space-based Earth Observation Data for Open Science and Decision Support 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Open Earth Alliance and Data Cubes 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Analysis Ready Data and the Cloud: Status, Activities, Pilots (incl. Digital Earth Africa) 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i="1" lang="en-US"/>
              <a:t>In situ</a:t>
            </a:r>
            <a:r>
              <a:rPr lang="en-US"/>
              <a:t> and Biomass Reference Network 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Capacity Building and EOTEC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Dashboards (beyond COVID-19) 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Disasters - Emerging Activities and Ensuring Linkages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Climate - Informing the GST Process &amp; Prep for the 2023 GST 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Marine - COAST, COVERAGE &amp; UN Decade of Ocean Science 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GEO Urban Resilience - scoping and links </a:t>
            </a:r>
            <a:endParaRPr/>
          </a:p>
          <a:p>
            <a:pPr indent="-355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Char char="•"/>
            </a:pPr>
            <a:r>
              <a:rPr lang="en-US"/>
              <a:t>SDGs - Potential CEOS framework and complementarity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2569"/>
              </a:buClr>
              <a:buSzPts val="2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1689100" y="76200"/>
            <a:ext cx="6012898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CEOS-GEO Coordination Update</a:t>
            </a:r>
            <a:endParaRPr/>
          </a:p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519109" y="6629409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