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Helvetica Neue" panose="020B060007020508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73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bda526c0d8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gbda526c0d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>
            <a:lvl1pPr lvl="0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>
  <p:cSld name="Blank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body" idx="1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/>
          <p:nvPr/>
        </p:nvSpPr>
        <p:spPr>
          <a:xfrm>
            <a:off x="76200" y="6629400"/>
            <a:ext cx="4500300" cy="187200"/>
          </a:xfrm>
          <a:prstGeom prst="roundRect">
            <a:avLst>
              <a:gd name="adj" fmla="val 16667"/>
            </a:avLst>
          </a:prstGeom>
          <a:solidFill>
            <a:schemeClr val="lt1">
              <a:alpha val="48627"/>
            </a:schemeClr>
          </a:solidFill>
          <a:ln w="25400" cap="flat" cmpd="sng">
            <a:solidFill>
              <a:schemeClr val="dk2">
                <a:alpha val="6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i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SIT-36, 23-25 March 2021, Virtual (GA/CSIRO SIT Chair)</a:t>
            </a:r>
            <a:endParaRPr sz="1100" i="1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2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810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o"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▪"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8519109" y="6629409"/>
            <a:ext cx="548700" cy="5250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>
            <a:lvl1pPr lvl="0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22789" y="2714500"/>
            <a:ext cx="5746200" cy="9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WGCV</a:t>
            </a:r>
            <a:endParaRPr/>
          </a:p>
        </p:txBody>
      </p:sp>
      <p:pic>
        <p:nvPicPr>
          <p:cNvPr id="19" name="Google Shape;1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2789" y="1217405"/>
            <a:ext cx="2507906" cy="99313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/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Committee on Earth Observation Satellites</a:t>
            </a: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22" name="Google Shape;22;p4"/>
          <p:cNvSpPr txBox="1"/>
          <p:nvPr/>
        </p:nvSpPr>
        <p:spPr>
          <a:xfrm>
            <a:off x="907900" y="5089675"/>
            <a:ext cx="40596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</a:rPr>
              <a:t>Akihiko KUZE and Philippe Goryl</a:t>
            </a:r>
            <a:endParaRPr sz="180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</a:rPr>
              <a:t>CEOS AGCV</a:t>
            </a:r>
            <a:endParaRPr sz="180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</a:rPr>
              <a:t>March 24, 2021</a:t>
            </a:r>
            <a:endParaRPr sz="180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52400" y="126535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1600"/>
              <a:buNone/>
            </a:pP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(1)</a:t>
            </a:r>
            <a:r>
              <a:rPr lang="en-US" sz="1800" b="0" dirty="0">
                <a:latin typeface="Arial"/>
                <a:ea typeface="Arial"/>
                <a:cs typeface="Arial"/>
                <a:sym typeface="Arial"/>
              </a:rPr>
              <a:t>GHG CAL-VAL</a:t>
            </a:r>
            <a:endParaRPr sz="1800" b="0" dirty="0">
              <a:latin typeface="Arial"/>
              <a:ea typeface="Arial"/>
              <a:cs typeface="Arial"/>
              <a:sym typeface="Arial"/>
            </a:endParaRPr>
          </a:p>
          <a:p>
            <a:pPr marL="444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1400" b="0" dirty="0">
                <a:latin typeface="Arial"/>
                <a:ea typeface="Arial"/>
                <a:cs typeface="Arial"/>
                <a:sym typeface="Arial"/>
              </a:rPr>
              <a:t>&lt;Recent results&gt;</a:t>
            </a:r>
            <a:endParaRPr sz="1400" b="0" dirty="0">
              <a:latin typeface="Arial"/>
              <a:ea typeface="Arial"/>
              <a:cs typeface="Arial"/>
              <a:sym typeface="Arial"/>
            </a:endParaRPr>
          </a:p>
          <a:p>
            <a:pPr marL="444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12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US" sz="1200" b="0" dirty="0">
                <a:latin typeface="Arial"/>
                <a:ea typeface="Arial"/>
                <a:cs typeface="Arial"/>
                <a:sym typeface="Arial"/>
              </a:rPr>
              <a:t> Intercomparison Radiance Spectra: Radiometric calibration consistency between OCO-2,3, GOSAT, -2, TROPOMI by intense vicarious calibration campaign (RRV2020)</a:t>
            </a:r>
            <a:endParaRPr sz="1200" b="0" dirty="0">
              <a:latin typeface="Arial"/>
              <a:ea typeface="Arial"/>
              <a:cs typeface="Arial"/>
              <a:sym typeface="Arial"/>
            </a:endParaRPr>
          </a:p>
          <a:p>
            <a:pPr marL="444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12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US" sz="1200" b="0" dirty="0">
                <a:latin typeface="Arial"/>
                <a:ea typeface="Arial"/>
                <a:cs typeface="Arial"/>
                <a:sym typeface="Arial"/>
              </a:rPr>
              <a:t>Recent lunar calibration progress for both NIR and SWIR</a:t>
            </a:r>
            <a:endParaRPr sz="1200" b="0" dirty="0">
              <a:latin typeface="Arial"/>
              <a:ea typeface="Arial"/>
              <a:cs typeface="Arial"/>
              <a:sym typeface="Arial"/>
            </a:endParaRPr>
          </a:p>
          <a:p>
            <a:pPr marL="25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 sz="12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US" sz="1200" b="0" dirty="0">
                <a:latin typeface="Arial"/>
                <a:ea typeface="Arial"/>
                <a:cs typeface="Arial"/>
                <a:sym typeface="Arial"/>
              </a:rPr>
              <a:t>XCO</a:t>
            </a:r>
            <a:r>
              <a:rPr lang="en-US" sz="1200" b="0" baseline="-25000" dirty="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200" b="0" dirty="0">
                <a:latin typeface="Arial"/>
                <a:ea typeface="Arial"/>
                <a:cs typeface="Arial"/>
                <a:sym typeface="Arial"/>
              </a:rPr>
              <a:t>, XCH</a:t>
            </a:r>
            <a:r>
              <a:rPr lang="en-US" sz="1200" b="0" baseline="-25000" dirty="0"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-US" sz="1200" b="0" dirty="0">
                <a:latin typeface="Arial"/>
                <a:ea typeface="Arial"/>
                <a:cs typeface="Arial"/>
                <a:sym typeface="Arial"/>
              </a:rPr>
              <a:t> products Intercomparison between different satellites and algorithms (more than 5 instruments) </a:t>
            </a:r>
            <a:endParaRPr sz="1200" b="0" dirty="0">
              <a:latin typeface="Arial"/>
              <a:ea typeface="Arial"/>
              <a:cs typeface="Arial"/>
              <a:sym typeface="Arial"/>
            </a:endParaRPr>
          </a:p>
          <a:p>
            <a:pPr marL="25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 sz="12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US" sz="1200" b="0" dirty="0">
                <a:latin typeface="Arial"/>
                <a:ea typeface="Arial"/>
                <a:cs typeface="Arial"/>
                <a:sym typeface="Arial"/>
              </a:rPr>
              <a:t>Support Flux: Multi satellite data input to assimilation model, use of short-lived NO</a:t>
            </a:r>
            <a:r>
              <a:rPr lang="en-US" sz="1200" b="0" baseline="-25000" dirty="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200" b="0" dirty="0">
                <a:latin typeface="Arial"/>
                <a:ea typeface="Arial"/>
                <a:cs typeface="Arial"/>
                <a:sym typeface="Arial"/>
              </a:rPr>
              <a:t> data for local flux, flux validation data by ground, air-borne observations</a:t>
            </a:r>
            <a:endParaRPr sz="1200" b="0" dirty="0">
              <a:latin typeface="Arial"/>
              <a:ea typeface="Arial"/>
              <a:cs typeface="Arial"/>
              <a:sym typeface="Arial"/>
            </a:endParaRPr>
          </a:p>
          <a:p>
            <a:pPr marL="444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1400" b="0" dirty="0">
                <a:latin typeface="Arial"/>
                <a:ea typeface="Arial"/>
                <a:cs typeface="Arial"/>
                <a:sym typeface="Arial"/>
              </a:rPr>
              <a:t>&lt;Further investigations&gt;</a:t>
            </a:r>
            <a:endParaRPr sz="1400" b="0" dirty="0">
              <a:latin typeface="Arial"/>
              <a:ea typeface="Arial"/>
              <a:cs typeface="Arial"/>
              <a:sym typeface="Arial"/>
            </a:endParaRPr>
          </a:p>
          <a:p>
            <a:pPr marL="444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12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US" sz="1200" b="0" dirty="0">
                <a:latin typeface="Arial"/>
                <a:ea typeface="Arial"/>
                <a:cs typeface="Arial"/>
                <a:sym typeface="Arial"/>
              </a:rPr>
              <a:t>Large footprint and BRDF corrections for intercomparison with high spectral resolution spectrometers </a:t>
            </a:r>
            <a:endParaRPr sz="1200" b="0" dirty="0">
              <a:latin typeface="Arial"/>
              <a:ea typeface="Arial"/>
              <a:cs typeface="Arial"/>
              <a:sym typeface="Arial"/>
            </a:endParaRPr>
          </a:p>
          <a:p>
            <a:pPr marL="444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12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US" sz="1200" b="0" dirty="0">
                <a:latin typeface="Arial"/>
                <a:ea typeface="Arial"/>
                <a:cs typeface="Arial"/>
                <a:sym typeface="Arial"/>
              </a:rPr>
              <a:t>High spectral resolution Solar data, especially in SWIR such as 2.3 μm. </a:t>
            </a:r>
          </a:p>
          <a:p>
            <a:pPr marL="444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 sz="1200" b="0" dirty="0">
              <a:latin typeface="Arial"/>
              <a:ea typeface="Arial"/>
              <a:cs typeface="Arial"/>
              <a:sym typeface="Arial"/>
            </a:endParaRPr>
          </a:p>
          <a:p>
            <a:pPr marL="444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1800" b="0" dirty="0">
                <a:latin typeface="Arial"/>
                <a:ea typeface="Arial"/>
                <a:cs typeface="Arial"/>
                <a:sym typeface="Arial"/>
              </a:rPr>
              <a:t>(2) Biomass</a:t>
            </a:r>
            <a:r>
              <a:rPr lang="ja-JP" altLang="en-US" sz="18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ja-JP" sz="1800" b="0" dirty="0">
                <a:latin typeface="Arial"/>
                <a:ea typeface="Arial"/>
                <a:cs typeface="Arial"/>
                <a:sym typeface="Arial"/>
              </a:rPr>
              <a:t>CAL-VAL</a:t>
            </a:r>
            <a:endParaRPr sz="1800" b="0" dirty="0">
              <a:latin typeface="Arial"/>
              <a:ea typeface="Arial"/>
              <a:cs typeface="Arial"/>
              <a:sym typeface="Arial"/>
            </a:endParaRPr>
          </a:p>
          <a:p>
            <a:pPr marL="444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1400" b="0" dirty="0">
                <a:latin typeface="Arial"/>
                <a:ea typeface="Arial"/>
                <a:cs typeface="Arial"/>
                <a:sym typeface="Arial"/>
              </a:rPr>
              <a:t>&lt;Recent results&gt;</a:t>
            </a:r>
            <a:endParaRPr sz="1400" b="0" dirty="0">
              <a:latin typeface="Arial"/>
              <a:ea typeface="Arial"/>
              <a:cs typeface="Arial"/>
              <a:sym typeface="Arial"/>
            </a:endParaRPr>
          </a:p>
          <a:p>
            <a:pPr marL="444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1200" b="0" dirty="0">
                <a:latin typeface="Arial"/>
                <a:ea typeface="Arial"/>
                <a:cs typeface="Arial"/>
                <a:sym typeface="Arial"/>
              </a:rPr>
              <a:t>(Published) The Soil Moisture Product Validation Good Practices Protocol (Nov. 30) http://ceos.org/about-ceos/publications-2/.</a:t>
            </a:r>
            <a:endParaRPr sz="1200" b="0" dirty="0">
              <a:latin typeface="Arial"/>
              <a:ea typeface="Arial"/>
              <a:cs typeface="Arial"/>
              <a:sym typeface="Arial"/>
            </a:endParaRPr>
          </a:p>
          <a:p>
            <a:pPr marL="444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1200" b="0" dirty="0">
                <a:latin typeface="Arial"/>
                <a:ea typeface="Arial"/>
                <a:cs typeface="Arial"/>
                <a:sym typeface="Arial"/>
              </a:rPr>
              <a:t>(Under review) The Biomass Validation Protocol by the WGCV LPV</a:t>
            </a:r>
            <a:endParaRPr sz="1200" b="0" dirty="0">
              <a:latin typeface="Arial"/>
              <a:ea typeface="Arial"/>
              <a:cs typeface="Arial"/>
              <a:sym typeface="Arial"/>
            </a:endParaRPr>
          </a:p>
          <a:p>
            <a:pPr marL="444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1400" b="0" dirty="0">
                <a:latin typeface="Arial"/>
                <a:ea typeface="Arial"/>
                <a:cs typeface="Arial"/>
                <a:sym typeface="Arial"/>
              </a:rPr>
              <a:t>&lt;Further investigations&gt;</a:t>
            </a:r>
            <a:endParaRPr sz="1400" b="0" dirty="0">
              <a:latin typeface="Arial"/>
              <a:ea typeface="Arial"/>
              <a:cs typeface="Arial"/>
              <a:sym typeface="Arial"/>
            </a:endParaRPr>
          </a:p>
          <a:p>
            <a:pPr marL="444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1200" b="0" dirty="0">
                <a:latin typeface="Arial"/>
                <a:ea typeface="Arial"/>
                <a:cs typeface="Arial"/>
                <a:sym typeface="Arial"/>
              </a:rPr>
              <a:t>New products such as SIF  </a:t>
            </a:r>
            <a:endParaRPr sz="1200" dirty="0"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1981200" y="199200"/>
            <a:ext cx="5584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 sz="2000"/>
              <a:t>One topic from WGCV </a:t>
            </a:r>
            <a:endParaRPr sz="2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/>
              <a:t>Biomass and GHG toward Global stocktake</a:t>
            </a:r>
            <a:endParaRPr sz="2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519109" y="6629409"/>
            <a:ext cx="548700" cy="5250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画面に合わせる (4:3)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Arial</vt:lpstr>
      <vt:lpstr>Courier New</vt:lpstr>
      <vt:lpstr>Helvetica Neue</vt:lpstr>
      <vt:lpstr>Avenir</vt:lpstr>
      <vt:lpstr>Noto Sans Symbols</vt:lpstr>
      <vt:lpstr>Calibri</vt:lpstr>
      <vt:lpstr>Default</vt:lpstr>
      <vt:lpstr>WGCV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WGCV</dc:title>
  <cp:lastModifiedBy>久世　暁彦</cp:lastModifiedBy>
  <cp:revision>1</cp:revision>
  <dcterms:modified xsi:type="dcterms:W3CDTF">2021-03-14T23:14:47Z</dcterms:modified>
</cp:coreProperties>
</file>