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0758BDC-57E6-4EF6-96D1-AEFB01D4EBE6}">
  <a:tblStyle styleId="{40758BDC-57E6-4EF6-96D1-AEFB01D4EBE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8E9"/>
          </a:solidFill>
        </a:fill>
      </a:tcStyle>
    </a:wholeTbl>
    <a:band1H>
      <a:tcTxStyle/>
      <a:tcStyle>
        <a:fill>
          <a:solidFill>
            <a:srgbClr val="CCCDD1"/>
          </a:solidFill>
        </a:fill>
      </a:tcStyle>
    </a:band1H>
    <a:band2H>
      <a:tcTxStyle/>
    </a:band2H>
    <a:band1V>
      <a:tcTxStyle/>
      <a:tcStyle>
        <a:fill>
          <a:solidFill>
            <a:srgbClr val="CCCDD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p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ceos.org/document_management/Publications/Governing_Docs/CEOS_Terms-of-Reference_Nov2013.pdf" TargetMode="External"/><Relationship Id="rId4" Type="http://schemas.openxmlformats.org/officeDocument/2006/relationships/hyperlink" Target="http://ceos.org/document_management/Publications/Governing_Docs/CEOS_Strategic-Guidance_Nov2013.pdf" TargetMode="External"/><Relationship Id="rId5" Type="http://schemas.openxmlformats.org/officeDocument/2006/relationships/hyperlink" Target="http://ceos.org/document_management/Publications/Governing_Docs/CEOS_Governance_and_Processes_rev1.1-2019.pdf" TargetMode="External"/><Relationship Id="rId6" Type="http://schemas.openxmlformats.org/officeDocument/2006/relationships/hyperlink" Target="https://ceos.org/document_management/Publications/CEOS_Work-Plans/CEOS_2021-2023-Work-Plan_Mar2021.pdf" TargetMode="External"/><Relationship Id="rId7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hyperlink" Target="http://deliverables.ceos.org/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47" y="1192696"/>
            <a:ext cx="7549970" cy="2955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-US" sz="7500"/>
              <a:t>CEOS</a:t>
            </a:r>
            <a:br>
              <a:rPr lang="en-US" sz="7500"/>
            </a:br>
            <a:r>
              <a:rPr lang="en-US" sz="7500"/>
              <a:t>2022-2024</a:t>
            </a:r>
            <a:br>
              <a:rPr lang="en-US" sz="7500"/>
            </a:br>
            <a:r>
              <a:rPr lang="en-US" sz="7500"/>
              <a:t>Work Plan</a:t>
            </a:r>
            <a:endParaRPr sz="7500"/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Marie-Claire Greening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Executive Officer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2.1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Virtual Meeting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29-31 March 2022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1080654" y="175939"/>
            <a:ext cx="9892145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Governance &amp; Work Planning</a:t>
            </a:r>
            <a:br>
              <a:rPr lang="en-US"/>
            </a:br>
            <a:endParaRPr/>
          </a:p>
        </p:txBody>
      </p:sp>
      <p:sp>
        <p:nvSpPr>
          <p:cNvPr id="73" name="Google Shape;73;p8"/>
          <p:cNvSpPr txBox="1"/>
          <p:nvPr>
            <p:ph idx="1" type="body"/>
          </p:nvPr>
        </p:nvSpPr>
        <p:spPr>
          <a:xfrm>
            <a:off x="348300" y="1259750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55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Four key governing documents primarily guide the work of CEOS:</a:t>
            </a:r>
            <a:endParaRPr/>
          </a:p>
          <a:p>
            <a:pPr indent="-457200" lvl="1" marL="101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u="sng">
                <a:solidFill>
                  <a:schemeClr val="hlink"/>
                </a:solidFill>
                <a:hlinkClick r:id="rId3"/>
              </a:rPr>
              <a:t>CEOS Terms of Reference</a:t>
            </a:r>
            <a:r>
              <a:rPr lang="en-US"/>
              <a:t> defines the mission and scope of CEOS activities</a:t>
            </a:r>
            <a:endParaRPr/>
          </a:p>
          <a:p>
            <a:pPr indent="-457200" lvl="1" marL="101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u="sng">
                <a:solidFill>
                  <a:schemeClr val="hlink"/>
                </a:solidFill>
                <a:hlinkClick r:id="rId4"/>
              </a:rPr>
              <a:t>CEOS Strategic Guidance document</a:t>
            </a:r>
            <a:r>
              <a:rPr lang="en-US"/>
              <a:t> articulates the overarching long-term (7-10 years) purpose and goals of CEOS</a:t>
            </a:r>
            <a:endParaRPr/>
          </a:p>
          <a:p>
            <a:pPr indent="-457200" lvl="1" marL="101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u="sng">
                <a:solidFill>
                  <a:schemeClr val="hlink"/>
                </a:solidFill>
                <a:hlinkClick r:id="rId5"/>
              </a:rPr>
              <a:t>CEOS Governance and Processes</a:t>
            </a:r>
            <a:r>
              <a:rPr lang="en-US"/>
              <a:t> document provides guidelines on the structure, operations, and processes CEOS employs to achieve its goals</a:t>
            </a:r>
            <a:endParaRPr/>
          </a:p>
          <a:p>
            <a:pPr indent="-457200" lvl="1" marL="101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u="sng">
                <a:solidFill>
                  <a:schemeClr val="hlink"/>
                </a:solidFill>
                <a:hlinkClick r:id="rId6"/>
              </a:rPr>
              <a:t>CEOS Work Plan</a:t>
            </a:r>
            <a:r>
              <a:rPr lang="en-US"/>
              <a:t> (3-year rolling) sets forth near-term actions to achieve the goals outlined in the CEOS Strategic Guidance document</a:t>
            </a:r>
            <a:endParaRPr/>
          </a:p>
          <a:p>
            <a:pPr indent="-304800" lvl="1" marL="101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800"/>
          </a:p>
          <a:p>
            <a:pPr indent="-533400" lvl="0" marL="635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The CEO is the custodian of all CEOS Governing Documents, including the annual update of the 3-year CEOS Work Plan and the definition and monitoring of the deliverables it informs</a:t>
            </a:r>
            <a:endParaRPr/>
          </a:p>
          <a:p>
            <a:pPr indent="0" lvl="1" marL="55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/>
          </a:p>
        </p:txBody>
      </p:sp>
      <p:pic>
        <p:nvPicPr>
          <p:cNvPr id="74" name="Google Shape;74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8547" y="143878"/>
            <a:ext cx="942107" cy="791501"/>
          </a:xfrm>
          <a:prstGeom prst="rect">
            <a:avLst/>
          </a:prstGeom>
          <a:gradFill>
            <a:gsLst>
              <a:gs pos="0">
                <a:srgbClr val="F1F5F8"/>
              </a:gs>
              <a:gs pos="74000">
                <a:srgbClr val="92A7C6"/>
              </a:gs>
              <a:gs pos="83000">
                <a:srgbClr val="92A7C6"/>
              </a:gs>
              <a:gs pos="100000">
                <a:srgbClr val="B7C4D8"/>
              </a:gs>
            </a:gsLst>
            <a:lin ang="5400000" scaled="0"/>
          </a:gra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idx="1" type="body"/>
          </p:nvPr>
        </p:nvSpPr>
        <p:spPr>
          <a:xfrm>
            <a:off x="2532769" y="1268212"/>
            <a:ext cx="8381248" cy="1851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3-year plan updated by all CEOS entities every year and put forward for formal endorsement at SIT in March. Rigorous work planning, execution and monitoring is critical to CEOS’s credibility.</a:t>
            </a:r>
            <a:endParaRPr/>
          </a:p>
        </p:txBody>
      </p:sp>
      <p:sp>
        <p:nvSpPr>
          <p:cNvPr id="80" name="Google Shape;80;p9"/>
          <p:cNvSpPr txBox="1"/>
          <p:nvPr>
            <p:ph type="title"/>
          </p:nvPr>
        </p:nvSpPr>
        <p:spPr>
          <a:xfrm>
            <a:off x="1004139" y="165358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CEOS Work Plan</a:t>
            </a:r>
            <a:endParaRPr/>
          </a:p>
        </p:txBody>
      </p:sp>
      <p:pic>
        <p:nvPicPr>
          <p:cNvPr id="81" name="Google Shape;8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1197" y="3106396"/>
            <a:ext cx="4392748" cy="23611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9"/>
          <p:cNvGrpSpPr/>
          <p:nvPr/>
        </p:nvGrpSpPr>
        <p:grpSpPr>
          <a:xfrm>
            <a:off x="9118788" y="2776791"/>
            <a:ext cx="2723608" cy="2723608"/>
            <a:chOff x="1303" y="151901"/>
            <a:chExt cx="2723608" cy="2723608"/>
          </a:xfrm>
        </p:grpSpPr>
        <p:sp>
          <p:nvSpPr>
            <p:cNvPr id="83" name="Google Shape;83;p9"/>
            <p:cNvSpPr/>
            <p:nvPr/>
          </p:nvSpPr>
          <p:spPr>
            <a:xfrm>
              <a:off x="1162767" y="151901"/>
              <a:ext cx="400679" cy="400679"/>
            </a:xfrm>
            <a:prstGeom prst="ellipse">
              <a:avLst/>
            </a:prstGeom>
            <a:solidFill>
              <a:srgbClr val="A3CA32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9"/>
            <p:cNvSpPr txBox="1"/>
            <p:nvPr/>
          </p:nvSpPr>
          <p:spPr>
            <a:xfrm>
              <a:off x="1221445" y="210579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Jan</a:t>
              </a:r>
              <a:endParaRPr/>
            </a:p>
          </p:txBody>
        </p:sp>
        <p:sp>
          <p:nvSpPr>
            <p:cNvPr id="85" name="Google Shape;85;p9"/>
            <p:cNvSpPr/>
            <p:nvPr/>
          </p:nvSpPr>
          <p:spPr>
            <a:xfrm rot="918278">
              <a:off x="1597509" y="363493"/>
              <a:ext cx="107587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3CA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9"/>
            <p:cNvSpPr txBox="1"/>
            <p:nvPr/>
          </p:nvSpPr>
          <p:spPr>
            <a:xfrm rot="918278">
              <a:off x="1598081" y="386279"/>
              <a:ext cx="75311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9"/>
            <p:cNvSpPr/>
            <p:nvPr/>
          </p:nvSpPr>
          <p:spPr>
            <a:xfrm>
              <a:off x="1745033" y="311242"/>
              <a:ext cx="400679" cy="400679"/>
            </a:xfrm>
            <a:prstGeom prst="ellipse">
              <a:avLst/>
            </a:prstGeom>
            <a:solidFill>
              <a:srgbClr val="63CA35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9"/>
            <p:cNvSpPr txBox="1"/>
            <p:nvPr/>
          </p:nvSpPr>
          <p:spPr>
            <a:xfrm>
              <a:off x="1803711" y="369920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Feb</a:t>
              </a:r>
              <a:endParaRPr/>
            </a:p>
          </p:txBody>
        </p:sp>
        <p:sp>
          <p:nvSpPr>
            <p:cNvPr id="89" name="Google Shape;89;p9"/>
            <p:cNvSpPr/>
            <p:nvPr/>
          </p:nvSpPr>
          <p:spPr>
            <a:xfrm rot="2691049">
              <a:off x="2102919" y="652581"/>
              <a:ext cx="104312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63CA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9"/>
            <p:cNvSpPr txBox="1"/>
            <p:nvPr/>
          </p:nvSpPr>
          <p:spPr>
            <a:xfrm rot="2691049">
              <a:off x="2107473" y="668592"/>
              <a:ext cx="73018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2168625" y="732634"/>
              <a:ext cx="400679" cy="400679"/>
            </a:xfrm>
            <a:prstGeom prst="ellipse">
              <a:avLst/>
            </a:prstGeom>
            <a:solidFill>
              <a:srgbClr val="3AC94B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9"/>
            <p:cNvSpPr txBox="1"/>
            <p:nvPr/>
          </p:nvSpPr>
          <p:spPr>
            <a:xfrm>
              <a:off x="2227303" y="791312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Mar</a:t>
              </a:r>
              <a:endParaRPr/>
            </a:p>
          </p:txBody>
        </p:sp>
        <p:sp>
          <p:nvSpPr>
            <p:cNvPr id="93" name="Google Shape;93;p9"/>
            <p:cNvSpPr/>
            <p:nvPr/>
          </p:nvSpPr>
          <p:spPr>
            <a:xfrm rot="4500000">
              <a:off x="2392847" y="1152819"/>
              <a:ext cx="106285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3AC9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 txBox="1"/>
            <p:nvPr/>
          </p:nvSpPr>
          <p:spPr>
            <a:xfrm rot="4500000">
              <a:off x="2404663" y="1164466"/>
              <a:ext cx="74400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2324232" y="1313366"/>
              <a:ext cx="400679" cy="400679"/>
            </a:xfrm>
            <a:prstGeom prst="ellipse">
              <a:avLst/>
            </a:prstGeom>
            <a:solidFill>
              <a:srgbClr val="3FC88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9"/>
            <p:cNvSpPr txBox="1"/>
            <p:nvPr/>
          </p:nvSpPr>
          <p:spPr>
            <a:xfrm>
              <a:off x="2382910" y="1372044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Apr</a:t>
              </a:r>
              <a:endParaRPr/>
            </a:p>
          </p:txBody>
        </p:sp>
        <p:sp>
          <p:nvSpPr>
            <p:cNvPr id="97" name="Google Shape;97;p9"/>
            <p:cNvSpPr/>
            <p:nvPr/>
          </p:nvSpPr>
          <p:spPr>
            <a:xfrm rot="6801522">
              <a:off x="2351910" y="1720785"/>
              <a:ext cx="108052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3FC8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9"/>
            <p:cNvSpPr txBox="1"/>
            <p:nvPr/>
          </p:nvSpPr>
          <p:spPr>
            <a:xfrm rot="-3998478">
              <a:off x="2374544" y="1732951"/>
              <a:ext cx="75636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2084536" y="1868368"/>
              <a:ext cx="400679" cy="400679"/>
            </a:xfrm>
            <a:prstGeom prst="ellipse">
              <a:avLst/>
            </a:prstGeom>
            <a:solidFill>
              <a:srgbClr val="44C7C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9"/>
            <p:cNvSpPr txBox="1"/>
            <p:nvPr/>
          </p:nvSpPr>
          <p:spPr>
            <a:xfrm>
              <a:off x="2143214" y="1927046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May</a:t>
              </a: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 rot="7626276">
              <a:off x="2072220" y="2224551"/>
              <a:ext cx="87254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44C7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9"/>
            <p:cNvSpPr txBox="1"/>
            <p:nvPr/>
          </p:nvSpPr>
          <p:spPr>
            <a:xfrm rot="-3173724">
              <a:off x="2093204" y="2241159"/>
              <a:ext cx="61078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1743500" y="2319224"/>
              <a:ext cx="400679" cy="400679"/>
            </a:xfrm>
            <a:prstGeom prst="ellipse">
              <a:avLst/>
            </a:prstGeom>
            <a:solidFill>
              <a:srgbClr val="4894C6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9"/>
            <p:cNvSpPr txBox="1"/>
            <p:nvPr/>
          </p:nvSpPr>
          <p:spPr>
            <a:xfrm>
              <a:off x="1802178" y="2377902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Jun</a:t>
              </a:r>
              <a:endParaRPr/>
            </a:p>
          </p:txBody>
        </p:sp>
        <p:sp>
          <p:nvSpPr>
            <p:cNvPr id="105" name="Google Shape;105;p9"/>
            <p:cNvSpPr/>
            <p:nvPr/>
          </p:nvSpPr>
          <p:spPr>
            <a:xfrm rot="9900000">
              <a:off x="1603236" y="2528973"/>
              <a:ext cx="106285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489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9"/>
            <p:cNvSpPr txBox="1"/>
            <p:nvPr/>
          </p:nvSpPr>
          <p:spPr>
            <a:xfrm rot="-900000">
              <a:off x="1634578" y="2551893"/>
              <a:ext cx="74400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1162767" y="2474830"/>
              <a:ext cx="400679" cy="400679"/>
            </a:xfrm>
            <a:prstGeom prst="ellipse">
              <a:avLst/>
            </a:prstGeom>
            <a:solidFill>
              <a:srgbClr val="4D63C5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9"/>
            <p:cNvSpPr txBox="1"/>
            <p:nvPr/>
          </p:nvSpPr>
          <p:spPr>
            <a:xfrm>
              <a:off x="1221445" y="2533508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Jul</a:t>
              </a: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 rot="-9900000">
              <a:off x="1022504" y="2530531"/>
              <a:ext cx="106285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4D63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9"/>
            <p:cNvSpPr txBox="1"/>
            <p:nvPr/>
          </p:nvSpPr>
          <p:spPr>
            <a:xfrm rot="900000">
              <a:off x="1053846" y="2561703"/>
              <a:ext cx="74400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9"/>
            <p:cNvSpPr/>
            <p:nvPr/>
          </p:nvSpPr>
          <p:spPr>
            <a:xfrm>
              <a:off x="582035" y="2319224"/>
              <a:ext cx="400679" cy="400679"/>
            </a:xfrm>
            <a:prstGeom prst="ellipse">
              <a:avLst/>
            </a:prstGeom>
            <a:solidFill>
              <a:srgbClr val="6E52C4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9"/>
            <p:cNvSpPr txBox="1"/>
            <p:nvPr/>
          </p:nvSpPr>
          <p:spPr>
            <a:xfrm>
              <a:off x="640713" y="2377902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Aug</a:t>
              </a:r>
              <a:endParaRPr/>
            </a:p>
          </p:txBody>
        </p:sp>
        <p:sp>
          <p:nvSpPr>
            <p:cNvPr id="113" name="Google Shape;113;p9"/>
            <p:cNvSpPr/>
            <p:nvPr/>
          </p:nvSpPr>
          <p:spPr>
            <a:xfrm rot="-8100000">
              <a:off x="518796" y="2241513"/>
              <a:ext cx="106285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6E52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9"/>
            <p:cNvSpPr txBox="1"/>
            <p:nvPr/>
          </p:nvSpPr>
          <p:spPr>
            <a:xfrm rot="2700000">
              <a:off x="546012" y="2279832"/>
              <a:ext cx="74400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9"/>
            <p:cNvSpPr/>
            <p:nvPr/>
          </p:nvSpPr>
          <p:spPr>
            <a:xfrm>
              <a:off x="156910" y="1894098"/>
              <a:ext cx="400679" cy="400679"/>
            </a:xfrm>
            <a:prstGeom prst="ellipse">
              <a:avLst/>
            </a:prstGeom>
            <a:solidFill>
              <a:srgbClr val="9E56C3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9"/>
            <p:cNvSpPr txBox="1"/>
            <p:nvPr/>
          </p:nvSpPr>
          <p:spPr>
            <a:xfrm>
              <a:off x="215588" y="1952776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Sep</a:t>
              </a:r>
              <a:endParaRPr/>
            </a:p>
          </p:txBody>
        </p:sp>
        <p:sp>
          <p:nvSpPr>
            <p:cNvPr id="117" name="Google Shape;117;p9"/>
            <p:cNvSpPr/>
            <p:nvPr/>
          </p:nvSpPr>
          <p:spPr>
            <a:xfrm rot="-6300000">
              <a:off x="227082" y="1739363"/>
              <a:ext cx="106285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9E56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9"/>
            <p:cNvSpPr txBox="1"/>
            <p:nvPr/>
          </p:nvSpPr>
          <p:spPr>
            <a:xfrm rot="4500000">
              <a:off x="247151" y="1781808"/>
              <a:ext cx="74400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9"/>
            <p:cNvSpPr/>
            <p:nvPr/>
          </p:nvSpPr>
          <p:spPr>
            <a:xfrm>
              <a:off x="1303" y="1313366"/>
              <a:ext cx="400679" cy="400679"/>
            </a:xfrm>
            <a:prstGeom prst="ellipse">
              <a:avLst/>
            </a:prstGeom>
            <a:solidFill>
              <a:srgbClr val="C25BB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9"/>
            <p:cNvSpPr txBox="1"/>
            <p:nvPr/>
          </p:nvSpPr>
          <p:spPr>
            <a:xfrm>
              <a:off x="59981" y="1372044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Oct</a:t>
              </a:r>
              <a:endParaRPr/>
            </a:p>
          </p:txBody>
        </p:sp>
        <p:sp>
          <p:nvSpPr>
            <p:cNvPr id="121" name="Google Shape;121;p9"/>
            <p:cNvSpPr/>
            <p:nvPr/>
          </p:nvSpPr>
          <p:spPr>
            <a:xfrm rot="-4500000">
              <a:off x="225524" y="1158630"/>
              <a:ext cx="106285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25B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9"/>
            <p:cNvSpPr txBox="1"/>
            <p:nvPr/>
          </p:nvSpPr>
          <p:spPr>
            <a:xfrm rot="-4500000">
              <a:off x="237340" y="1201075"/>
              <a:ext cx="74400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9"/>
            <p:cNvSpPr/>
            <p:nvPr/>
          </p:nvSpPr>
          <p:spPr>
            <a:xfrm>
              <a:off x="156910" y="732634"/>
              <a:ext cx="400679" cy="400679"/>
            </a:xfrm>
            <a:prstGeom prst="ellipse">
              <a:avLst/>
            </a:prstGeom>
            <a:solidFill>
              <a:srgbClr val="C15F8E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9"/>
            <p:cNvSpPr txBox="1"/>
            <p:nvPr/>
          </p:nvSpPr>
          <p:spPr>
            <a:xfrm>
              <a:off x="215588" y="791312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Nov</a:t>
              </a:r>
              <a:endParaRPr/>
            </a:p>
          </p:txBody>
        </p:sp>
        <p:sp>
          <p:nvSpPr>
            <p:cNvPr id="125" name="Google Shape;125;p9"/>
            <p:cNvSpPr/>
            <p:nvPr/>
          </p:nvSpPr>
          <p:spPr>
            <a:xfrm rot="-2700000">
              <a:off x="514542" y="654923"/>
              <a:ext cx="106285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15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9"/>
            <p:cNvSpPr txBox="1"/>
            <p:nvPr/>
          </p:nvSpPr>
          <p:spPr>
            <a:xfrm rot="-2700000">
              <a:off x="519211" y="693242"/>
              <a:ext cx="74400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9"/>
            <p:cNvSpPr/>
            <p:nvPr/>
          </p:nvSpPr>
          <p:spPr>
            <a:xfrm>
              <a:off x="582035" y="307508"/>
              <a:ext cx="400679" cy="400679"/>
            </a:xfrm>
            <a:prstGeom prst="ellipse">
              <a:avLst/>
            </a:prstGeom>
            <a:solidFill>
              <a:srgbClr val="C1636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9"/>
            <p:cNvSpPr txBox="1"/>
            <p:nvPr/>
          </p:nvSpPr>
          <p:spPr>
            <a:xfrm>
              <a:off x="640713" y="366186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Dec</a:t>
              </a:r>
              <a:endParaRPr/>
            </a:p>
          </p:txBody>
        </p:sp>
        <p:sp>
          <p:nvSpPr>
            <p:cNvPr id="129" name="Google Shape;129;p9"/>
            <p:cNvSpPr/>
            <p:nvPr/>
          </p:nvSpPr>
          <p:spPr>
            <a:xfrm rot="-900000">
              <a:off x="1016692" y="363208"/>
              <a:ext cx="106285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163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 txBox="1"/>
            <p:nvPr/>
          </p:nvSpPr>
          <p:spPr>
            <a:xfrm rot="-900000">
              <a:off x="1017235" y="394380"/>
              <a:ext cx="74400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" name="Google Shape;131;p9"/>
          <p:cNvGrpSpPr/>
          <p:nvPr/>
        </p:nvGrpSpPr>
        <p:grpSpPr>
          <a:xfrm>
            <a:off x="10711924" y="2297120"/>
            <a:ext cx="1259880" cy="1289646"/>
            <a:chOff x="47552" y="246262"/>
            <a:chExt cx="1259880" cy="1289646"/>
          </a:xfrm>
        </p:grpSpPr>
        <p:sp>
          <p:nvSpPr>
            <p:cNvPr id="132" name="Google Shape;132;p9"/>
            <p:cNvSpPr/>
            <p:nvPr/>
          </p:nvSpPr>
          <p:spPr>
            <a:xfrm rot="3344282">
              <a:off x="178120" y="471629"/>
              <a:ext cx="988971" cy="838913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quadBezTo>
                    <a:pt x="20000" y="40000"/>
                    <a:pt x="88068" y="15000"/>
                  </a:quadBezTo>
                  <a:lnTo>
                    <a:pt x="86634" y="0"/>
                  </a:lnTo>
                  <a:lnTo>
                    <a:pt x="120000" y="18786"/>
                  </a:lnTo>
                  <a:lnTo>
                    <a:pt x="91372" y="49572"/>
                  </a:lnTo>
                  <a:lnTo>
                    <a:pt x="89938" y="34572"/>
                  </a:lnTo>
                  <a:quadBezTo>
                    <a:pt x="30000" y="44572"/>
                    <a:pt x="0" y="120000"/>
                  </a:quadBezTo>
                  <a:close/>
                </a:path>
              </a:pathLst>
            </a:custGeom>
            <a:solidFill>
              <a:srgbClr val="32445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823682" y="1226032"/>
              <a:ext cx="483750" cy="190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9"/>
            <p:cNvSpPr txBox="1"/>
            <p:nvPr/>
          </p:nvSpPr>
          <p:spPr>
            <a:xfrm>
              <a:off x="823682" y="1226032"/>
              <a:ext cx="483750" cy="190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5225" lIns="15225" spcFirstLastPara="1" rIns="15225" wrap="square" tIns="152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SIT</a:t>
              </a:r>
              <a:endParaRPr/>
            </a:p>
          </p:txBody>
        </p:sp>
      </p:grpSp>
      <p:grpSp>
        <p:nvGrpSpPr>
          <p:cNvPr id="135" name="Google Shape;135;p9"/>
          <p:cNvGrpSpPr/>
          <p:nvPr/>
        </p:nvGrpSpPr>
        <p:grpSpPr>
          <a:xfrm>
            <a:off x="8729549" y="2588842"/>
            <a:ext cx="1165334" cy="1143634"/>
            <a:chOff x="0" y="432471"/>
            <a:chExt cx="1165334" cy="1143634"/>
          </a:xfrm>
        </p:grpSpPr>
        <p:sp>
          <p:nvSpPr>
            <p:cNvPr id="136" name="Google Shape;136;p9"/>
            <p:cNvSpPr/>
            <p:nvPr/>
          </p:nvSpPr>
          <p:spPr>
            <a:xfrm rot="-1053739">
              <a:off x="211399" y="545684"/>
              <a:ext cx="863544" cy="732517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quadBezTo>
                    <a:pt x="20000" y="40000"/>
                    <a:pt x="88068" y="15000"/>
                  </a:quadBezTo>
                  <a:lnTo>
                    <a:pt x="86634" y="0"/>
                  </a:lnTo>
                  <a:lnTo>
                    <a:pt x="120000" y="18786"/>
                  </a:lnTo>
                  <a:lnTo>
                    <a:pt x="91372" y="49572"/>
                  </a:lnTo>
                  <a:lnTo>
                    <a:pt x="89938" y="34572"/>
                  </a:lnTo>
                  <a:quadBezTo>
                    <a:pt x="30000" y="44572"/>
                    <a:pt x="0" y="120000"/>
                  </a:quadBezTo>
                  <a:close/>
                </a:path>
              </a:pathLst>
            </a:custGeom>
            <a:solidFill>
              <a:srgbClr val="32445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0" y="1410052"/>
              <a:ext cx="645876" cy="1660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9"/>
            <p:cNvSpPr txBox="1"/>
            <p:nvPr/>
          </p:nvSpPr>
          <p:spPr>
            <a:xfrm>
              <a:off x="0" y="1410052"/>
              <a:ext cx="645876" cy="1660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3950" lIns="13950" spcFirstLastPara="1" rIns="13950" wrap="square" tIns="13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Plenary</a:t>
              </a:r>
              <a:endParaRPr/>
            </a:p>
          </p:txBody>
        </p:sp>
      </p:grpSp>
      <p:grpSp>
        <p:nvGrpSpPr>
          <p:cNvPr id="139" name="Google Shape;139;p9"/>
          <p:cNvGrpSpPr/>
          <p:nvPr/>
        </p:nvGrpSpPr>
        <p:grpSpPr>
          <a:xfrm>
            <a:off x="8718833" y="4651232"/>
            <a:ext cx="1283500" cy="1276345"/>
            <a:chOff x="0" y="334699"/>
            <a:chExt cx="1283500" cy="1276345"/>
          </a:xfrm>
        </p:grpSpPr>
        <p:sp>
          <p:nvSpPr>
            <p:cNvPr id="140" name="Google Shape;140;p9"/>
            <p:cNvSpPr/>
            <p:nvPr/>
          </p:nvSpPr>
          <p:spPr>
            <a:xfrm rot="-7206175">
              <a:off x="178120" y="553415"/>
              <a:ext cx="988971" cy="838913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quadBezTo>
                    <a:pt x="20000" y="40000"/>
                    <a:pt x="88068" y="15000"/>
                  </a:quadBezTo>
                  <a:lnTo>
                    <a:pt x="86634" y="0"/>
                  </a:lnTo>
                  <a:lnTo>
                    <a:pt x="120000" y="18786"/>
                  </a:lnTo>
                  <a:lnTo>
                    <a:pt x="91372" y="49572"/>
                  </a:lnTo>
                  <a:lnTo>
                    <a:pt x="89938" y="34572"/>
                  </a:lnTo>
                  <a:quadBezTo>
                    <a:pt x="30000" y="44572"/>
                    <a:pt x="0" y="120000"/>
                  </a:quadBezTo>
                  <a:close/>
                </a:path>
              </a:pathLst>
            </a:custGeom>
            <a:solidFill>
              <a:srgbClr val="32445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0" y="455554"/>
              <a:ext cx="483750" cy="190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9"/>
            <p:cNvSpPr txBox="1"/>
            <p:nvPr/>
          </p:nvSpPr>
          <p:spPr>
            <a:xfrm>
              <a:off x="0" y="455554"/>
              <a:ext cx="483750" cy="190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2700" lIns="12700" spcFirstLastPara="1" rIns="12700" wrap="square" tIns="127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SIT TW</a:t>
              </a:r>
              <a:endParaRPr/>
            </a:p>
          </p:txBody>
        </p:sp>
      </p:grpSp>
      <p:sp>
        <p:nvSpPr>
          <p:cNvPr id="143" name="Google Shape;143;p9"/>
          <p:cNvSpPr txBox="1"/>
          <p:nvPr/>
        </p:nvSpPr>
        <p:spPr>
          <a:xfrm>
            <a:off x="120373" y="5527460"/>
            <a:ext cx="1036021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Detailed work defined as </a:t>
            </a:r>
            <a:r>
              <a:rPr b="0" i="1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deliverables: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outlined in the WP, reconciled and tracked in </a:t>
            </a:r>
            <a:r>
              <a:rPr b="0" i="0" lang="en-US" sz="2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CEOS deliverable tracking tool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9"/>
          <p:cNvPicPr preferRelativeResize="0"/>
          <p:nvPr/>
        </p:nvPicPr>
        <p:blipFill rotWithShape="1">
          <a:blip r:embed="rId5">
            <a:alphaModFix/>
          </a:blip>
          <a:srcRect b="6144" l="18329" r="18328" t="10529"/>
          <a:stretch/>
        </p:blipFill>
        <p:spPr>
          <a:xfrm>
            <a:off x="136610" y="41565"/>
            <a:ext cx="706582" cy="958933"/>
          </a:xfrm>
          <a:prstGeom prst="rect">
            <a:avLst/>
          </a:prstGeom>
          <a:gradFill>
            <a:gsLst>
              <a:gs pos="0">
                <a:srgbClr val="F1F5F8"/>
              </a:gs>
              <a:gs pos="74000">
                <a:srgbClr val="92A7C6"/>
              </a:gs>
              <a:gs pos="83000">
                <a:srgbClr val="92A7C6"/>
              </a:gs>
              <a:gs pos="100000">
                <a:srgbClr val="B7C4D8"/>
              </a:gs>
            </a:gsLst>
            <a:lin ang="5400000" scaled="0"/>
          </a:gradFill>
          <a:ln>
            <a:noFill/>
          </a:ln>
        </p:spPr>
      </p:pic>
      <p:pic>
        <p:nvPicPr>
          <p:cNvPr id="145" name="Google Shape;145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5418" y="1286114"/>
            <a:ext cx="2088465" cy="2589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Google Shape;150;p10"/>
          <p:cNvGraphicFramePr/>
          <p:nvPr/>
        </p:nvGraphicFramePr>
        <p:xfrm>
          <a:off x="176048" y="112654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{40758BDC-57E6-4EF6-96D1-AEFB01D4EBE6}</a:tableStyleId>
              </a:tblPr>
              <a:tblGrid>
                <a:gridCol w="744850"/>
                <a:gridCol w="6796625"/>
                <a:gridCol w="4279400"/>
              </a:tblGrid>
              <a:tr h="371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Chapter in Work Plan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Responsible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Climate Monitoring, Research, and Services</a:t>
                      </a:r>
                      <a:endParaRPr sz="1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WGClimate</a:t>
                      </a:r>
                      <a:endParaRPr sz="1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Carbon Observations in Support of Climate Science and Policy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in Support of the Global Stocktake of the UNFCCC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for Agriculture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for Disasters</a:t>
                      </a:r>
                      <a:endParaRPr sz="1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WGDisasters</a:t>
                      </a:r>
                      <a:endParaRPr sz="1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for Water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Quality</a:t>
                      </a:r>
                      <a:endParaRPr sz="1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WGCV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Capacity Building and Data Democracy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WGCapD</a:t>
                      </a:r>
                      <a:endParaRPr sz="1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Discovery, Access, Preservation, Usability and Exploitation: approaches, systems, tools and technologies</a:t>
                      </a:r>
                      <a:endParaRPr sz="1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WGISS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Advancement of the CEOS Virtual Constellations</a:t>
                      </a:r>
                      <a:endParaRPr sz="1800" u="none" cap="none" strike="noStrike">
                        <a:solidFill>
                          <a:srgbClr val="00B0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VCs (includes ARD Oversight Group)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Support to Other Key Stakeholder Initiatives</a:t>
                      </a:r>
                      <a:endParaRPr sz="18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SDG Coordination Group, Biodiversity experts, COVERAGE, COAST AHT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CEOS Services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51" name="Google Shape;151;p10"/>
          <p:cNvSpPr txBox="1"/>
          <p:nvPr>
            <p:ph type="title"/>
          </p:nvPr>
        </p:nvSpPr>
        <p:spPr>
          <a:xfrm>
            <a:off x="1004139" y="165358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CEOS Work Plan Structure</a:t>
            </a:r>
            <a:endParaRPr/>
          </a:p>
        </p:txBody>
      </p:sp>
      <p:pic>
        <p:nvPicPr>
          <p:cNvPr id="152" name="Google Shape;152;p10"/>
          <p:cNvPicPr preferRelativeResize="0"/>
          <p:nvPr/>
        </p:nvPicPr>
        <p:blipFill rotWithShape="1">
          <a:blip r:embed="rId3">
            <a:alphaModFix/>
          </a:blip>
          <a:srcRect b="6144" l="18329" r="18328" t="10529"/>
          <a:stretch/>
        </p:blipFill>
        <p:spPr>
          <a:xfrm>
            <a:off x="136610" y="41565"/>
            <a:ext cx="706582" cy="958933"/>
          </a:xfrm>
          <a:prstGeom prst="rect">
            <a:avLst/>
          </a:prstGeom>
          <a:gradFill>
            <a:gsLst>
              <a:gs pos="0">
                <a:srgbClr val="F1F5F8"/>
              </a:gs>
              <a:gs pos="74000">
                <a:srgbClr val="92A7C6"/>
              </a:gs>
              <a:gs pos="83000">
                <a:srgbClr val="92A7C6"/>
              </a:gs>
              <a:gs pos="100000">
                <a:srgbClr val="B7C4D8"/>
              </a:gs>
            </a:gsLst>
            <a:lin ang="5400000" scaled="0"/>
          </a:gradFill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/>
          <p:nvPr>
            <p:ph type="title"/>
          </p:nvPr>
        </p:nvSpPr>
        <p:spPr>
          <a:xfrm>
            <a:off x="979612" y="138370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2021-23 vs 2022-24</a:t>
            </a:r>
            <a:endParaRPr/>
          </a:p>
        </p:txBody>
      </p:sp>
      <p:graphicFrame>
        <p:nvGraphicFramePr>
          <p:cNvPr id="158" name="Google Shape;158;p11"/>
          <p:cNvGraphicFramePr/>
          <p:nvPr/>
        </p:nvGraphicFramePr>
        <p:xfrm>
          <a:off x="-19030" y="107153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{40758BDC-57E6-4EF6-96D1-AEFB01D4EBE6}</a:tableStyleId>
              </a:tblPr>
              <a:tblGrid>
                <a:gridCol w="466500"/>
                <a:gridCol w="6764075"/>
                <a:gridCol w="1484975"/>
                <a:gridCol w="1964975"/>
                <a:gridCol w="1536975"/>
              </a:tblGrid>
              <a:tr h="6467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Chapter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Closed from 2021-23 WP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Carried over from 2021-23 WP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New for 2022-24 WP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Climate Monitoring, Research, and Services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Carbon Observations in Support of Climate Science and Policy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in Support of the Global Stocktake of the UNFCCC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for Agriculture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for Disasters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for Water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Data Quality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Capacity Building and Data Democracy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Data Discovery, Access, Preservation, Usability and Exploitation: approaches, systems, tools and technologies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Advancement of the CEOS Virtual Constellations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Support to Other Key Stakeholder Initiatives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39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Totals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52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59" name="Google Shape;159;p11"/>
          <p:cNvPicPr preferRelativeResize="0"/>
          <p:nvPr/>
        </p:nvPicPr>
        <p:blipFill rotWithShape="1">
          <a:blip r:embed="rId3">
            <a:alphaModFix/>
          </a:blip>
          <a:srcRect b="6144" l="18329" r="18328" t="10529"/>
          <a:stretch/>
        </p:blipFill>
        <p:spPr>
          <a:xfrm>
            <a:off x="136610" y="41565"/>
            <a:ext cx="706582" cy="958933"/>
          </a:xfrm>
          <a:prstGeom prst="rect">
            <a:avLst/>
          </a:prstGeom>
          <a:gradFill>
            <a:gsLst>
              <a:gs pos="0">
                <a:srgbClr val="F1F5F8"/>
              </a:gs>
              <a:gs pos="74000">
                <a:srgbClr val="92A7C6"/>
              </a:gs>
              <a:gs pos="83000">
                <a:srgbClr val="92A7C6"/>
              </a:gs>
              <a:gs pos="100000">
                <a:srgbClr val="B7C4D8"/>
              </a:gs>
            </a:gsLst>
            <a:lin ang="5400000" scaled="0"/>
          </a:gradFill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/>
          <p:nvPr>
            <p:ph type="title"/>
          </p:nvPr>
        </p:nvSpPr>
        <p:spPr>
          <a:xfrm>
            <a:off x="993467" y="138370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Deliverable deadlines</a:t>
            </a:r>
            <a:endParaRPr/>
          </a:p>
        </p:txBody>
      </p:sp>
      <p:pic>
        <p:nvPicPr>
          <p:cNvPr id="166" name="Google Shape;166;p12"/>
          <p:cNvPicPr preferRelativeResize="0"/>
          <p:nvPr/>
        </p:nvPicPr>
        <p:blipFill rotWithShape="1">
          <a:blip r:embed="rId3">
            <a:alphaModFix/>
          </a:blip>
          <a:srcRect b="6144" l="18329" r="18328" t="10529"/>
          <a:stretch/>
        </p:blipFill>
        <p:spPr>
          <a:xfrm>
            <a:off x="136610" y="41565"/>
            <a:ext cx="706582" cy="958933"/>
          </a:xfrm>
          <a:prstGeom prst="rect">
            <a:avLst/>
          </a:prstGeom>
          <a:gradFill>
            <a:gsLst>
              <a:gs pos="0">
                <a:srgbClr val="F1F5F8"/>
              </a:gs>
              <a:gs pos="74000">
                <a:srgbClr val="92A7C6"/>
              </a:gs>
              <a:gs pos="83000">
                <a:srgbClr val="92A7C6"/>
              </a:gs>
              <a:gs pos="100000">
                <a:srgbClr val="B7C4D8"/>
              </a:gs>
            </a:gsLst>
            <a:lin ang="5400000" scaled="0"/>
          </a:gradFill>
          <a:ln>
            <a:noFill/>
          </a:ln>
        </p:spPr>
      </p:pic>
      <p:graphicFrame>
        <p:nvGraphicFramePr>
          <p:cNvPr id="167" name="Google Shape;167;p12"/>
          <p:cNvGraphicFramePr/>
          <p:nvPr/>
        </p:nvGraphicFramePr>
        <p:xfrm>
          <a:off x="311705" y="113184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{40758BDC-57E6-4EF6-96D1-AEFB01D4EBE6}</a:tableStyleId>
              </a:tblPr>
              <a:tblGrid>
                <a:gridCol w="641600"/>
                <a:gridCol w="7529575"/>
                <a:gridCol w="668025"/>
                <a:gridCol w="665300"/>
                <a:gridCol w="1856150"/>
              </a:tblGrid>
              <a:tr h="5921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Chapter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2022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2023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2024 &amp; beyond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Climate Monitoring, Research, and Services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Carbon Observations in Support of Climate Science and Policy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in Support of the Global Stocktake of the UNFCCC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for Agriculture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for Disasters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for Water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Data Quality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Capacity Building and Data Democracy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Data Discovery, Access, Preservation, Usability and Exploitation: approaches, systems, tools and technologies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Advancement of the CEOS Virtual Constellations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Support to Other Key Stakeholder Initiatives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39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Totals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" name="Google Shape;172;p13"/>
          <p:cNvGraphicFramePr/>
          <p:nvPr/>
        </p:nvGraphicFramePr>
        <p:xfrm>
          <a:off x="711199" y="118918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{40758BDC-57E6-4EF6-96D1-AEFB01D4EBE6}</a:tableStyleId>
              </a:tblPr>
              <a:tblGrid>
                <a:gridCol w="744850"/>
                <a:gridCol w="7165425"/>
                <a:gridCol w="2423875"/>
              </a:tblGrid>
              <a:tr h="371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Chapter in Work Plan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SIT-37 Session links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Climate Monitoring, Research, and Services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1, 2, 4, 7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Carbon Observations in Support of Climate Science and Policy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1, 2, 7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in Support of the Global Stocktake of the UNFCCC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1, 2, 7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for Agriculture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1, 5, 7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for Disasters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1, 2, 3, 4, 7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for Water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1, 5, 6, 7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Quality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1, 2, 4, 5, 7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Capacity Building and Data Democracy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1, 4, 5, 7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Discovery, Access, Preservation, Usability and Exploitation: approaches, systems, tools and technologies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1, 2, 4, 5, 7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Advancement of the CEOS Virtual Constellations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1, 2, 5, 6, 7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Support to Other Key Stakeholder Initiatives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1, 3, 6, 7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CEOS Services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1, 2, 3, 4, 5, 6, 7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73" name="Google Shape;173;p13"/>
          <p:cNvSpPr txBox="1"/>
          <p:nvPr>
            <p:ph type="title"/>
          </p:nvPr>
        </p:nvSpPr>
        <p:spPr>
          <a:xfrm>
            <a:off x="1004139" y="165358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CEOS Work Plan links to SIT-37</a:t>
            </a:r>
            <a:endParaRPr/>
          </a:p>
        </p:txBody>
      </p:sp>
      <p:pic>
        <p:nvPicPr>
          <p:cNvPr id="174" name="Google Shape;174;p13"/>
          <p:cNvPicPr preferRelativeResize="0"/>
          <p:nvPr/>
        </p:nvPicPr>
        <p:blipFill rotWithShape="1">
          <a:blip r:embed="rId3">
            <a:alphaModFix/>
          </a:blip>
          <a:srcRect b="6144" l="18329" r="18328" t="10529"/>
          <a:stretch/>
        </p:blipFill>
        <p:spPr>
          <a:xfrm>
            <a:off x="136610" y="41565"/>
            <a:ext cx="706582" cy="958933"/>
          </a:xfrm>
          <a:prstGeom prst="rect">
            <a:avLst/>
          </a:prstGeom>
          <a:gradFill>
            <a:gsLst>
              <a:gs pos="0">
                <a:srgbClr val="F1F5F8"/>
              </a:gs>
              <a:gs pos="74000">
                <a:srgbClr val="92A7C6"/>
              </a:gs>
              <a:gs pos="83000">
                <a:srgbClr val="92A7C6"/>
              </a:gs>
              <a:gs pos="100000">
                <a:srgbClr val="B7C4D8"/>
              </a:gs>
            </a:gsLst>
            <a:lin ang="5400000" scaled="0"/>
          </a:gradFill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"/>
          <p:cNvSpPr txBox="1"/>
          <p:nvPr>
            <p:ph type="title"/>
          </p:nvPr>
        </p:nvSpPr>
        <p:spPr>
          <a:xfrm>
            <a:off x="176047" y="1973943"/>
            <a:ext cx="7549970" cy="2174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-US" sz="7500"/>
              <a:t>Thank you!</a:t>
            </a:r>
            <a:endParaRPr sz="7500"/>
          </a:p>
        </p:txBody>
      </p:sp>
      <p:sp>
        <p:nvSpPr>
          <p:cNvPr id="180" name="Google Shape;180;p14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Marie-Claire Greening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Executive Officer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2.1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Virtual Meeting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29-31 March 2022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