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2" Type="http://schemas.openxmlformats.org/officeDocument/2006/relationships/slide" Target="slides/slide8.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Recalling the SDG Data Supply Analysis and Strategy document (June 2022, former SDG AHT) we designed this diagram which was agreed with GEO 2 years ago. This shows how we work with GEO. We are working now to improve that relationship and get more direct information from UN Custodian Agencies and country users.</a:t>
            </a:r>
            <a:endParaRPr/>
          </a:p>
        </p:txBody>
      </p:sp>
      <p:sp>
        <p:nvSpPr>
          <p:cNvPr id="84" name="Google Shape;8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These draft documents are for information and no formal approval is desired or needed. If Principals have any feedback, we would like it by April 15 (2 weeks). After that date, we will share them with GEO.</a:t>
            </a:r>
            <a:endParaRPr/>
          </a:p>
        </p:txBody>
      </p:sp>
      <p:sp>
        <p:nvSpPr>
          <p:cNvPr id="91" name="Google Shape;9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SDG-20-03 and SDG-20-06 are near completion. Items 7,8,9 all deal with the EO Toolkits and we will discuss these in the coming months. For CB-20-01, this 3-part webinar series included a demo and training and 3 use-cases from Colombia, Greece and South Africa. There were over 1200 participants from over 100 countries !!!</a:t>
            </a:r>
            <a:endParaRPr/>
          </a:p>
        </p:txBody>
      </p:sp>
      <p:sp>
        <p:nvSpPr>
          <p:cNvPr id="129" name="Google Shape;12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jpg"/><Relationship Id="rId4" Type="http://schemas.openxmlformats.org/officeDocument/2006/relationships/image" Target="../media/image9.jp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7" name="Google Shape;17;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8" name="Google Shape;18;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9" name="Google Shape;19;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 name="Google Shape;20;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1" name="Google Shape;21;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22" name="Google Shape;22;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23" name="Google Shape;23;p2"/>
          <p:cNvPicPr preferRelativeResize="0"/>
          <p:nvPr/>
        </p:nvPicPr>
        <p:blipFill rotWithShape="1">
          <a:blip r:embed="rId7">
            <a:alphaModFix amt="34000"/>
          </a:blip>
          <a:srcRect b="0" l="0" r="0" t="0"/>
          <a:stretch/>
        </p:blipFill>
        <p:spPr>
          <a:xfrm rot="-5400000">
            <a:off x="5792642" y="4819952"/>
            <a:ext cx="1719709" cy="2366806"/>
          </a:xfrm>
          <a:prstGeom prst="rtTriangle">
            <a:avLst/>
          </a:prstGeom>
          <a:noFill/>
          <a:ln>
            <a:noFill/>
          </a:ln>
        </p:spPr>
      </p:pic>
      <p:sp>
        <p:nvSpPr>
          <p:cNvPr id="24" name="Google Shape;24;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7" name="Google Shape;27;p3"/>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28" name="Google Shape;28;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9" name="Google Shape;29;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30" name="Google Shape;30;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31" name="Google Shape;31;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32" name="Google Shape;32;p3"/>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Arial"/>
                <a:ea typeface="Arial"/>
                <a:cs typeface="Arial"/>
                <a:sym typeface="Arial"/>
              </a:rPr>
              <a:t>CEOS SIT-37, 29-31 March 2022</a:t>
            </a:r>
            <a:endParaRPr/>
          </a:p>
        </p:txBody>
      </p:sp>
      <p:sp>
        <p:nvSpPr>
          <p:cNvPr id="33" name="Google Shape;33;p3"/>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 name="Google Shape;34;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7" name="Google Shape;37;p4"/>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38" name="Google Shape;38;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9" name="Google Shape;39;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0" name="Google Shape;40;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1" name="Google Shape;41;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 name="Google Shape;42;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 name="Google Shape;43;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44" name="Google Shape;44;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accent1"/>
                </a:solidFill>
                <a:latin typeface="Arial"/>
                <a:ea typeface="Arial"/>
                <a:cs typeface="Arial"/>
                <a:sym typeface="Arial"/>
              </a:rPr>
              <a:t>CEOS Plenary, 1-4  November 2021</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6" name="Shape 46"/>
        <p:cNvGrpSpPr/>
        <p:nvPr/>
      </p:nvGrpSpPr>
      <p:grpSpPr>
        <a:xfrm>
          <a:off x="0" y="0"/>
          <a:ext cx="0" cy="0"/>
          <a:chOff x="0" y="0"/>
          <a:chExt cx="0" cy="0"/>
        </a:xfrm>
      </p:grpSpPr>
      <p:sp>
        <p:nvSpPr>
          <p:cNvPr id="47" name="Google Shape;47;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8" name="Google Shape;48;p5"/>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49" name="Google Shape;49;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0" name="Google Shape;50;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1" name="Google Shape;51;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2" name="Google Shape;52;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53" name="Google Shape;53;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accent1"/>
                </a:solidFill>
                <a:latin typeface="Arial"/>
                <a:ea typeface="Arial"/>
                <a:cs typeface="Arial"/>
                <a:sym typeface="Arial"/>
              </a:rPr>
              <a:t>CEOS Plenary, 1-4  November 2021</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5" name="Shape 55"/>
        <p:cNvGrpSpPr/>
        <p:nvPr/>
      </p:nvGrpSpPr>
      <p:grpSpPr>
        <a:xfrm>
          <a:off x="0" y="0"/>
          <a:ext cx="0" cy="0"/>
          <a:chOff x="0" y="0"/>
          <a:chExt cx="0" cy="0"/>
        </a:xfrm>
      </p:grpSpPr>
      <p:sp>
        <p:nvSpPr>
          <p:cNvPr id="56" name="Google Shape;56;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7" name="Google Shape;57;p6"/>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58" name="Google Shape;58;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9" name="Google Shape;59;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60" name="Google Shape;60;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61" name="Google Shape;61;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 name="Google Shape;62;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63" name="Google Shape;63;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64" name="Google Shape;64;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accent1"/>
                </a:solidFill>
                <a:latin typeface="Arial"/>
                <a:ea typeface="Arial"/>
                <a:cs typeface="Arial"/>
                <a:sym typeface="Arial"/>
              </a:rPr>
              <a:t>CEOS Plenary, 1-4  November 2021</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11" name="Google Shape;11;p1"/>
          <p:cNvPicPr preferRelativeResize="0"/>
          <p:nvPr/>
        </p:nvPicPr>
        <p:blipFill rotWithShape="1">
          <a:blip r:embed="rId1">
            <a:alphaModFix amt="34000"/>
          </a:blip>
          <a:srcRect b="0" l="0" r="-5833" t="0"/>
          <a:stretch/>
        </p:blipFill>
        <p:spPr>
          <a:xfrm flipH="1">
            <a:off x="9304422" y="0"/>
            <a:ext cx="2887578" cy="1037492"/>
          </a:xfrm>
          <a:prstGeom prst="rect">
            <a:avLst/>
          </a:prstGeom>
          <a:noFill/>
          <a:ln>
            <a:noFill/>
          </a:ln>
        </p:spPr>
      </p:pic>
      <p:pic>
        <p:nvPicPr>
          <p:cNvPr id="12" name="Google Shape;12;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3" name="Google Shape;13;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4" name="Google Shape;14;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ceos.org/sdg" TargetMode="External"/><Relationship Id="rId4" Type="http://schemas.openxmlformats.org/officeDocument/2006/relationships/image" Target="../media/image11.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7"/>
          <p:cNvSpPr txBox="1"/>
          <p:nvPr>
            <p:ph type="title"/>
          </p:nvPr>
        </p:nvSpPr>
        <p:spPr>
          <a:xfrm>
            <a:off x="258240" y="771838"/>
            <a:ext cx="9019323" cy="14268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en-GB" sz="4000">
                <a:latin typeface="Arial"/>
                <a:ea typeface="Arial"/>
                <a:cs typeface="Arial"/>
                <a:sym typeface="Arial"/>
              </a:rPr>
              <a:t>SDG Coordination Group Report</a:t>
            </a:r>
            <a:br>
              <a:rPr b="1" lang="en-GB" sz="4000">
                <a:latin typeface="Arial"/>
                <a:ea typeface="Arial"/>
                <a:cs typeface="Arial"/>
                <a:sym typeface="Arial"/>
              </a:rPr>
            </a:br>
            <a:endParaRPr b="1" sz="4000">
              <a:latin typeface="Arial"/>
              <a:ea typeface="Arial"/>
              <a:cs typeface="Arial"/>
              <a:sym typeface="Arial"/>
            </a:endParaRPr>
          </a:p>
        </p:txBody>
      </p:sp>
      <p:sp>
        <p:nvSpPr>
          <p:cNvPr id="71" name="Google Shape;71;p7"/>
          <p:cNvSpPr/>
          <p:nvPr/>
        </p:nvSpPr>
        <p:spPr>
          <a:xfrm>
            <a:off x="8925544" y="4970105"/>
            <a:ext cx="3126984" cy="1887895"/>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t/>
            </a:r>
            <a:endParaRPr b="1" i="0" sz="2200" u="none" cap="none" strike="noStrike">
              <a:solidFill>
                <a:schemeClr val="accent1"/>
              </a:solidFill>
              <a:latin typeface="Arial"/>
              <a:ea typeface="Arial"/>
              <a:cs typeface="Arial"/>
              <a:sym typeface="Arial"/>
            </a:endParaRPr>
          </a:p>
          <a:p>
            <a:pPr indent="0" lvl="0" marL="0" marR="0" rtl="0" algn="r">
              <a:spcBef>
                <a:spcPts val="0"/>
              </a:spcBef>
              <a:spcAft>
                <a:spcPts val="0"/>
              </a:spcAft>
              <a:buNone/>
            </a:pPr>
            <a:r>
              <a:rPr b="1" i="0" lang="en-GB" sz="2200" u="none" cap="none" strike="noStrike">
                <a:solidFill>
                  <a:schemeClr val="accent1"/>
                </a:solidFill>
                <a:latin typeface="Arial"/>
                <a:ea typeface="Arial"/>
                <a:cs typeface="Arial"/>
                <a:sym typeface="Arial"/>
              </a:rPr>
              <a:t>Agenda Item 3.1</a:t>
            </a:r>
            <a:endParaRPr b="1" i="0" sz="2200" u="none" cap="none" strike="noStrike">
              <a:solidFill>
                <a:schemeClr val="accent1"/>
              </a:solidFill>
              <a:latin typeface="Arial"/>
              <a:ea typeface="Arial"/>
              <a:cs typeface="Arial"/>
              <a:sym typeface="Arial"/>
            </a:endParaRPr>
          </a:p>
          <a:p>
            <a:pPr indent="0" lvl="0" marL="0" marR="0" rtl="0" algn="r">
              <a:spcBef>
                <a:spcPts val="0"/>
              </a:spcBef>
              <a:spcAft>
                <a:spcPts val="0"/>
              </a:spcAft>
              <a:buNone/>
            </a:pPr>
            <a:r>
              <a:rPr b="1" i="0" lang="en-GB" sz="2200" u="none" cap="none" strike="noStrike">
                <a:solidFill>
                  <a:schemeClr val="accent1"/>
                </a:solidFill>
                <a:latin typeface="Arial"/>
                <a:ea typeface="Arial"/>
                <a:cs typeface="Arial"/>
                <a:sym typeface="Arial"/>
              </a:rPr>
              <a:t>CEOS SIT-37</a:t>
            </a:r>
            <a:endParaRPr b="1" i="0" sz="2200" u="none" cap="none" strike="noStrike">
              <a:solidFill>
                <a:schemeClr val="accent1"/>
              </a:solidFill>
              <a:latin typeface="Arial"/>
              <a:ea typeface="Arial"/>
              <a:cs typeface="Arial"/>
              <a:sym typeface="Arial"/>
            </a:endParaRPr>
          </a:p>
          <a:p>
            <a:pPr indent="0" lvl="0" marL="0" marR="0" rtl="0" algn="r">
              <a:spcBef>
                <a:spcPts val="0"/>
              </a:spcBef>
              <a:spcAft>
                <a:spcPts val="0"/>
              </a:spcAft>
              <a:buNone/>
            </a:pPr>
            <a:r>
              <a:rPr b="1" i="0" lang="en-GB" sz="2200" u="none" cap="none" strike="noStrike">
                <a:solidFill>
                  <a:schemeClr val="accent1"/>
                </a:solidFill>
                <a:latin typeface="Arial"/>
                <a:ea typeface="Arial"/>
                <a:cs typeface="Arial"/>
                <a:sym typeface="Arial"/>
              </a:rPr>
              <a:t>Virtual Meeting</a:t>
            </a:r>
            <a:endParaRPr b="1" i="0" sz="2200" u="none" cap="none" strike="noStrike">
              <a:solidFill>
                <a:schemeClr val="accent1"/>
              </a:solidFill>
              <a:latin typeface="Arial"/>
              <a:ea typeface="Arial"/>
              <a:cs typeface="Arial"/>
              <a:sym typeface="Arial"/>
            </a:endParaRPr>
          </a:p>
          <a:p>
            <a:pPr indent="0" lvl="0" marL="0" marR="0" rtl="0" algn="r">
              <a:spcBef>
                <a:spcPts val="0"/>
              </a:spcBef>
              <a:spcAft>
                <a:spcPts val="0"/>
              </a:spcAft>
              <a:buNone/>
            </a:pPr>
            <a:r>
              <a:rPr b="1" i="0" lang="en-GB" sz="2200" u="none" cap="none" strike="noStrike">
                <a:solidFill>
                  <a:schemeClr val="accent1"/>
                </a:solidFill>
                <a:latin typeface="Arial"/>
                <a:ea typeface="Arial"/>
                <a:cs typeface="Arial"/>
                <a:sym typeface="Arial"/>
              </a:rPr>
              <a:t>29-31 March 2022</a:t>
            </a:r>
            <a:endParaRPr b="1" i="0" sz="2200" u="none" cap="none" strike="noStrike">
              <a:solidFill>
                <a:schemeClr val="accent1"/>
              </a:solidFill>
              <a:latin typeface="Arial"/>
              <a:ea typeface="Arial"/>
              <a:cs typeface="Arial"/>
              <a:sym typeface="Arial"/>
            </a:endParaRPr>
          </a:p>
        </p:txBody>
      </p:sp>
      <p:sp>
        <p:nvSpPr>
          <p:cNvPr id="72" name="Google Shape;72;p7"/>
          <p:cNvSpPr txBox="1"/>
          <p:nvPr/>
        </p:nvSpPr>
        <p:spPr>
          <a:xfrm>
            <a:off x="258241" y="2002169"/>
            <a:ext cx="5996256" cy="142683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800"/>
              <a:buFont typeface="Arial"/>
              <a:buNone/>
            </a:pPr>
            <a:r>
              <a:rPr b="0" i="0" lang="en-GB" sz="2800" u="none" cap="none" strike="noStrike">
                <a:solidFill>
                  <a:schemeClr val="lt1"/>
                </a:solidFill>
                <a:latin typeface="Arial"/>
                <a:ea typeface="Arial"/>
                <a:cs typeface="Arial"/>
                <a:sym typeface="Arial"/>
              </a:rPr>
              <a:t>Brian Killough, NASA, SEO</a:t>
            </a:r>
            <a:br>
              <a:rPr b="0" i="0" lang="en-GB" sz="2800" u="none" cap="none" strike="noStrike">
                <a:solidFill>
                  <a:schemeClr val="lt1"/>
                </a:solidFill>
                <a:latin typeface="Arial"/>
                <a:ea typeface="Arial"/>
                <a:cs typeface="Arial"/>
                <a:sym typeface="Arial"/>
              </a:rPr>
            </a:br>
            <a:r>
              <a:rPr b="0" i="0" lang="en-GB" sz="2800" u="none" cap="none" strike="noStrike">
                <a:solidFill>
                  <a:schemeClr val="lt1"/>
                </a:solidFill>
                <a:latin typeface="Arial"/>
                <a:ea typeface="Arial"/>
                <a:cs typeface="Arial"/>
                <a:sym typeface="Arial"/>
              </a:rPr>
              <a:t>Marc Paganini, ESA, SIT Chair</a:t>
            </a:r>
            <a:br>
              <a:rPr b="0" i="0" lang="en-GB" sz="2800" u="none" cap="none" strike="noStrike">
                <a:solidFill>
                  <a:schemeClr val="lt1"/>
                </a:solidFill>
                <a:latin typeface="Arial"/>
                <a:ea typeface="Arial"/>
                <a:cs typeface="Arial"/>
                <a:sym typeface="Arial"/>
              </a:rPr>
            </a:b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8"/>
          <p:cNvSpPr txBox="1"/>
          <p:nvPr/>
        </p:nvSpPr>
        <p:spPr>
          <a:xfrm>
            <a:off x="300831" y="1216278"/>
            <a:ext cx="11725853" cy="5078313"/>
          </a:xfrm>
          <a:prstGeom prst="rect">
            <a:avLst/>
          </a:prstGeom>
          <a:noFill/>
          <a:ln>
            <a:noFill/>
          </a:ln>
        </p:spPr>
        <p:txBody>
          <a:bodyPr anchorCtr="0" anchor="t" bIns="45700" lIns="91425" spcFirstLastPara="1" rIns="91425" wrap="square" tIns="45700">
            <a:spAutoFit/>
          </a:bodyPr>
          <a:lstStyle/>
          <a:p>
            <a:pPr indent="0" lvl="0" marL="11112" marR="0" rtl="0" algn="l">
              <a:spcBef>
                <a:spcPts val="0"/>
              </a:spcBef>
              <a:spcAft>
                <a:spcPts val="0"/>
              </a:spcAft>
              <a:buNone/>
            </a:pPr>
            <a:r>
              <a:rPr b="1" lang="en-GB" sz="2200">
                <a:solidFill>
                  <a:schemeClr val="dk1"/>
                </a:solidFill>
                <a:latin typeface="Arial"/>
                <a:ea typeface="Arial"/>
                <a:cs typeface="Arial"/>
                <a:sym typeface="Arial"/>
              </a:rPr>
              <a:t>Background:</a:t>
            </a:r>
            <a:r>
              <a:rPr lang="en-GB" sz="2200">
                <a:solidFill>
                  <a:schemeClr val="dk1"/>
                </a:solidFill>
                <a:latin typeface="Arial"/>
                <a:ea typeface="Arial"/>
                <a:cs typeface="Arial"/>
                <a:sym typeface="Arial"/>
              </a:rPr>
              <a:t> CEOS endorsed the transition of the CEOS SDG Ad Hoc Team to a "CEOS SDG Coordination Group" at the 2021 CEOS Plenary. </a:t>
            </a:r>
            <a:endParaRPr/>
          </a:p>
          <a:p>
            <a:pPr indent="0" lvl="0" marL="11112" marR="0" rtl="0" algn="l">
              <a:spcBef>
                <a:spcPts val="1200"/>
              </a:spcBef>
              <a:spcAft>
                <a:spcPts val="0"/>
              </a:spcAft>
              <a:buNone/>
            </a:pPr>
            <a:r>
              <a:t/>
            </a:r>
            <a:endParaRPr sz="2200">
              <a:solidFill>
                <a:schemeClr val="dk1"/>
              </a:solidFill>
              <a:latin typeface="Arial"/>
              <a:ea typeface="Arial"/>
              <a:cs typeface="Arial"/>
              <a:sym typeface="Arial"/>
            </a:endParaRPr>
          </a:p>
          <a:p>
            <a:pPr indent="0" lvl="0" marL="11112" marR="0" rtl="0" algn="l">
              <a:spcBef>
                <a:spcPts val="1200"/>
              </a:spcBef>
              <a:spcAft>
                <a:spcPts val="0"/>
              </a:spcAft>
              <a:buNone/>
            </a:pPr>
            <a:r>
              <a:t/>
            </a:r>
            <a:endParaRPr sz="2200">
              <a:solidFill>
                <a:schemeClr val="dk1"/>
              </a:solidFill>
              <a:latin typeface="Arial"/>
              <a:ea typeface="Arial"/>
              <a:cs typeface="Arial"/>
              <a:sym typeface="Arial"/>
            </a:endParaRPr>
          </a:p>
          <a:p>
            <a:pPr indent="0" lvl="0" marL="11112" marR="0" rtl="0" algn="l">
              <a:spcBef>
                <a:spcPts val="1200"/>
              </a:spcBef>
              <a:spcAft>
                <a:spcPts val="0"/>
              </a:spcAft>
              <a:buNone/>
            </a:pPr>
            <a:r>
              <a:t/>
            </a:r>
            <a:endParaRPr sz="2200">
              <a:solidFill>
                <a:schemeClr val="dk1"/>
              </a:solidFill>
              <a:latin typeface="Arial"/>
              <a:ea typeface="Arial"/>
              <a:cs typeface="Arial"/>
              <a:sym typeface="Arial"/>
            </a:endParaRPr>
          </a:p>
          <a:p>
            <a:pPr indent="0" lvl="0" marL="11112" marR="0" rtl="0" algn="l">
              <a:spcBef>
                <a:spcPts val="1200"/>
              </a:spcBef>
              <a:spcAft>
                <a:spcPts val="0"/>
              </a:spcAft>
              <a:buNone/>
            </a:pPr>
            <a:r>
              <a:t/>
            </a:r>
            <a:endParaRPr sz="2200">
              <a:solidFill>
                <a:schemeClr val="dk1"/>
              </a:solidFill>
              <a:latin typeface="Arial"/>
              <a:ea typeface="Arial"/>
              <a:cs typeface="Arial"/>
              <a:sym typeface="Arial"/>
            </a:endParaRPr>
          </a:p>
          <a:p>
            <a:pPr indent="0" lvl="0" marL="11112" marR="0" rtl="0" algn="l">
              <a:spcBef>
                <a:spcPts val="1200"/>
              </a:spcBef>
              <a:spcAft>
                <a:spcPts val="0"/>
              </a:spcAft>
              <a:buNone/>
            </a:pPr>
            <a:r>
              <a:t/>
            </a:r>
            <a:endParaRPr b="1" sz="2200">
              <a:solidFill>
                <a:schemeClr val="dk1"/>
              </a:solidFill>
              <a:latin typeface="Arial"/>
              <a:ea typeface="Arial"/>
              <a:cs typeface="Arial"/>
              <a:sym typeface="Arial"/>
            </a:endParaRPr>
          </a:p>
          <a:p>
            <a:pPr indent="0" lvl="0" marL="11112" marR="0" rtl="0" algn="l">
              <a:spcBef>
                <a:spcPts val="1200"/>
              </a:spcBef>
              <a:spcAft>
                <a:spcPts val="0"/>
              </a:spcAft>
              <a:buNone/>
            </a:pPr>
            <a:r>
              <a:rPr b="1" lang="en-GB" sz="2200">
                <a:solidFill>
                  <a:schemeClr val="dk1"/>
                </a:solidFill>
                <a:latin typeface="Arial"/>
                <a:ea typeface="Arial"/>
                <a:cs typeface="Arial"/>
                <a:sym typeface="Arial"/>
              </a:rPr>
              <a:t>Group GOAL</a:t>
            </a:r>
            <a:r>
              <a:rPr lang="en-GB" sz="2200">
                <a:solidFill>
                  <a:schemeClr val="dk1"/>
                </a:solidFill>
                <a:latin typeface="Arial"/>
                <a:ea typeface="Arial"/>
                <a:cs typeface="Arial"/>
                <a:sym typeface="Arial"/>
              </a:rPr>
              <a:t>: </a:t>
            </a:r>
            <a:r>
              <a:rPr i="1" lang="en-GB" sz="2200">
                <a:solidFill>
                  <a:srgbClr val="0070C0"/>
                </a:solidFill>
                <a:latin typeface="Arial"/>
                <a:ea typeface="Arial"/>
                <a:cs typeface="Arial"/>
                <a:sym typeface="Arial"/>
              </a:rPr>
              <a:t>The CEOS SDG Coordination Group will liaise with GEO and internally within CEOS (e.g. Agencies, WGs, VCs) to communicate our current and planned resources (e.g., analysis ready satellite data, tools, guidance, capacity building) and to understand the evolving needs of U.N. Custodian Agencies and country-based users to address the U.N. Sustainable Development Goals (SDG).</a:t>
            </a:r>
            <a:endParaRPr/>
          </a:p>
        </p:txBody>
      </p:sp>
      <p:sp>
        <p:nvSpPr>
          <p:cNvPr id="78" name="Google Shape;78;p8"/>
          <p:cNvSpPr txBox="1"/>
          <p:nvPr>
            <p:ph type="title"/>
          </p:nvPr>
        </p:nvSpPr>
        <p:spPr>
          <a:xfrm>
            <a:off x="300832" y="234736"/>
            <a:ext cx="8904813" cy="6684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en-GB" sz="4000">
                <a:latin typeface="Arial"/>
                <a:ea typeface="Arial"/>
                <a:cs typeface="Arial"/>
                <a:sym typeface="Arial"/>
              </a:rPr>
              <a:t>New SDG Coordination Group</a:t>
            </a:r>
            <a:endParaRPr/>
          </a:p>
        </p:txBody>
      </p:sp>
      <p:sp>
        <p:nvSpPr>
          <p:cNvPr id="79" name="Google Shape;79;p8"/>
          <p:cNvSpPr txBox="1"/>
          <p:nvPr/>
        </p:nvSpPr>
        <p:spPr>
          <a:xfrm>
            <a:off x="726436" y="2325259"/>
            <a:ext cx="6566116" cy="1754326"/>
          </a:xfrm>
          <a:prstGeom prst="rect">
            <a:avLst/>
          </a:prstGeom>
          <a:solidFill>
            <a:srgbClr val="F8F8F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Strategic Lead – SIT Chair Team (Ivan Petiteville, Marc Paganini)</a:t>
            </a:r>
            <a:endParaRPr/>
          </a:p>
          <a:p>
            <a:pPr indent="0" lvl="0" marL="0" marR="0" rtl="0" algn="l">
              <a:spcBef>
                <a:spcPts val="0"/>
              </a:spcBef>
              <a:spcAft>
                <a:spcPts val="0"/>
              </a:spcAft>
              <a:buNone/>
            </a:pPr>
            <a:r>
              <a:rPr lang="en-GB" sz="1800">
                <a:solidFill>
                  <a:schemeClr val="dk1"/>
                </a:solidFill>
                <a:latin typeface="Arial"/>
                <a:ea typeface="Arial"/>
                <a:cs typeface="Arial"/>
                <a:sym typeface="Arial"/>
              </a:rPr>
              <a:t>Implementation Lead – SEO Team (Brian Killough, David Borges)</a:t>
            </a:r>
            <a:endParaRPr/>
          </a:p>
          <a:p>
            <a:pPr indent="0" lvl="0" marL="0" marR="0" rtl="0" algn="l">
              <a:spcBef>
                <a:spcPts val="0"/>
              </a:spcBef>
              <a:spcAft>
                <a:spcPts val="0"/>
              </a:spcAft>
              <a:buNone/>
            </a:pPr>
            <a:r>
              <a:rPr lang="en-GB" sz="1800">
                <a:solidFill>
                  <a:schemeClr val="dk1"/>
                </a:solidFill>
                <a:latin typeface="Arial"/>
                <a:ea typeface="Arial"/>
                <a:cs typeface="Arial"/>
                <a:sym typeface="Arial"/>
              </a:rPr>
              <a:t>Former SIT Chair Team (CSIRO) – Alex Held, Flora Kerblat</a:t>
            </a:r>
            <a:endParaRPr/>
          </a:p>
          <a:p>
            <a:pPr indent="0" lvl="0" marL="0" marR="0" rtl="0" algn="l">
              <a:spcBef>
                <a:spcPts val="0"/>
              </a:spcBef>
              <a:spcAft>
                <a:spcPts val="0"/>
              </a:spcAft>
              <a:buNone/>
            </a:pPr>
            <a:r>
              <a:rPr lang="en-GB" sz="1800">
                <a:solidFill>
                  <a:schemeClr val="dk1"/>
                </a:solidFill>
                <a:latin typeface="Arial"/>
                <a:ea typeface="Arial"/>
                <a:cs typeface="Arial"/>
                <a:sym typeface="Arial"/>
              </a:rPr>
              <a:t>CEO – Marie-Claire Greening</a:t>
            </a:r>
            <a:endParaRPr/>
          </a:p>
          <a:p>
            <a:pPr indent="0" lvl="0" marL="0" marR="0" rtl="0" algn="l">
              <a:spcBef>
                <a:spcPts val="0"/>
              </a:spcBef>
              <a:spcAft>
                <a:spcPts val="0"/>
              </a:spcAft>
              <a:buNone/>
            </a:pPr>
            <a:r>
              <a:rPr lang="en-GB" sz="1800">
                <a:solidFill>
                  <a:schemeClr val="dk1"/>
                </a:solidFill>
                <a:latin typeface="Arial"/>
                <a:ea typeface="Arial"/>
                <a:cs typeface="Arial"/>
                <a:sym typeface="Arial"/>
              </a:rPr>
              <a:t>CEOS-GEO liason – Argie Kavvada</a:t>
            </a:r>
            <a:endParaRPr/>
          </a:p>
          <a:p>
            <a:pPr indent="0" lvl="0" marL="0" marR="0" rtl="0" algn="l">
              <a:spcBef>
                <a:spcPts val="0"/>
              </a:spcBef>
              <a:spcAft>
                <a:spcPts val="0"/>
              </a:spcAft>
              <a:buNone/>
            </a:pPr>
            <a:r>
              <a:rPr i="1" lang="en-GB" sz="1800">
                <a:solidFill>
                  <a:schemeClr val="dk1"/>
                </a:solidFill>
                <a:latin typeface="Arial"/>
                <a:ea typeface="Arial"/>
                <a:cs typeface="Arial"/>
                <a:sym typeface="Arial"/>
              </a:rPr>
              <a:t>* Support from Symbios (George Dyke, Matt Steventon)</a:t>
            </a:r>
            <a:endParaRPr/>
          </a:p>
        </p:txBody>
      </p:sp>
      <p:pic>
        <p:nvPicPr>
          <p:cNvPr id="80" name="Google Shape;80;p8"/>
          <p:cNvPicPr preferRelativeResize="0"/>
          <p:nvPr/>
        </p:nvPicPr>
        <p:blipFill rotWithShape="1">
          <a:blip r:embed="rId3">
            <a:alphaModFix/>
          </a:blip>
          <a:srcRect b="0" l="0" r="0" t="0"/>
          <a:stretch/>
        </p:blipFill>
        <p:spPr>
          <a:xfrm>
            <a:off x="7578672" y="1992874"/>
            <a:ext cx="3347633" cy="22973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9"/>
          <p:cNvSpPr txBox="1"/>
          <p:nvPr>
            <p:ph type="title"/>
          </p:nvPr>
        </p:nvSpPr>
        <p:spPr>
          <a:xfrm>
            <a:off x="300832" y="234736"/>
            <a:ext cx="8904813" cy="6684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en-GB" sz="4000">
                <a:latin typeface="Arial"/>
                <a:ea typeface="Arial"/>
                <a:cs typeface="Arial"/>
                <a:sym typeface="Arial"/>
              </a:rPr>
              <a:t>CEOS and GEO Roles</a:t>
            </a:r>
            <a:endParaRPr/>
          </a:p>
        </p:txBody>
      </p:sp>
      <p:pic>
        <p:nvPicPr>
          <p:cNvPr id="87" name="Google Shape;87;p9"/>
          <p:cNvPicPr preferRelativeResize="0"/>
          <p:nvPr/>
        </p:nvPicPr>
        <p:blipFill rotWithShape="1">
          <a:blip r:embed="rId3">
            <a:alphaModFix/>
          </a:blip>
          <a:srcRect b="0" l="0" r="0" t="0"/>
          <a:stretch/>
        </p:blipFill>
        <p:spPr>
          <a:xfrm>
            <a:off x="1299154" y="1169548"/>
            <a:ext cx="9952616" cy="53087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0"/>
          <p:cNvSpPr txBox="1"/>
          <p:nvPr/>
        </p:nvSpPr>
        <p:spPr>
          <a:xfrm>
            <a:off x="300832" y="1216278"/>
            <a:ext cx="7670776" cy="2246769"/>
          </a:xfrm>
          <a:prstGeom prst="rect">
            <a:avLst/>
          </a:prstGeom>
          <a:noFill/>
          <a:ln>
            <a:noFill/>
          </a:ln>
        </p:spPr>
        <p:txBody>
          <a:bodyPr anchorCtr="0" anchor="t" bIns="45700" lIns="91425" spcFirstLastPara="1" rIns="91425" wrap="square" tIns="45700">
            <a:spAutoFit/>
          </a:bodyPr>
          <a:lstStyle/>
          <a:p>
            <a:pPr indent="-280988" lvl="0" marL="292100" marR="0" rtl="0" algn="l">
              <a:spcBef>
                <a:spcPts val="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The CEOS-GEO Coordination Meeting was held on Feb 8-9. </a:t>
            </a:r>
            <a:endParaRPr/>
          </a:p>
          <a:p>
            <a:pPr indent="-280988" lvl="0" marL="292100" marR="0" rtl="0" algn="l">
              <a:spcBef>
                <a:spcPts val="120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CEOS suggested a need for 3-way communications between CEOS, GEO, and Custodian Agencies to better understand evolving countries needs related to EO.</a:t>
            </a:r>
            <a:endParaRPr/>
          </a:p>
          <a:p>
            <a:pPr indent="-280988" lvl="0" marL="292100" marR="0" rtl="0" algn="l">
              <a:spcBef>
                <a:spcPts val="120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GEO requested they would directly interact with SDG Custodian Agencies and communicate those outcomes to CEOS.</a:t>
            </a:r>
            <a:endParaRPr/>
          </a:p>
        </p:txBody>
      </p:sp>
      <p:sp>
        <p:nvSpPr>
          <p:cNvPr id="94" name="Google Shape;94;p10"/>
          <p:cNvSpPr txBox="1"/>
          <p:nvPr>
            <p:ph type="title"/>
          </p:nvPr>
        </p:nvSpPr>
        <p:spPr>
          <a:xfrm>
            <a:off x="300832" y="234736"/>
            <a:ext cx="8904813" cy="6684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en-GB" sz="4000">
                <a:latin typeface="Arial"/>
                <a:ea typeface="Arial"/>
                <a:cs typeface="Arial"/>
                <a:sym typeface="Arial"/>
              </a:rPr>
              <a:t>CEOS-GEO Relationship</a:t>
            </a:r>
            <a:endParaRPr/>
          </a:p>
        </p:txBody>
      </p:sp>
      <p:cxnSp>
        <p:nvCxnSpPr>
          <p:cNvPr id="95" name="Google Shape;95;p10"/>
          <p:cNvCxnSpPr>
            <a:endCxn id="96" idx="1"/>
          </p:cNvCxnSpPr>
          <p:nvPr/>
        </p:nvCxnSpPr>
        <p:spPr>
          <a:xfrm>
            <a:off x="8954392" y="3448992"/>
            <a:ext cx="1813500" cy="5400"/>
          </a:xfrm>
          <a:prstGeom prst="straightConnector1">
            <a:avLst/>
          </a:prstGeom>
          <a:noFill/>
          <a:ln cap="flat" cmpd="sng" w="38100">
            <a:solidFill>
              <a:srgbClr val="FF0000"/>
            </a:solidFill>
            <a:prstDash val="solid"/>
            <a:miter lim="800000"/>
            <a:headEnd len="med" w="med" type="triangle"/>
            <a:tailEnd len="med" w="med" type="triangle"/>
          </a:ln>
        </p:spPr>
      </p:cxnSp>
      <p:sp>
        <p:nvSpPr>
          <p:cNvPr id="97" name="Google Shape;97;p10"/>
          <p:cNvSpPr/>
          <p:nvPr/>
        </p:nvSpPr>
        <p:spPr>
          <a:xfrm>
            <a:off x="8954461" y="1603373"/>
            <a:ext cx="1813431" cy="1627215"/>
          </a:xfrm>
          <a:prstGeom prst="triangle">
            <a:avLst>
              <a:gd fmla="val 50000" name="adj"/>
            </a:avLst>
          </a:prstGeom>
          <a:solidFill>
            <a:srgbClr val="D8D8D8"/>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98" name="Google Shape;98;p10"/>
          <p:cNvSpPr txBox="1"/>
          <p:nvPr/>
        </p:nvSpPr>
        <p:spPr>
          <a:xfrm>
            <a:off x="9388407" y="1114838"/>
            <a:ext cx="8478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Arial"/>
                <a:ea typeface="Arial"/>
                <a:cs typeface="Arial"/>
                <a:sym typeface="Arial"/>
              </a:rPr>
              <a:t>CEOS</a:t>
            </a:r>
            <a:endParaRPr/>
          </a:p>
        </p:txBody>
      </p:sp>
      <p:sp>
        <p:nvSpPr>
          <p:cNvPr id="99" name="Google Shape;99;p10"/>
          <p:cNvSpPr txBox="1"/>
          <p:nvPr/>
        </p:nvSpPr>
        <p:spPr>
          <a:xfrm>
            <a:off x="7971608" y="3218151"/>
            <a:ext cx="73404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Arial"/>
                <a:ea typeface="Arial"/>
                <a:cs typeface="Arial"/>
                <a:sym typeface="Arial"/>
              </a:rPr>
              <a:t>GEO</a:t>
            </a:r>
            <a:endParaRPr/>
          </a:p>
        </p:txBody>
      </p:sp>
      <p:sp>
        <p:nvSpPr>
          <p:cNvPr id="96" name="Google Shape;96;p10"/>
          <p:cNvSpPr txBox="1"/>
          <p:nvPr/>
        </p:nvSpPr>
        <p:spPr>
          <a:xfrm>
            <a:off x="10767892" y="3120742"/>
            <a:ext cx="1519920" cy="667299"/>
          </a:xfrm>
          <a:prstGeom prst="rect">
            <a:avLst/>
          </a:prstGeom>
          <a:noFill/>
          <a:ln>
            <a:noFill/>
          </a:ln>
        </p:spPr>
        <p:txBody>
          <a:bodyPr anchorCtr="0" anchor="t" bIns="45700" lIns="91425" spcFirstLastPara="1" rIns="91425" wrap="square" tIns="45700">
            <a:spAutoFit/>
          </a:bodyPr>
          <a:lstStyle/>
          <a:p>
            <a:pPr indent="0" lvl="0" marL="0" marR="0" rtl="0" algn="ctr">
              <a:lnSpc>
                <a:spcPct val="110650"/>
              </a:lnSpc>
              <a:spcBef>
                <a:spcPts val="0"/>
              </a:spcBef>
              <a:spcAft>
                <a:spcPts val="0"/>
              </a:spcAft>
              <a:buNone/>
            </a:pPr>
            <a:r>
              <a:rPr b="1" lang="en-GB" sz="2000">
                <a:solidFill>
                  <a:schemeClr val="dk1"/>
                </a:solidFill>
                <a:latin typeface="Arial"/>
                <a:ea typeface="Arial"/>
                <a:cs typeface="Arial"/>
                <a:sym typeface="Arial"/>
              </a:rPr>
              <a:t>Custodian</a:t>
            </a:r>
            <a:endParaRPr/>
          </a:p>
          <a:p>
            <a:pPr indent="0" lvl="0" marL="0" marR="0" rtl="0" algn="ctr">
              <a:lnSpc>
                <a:spcPct val="110650"/>
              </a:lnSpc>
              <a:spcBef>
                <a:spcPts val="0"/>
              </a:spcBef>
              <a:spcAft>
                <a:spcPts val="0"/>
              </a:spcAft>
              <a:buNone/>
            </a:pPr>
            <a:r>
              <a:rPr b="1" lang="en-GB" sz="2000">
                <a:solidFill>
                  <a:schemeClr val="dk1"/>
                </a:solidFill>
                <a:latin typeface="Arial"/>
                <a:ea typeface="Arial"/>
                <a:cs typeface="Arial"/>
                <a:sym typeface="Arial"/>
              </a:rPr>
              <a:t>Agencies</a:t>
            </a:r>
            <a:endParaRPr/>
          </a:p>
        </p:txBody>
      </p:sp>
      <p:sp>
        <p:nvSpPr>
          <p:cNvPr id="100" name="Google Shape;100;p10"/>
          <p:cNvSpPr txBox="1"/>
          <p:nvPr/>
        </p:nvSpPr>
        <p:spPr>
          <a:xfrm>
            <a:off x="9292270" y="2095815"/>
            <a:ext cx="1137811" cy="954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67">
                <a:solidFill>
                  <a:srgbClr val="0070C0"/>
                </a:solidFill>
                <a:latin typeface="Arial"/>
                <a:ea typeface="Arial"/>
                <a:cs typeface="Arial"/>
                <a:sym typeface="Arial"/>
              </a:rPr>
              <a:t>SDG</a:t>
            </a:r>
            <a:br>
              <a:rPr b="1" lang="en-GB" sz="1867">
                <a:solidFill>
                  <a:srgbClr val="0070C0"/>
                </a:solidFill>
                <a:latin typeface="Arial"/>
                <a:ea typeface="Arial"/>
                <a:cs typeface="Arial"/>
                <a:sym typeface="Arial"/>
              </a:rPr>
            </a:br>
            <a:r>
              <a:rPr b="1" lang="en-GB" sz="1867">
                <a:solidFill>
                  <a:srgbClr val="0070C0"/>
                </a:solidFill>
                <a:latin typeface="Arial"/>
                <a:ea typeface="Arial"/>
                <a:cs typeface="Arial"/>
                <a:sym typeface="Arial"/>
              </a:rPr>
              <a:t>+</a:t>
            </a:r>
            <a:endParaRPr/>
          </a:p>
          <a:p>
            <a:pPr indent="0" lvl="0" marL="0" marR="0" rtl="0" algn="ctr">
              <a:spcBef>
                <a:spcPts val="0"/>
              </a:spcBef>
              <a:spcAft>
                <a:spcPts val="0"/>
              </a:spcAft>
              <a:buNone/>
            </a:pPr>
            <a:r>
              <a:rPr b="1" lang="en-GB" sz="1867">
                <a:solidFill>
                  <a:srgbClr val="0070C0"/>
                </a:solidFill>
                <a:latin typeface="Arial"/>
                <a:ea typeface="Arial"/>
                <a:cs typeface="Arial"/>
                <a:sym typeface="Arial"/>
              </a:rPr>
              <a:t>Countries</a:t>
            </a:r>
            <a:endParaRPr/>
          </a:p>
        </p:txBody>
      </p:sp>
      <p:cxnSp>
        <p:nvCxnSpPr>
          <p:cNvPr id="101" name="Google Shape;101;p10"/>
          <p:cNvCxnSpPr/>
          <p:nvPr/>
        </p:nvCxnSpPr>
        <p:spPr>
          <a:xfrm flipH="1" rot="10800000">
            <a:off x="8453690" y="1575026"/>
            <a:ext cx="1001537" cy="1643125"/>
          </a:xfrm>
          <a:prstGeom prst="straightConnector1">
            <a:avLst/>
          </a:prstGeom>
          <a:noFill/>
          <a:ln cap="flat" cmpd="sng" w="38100">
            <a:solidFill>
              <a:srgbClr val="FF0000"/>
            </a:solidFill>
            <a:prstDash val="solid"/>
            <a:miter lim="800000"/>
            <a:headEnd len="med" w="med" type="triangle"/>
            <a:tailEnd len="med" w="med" type="triangle"/>
          </a:ln>
        </p:spPr>
      </p:cxnSp>
      <p:sp>
        <p:nvSpPr>
          <p:cNvPr id="102" name="Google Shape;102;p10"/>
          <p:cNvSpPr txBox="1"/>
          <p:nvPr/>
        </p:nvSpPr>
        <p:spPr>
          <a:xfrm>
            <a:off x="300833" y="3678339"/>
            <a:ext cx="8037256" cy="2708434"/>
          </a:xfrm>
          <a:prstGeom prst="rect">
            <a:avLst/>
          </a:prstGeom>
          <a:noFill/>
          <a:ln>
            <a:noFill/>
          </a:ln>
        </p:spPr>
        <p:txBody>
          <a:bodyPr anchorCtr="0" anchor="t" bIns="45700" lIns="91425" spcFirstLastPara="1" rIns="91425" wrap="square" tIns="45700">
            <a:spAutoFit/>
          </a:bodyPr>
          <a:lstStyle/>
          <a:p>
            <a:pPr indent="-280988" lvl="0" marL="292100" marR="0" rtl="0" algn="l">
              <a:spcBef>
                <a:spcPts val="0"/>
              </a:spcBef>
              <a:spcAft>
                <a:spcPts val="0"/>
              </a:spcAft>
              <a:buClr>
                <a:srgbClr val="FF0000"/>
              </a:buClr>
              <a:buSzPts val="2000"/>
              <a:buFont typeface="Noto Sans Symbols"/>
              <a:buChar char="▪"/>
            </a:pPr>
            <a:r>
              <a:rPr b="1" lang="en-GB" sz="2000">
                <a:solidFill>
                  <a:srgbClr val="FF0000"/>
                </a:solidFill>
                <a:latin typeface="Arial"/>
                <a:ea typeface="Arial"/>
                <a:cs typeface="Arial"/>
                <a:sym typeface="Arial"/>
              </a:rPr>
              <a:t>ACTION</a:t>
            </a:r>
            <a:r>
              <a:rPr lang="en-GB" sz="2000">
                <a:solidFill>
                  <a:schemeClr val="dk1"/>
                </a:solidFill>
                <a:latin typeface="Arial"/>
                <a:ea typeface="Arial"/>
                <a:cs typeface="Arial"/>
                <a:sym typeface="Arial"/>
              </a:rPr>
              <a:t>: CEOS will develop a one-pager to address "</a:t>
            </a:r>
            <a:r>
              <a:rPr b="1" lang="en-GB" sz="2000">
                <a:solidFill>
                  <a:schemeClr val="dk1"/>
                </a:solidFill>
                <a:latin typeface="Arial"/>
                <a:ea typeface="Arial"/>
                <a:cs typeface="Arial"/>
                <a:sym typeface="Arial"/>
              </a:rPr>
              <a:t>What CEOS can do to support the U.N. 2030 Agenda and the SDGs</a:t>
            </a:r>
            <a:r>
              <a:rPr lang="en-GB" sz="2000">
                <a:solidFill>
                  <a:schemeClr val="dk1"/>
                </a:solidFill>
                <a:latin typeface="Arial"/>
                <a:ea typeface="Arial"/>
                <a:cs typeface="Arial"/>
                <a:sym typeface="Arial"/>
              </a:rPr>
              <a:t>". This document would serve as a "guide" for future discussions between CEOS and the Custodian Agencies (via GEO).</a:t>
            </a:r>
            <a:endParaRPr/>
          </a:p>
          <a:p>
            <a:pPr indent="-280988" lvl="0" marL="292100" marR="0" rtl="0" algn="l">
              <a:spcBef>
                <a:spcPts val="1200"/>
              </a:spcBef>
              <a:spcAft>
                <a:spcPts val="0"/>
              </a:spcAft>
              <a:buClr>
                <a:srgbClr val="FF0000"/>
              </a:buClr>
              <a:buSzPts val="2000"/>
              <a:buFont typeface="Noto Sans Symbols"/>
              <a:buChar char="▪"/>
            </a:pPr>
            <a:r>
              <a:rPr b="1" lang="en-GB" sz="2000">
                <a:solidFill>
                  <a:srgbClr val="FF0000"/>
                </a:solidFill>
                <a:latin typeface="Arial"/>
                <a:ea typeface="Arial"/>
                <a:cs typeface="Arial"/>
                <a:sym typeface="Arial"/>
              </a:rPr>
              <a:t>ACTION</a:t>
            </a:r>
            <a:r>
              <a:rPr lang="en-GB" sz="2000">
                <a:solidFill>
                  <a:schemeClr val="dk1"/>
                </a:solidFill>
                <a:latin typeface="Arial"/>
                <a:ea typeface="Arial"/>
                <a:cs typeface="Arial"/>
                <a:sym typeface="Arial"/>
              </a:rPr>
              <a:t>: CEOS will develop a one-pager to address "</a:t>
            </a:r>
            <a:r>
              <a:rPr b="1" lang="en-GB" sz="2000">
                <a:solidFill>
                  <a:schemeClr val="dk1"/>
                </a:solidFill>
                <a:latin typeface="Arial"/>
                <a:ea typeface="Arial"/>
                <a:cs typeface="Arial"/>
                <a:sym typeface="Arial"/>
              </a:rPr>
              <a:t>CEOS Expectations for the GEO Secretariat regarding support of the SDGs</a:t>
            </a:r>
            <a:r>
              <a:rPr lang="en-GB" sz="2000">
                <a:solidFill>
                  <a:schemeClr val="dk1"/>
                </a:solidFill>
                <a:latin typeface="Arial"/>
                <a:ea typeface="Arial"/>
                <a:cs typeface="Arial"/>
                <a:sym typeface="Arial"/>
              </a:rPr>
              <a:t>". This document would define the expectations of CEOS regarding GEO communications with Custodian Agencies. </a:t>
            </a:r>
            <a:endParaRPr/>
          </a:p>
        </p:txBody>
      </p:sp>
      <p:sp>
        <p:nvSpPr>
          <p:cNvPr id="103" name="Google Shape;103;p10"/>
          <p:cNvSpPr txBox="1"/>
          <p:nvPr/>
        </p:nvSpPr>
        <p:spPr>
          <a:xfrm>
            <a:off x="8758208" y="4391864"/>
            <a:ext cx="3132959" cy="1938992"/>
          </a:xfrm>
          <a:prstGeom prst="rect">
            <a:avLst/>
          </a:prstGeom>
          <a:solidFill>
            <a:srgbClr val="FFFF00"/>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chemeClr val="dk1"/>
                </a:solidFill>
                <a:latin typeface="Arial"/>
                <a:ea typeface="Arial"/>
                <a:cs typeface="Arial"/>
                <a:sym typeface="Arial"/>
              </a:rPr>
              <a:t>DRAFTS</a:t>
            </a:r>
            <a:r>
              <a:rPr lang="en-GB" sz="2000">
                <a:solidFill>
                  <a:schemeClr val="dk1"/>
                </a:solidFill>
                <a:latin typeface="Arial"/>
                <a:ea typeface="Arial"/>
                <a:cs typeface="Arial"/>
                <a:sym typeface="Arial"/>
              </a:rPr>
              <a:t> of these documents are available for review on the </a:t>
            </a:r>
            <a:br>
              <a:rPr lang="en-GB" sz="2000">
                <a:solidFill>
                  <a:schemeClr val="dk1"/>
                </a:solidFill>
                <a:latin typeface="Arial"/>
                <a:ea typeface="Arial"/>
                <a:cs typeface="Arial"/>
                <a:sym typeface="Arial"/>
              </a:rPr>
            </a:br>
            <a:r>
              <a:rPr lang="en-GB" sz="2000">
                <a:solidFill>
                  <a:schemeClr val="dk1"/>
                </a:solidFill>
                <a:latin typeface="Arial"/>
                <a:ea typeface="Arial"/>
                <a:cs typeface="Arial"/>
                <a:sym typeface="Arial"/>
              </a:rPr>
              <a:t>SIT Meeting webpage. Feedback is desired by April 15 (2 weeks).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1"/>
          <p:cNvSpPr txBox="1"/>
          <p:nvPr/>
        </p:nvSpPr>
        <p:spPr>
          <a:xfrm>
            <a:off x="300831" y="1216278"/>
            <a:ext cx="11648361" cy="2431435"/>
          </a:xfrm>
          <a:prstGeom prst="rect">
            <a:avLst/>
          </a:prstGeom>
          <a:noFill/>
          <a:ln>
            <a:noFill/>
          </a:ln>
        </p:spPr>
        <p:txBody>
          <a:bodyPr anchorCtr="0" anchor="t" bIns="45700" lIns="91425" spcFirstLastPara="1" rIns="91425" wrap="square" tIns="45700">
            <a:spAutoFit/>
          </a:bodyPr>
          <a:lstStyle/>
          <a:p>
            <a:pPr indent="-280988" lvl="0" marL="292100" marR="0" rtl="0" algn="l">
              <a:spcBef>
                <a:spcPts val="0"/>
              </a:spcBef>
              <a:spcAft>
                <a:spcPts val="0"/>
              </a:spcAft>
              <a:buClr>
                <a:schemeClr val="dk1"/>
              </a:buClr>
              <a:buSzPts val="2200"/>
              <a:buFont typeface="Noto Sans Symbols"/>
              <a:buChar char="▪"/>
            </a:pPr>
            <a:r>
              <a:rPr lang="en-GB" sz="2200">
                <a:solidFill>
                  <a:schemeClr val="dk1"/>
                </a:solidFill>
                <a:latin typeface="Arial"/>
                <a:ea typeface="Arial"/>
                <a:cs typeface="Arial"/>
                <a:sym typeface="Arial"/>
              </a:rPr>
              <a:t>A high-level guide for discussions between GEO and Custodian Agencies regarding CEOS support of the SDGs.</a:t>
            </a:r>
            <a:endParaRPr/>
          </a:p>
          <a:p>
            <a:pPr indent="-280988" lvl="0" marL="292100" marR="0" rtl="0" algn="l">
              <a:spcBef>
                <a:spcPts val="1200"/>
              </a:spcBef>
              <a:spcAft>
                <a:spcPts val="0"/>
              </a:spcAft>
              <a:buClr>
                <a:schemeClr val="dk1"/>
              </a:buClr>
              <a:buSzPts val="2200"/>
              <a:buFont typeface="Noto Sans Symbols"/>
              <a:buChar char="▪"/>
            </a:pPr>
            <a:r>
              <a:rPr lang="en-GB" sz="2200">
                <a:solidFill>
                  <a:schemeClr val="dk1"/>
                </a:solidFill>
                <a:latin typeface="Arial"/>
                <a:ea typeface="Arial"/>
                <a:cs typeface="Arial"/>
                <a:sym typeface="Arial"/>
              </a:rPr>
              <a:t>We are a “best efforts” organization and any new work is guided by our “External Requests Process” and “New Initiatives Process”.</a:t>
            </a:r>
            <a:endParaRPr/>
          </a:p>
          <a:p>
            <a:pPr indent="-280988" lvl="0" marL="292100" marR="0" rtl="0" algn="l">
              <a:spcBef>
                <a:spcPts val="1200"/>
              </a:spcBef>
              <a:spcAft>
                <a:spcPts val="0"/>
              </a:spcAft>
              <a:buClr>
                <a:schemeClr val="dk1"/>
              </a:buClr>
              <a:buSzPts val="2200"/>
              <a:buFont typeface="Noto Sans Symbols"/>
              <a:buChar char="▪"/>
            </a:pPr>
            <a:r>
              <a:rPr lang="en-GB" sz="2200">
                <a:solidFill>
                  <a:schemeClr val="dk1"/>
                </a:solidFill>
                <a:latin typeface="Arial"/>
                <a:ea typeface="Arial"/>
                <a:cs typeface="Arial"/>
                <a:sym typeface="Arial"/>
              </a:rPr>
              <a:t>Below is a list of services that CEOS could provide to Custodian Agencies or Member Countries to improve the use and impact of satellite data for SDG reporting.</a:t>
            </a:r>
            <a:endParaRPr/>
          </a:p>
        </p:txBody>
      </p:sp>
      <p:sp>
        <p:nvSpPr>
          <p:cNvPr id="109" name="Google Shape;109;p11"/>
          <p:cNvSpPr txBox="1"/>
          <p:nvPr>
            <p:ph type="title"/>
          </p:nvPr>
        </p:nvSpPr>
        <p:spPr>
          <a:xfrm>
            <a:off x="300832" y="234736"/>
            <a:ext cx="8904813" cy="6684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en-GB" sz="4000">
                <a:latin typeface="Arial"/>
                <a:ea typeface="Arial"/>
                <a:cs typeface="Arial"/>
                <a:sym typeface="Arial"/>
              </a:rPr>
              <a:t>What can CEOS do for SDGs?</a:t>
            </a:r>
            <a:endParaRPr/>
          </a:p>
        </p:txBody>
      </p:sp>
      <p:sp>
        <p:nvSpPr>
          <p:cNvPr id="110" name="Google Shape;110;p11"/>
          <p:cNvSpPr txBox="1"/>
          <p:nvPr/>
        </p:nvSpPr>
        <p:spPr>
          <a:xfrm>
            <a:off x="607016" y="3793183"/>
            <a:ext cx="11342175" cy="2339102"/>
          </a:xfrm>
          <a:prstGeom prst="rect">
            <a:avLst/>
          </a:prstGeom>
          <a:noFill/>
          <a:ln>
            <a:noFill/>
          </a:ln>
        </p:spPr>
        <p:txBody>
          <a:bodyPr anchorCtr="0" anchor="t" bIns="45700" lIns="91425" spcFirstLastPara="1" rIns="91425" wrap="square" tIns="45700">
            <a:spAutoFit/>
          </a:bodyPr>
          <a:lstStyle/>
          <a:p>
            <a:pPr indent="-342900" lvl="0" marL="354012" marR="0" rtl="0" algn="l">
              <a:spcBef>
                <a:spcPts val="0"/>
              </a:spcBef>
              <a:spcAft>
                <a:spcPts val="0"/>
              </a:spcAft>
              <a:buClr>
                <a:schemeClr val="dk1"/>
              </a:buClr>
              <a:buSzPts val="1600"/>
              <a:buFont typeface="Noto Sans Symbols"/>
              <a:buChar char="⮚"/>
            </a:pPr>
            <a:r>
              <a:rPr lang="en-GB" sz="1600">
                <a:solidFill>
                  <a:schemeClr val="dk1"/>
                </a:solidFill>
                <a:latin typeface="Arial"/>
                <a:ea typeface="Arial"/>
                <a:cs typeface="Arial"/>
                <a:sym typeface="Arial"/>
              </a:rPr>
              <a:t>Solve issues associated with CEOS ARD access from CEOS Agencies or 3rd-party cloud providers.</a:t>
            </a:r>
            <a:endParaRPr/>
          </a:p>
          <a:p>
            <a:pPr indent="-342900" lvl="0" marL="354012" marR="0" rtl="0" algn="l">
              <a:spcBef>
                <a:spcPts val="1200"/>
              </a:spcBef>
              <a:spcAft>
                <a:spcPts val="0"/>
              </a:spcAft>
              <a:buClr>
                <a:schemeClr val="dk1"/>
              </a:buClr>
              <a:buSzPts val="1600"/>
              <a:buFont typeface="Noto Sans Symbols"/>
              <a:buChar char="⮚"/>
            </a:pPr>
            <a:r>
              <a:rPr lang="en-GB" sz="1600">
                <a:solidFill>
                  <a:schemeClr val="dk1"/>
                </a:solidFill>
                <a:latin typeface="Arial"/>
                <a:ea typeface="Arial"/>
                <a:cs typeface="Arial"/>
                <a:sym typeface="Arial"/>
              </a:rPr>
              <a:t>Provide guidance and best practices regarding the use of satellite datasets</a:t>
            </a:r>
            <a:endParaRPr/>
          </a:p>
          <a:p>
            <a:pPr indent="-342900" lvl="0" marL="354012" marR="0" rtl="0" algn="l">
              <a:spcBef>
                <a:spcPts val="1200"/>
              </a:spcBef>
              <a:spcAft>
                <a:spcPts val="0"/>
              </a:spcAft>
              <a:buClr>
                <a:schemeClr val="dk1"/>
              </a:buClr>
              <a:buSzPts val="1600"/>
              <a:buFont typeface="Noto Sans Symbols"/>
              <a:buChar char="⮚"/>
            </a:pPr>
            <a:r>
              <a:rPr lang="en-GB" sz="1600">
                <a:solidFill>
                  <a:schemeClr val="dk1"/>
                </a:solidFill>
                <a:latin typeface="Arial"/>
                <a:ea typeface="Arial"/>
                <a:cs typeface="Arial"/>
                <a:sym typeface="Arial"/>
              </a:rPr>
              <a:t>Facilitate the development of new missions, data services, tools, and enabling infrastructures (e.g. Open Data Cube) </a:t>
            </a:r>
            <a:endParaRPr/>
          </a:p>
          <a:p>
            <a:pPr indent="-342900" lvl="0" marL="354012" marR="0" rtl="0" algn="l">
              <a:spcBef>
                <a:spcPts val="1200"/>
              </a:spcBef>
              <a:spcAft>
                <a:spcPts val="0"/>
              </a:spcAft>
              <a:buClr>
                <a:schemeClr val="dk1"/>
              </a:buClr>
              <a:buSzPts val="1600"/>
              <a:buFont typeface="Noto Sans Symbols"/>
              <a:buChar char="⮚"/>
            </a:pPr>
            <a:r>
              <a:rPr lang="en-GB" sz="1600">
                <a:solidFill>
                  <a:schemeClr val="dk1"/>
                </a:solidFill>
                <a:latin typeface="Arial"/>
                <a:ea typeface="Arial"/>
                <a:cs typeface="Arial"/>
                <a:sym typeface="Arial"/>
              </a:rPr>
              <a:t>Contribute to GEO SDG Earth Observation (EO) Toolkits (e.g., Urban Toolkit)</a:t>
            </a:r>
            <a:endParaRPr/>
          </a:p>
          <a:p>
            <a:pPr indent="-342900" lvl="0" marL="354012" marR="0" rtl="0" algn="l">
              <a:spcBef>
                <a:spcPts val="1200"/>
              </a:spcBef>
              <a:spcAft>
                <a:spcPts val="0"/>
              </a:spcAft>
              <a:buClr>
                <a:schemeClr val="dk1"/>
              </a:buClr>
              <a:buSzPts val="1600"/>
              <a:buFont typeface="Noto Sans Symbols"/>
              <a:buChar char="⮚"/>
            </a:pPr>
            <a:r>
              <a:rPr lang="en-GB" sz="1600">
                <a:solidFill>
                  <a:schemeClr val="dk1"/>
                </a:solidFill>
                <a:latin typeface="Arial"/>
                <a:ea typeface="Arial"/>
                <a:cs typeface="Arial"/>
                <a:sym typeface="Arial"/>
              </a:rPr>
              <a:t>Conduct capacity development activities to support satellite data use</a:t>
            </a:r>
            <a:endParaRPr/>
          </a:p>
          <a:p>
            <a:pPr indent="-342900" lvl="0" marL="354012" marR="0" rtl="0" algn="l">
              <a:spcBef>
                <a:spcPts val="1200"/>
              </a:spcBef>
              <a:spcAft>
                <a:spcPts val="0"/>
              </a:spcAft>
              <a:buClr>
                <a:schemeClr val="dk1"/>
              </a:buClr>
              <a:buSzPts val="1600"/>
              <a:buFont typeface="Noto Sans Symbols"/>
              <a:buChar char="⮚"/>
            </a:pPr>
            <a:r>
              <a:rPr lang="en-GB" sz="1600">
                <a:solidFill>
                  <a:schemeClr val="dk1"/>
                </a:solidFill>
                <a:latin typeface="Arial"/>
                <a:ea typeface="Arial"/>
                <a:cs typeface="Arial"/>
                <a:sym typeface="Arial"/>
              </a:rPr>
              <a:t>Utilize CEOS social media to advance communications of SDG impact or pending SDG events using EO data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2"/>
          <p:cNvSpPr txBox="1"/>
          <p:nvPr/>
        </p:nvSpPr>
        <p:spPr>
          <a:xfrm>
            <a:off x="300831" y="1216278"/>
            <a:ext cx="11648361" cy="2092881"/>
          </a:xfrm>
          <a:prstGeom prst="rect">
            <a:avLst/>
          </a:prstGeom>
          <a:noFill/>
          <a:ln>
            <a:noFill/>
          </a:ln>
        </p:spPr>
        <p:txBody>
          <a:bodyPr anchorCtr="0" anchor="t" bIns="45700" lIns="91425" spcFirstLastPara="1" rIns="91425" wrap="square" tIns="45700">
            <a:spAutoFit/>
          </a:bodyPr>
          <a:lstStyle/>
          <a:p>
            <a:pPr indent="-280988" lvl="0" marL="292100" marR="0" rtl="0" algn="l">
              <a:spcBef>
                <a:spcPts val="0"/>
              </a:spcBef>
              <a:spcAft>
                <a:spcPts val="0"/>
              </a:spcAft>
              <a:buClr>
                <a:schemeClr val="dk1"/>
              </a:buClr>
              <a:buSzPts val="2200"/>
              <a:buFont typeface="Noto Sans Symbols"/>
              <a:buChar char="▪"/>
            </a:pPr>
            <a:r>
              <a:rPr lang="en-GB" sz="2200">
                <a:solidFill>
                  <a:schemeClr val="dk1"/>
                </a:solidFill>
                <a:latin typeface="Arial"/>
                <a:ea typeface="Arial"/>
                <a:cs typeface="Arial"/>
                <a:sym typeface="Arial"/>
              </a:rPr>
              <a:t>Defines the expectations of CEOS regarding GEO communications with Custodian Agencies to support the SDGs.</a:t>
            </a:r>
            <a:endParaRPr/>
          </a:p>
          <a:p>
            <a:pPr indent="-280988" lvl="0" marL="292100" marR="0" rtl="0" algn="l">
              <a:spcBef>
                <a:spcPts val="1200"/>
              </a:spcBef>
              <a:spcAft>
                <a:spcPts val="0"/>
              </a:spcAft>
              <a:buClr>
                <a:schemeClr val="dk1"/>
              </a:buClr>
              <a:buSzPts val="2200"/>
              <a:buFont typeface="Noto Sans Symbols"/>
              <a:buChar char="▪"/>
            </a:pPr>
            <a:r>
              <a:rPr lang="en-GB" sz="2200">
                <a:solidFill>
                  <a:schemeClr val="dk1"/>
                </a:solidFill>
                <a:latin typeface="Arial"/>
                <a:ea typeface="Arial"/>
                <a:cs typeface="Arial"/>
                <a:sym typeface="Arial"/>
              </a:rPr>
              <a:t>CEOS does not expect to have regular interactions with Custodian Agencies and will depend on GEO to maintain those interactions and represent the capabilities of CEOS. </a:t>
            </a:r>
            <a:endParaRPr/>
          </a:p>
          <a:p>
            <a:pPr indent="-280988" lvl="0" marL="292100" marR="0" rtl="0" algn="l">
              <a:spcBef>
                <a:spcPts val="1200"/>
              </a:spcBef>
              <a:spcAft>
                <a:spcPts val="0"/>
              </a:spcAft>
              <a:buClr>
                <a:schemeClr val="dk1"/>
              </a:buClr>
              <a:buSzPts val="2200"/>
              <a:buFont typeface="Noto Sans Symbols"/>
              <a:buChar char="▪"/>
            </a:pPr>
            <a:r>
              <a:rPr lang="en-GB" sz="2200">
                <a:solidFill>
                  <a:schemeClr val="dk1"/>
                </a:solidFill>
                <a:latin typeface="Arial"/>
                <a:ea typeface="Arial"/>
                <a:cs typeface="Arial"/>
                <a:sym typeface="Arial"/>
              </a:rPr>
              <a:t>Below is a list of topics addressed in the document:</a:t>
            </a:r>
            <a:endParaRPr/>
          </a:p>
        </p:txBody>
      </p:sp>
      <p:sp>
        <p:nvSpPr>
          <p:cNvPr id="116" name="Google Shape;116;p12"/>
          <p:cNvSpPr txBox="1"/>
          <p:nvPr>
            <p:ph type="title"/>
          </p:nvPr>
        </p:nvSpPr>
        <p:spPr>
          <a:xfrm>
            <a:off x="300832" y="234736"/>
            <a:ext cx="8904813" cy="6684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en-GB" sz="4000">
                <a:latin typeface="Arial"/>
                <a:ea typeface="Arial"/>
                <a:cs typeface="Arial"/>
                <a:sym typeface="Arial"/>
              </a:rPr>
              <a:t>CEOS Expectations for GEO</a:t>
            </a:r>
            <a:endParaRPr/>
          </a:p>
        </p:txBody>
      </p:sp>
      <p:sp>
        <p:nvSpPr>
          <p:cNvPr id="117" name="Google Shape;117;p12"/>
          <p:cNvSpPr txBox="1"/>
          <p:nvPr/>
        </p:nvSpPr>
        <p:spPr>
          <a:xfrm>
            <a:off x="607017" y="3429000"/>
            <a:ext cx="11342175" cy="2769989"/>
          </a:xfrm>
          <a:prstGeom prst="rect">
            <a:avLst/>
          </a:prstGeom>
          <a:noFill/>
          <a:ln>
            <a:noFill/>
          </a:ln>
        </p:spPr>
        <p:txBody>
          <a:bodyPr anchorCtr="0" anchor="t" bIns="45700" lIns="91425" spcFirstLastPara="1" rIns="91425" wrap="square" tIns="45700">
            <a:spAutoFit/>
          </a:bodyPr>
          <a:lstStyle/>
          <a:p>
            <a:pPr indent="-342900" lvl="0" marL="354012" marR="0" rtl="0" algn="l">
              <a:spcBef>
                <a:spcPts val="0"/>
              </a:spcBef>
              <a:spcAft>
                <a:spcPts val="0"/>
              </a:spcAft>
              <a:buClr>
                <a:schemeClr val="dk1"/>
              </a:buClr>
              <a:buSzPts val="1600"/>
              <a:buFont typeface="Noto Sans Symbols"/>
              <a:buChar char="⮚"/>
            </a:pPr>
            <a:r>
              <a:rPr b="1" lang="en-GB" sz="1600">
                <a:solidFill>
                  <a:schemeClr val="dk1"/>
                </a:solidFill>
                <a:latin typeface="Arial"/>
                <a:ea typeface="Arial"/>
                <a:cs typeface="Arial"/>
                <a:sym typeface="Arial"/>
              </a:rPr>
              <a:t>CEOS Capabilities </a:t>
            </a:r>
            <a:r>
              <a:rPr lang="en-GB" sz="1600">
                <a:solidFill>
                  <a:schemeClr val="dk1"/>
                </a:solidFill>
                <a:latin typeface="Arial"/>
                <a:ea typeface="Arial"/>
                <a:cs typeface="Arial"/>
                <a:sym typeface="Arial"/>
              </a:rPr>
              <a:t>–GEO should use the previous document as a reference during external SDG interactions. </a:t>
            </a:r>
            <a:endParaRPr/>
          </a:p>
          <a:p>
            <a:pPr indent="-342900" lvl="0" marL="354012" marR="0" rtl="0" algn="l">
              <a:spcBef>
                <a:spcPts val="1200"/>
              </a:spcBef>
              <a:spcAft>
                <a:spcPts val="0"/>
              </a:spcAft>
              <a:buClr>
                <a:schemeClr val="dk1"/>
              </a:buClr>
              <a:buSzPts val="1600"/>
              <a:buFont typeface="Noto Sans Symbols"/>
              <a:buChar char="⮚"/>
            </a:pPr>
            <a:r>
              <a:rPr b="1" lang="en-GB" sz="1600">
                <a:solidFill>
                  <a:schemeClr val="dk1"/>
                </a:solidFill>
                <a:latin typeface="Arial"/>
                <a:ea typeface="Arial"/>
                <a:cs typeface="Arial"/>
                <a:sym typeface="Arial"/>
              </a:rPr>
              <a:t>CEOS Internal Processes </a:t>
            </a:r>
            <a:r>
              <a:rPr lang="en-GB" sz="1600">
                <a:solidFill>
                  <a:schemeClr val="dk1"/>
                </a:solidFill>
                <a:latin typeface="Arial"/>
                <a:ea typeface="Arial"/>
                <a:cs typeface="Arial"/>
                <a:sym typeface="Arial"/>
              </a:rPr>
              <a:t>- GEO should communicate potential requests to the CEOS SDG Coordination Group and work with CEOS to determine a resolution. CEOS will use its external processes and consider existing commitments to address such requests.</a:t>
            </a:r>
            <a:endParaRPr/>
          </a:p>
          <a:p>
            <a:pPr indent="-342900" lvl="0" marL="354012" marR="0" rtl="0" algn="l">
              <a:spcBef>
                <a:spcPts val="1200"/>
              </a:spcBef>
              <a:spcAft>
                <a:spcPts val="0"/>
              </a:spcAft>
              <a:buClr>
                <a:schemeClr val="dk1"/>
              </a:buClr>
              <a:buSzPts val="1600"/>
              <a:buFont typeface="Noto Sans Symbols"/>
              <a:buChar char="⮚"/>
            </a:pPr>
            <a:r>
              <a:rPr b="1" lang="en-GB" sz="1600">
                <a:solidFill>
                  <a:schemeClr val="dk1"/>
                </a:solidFill>
                <a:latin typeface="Arial"/>
                <a:ea typeface="Arial"/>
                <a:cs typeface="Arial"/>
                <a:sym typeface="Arial"/>
              </a:rPr>
              <a:t>Meetings with Custodian Agencies </a:t>
            </a:r>
            <a:r>
              <a:rPr lang="en-GB" sz="1600">
                <a:solidFill>
                  <a:schemeClr val="dk1"/>
                </a:solidFill>
                <a:latin typeface="Arial"/>
                <a:ea typeface="Arial"/>
                <a:cs typeface="Arial"/>
                <a:sym typeface="Arial"/>
              </a:rPr>
              <a:t>- GEO should provide CEOS a summary of the outcomes and communicate any data-related issues, needs for new tools or services, and needs for capacity building following any meetings with Custodian Agencies or Countries.</a:t>
            </a:r>
            <a:endParaRPr/>
          </a:p>
          <a:p>
            <a:pPr indent="-342900" lvl="0" marL="354012" marR="0" rtl="0" algn="l">
              <a:spcBef>
                <a:spcPts val="1200"/>
              </a:spcBef>
              <a:spcAft>
                <a:spcPts val="0"/>
              </a:spcAft>
              <a:buClr>
                <a:schemeClr val="dk1"/>
              </a:buClr>
              <a:buSzPts val="1600"/>
              <a:buFont typeface="Noto Sans Symbols"/>
              <a:buChar char="⮚"/>
            </a:pPr>
            <a:r>
              <a:rPr b="1" lang="en-GB" sz="1600">
                <a:solidFill>
                  <a:schemeClr val="dk1"/>
                </a:solidFill>
                <a:latin typeface="Arial"/>
                <a:ea typeface="Arial"/>
                <a:cs typeface="Arial"/>
                <a:sym typeface="Arial"/>
              </a:rPr>
              <a:t>Meetings between CEOS and GEO </a:t>
            </a:r>
            <a:r>
              <a:rPr lang="en-GB" sz="1600">
                <a:solidFill>
                  <a:schemeClr val="dk1"/>
                </a:solidFill>
                <a:latin typeface="Arial"/>
                <a:ea typeface="Arial"/>
                <a:cs typeface="Arial"/>
                <a:sym typeface="Arial"/>
              </a:rPr>
              <a:t>- CEOS would like to have regular (e.g. monthly) meetings between the CEOS SDG Coordination Group and the GEO Secretariat SDG Coordinator.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3"/>
          <p:cNvSpPr txBox="1"/>
          <p:nvPr/>
        </p:nvSpPr>
        <p:spPr>
          <a:xfrm>
            <a:off x="300832" y="1216278"/>
            <a:ext cx="6130965" cy="5139869"/>
          </a:xfrm>
          <a:prstGeom prst="rect">
            <a:avLst/>
          </a:prstGeom>
          <a:noFill/>
          <a:ln>
            <a:noFill/>
          </a:ln>
        </p:spPr>
        <p:txBody>
          <a:bodyPr anchorCtr="0" anchor="t" bIns="45700" lIns="91425" spcFirstLastPara="1" rIns="91425" wrap="square" tIns="45700">
            <a:spAutoFit/>
          </a:bodyPr>
          <a:lstStyle/>
          <a:p>
            <a:pPr indent="-280988" lvl="0" marL="292100" marR="0" rtl="0" algn="l">
              <a:spcBef>
                <a:spcPts val="0"/>
              </a:spcBef>
              <a:spcAft>
                <a:spcPts val="0"/>
              </a:spcAft>
              <a:buClr>
                <a:schemeClr val="dk1"/>
              </a:buClr>
              <a:buSzPts val="2200"/>
              <a:buFont typeface="Noto Sans Symbols"/>
              <a:buChar char="▪"/>
            </a:pPr>
            <a:r>
              <a:rPr lang="en-GB" sz="2200">
                <a:solidFill>
                  <a:schemeClr val="dk1"/>
                </a:solidFill>
                <a:latin typeface="Arial"/>
                <a:ea typeface="Arial"/>
                <a:cs typeface="Arial"/>
                <a:sym typeface="Arial"/>
              </a:rPr>
              <a:t>A dedicated SDG webpage has been created on the CEOS website (</a:t>
            </a:r>
            <a:r>
              <a:rPr lang="en-GB" sz="2200" u="sng">
                <a:solidFill>
                  <a:schemeClr val="hlink"/>
                </a:solidFill>
                <a:latin typeface="Arial"/>
                <a:ea typeface="Arial"/>
                <a:cs typeface="Arial"/>
                <a:sym typeface="Arial"/>
                <a:hlinkClick r:id="rId3"/>
              </a:rPr>
              <a:t>www.ceos.org/sdg</a:t>
            </a:r>
            <a:r>
              <a:rPr lang="en-GB" sz="2200">
                <a:solidFill>
                  <a:schemeClr val="dk1"/>
                </a:solidFill>
                <a:latin typeface="Arial"/>
                <a:ea typeface="Arial"/>
                <a:cs typeface="Arial"/>
                <a:sym typeface="Arial"/>
              </a:rPr>
              <a:t>). </a:t>
            </a:r>
            <a:endParaRPr/>
          </a:p>
          <a:p>
            <a:pPr indent="-280988" lvl="0" marL="292100" marR="0" rtl="0" algn="l">
              <a:spcBef>
                <a:spcPts val="1200"/>
              </a:spcBef>
              <a:spcAft>
                <a:spcPts val="0"/>
              </a:spcAft>
              <a:buClr>
                <a:schemeClr val="dk1"/>
              </a:buClr>
              <a:buSzPts val="2200"/>
              <a:buFont typeface="Noto Sans Symbols"/>
              <a:buChar char="▪"/>
            </a:pPr>
            <a:r>
              <a:rPr lang="en-GB" sz="2200">
                <a:solidFill>
                  <a:schemeClr val="dk1"/>
                </a:solidFill>
                <a:latin typeface="Arial"/>
                <a:ea typeface="Arial"/>
                <a:cs typeface="Arial"/>
                <a:sym typeface="Arial"/>
              </a:rPr>
              <a:t>The new webpage summarizes 4 specific SDGs including high-level requirements (EO Support Sheets), key stakeholders, relavant missions and tools/services/products. </a:t>
            </a:r>
            <a:endParaRPr/>
          </a:p>
          <a:p>
            <a:pPr indent="-280988" lvl="0" marL="292100" marR="0" rtl="0" algn="l">
              <a:spcBef>
                <a:spcPts val="1200"/>
              </a:spcBef>
              <a:spcAft>
                <a:spcPts val="0"/>
              </a:spcAft>
              <a:buClr>
                <a:schemeClr val="dk1"/>
              </a:buClr>
              <a:buSzPts val="2200"/>
              <a:buFont typeface="Noto Sans Symbols"/>
              <a:buChar char="▪"/>
            </a:pPr>
            <a:r>
              <a:rPr lang="en-GB" sz="2200">
                <a:solidFill>
                  <a:schemeClr val="dk1"/>
                </a:solidFill>
                <a:latin typeface="Arial"/>
                <a:ea typeface="Arial"/>
                <a:cs typeface="Arial"/>
                <a:sym typeface="Arial"/>
              </a:rPr>
              <a:t>The </a:t>
            </a:r>
            <a:r>
              <a:rPr b="1" lang="en-GB" sz="2200">
                <a:solidFill>
                  <a:schemeClr val="dk1"/>
                </a:solidFill>
                <a:latin typeface="Arial"/>
                <a:ea typeface="Arial"/>
                <a:cs typeface="Arial"/>
                <a:sym typeface="Arial"/>
              </a:rPr>
              <a:t>News section of the CEOS website </a:t>
            </a:r>
            <a:r>
              <a:rPr lang="en-GB" sz="2200">
                <a:solidFill>
                  <a:schemeClr val="dk1"/>
                </a:solidFill>
                <a:latin typeface="Arial"/>
                <a:ea typeface="Arial"/>
                <a:cs typeface="Arial"/>
                <a:sym typeface="Arial"/>
              </a:rPr>
              <a:t>will release a series of articles focused on SDGs in the coming months. The first article was released in Dec 2021 (summary of CEOS support to SDGs) and the 2</a:t>
            </a:r>
            <a:r>
              <a:rPr baseline="30000" lang="en-GB" sz="2200">
                <a:solidFill>
                  <a:schemeClr val="dk1"/>
                </a:solidFill>
                <a:latin typeface="Arial"/>
                <a:ea typeface="Arial"/>
                <a:cs typeface="Arial"/>
                <a:sym typeface="Arial"/>
              </a:rPr>
              <a:t>nd</a:t>
            </a:r>
            <a:r>
              <a:rPr lang="en-GB" sz="2200">
                <a:solidFill>
                  <a:schemeClr val="dk1"/>
                </a:solidFill>
                <a:latin typeface="Arial"/>
                <a:ea typeface="Arial"/>
                <a:cs typeface="Arial"/>
                <a:sym typeface="Arial"/>
              </a:rPr>
              <a:t> article was released in March 2022 (SDG 6.6, Water). Three more articles and an SDG video are planned before the end of 2022. </a:t>
            </a:r>
            <a:endParaRPr/>
          </a:p>
        </p:txBody>
      </p:sp>
      <p:sp>
        <p:nvSpPr>
          <p:cNvPr id="123" name="Google Shape;123;p13"/>
          <p:cNvSpPr txBox="1"/>
          <p:nvPr>
            <p:ph type="title"/>
          </p:nvPr>
        </p:nvSpPr>
        <p:spPr>
          <a:xfrm>
            <a:off x="300832" y="234736"/>
            <a:ext cx="8904813" cy="6684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en-GB" sz="4000">
                <a:latin typeface="Arial"/>
                <a:ea typeface="Arial"/>
                <a:cs typeface="Arial"/>
                <a:sym typeface="Arial"/>
              </a:rPr>
              <a:t>SDG Communications Plan</a:t>
            </a:r>
            <a:endParaRPr/>
          </a:p>
        </p:txBody>
      </p:sp>
      <p:pic>
        <p:nvPicPr>
          <p:cNvPr id="124" name="Google Shape;124;p13"/>
          <p:cNvPicPr preferRelativeResize="0"/>
          <p:nvPr/>
        </p:nvPicPr>
        <p:blipFill rotWithShape="1">
          <a:blip r:embed="rId4">
            <a:alphaModFix/>
          </a:blip>
          <a:srcRect b="0" l="0" r="0" t="0"/>
          <a:stretch/>
        </p:blipFill>
        <p:spPr>
          <a:xfrm>
            <a:off x="6648773" y="1216278"/>
            <a:ext cx="5403742" cy="2283012"/>
          </a:xfrm>
          <a:prstGeom prst="rect">
            <a:avLst/>
          </a:prstGeom>
          <a:noFill/>
          <a:ln>
            <a:noFill/>
          </a:ln>
        </p:spPr>
      </p:pic>
      <p:pic>
        <p:nvPicPr>
          <p:cNvPr id="125" name="Google Shape;125;p13"/>
          <p:cNvPicPr preferRelativeResize="0"/>
          <p:nvPr/>
        </p:nvPicPr>
        <p:blipFill rotWithShape="1">
          <a:blip r:embed="rId5">
            <a:alphaModFix/>
          </a:blip>
          <a:srcRect b="0" l="0" r="0" t="0"/>
          <a:stretch/>
        </p:blipFill>
        <p:spPr>
          <a:xfrm>
            <a:off x="7245109" y="3770777"/>
            <a:ext cx="3921071" cy="249976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4"/>
          <p:cNvSpPr txBox="1"/>
          <p:nvPr/>
        </p:nvSpPr>
        <p:spPr>
          <a:xfrm>
            <a:off x="159180" y="1275318"/>
            <a:ext cx="5936820" cy="3323987"/>
          </a:xfrm>
          <a:prstGeom prst="rect">
            <a:avLst/>
          </a:prstGeom>
          <a:noFill/>
          <a:ln>
            <a:noFill/>
          </a:ln>
        </p:spPr>
        <p:txBody>
          <a:bodyPr anchorCtr="0" anchor="t" bIns="45700" lIns="91425" spcFirstLastPara="1" rIns="91425" wrap="square" tIns="45700">
            <a:spAutoFit/>
          </a:bodyPr>
          <a:lstStyle/>
          <a:p>
            <a:pPr indent="-280988" lvl="0" marL="292100" marR="0" rtl="0" algn="l">
              <a:spcBef>
                <a:spcPts val="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All SDG deliverables are planned for completion by the end of 2022.</a:t>
            </a:r>
            <a:endParaRPr/>
          </a:p>
          <a:p>
            <a:pPr indent="-280988" lvl="0" marL="292100" marR="0" rtl="0" algn="l">
              <a:spcBef>
                <a:spcPts val="120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SDG-20-04 (EO Support Sheet for 11.3.1 – Urbanization) was completed last week.</a:t>
            </a:r>
            <a:endParaRPr/>
          </a:p>
          <a:p>
            <a:pPr indent="-280988" lvl="0" marL="292100" marR="0" rtl="0" algn="l">
              <a:spcBef>
                <a:spcPts val="120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SDG-22-01 (SDG website) has released a draft version of the website and we will ensure the essential older content remains available.</a:t>
            </a:r>
            <a:endParaRPr/>
          </a:p>
          <a:p>
            <a:pPr indent="-280988" lvl="0" marL="292100" marR="0" rtl="0" algn="l">
              <a:spcBef>
                <a:spcPts val="120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CB-20-01 (Urban Toolkit Training) – Completed Q1 2022 (WGCapD deliverable).</a:t>
            </a:r>
            <a:endParaRPr/>
          </a:p>
        </p:txBody>
      </p:sp>
      <p:sp>
        <p:nvSpPr>
          <p:cNvPr id="132" name="Google Shape;132;p14"/>
          <p:cNvSpPr txBox="1"/>
          <p:nvPr>
            <p:ph type="title"/>
          </p:nvPr>
        </p:nvSpPr>
        <p:spPr>
          <a:xfrm>
            <a:off x="300832" y="234736"/>
            <a:ext cx="8904813" cy="6684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en-GB" sz="4000">
                <a:latin typeface="Arial"/>
                <a:ea typeface="Arial"/>
                <a:cs typeface="Arial"/>
                <a:sym typeface="Arial"/>
              </a:rPr>
              <a:t>Deliverables</a:t>
            </a:r>
            <a:endParaRPr/>
          </a:p>
        </p:txBody>
      </p:sp>
      <p:pic>
        <p:nvPicPr>
          <p:cNvPr id="133" name="Google Shape;133;p14"/>
          <p:cNvPicPr preferRelativeResize="0"/>
          <p:nvPr/>
        </p:nvPicPr>
        <p:blipFill rotWithShape="1">
          <a:blip r:embed="rId3">
            <a:alphaModFix/>
          </a:blip>
          <a:srcRect b="0" l="0" r="0" t="0"/>
          <a:stretch/>
        </p:blipFill>
        <p:spPr>
          <a:xfrm>
            <a:off x="6298366" y="1488050"/>
            <a:ext cx="5734454" cy="2626750"/>
          </a:xfrm>
          <a:prstGeom prst="rect">
            <a:avLst/>
          </a:prstGeom>
          <a:noFill/>
          <a:ln>
            <a:noFill/>
          </a:ln>
        </p:spPr>
      </p:pic>
      <p:sp>
        <p:nvSpPr>
          <p:cNvPr id="134" name="Google Shape;134;p14"/>
          <p:cNvSpPr txBox="1"/>
          <p:nvPr/>
        </p:nvSpPr>
        <p:spPr>
          <a:xfrm>
            <a:off x="938434" y="4971399"/>
            <a:ext cx="10672942" cy="120032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Arial"/>
                <a:ea typeface="Arial"/>
                <a:cs typeface="Arial"/>
                <a:sym typeface="Arial"/>
              </a:rPr>
              <a:t>The future plans beyond 2022 are under review (including CEOS impact monitoring). Should we add more SDGs? Should we consider more detailed work for the current set of SDGs?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