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6" name="Google Shape;56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5" name="Google Shape;6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11" Type="http://schemas.openxmlformats.org/officeDocument/2006/relationships/image" Target="../media/image10.png"/><Relationship Id="rId10" Type="http://schemas.openxmlformats.org/officeDocument/2006/relationships/image" Target="../media/image20.png"/><Relationship Id="rId12" Type="http://schemas.openxmlformats.org/officeDocument/2006/relationships/hyperlink" Target="https://www.connectbycnes.fr/" TargetMode="External"/><Relationship Id="rId9" Type="http://schemas.openxmlformats.org/officeDocument/2006/relationships/image" Target="../media/image18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7.jpg"/><Relationship Id="rId8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5.png"/><Relationship Id="rId8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9.jpg"/><Relationship Id="rId5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176047" y="175939"/>
            <a:ext cx="6322030" cy="2956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fr-FR" sz="7500"/>
              <a:t>SIT-37</a:t>
            </a:r>
            <a:br>
              <a:rPr lang="fr-FR" sz="7500"/>
            </a:br>
            <a:r>
              <a:rPr lang="fr-FR" sz="4000"/>
              <a:t>“New geometries in the satellite EO sector” : </a:t>
            </a:r>
            <a:br>
              <a:rPr lang="fr-FR" sz="4000"/>
            </a:br>
            <a:r>
              <a:rPr lang="fr-FR" sz="4000"/>
              <a:t>CNES experience</a:t>
            </a:r>
            <a:endParaRPr sz="4000"/>
          </a:p>
        </p:txBody>
      </p:sp>
      <p:sp>
        <p:nvSpPr>
          <p:cNvPr id="77" name="Google Shape;77;p9"/>
          <p:cNvSpPr/>
          <p:nvPr/>
        </p:nvSpPr>
        <p:spPr>
          <a:xfrm>
            <a:off x="7222284" y="4836342"/>
            <a:ext cx="4832943" cy="2021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Selma Cherchali, CNES Chair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4.2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 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-FR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9"/>
          <p:cNvGrpSpPr/>
          <p:nvPr/>
        </p:nvGrpSpPr>
        <p:grpSpPr>
          <a:xfrm>
            <a:off x="5561025" y="2371625"/>
            <a:ext cx="6425375" cy="1238100"/>
            <a:chOff x="6548500" y="1144075"/>
            <a:chExt cx="6425375" cy="1238100"/>
          </a:xfrm>
        </p:grpSpPr>
        <p:sp>
          <p:nvSpPr>
            <p:cNvPr id="79" name="Google Shape;79;p9"/>
            <p:cNvSpPr/>
            <p:nvPr/>
          </p:nvSpPr>
          <p:spPr>
            <a:xfrm>
              <a:off x="6548500" y="1144075"/>
              <a:ext cx="1203900" cy="1238100"/>
            </a:xfrm>
            <a:prstGeom prst="star6">
              <a:avLst>
                <a:gd fmla="val 28868" name="adj"/>
                <a:gd fmla="val 115470" name="hf"/>
              </a:avLst>
            </a:prstGeom>
            <a:solidFill>
              <a:srgbClr val="FFFF00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9"/>
            <p:cNvSpPr txBox="1"/>
            <p:nvPr/>
          </p:nvSpPr>
          <p:spPr>
            <a:xfrm>
              <a:off x="6748275" y="1563025"/>
              <a:ext cx="622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/>
                <a:t>10 Mins</a:t>
              </a:r>
              <a:endParaRPr b="1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100224" y="8724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2400">
                <a:solidFill>
                  <a:schemeClr val="lt1"/>
                </a:solidFill>
              </a:rPr>
              <a:t>CNES in the French industrial environment</a:t>
            </a:r>
            <a:br>
              <a:rPr b="1" lang="fr-FR" sz="2400">
                <a:solidFill>
                  <a:schemeClr val="lt1"/>
                </a:solidFill>
              </a:rPr>
            </a:br>
            <a:r>
              <a:rPr b="1" lang="fr-FR" sz="2400">
                <a:solidFill>
                  <a:schemeClr val="lt1"/>
                </a:solidFill>
              </a:rPr>
              <a:t>Main trends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372245" y="1087100"/>
            <a:ext cx="11290166" cy="499048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0990" lvl="0" marL="55878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lang="fr-FR" sz="2400">
                <a:solidFill>
                  <a:srgbClr val="004189"/>
                </a:solidFill>
              </a:rPr>
              <a:t>Drastic changes in our environment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Space industry becomes more and more mature, 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Increased investment capacity in Earth Observation initiatives (from Space infrastructure to services),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Development and operations of services using Earth Observation data : digital companies are more and more involved,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More and more users can benefit from EO missions,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Start-ups appear in all areas (satellites, launchers, services, …)</a:t>
            </a:r>
            <a:endParaRPr/>
          </a:p>
          <a:p>
            <a:pPr indent="-285740" lvl="0" marL="55878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None/>
            </a:pPr>
            <a:r>
              <a:t/>
            </a:r>
            <a:endParaRPr sz="2133">
              <a:solidFill>
                <a:srgbClr val="004189"/>
              </a:solidFill>
            </a:endParaRPr>
          </a:p>
          <a:p>
            <a:pPr indent="-380990" lvl="0" marL="55878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lang="fr-FR" sz="2400">
                <a:solidFill>
                  <a:srgbClr val="004189"/>
                </a:solidFill>
              </a:rPr>
              <a:t>CNES is constantly adapting to this rapidly changing environment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Changes in our relationship with the Space industry,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Development of relations with many companies, including new actors,</a:t>
            </a:r>
            <a:endParaRPr/>
          </a:p>
          <a:p>
            <a:pPr indent="-380990" lvl="1" marL="116837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Provide easy access to space technology for all categories of actors (private companies of all sizes including start-ups, institutional partners) : the « Connect by CNES » initiative, </a:t>
            </a:r>
            <a:endParaRPr/>
          </a:p>
          <a:p>
            <a:pPr indent="0" lvl="1" marL="7873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None/>
            </a:pPr>
            <a:r>
              <a:t/>
            </a:r>
            <a:endParaRPr sz="1067">
              <a:solidFill>
                <a:srgbClr val="004189"/>
              </a:solidFill>
            </a:endParaRPr>
          </a:p>
        </p:txBody>
      </p:sp>
      <p:pic>
        <p:nvPicPr>
          <p:cNvPr id="87" name="Google Shape;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426" y="5517165"/>
            <a:ext cx="991197" cy="8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/>
          <p:nvPr/>
        </p:nvSpPr>
        <p:spPr>
          <a:xfrm>
            <a:off x="-50800" y="6527800"/>
            <a:ext cx="12280800" cy="330400"/>
          </a:xfrm>
          <a:prstGeom prst="rect">
            <a:avLst/>
          </a:prstGeom>
          <a:solidFill>
            <a:srgbClr val="00418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11296611" y="64208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9396525" y="4727419"/>
            <a:ext cx="1549242" cy="145411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6201651" y="4727420"/>
            <a:ext cx="3086448" cy="145411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1582141" y="2013626"/>
            <a:ext cx="7095620" cy="987716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-50800" y="6527800"/>
            <a:ext cx="12280800" cy="330400"/>
          </a:xfrm>
          <a:prstGeom prst="rect">
            <a:avLst/>
          </a:prstGeom>
          <a:solidFill>
            <a:srgbClr val="00418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11296611" y="64208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1178964" y="3646767"/>
            <a:ext cx="1919417" cy="321276"/>
          </a:xfrm>
          <a:prstGeom prst="rect">
            <a:avLst/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3098381" y="3646766"/>
            <a:ext cx="1919417" cy="321276"/>
          </a:xfrm>
          <a:prstGeom prst="rect">
            <a:avLst/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5017798" y="3646765"/>
            <a:ext cx="1919417" cy="321276"/>
          </a:xfrm>
          <a:prstGeom prst="rect">
            <a:avLst/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6937216" y="3646763"/>
            <a:ext cx="1919417" cy="321276"/>
          </a:xfrm>
          <a:prstGeom prst="rect">
            <a:avLst/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8856633" y="3646762"/>
            <a:ext cx="1919417" cy="321276"/>
          </a:xfrm>
          <a:prstGeom prst="rect">
            <a:avLst/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1065804" y="3586582"/>
            <a:ext cx="56297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1980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3007740" y="3586582"/>
            <a:ext cx="56297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1990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4949676" y="3586582"/>
            <a:ext cx="56297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6903154" y="3586582"/>
            <a:ext cx="56297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8833548" y="3586582"/>
            <a:ext cx="56297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1925080" y="2477161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1</a:t>
            </a: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2791069" y="2477161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2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3488912" y="2477161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3</a:t>
            </a: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4211438" y="2477161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4</a:t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5014046" y="2477161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5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6726504" y="2477161"/>
            <a:ext cx="759577" cy="33775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6</a:t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7525546" y="2477161"/>
            <a:ext cx="759577" cy="33775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Spot 7</a:t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6676986" y="4869877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PHR1</a:t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6937257" y="5219307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PHR2</a:t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8468396" y="5219307"/>
            <a:ext cx="759577" cy="33775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PNEO4</a:t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425832" y="4869877"/>
            <a:ext cx="759577" cy="33775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PNEO3</a:t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9585868" y="4869877"/>
            <a:ext cx="759577" cy="337752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CO3D</a:t>
            </a:r>
            <a:endParaRPr/>
          </a:p>
        </p:txBody>
      </p:sp>
      <p:cxnSp>
        <p:nvCxnSpPr>
          <p:cNvPr id="121" name="Google Shape;121;p11"/>
          <p:cNvCxnSpPr/>
          <p:nvPr/>
        </p:nvCxnSpPr>
        <p:spPr>
          <a:xfrm>
            <a:off x="2342344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" name="Google Shape;122;p11"/>
          <p:cNvCxnSpPr/>
          <p:nvPr/>
        </p:nvCxnSpPr>
        <p:spPr>
          <a:xfrm>
            <a:off x="3159204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" name="Google Shape;123;p11"/>
          <p:cNvCxnSpPr/>
          <p:nvPr/>
        </p:nvCxnSpPr>
        <p:spPr>
          <a:xfrm>
            <a:off x="3898855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" name="Google Shape;124;p11"/>
          <p:cNvCxnSpPr/>
          <p:nvPr/>
        </p:nvCxnSpPr>
        <p:spPr>
          <a:xfrm>
            <a:off x="4638505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p11"/>
          <p:cNvCxnSpPr/>
          <p:nvPr/>
        </p:nvCxnSpPr>
        <p:spPr>
          <a:xfrm>
            <a:off x="5378156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11"/>
          <p:cNvCxnSpPr/>
          <p:nvPr/>
        </p:nvCxnSpPr>
        <p:spPr>
          <a:xfrm>
            <a:off x="7254628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11"/>
          <p:cNvCxnSpPr/>
          <p:nvPr/>
        </p:nvCxnSpPr>
        <p:spPr>
          <a:xfrm>
            <a:off x="7730668" y="2892157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p11"/>
          <p:cNvCxnSpPr/>
          <p:nvPr/>
        </p:nvCxnSpPr>
        <p:spPr>
          <a:xfrm rot="10800000">
            <a:off x="7119871" y="4048832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11"/>
          <p:cNvCxnSpPr/>
          <p:nvPr/>
        </p:nvCxnSpPr>
        <p:spPr>
          <a:xfrm rot="10800000">
            <a:off x="7254628" y="4048833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11"/>
          <p:cNvCxnSpPr/>
          <p:nvPr/>
        </p:nvCxnSpPr>
        <p:spPr>
          <a:xfrm rot="10800000">
            <a:off x="9014985" y="4048833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11"/>
          <p:cNvCxnSpPr/>
          <p:nvPr/>
        </p:nvCxnSpPr>
        <p:spPr>
          <a:xfrm rot="10800000">
            <a:off x="8943717" y="4048832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11"/>
          <p:cNvCxnSpPr/>
          <p:nvPr/>
        </p:nvCxnSpPr>
        <p:spPr>
          <a:xfrm rot="10800000">
            <a:off x="9561460" y="4048832"/>
            <a:ext cx="0" cy="694424"/>
          </a:xfrm>
          <a:prstGeom prst="straightConnector1">
            <a:avLst/>
          </a:prstGeom>
          <a:noFill/>
          <a:ln cap="flat" cmpd="sng" w="25400">
            <a:solidFill>
              <a:srgbClr val="2F415D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33" name="Google Shape;133;p11"/>
          <p:cNvSpPr/>
          <p:nvPr/>
        </p:nvSpPr>
        <p:spPr>
          <a:xfrm>
            <a:off x="1202353" y="4447539"/>
            <a:ext cx="759577" cy="33775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1187661" y="4892875"/>
            <a:ext cx="759577" cy="337752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1208080" y="5346664"/>
            <a:ext cx="759577" cy="337752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2117755" y="4431750"/>
            <a:ext cx="16097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funding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2117755" y="4877086"/>
            <a:ext cx="167866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Private funding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2117755" y="5330875"/>
            <a:ext cx="27398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Public/Private Partnership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1"/>
          <p:cNvCxnSpPr/>
          <p:nvPr/>
        </p:nvCxnSpPr>
        <p:spPr>
          <a:xfrm flipH="1">
            <a:off x="9278422" y="3001342"/>
            <a:ext cx="9676" cy="1538513"/>
          </a:xfrm>
          <a:prstGeom prst="straightConnector1">
            <a:avLst/>
          </a:prstGeom>
          <a:noFill/>
          <a:ln cap="flat" cmpd="sng" w="31750">
            <a:solidFill>
              <a:schemeClr val="accent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0" name="Google Shape;140;p11"/>
          <p:cNvSpPr txBox="1"/>
          <p:nvPr>
            <p:ph type="title"/>
          </p:nvPr>
        </p:nvSpPr>
        <p:spPr>
          <a:xfrm>
            <a:off x="142649" y="799411"/>
            <a:ext cx="11360800" cy="137965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fr-FR" sz="1800">
                <a:solidFill>
                  <a:srgbClr val="004189"/>
                </a:solidFill>
              </a:rPr>
            </a:br>
            <a:r>
              <a:rPr b="1" lang="fr-FR" sz="1800">
                <a:solidFill>
                  <a:srgbClr val="004189"/>
                </a:solidFill>
              </a:rPr>
              <a:t>The evolution of CNES relation with Industry : </a:t>
            </a:r>
            <a:br>
              <a:rPr b="1" lang="fr-FR" sz="1800">
                <a:solidFill>
                  <a:srgbClr val="004189"/>
                </a:solidFill>
              </a:rPr>
            </a:br>
            <a:r>
              <a:rPr b="1" lang="fr-FR" sz="1800">
                <a:solidFill>
                  <a:srgbClr val="004189"/>
                </a:solidFill>
              </a:rPr>
              <a:t>The French high resolution optical satellites</a:t>
            </a:r>
            <a:endParaRPr b="1" i="1" sz="1800">
              <a:solidFill>
                <a:srgbClr val="004189"/>
              </a:solidFill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1961930" y="2099009"/>
            <a:ext cx="3610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resolution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6357464" y="5617604"/>
            <a:ext cx="20329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resolution,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agility …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1"/>
          <p:cNvCxnSpPr/>
          <p:nvPr/>
        </p:nvCxnSpPr>
        <p:spPr>
          <a:xfrm>
            <a:off x="3898855" y="2289943"/>
            <a:ext cx="3587226" cy="0"/>
          </a:xfrm>
          <a:prstGeom prst="straightConnector1">
            <a:avLst/>
          </a:prstGeom>
          <a:noFill/>
          <a:ln cap="flat" cmpd="sng" w="34925">
            <a:solidFill>
              <a:srgbClr val="2F415D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44" name="Google Shape;144;p11"/>
          <p:cNvSpPr txBox="1"/>
          <p:nvPr/>
        </p:nvSpPr>
        <p:spPr>
          <a:xfrm>
            <a:off x="9640883" y="5645569"/>
            <a:ext cx="12282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 products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426" y="5517165"/>
            <a:ext cx="991197" cy="8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1"/>
          <p:cNvSpPr/>
          <p:nvPr/>
        </p:nvSpPr>
        <p:spPr>
          <a:xfrm>
            <a:off x="2386188" y="96113"/>
            <a:ext cx="66287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CNES in the French industrial environment</a:t>
            </a:r>
            <a:br>
              <a:rPr b="1" i="0" lang="fr-F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illustration -&gt; Anticipation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/>
          <p:nvPr/>
        </p:nvSpPr>
        <p:spPr>
          <a:xfrm>
            <a:off x="-50800" y="6527800"/>
            <a:ext cx="12280800" cy="330400"/>
          </a:xfrm>
          <a:prstGeom prst="rect">
            <a:avLst/>
          </a:prstGeom>
          <a:solidFill>
            <a:srgbClr val="00418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>
            <p:ph idx="12" type="sldNum"/>
          </p:nvPr>
        </p:nvSpPr>
        <p:spPr>
          <a:xfrm>
            <a:off x="11296611" y="64208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68" y="206534"/>
            <a:ext cx="1292833" cy="1292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>
            <p:ph type="title"/>
          </p:nvPr>
        </p:nvSpPr>
        <p:spPr>
          <a:xfrm>
            <a:off x="110800" y="390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>
                <a:solidFill>
                  <a:srgbClr val="004189"/>
                </a:solidFill>
              </a:rPr>
              <a:t>CO3D</a:t>
            </a:r>
            <a:endParaRPr i="1" sz="2548">
              <a:solidFill>
                <a:srgbClr val="004189"/>
              </a:solidFill>
            </a:endParaRPr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374411" y="4353974"/>
            <a:ext cx="11360800" cy="9841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888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800" y="87364"/>
            <a:ext cx="12261800" cy="672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/>
          <p:nvPr/>
        </p:nvSpPr>
        <p:spPr>
          <a:xfrm>
            <a:off x="687977" y="2121807"/>
            <a:ext cx="3624944" cy="2232167"/>
          </a:xfrm>
          <a:prstGeom prst="roundRect">
            <a:avLst>
              <a:gd fmla="val 16667" name="adj"/>
            </a:avLst>
          </a:prstGeom>
          <a:solidFill>
            <a:srgbClr val="6F88B3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PPP Objectives 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Courier New"/>
              <a:buChar char="o"/>
            </a:pPr>
            <a:r>
              <a:rPr b="0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the industry for the development of low cost 0,5 m imagery satellites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Courier New"/>
              <a:buChar char="o"/>
            </a:pPr>
            <a:r>
              <a:rPr b="0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Optical DEM  (~1m resolution) at global scale, via massive cloud production</a:t>
            </a:r>
            <a:endParaRPr b="0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6629168" y="3797574"/>
            <a:ext cx="5419609" cy="2885649"/>
          </a:xfrm>
          <a:prstGeom prst="roundRect">
            <a:avLst>
              <a:gd fmla="val 16667" name="adj"/>
            </a:avLst>
          </a:prstGeom>
          <a:solidFill>
            <a:srgbClr val="8296B0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to 3D products 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Courier New"/>
              <a:buChar char="o"/>
            </a:pPr>
            <a:r>
              <a:rPr b="0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CNES owns the rights of all data acquired in the initial demonstration phase,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79"/>
              <a:buFont typeface="Courier New"/>
              <a:buChar char="o"/>
            </a:pPr>
            <a:r>
              <a:rPr b="0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Beyond the initial phase, access to all data at low cost for CNES and their institutional partners</a:t>
            </a:r>
            <a:endParaRPr b="0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07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Courier New"/>
              <a:buNone/>
            </a:pPr>
            <a:r>
              <a:t/>
            </a:r>
            <a:endParaRPr b="0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67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parallel with the CO3D development, several initiatives have started to promote the use of CO3D products (e.g. AIGEO)</a:t>
            </a:r>
            <a:endParaRPr b="0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7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113166" y="43389"/>
            <a:ext cx="11360800" cy="756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FR" sz="2400">
                <a:solidFill>
                  <a:schemeClr val="lt1"/>
                </a:solidFill>
              </a:rPr>
              <a:t>CNES in the French industrial environment</a:t>
            </a:r>
            <a:br>
              <a:rPr b="1" lang="fr-FR" sz="2400">
                <a:solidFill>
                  <a:schemeClr val="lt1"/>
                </a:solidFill>
              </a:rPr>
            </a:br>
            <a:r>
              <a:rPr b="1" lang="fr-FR" sz="2400">
                <a:solidFill>
                  <a:schemeClr val="lt1"/>
                </a:solidFill>
              </a:rPr>
              <a:t>An example</a:t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426" y="5517165"/>
            <a:ext cx="991197" cy="8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/>
          <p:cNvSpPr/>
          <p:nvPr/>
        </p:nvSpPr>
        <p:spPr>
          <a:xfrm>
            <a:off x="-50800" y="6527800"/>
            <a:ext cx="12280800" cy="330400"/>
          </a:xfrm>
          <a:prstGeom prst="rect">
            <a:avLst/>
          </a:prstGeom>
          <a:solidFill>
            <a:srgbClr val="00418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3"/>
          <p:cNvSpPr txBox="1"/>
          <p:nvPr>
            <p:ph idx="12" type="sldNum"/>
          </p:nvPr>
        </p:nvSpPr>
        <p:spPr>
          <a:xfrm>
            <a:off x="11296611" y="64208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3566" y="2130887"/>
            <a:ext cx="6032856" cy="316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3"/>
          <p:cNvSpPr txBox="1"/>
          <p:nvPr/>
        </p:nvSpPr>
        <p:spPr>
          <a:xfrm>
            <a:off x="6361889" y="799412"/>
            <a:ext cx="4105073" cy="111693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fr-FR" sz="1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3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AI4GEO</a:t>
            </a:r>
            <a:endParaRPr b="1" i="1" sz="32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-6400" y="1118559"/>
            <a:ext cx="5799966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0990" lvl="0" marL="5587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Co-funded by French public investment funds, private companies and public entities (incl. CNES)</a:t>
            </a:r>
            <a:endParaRPr/>
          </a:p>
          <a:p>
            <a:pPr indent="-380990" lvl="0" marL="5587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Axis 1 (lead : institutional partners) </a:t>
            </a:r>
            <a:endParaRPr/>
          </a:p>
          <a:p>
            <a:pPr indent="0" lvl="4" marL="1777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development of software tools </a:t>
            </a:r>
            <a:r>
              <a:rPr b="1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to extract 2D &amp; 3D information automatically and at large scales</a:t>
            </a:r>
            <a:r>
              <a:rPr b="0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 from satellite products, and of the production platform</a:t>
            </a:r>
            <a:endParaRPr b="1" i="0" sz="20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5587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Axis 2 (lead : industry) </a:t>
            </a:r>
            <a:endParaRPr/>
          </a:p>
          <a:p>
            <a:pPr indent="0" lvl="0" marL="1777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development of </a:t>
            </a:r>
            <a:r>
              <a:rPr b="1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services based on 3D products</a:t>
            </a:r>
            <a:r>
              <a:rPr b="0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 in various application fields</a:t>
            </a:r>
            <a:endParaRPr b="0" i="0" sz="20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9908" y="4596434"/>
            <a:ext cx="3287350" cy="192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/>
        </p:nvSpPr>
        <p:spPr>
          <a:xfrm>
            <a:off x="2289076" y="254528"/>
            <a:ext cx="8468211" cy="58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1706"/>
              <a:buFont typeface="Arial"/>
              <a:buNone/>
            </a:pPr>
            <a:r>
              <a:rPr b="1" i="0" lang="fr-FR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the space user community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fr-FR" sz="16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objectives of “Connect by CNES”</a:t>
            </a:r>
            <a:endParaRPr b="0" i="0" sz="162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0" y="1080479"/>
            <a:ext cx="11430000" cy="47765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1" marL="609746" marR="0" rtl="0" algn="l">
              <a:lnSpc>
                <a:spcPct val="115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In order to stimulate </a:t>
            </a:r>
            <a:r>
              <a:rPr b="1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National Economic Development</a:t>
            </a: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, through the innovative use of satellite data and systems</a:t>
            </a:r>
            <a:endParaRPr/>
          </a:p>
          <a:p>
            <a:pPr indent="-285750" lvl="1" marL="60974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Contributing to the </a:t>
            </a:r>
            <a:r>
              <a:rPr b="1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Social and Environmental Development</a:t>
            </a: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 of France, thanks to the use of satellite technologies </a:t>
            </a:r>
            <a:endParaRPr/>
          </a:p>
          <a:p>
            <a:pPr indent="0" lvl="1" marL="32399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br>
              <a:rPr b="1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2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609746" marR="0" rtl="0" algn="l">
              <a:lnSpc>
                <a:spcPct val="115000"/>
              </a:lnSpc>
              <a:spcBef>
                <a:spcPts val="1215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Three priority sectors: Mobility, Health and Environment </a:t>
            </a:r>
            <a:endParaRPr/>
          </a:p>
          <a:p>
            <a:pPr indent="-285750" lvl="1" marL="60974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⮚"/>
            </a:pPr>
            <a:r>
              <a:rPr b="0" i="0" lang="fr-FR" sz="22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5 key targets : International, Start-ups, SMEs, Large Groups and Communities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14"/>
          <p:cNvGrpSpPr/>
          <p:nvPr/>
        </p:nvGrpSpPr>
        <p:grpSpPr>
          <a:xfrm>
            <a:off x="1932429" y="2900583"/>
            <a:ext cx="6578804" cy="1799001"/>
            <a:chOff x="767386" y="2293920"/>
            <a:chExt cx="7309782" cy="1998890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5872392" y="2293920"/>
              <a:ext cx="2204776" cy="1976072"/>
              <a:chOff x="1265148" y="4780526"/>
              <a:chExt cx="2134322" cy="1915210"/>
            </a:xfrm>
          </p:grpSpPr>
          <p:pic>
            <p:nvPicPr>
              <p:cNvPr id="179" name="Google Shape;179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265148" y="5495180"/>
                <a:ext cx="2134322" cy="1200556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80" name="Google Shape;180;p14"/>
              <p:cNvPicPr preferRelativeResize="0"/>
              <p:nvPr/>
            </p:nvPicPr>
            <p:blipFill rotWithShape="1">
              <a:blip r:embed="rId4">
                <a:alphaModFix/>
              </a:blip>
              <a:srcRect b="3479" l="0" r="30867" t="0"/>
              <a:stretch/>
            </p:blipFill>
            <p:spPr>
              <a:xfrm>
                <a:off x="2325919" y="4780526"/>
                <a:ext cx="1067619" cy="968839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pic>
          <p:nvPicPr>
            <p:cNvPr id="181" name="Google Shape;181;p14"/>
            <p:cNvPicPr preferRelativeResize="0"/>
            <p:nvPr/>
          </p:nvPicPr>
          <p:blipFill rotWithShape="1">
            <a:blip r:embed="rId5">
              <a:alphaModFix/>
            </a:blip>
            <a:srcRect b="0" l="13455" r="15304" t="0"/>
            <a:stretch/>
          </p:blipFill>
          <p:spPr>
            <a:xfrm>
              <a:off x="767386" y="2343417"/>
              <a:ext cx="2472814" cy="1949393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182" name="Google Shape;182;p14"/>
            <p:cNvGrpSpPr/>
            <p:nvPr/>
          </p:nvGrpSpPr>
          <p:grpSpPr>
            <a:xfrm>
              <a:off x="3323493" y="2293920"/>
              <a:ext cx="2468236" cy="1998890"/>
              <a:chOff x="4915192" y="4851072"/>
              <a:chExt cx="2346008" cy="1826618"/>
            </a:xfrm>
          </p:grpSpPr>
          <p:pic>
            <p:nvPicPr>
              <p:cNvPr id="183" name="Google Shape;183;p14"/>
              <p:cNvPicPr preferRelativeResize="0"/>
              <p:nvPr/>
            </p:nvPicPr>
            <p:blipFill rotWithShape="1">
              <a:blip r:embed="rId6">
                <a:alphaModFix/>
              </a:blip>
              <a:srcRect b="17164" l="15200" r="9202" t="0"/>
              <a:stretch/>
            </p:blipFill>
            <p:spPr>
              <a:xfrm>
                <a:off x="4915192" y="4886643"/>
                <a:ext cx="1393690" cy="935971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84" name="Google Shape;184;p14"/>
              <p:cNvPicPr preferRelativeResize="0"/>
              <p:nvPr/>
            </p:nvPicPr>
            <p:blipFill rotWithShape="1">
              <a:blip r:embed="rId7">
                <a:alphaModFix/>
              </a:blip>
              <a:srcRect b="25256" l="8787" r="6997" t="26026"/>
              <a:stretch/>
            </p:blipFill>
            <p:spPr>
              <a:xfrm>
                <a:off x="4915192" y="5829467"/>
                <a:ext cx="2346008" cy="848223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85" name="Google Shape;185;p1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847487" y="4851072"/>
                <a:ext cx="1411214" cy="940518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pic>
          <p:nvPicPr>
            <p:cNvPr id="186" name="Google Shape;186;p14"/>
            <p:cNvPicPr preferRelativeResize="0"/>
            <p:nvPr/>
          </p:nvPicPr>
          <p:blipFill rotWithShape="1">
            <a:blip r:embed="rId9">
              <a:alphaModFix/>
            </a:blip>
            <a:srcRect b="0" l="13926" r="11674" t="0"/>
            <a:stretch/>
          </p:blipFill>
          <p:spPr>
            <a:xfrm>
              <a:off x="5868222" y="2300992"/>
              <a:ext cx="1176645" cy="992556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187" name="Google Shape;18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" y="0"/>
            <a:ext cx="1932428" cy="100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965426" y="5517165"/>
            <a:ext cx="991197" cy="8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/>
          <p:nvPr/>
        </p:nvSpPr>
        <p:spPr>
          <a:xfrm>
            <a:off x="4639035" y="5935021"/>
            <a:ext cx="32496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https://www.connectbycnes.fr/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900" y="1608483"/>
            <a:ext cx="1654119" cy="2415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/>
          <p:nvPr/>
        </p:nvSpPr>
        <p:spPr>
          <a:xfrm>
            <a:off x="10713443" y="3406959"/>
            <a:ext cx="898164" cy="10816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3617" y="1248544"/>
            <a:ext cx="1414965" cy="13709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3011527" y="1248544"/>
            <a:ext cx="19335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160 start-up incubed with CNES support since 5 years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5650927" y="4125155"/>
            <a:ext cx="29517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14 partnerships with regions and key accounts</a:t>
            </a:r>
            <a:endParaRPr/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200" y="3390392"/>
            <a:ext cx="1789276" cy="143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2411848" y="3505677"/>
            <a:ext cx="21733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50 training courses in 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Ambassadors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1601" y="4632987"/>
            <a:ext cx="28289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32249" y="4455542"/>
            <a:ext cx="212407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/>
        </p:nvSpPr>
        <p:spPr>
          <a:xfrm>
            <a:off x="4459471" y="5541487"/>
            <a:ext cx="20990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140 events in 3 years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10253925" y="4829116"/>
            <a:ext cx="1880451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229 technical support and expertise interventions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since 5 years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38715" y="1471842"/>
            <a:ext cx="1398638" cy="1075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 txBox="1"/>
          <p:nvPr/>
        </p:nvSpPr>
        <p:spPr>
          <a:xfrm>
            <a:off x="10135744" y="1438139"/>
            <a:ext cx="19670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Private funding</a:t>
            </a:r>
            <a:endParaRPr b="1" i="0" sz="2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2111243" cy="101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/>
          <p:nvPr/>
        </p:nvSpPr>
        <p:spPr>
          <a:xfrm>
            <a:off x="3978277" y="165581"/>
            <a:ext cx="29691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b="1" i="0" lang="fr-FR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fr-FR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figures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426" y="5517165"/>
            <a:ext cx="991197" cy="87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711" y="3124069"/>
            <a:ext cx="3353897" cy="282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316" y="1278961"/>
            <a:ext cx="2436685" cy="15226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>
            <p:ph idx="1" type="body"/>
          </p:nvPr>
        </p:nvSpPr>
        <p:spPr>
          <a:xfrm>
            <a:off x="5062029" y="1278961"/>
            <a:ext cx="6422400" cy="499048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0990" lvl="0" marL="55878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lang="fr-FR" sz="2400">
                <a:solidFill>
                  <a:srgbClr val="004189"/>
                </a:solidFill>
              </a:rPr>
              <a:t>EO Lab, created in 2018 to support Connect by CNES in the promotion of Space solutions for public institutes, local authorities, start-ups, SMEs, …</a:t>
            </a:r>
            <a:endParaRPr/>
          </a:p>
          <a:p>
            <a:pPr indent="-285740" lvl="0" marL="55878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None/>
            </a:pPr>
            <a:r>
              <a:t/>
            </a:r>
            <a:endParaRPr b="1" sz="2400">
              <a:solidFill>
                <a:srgbClr val="004189"/>
              </a:solidFill>
            </a:endParaRPr>
          </a:p>
          <a:p>
            <a:pPr indent="-380990" lvl="0" marL="55878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❖"/>
            </a:pPr>
            <a:r>
              <a:rPr b="1" lang="fr-FR" sz="2400">
                <a:solidFill>
                  <a:srgbClr val="004189"/>
                </a:solidFill>
              </a:rPr>
              <a:t>Technical support to users on the following topics</a:t>
            </a:r>
            <a:endParaRPr/>
          </a:p>
          <a:p>
            <a:pPr indent="-380990" lvl="1" marL="116837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Choice of Space data depending on user needs,</a:t>
            </a:r>
            <a:endParaRPr/>
          </a:p>
          <a:p>
            <a:pPr indent="-380990" lvl="1" marL="116837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Data processing : which information can be derived from the data ?</a:t>
            </a:r>
            <a:endParaRPr/>
          </a:p>
          <a:p>
            <a:pPr indent="-380990" lvl="1" marL="116837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Access to data and processing platforms,</a:t>
            </a:r>
            <a:endParaRPr/>
          </a:p>
          <a:p>
            <a:pPr indent="-380990" lvl="1" marL="116837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9"/>
              </a:buClr>
              <a:buSzPts val="1500"/>
              <a:buFont typeface="Noto Sans Symbols"/>
              <a:buChar char="⮚"/>
            </a:pPr>
            <a:r>
              <a:rPr lang="fr-FR" sz="1800">
                <a:solidFill>
                  <a:srgbClr val="004189"/>
                </a:solidFill>
              </a:rPr>
              <a:t>Training sessions</a:t>
            </a:r>
            <a:endParaRPr/>
          </a:p>
          <a:p>
            <a:pPr indent="0" lvl="1" marL="78738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89"/>
              </a:buClr>
              <a:buSzPts val="1500"/>
              <a:buNone/>
            </a:pPr>
            <a:r>
              <a:t/>
            </a:r>
            <a:endParaRPr sz="1067">
              <a:solidFill>
                <a:srgbClr val="004189"/>
              </a:solidFill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1955589" y="233783"/>
            <a:ext cx="8468211" cy="58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1706"/>
              <a:buFont typeface="Arial"/>
              <a:buNone/>
            </a:pPr>
            <a:r>
              <a:rPr b="1" i="0" lang="fr-FR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the space user community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fr-FR" sz="162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objectives of “Connect by CNES”</a:t>
            </a:r>
            <a:endParaRPr b="0" i="0" sz="162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/>
        </p:nvSpPr>
        <p:spPr>
          <a:xfrm>
            <a:off x="82063" y="1727771"/>
            <a:ext cx="11260852" cy="54350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Each CEOS agency develops their own strategy for supporting the commercial sector</a:t>
            </a:r>
            <a:endParaRPr/>
          </a:p>
          <a:p>
            <a:pPr indent="-285750" lvl="1" marL="869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⮚"/>
            </a:pPr>
            <a:r>
              <a:rPr b="0" i="0" lang="fr-FR" sz="14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Cooperation between Space agencies / competition between private companies ?</a:t>
            </a:r>
            <a:endParaRPr/>
          </a:p>
          <a:p>
            <a:pPr indent="-184150" lvl="1" marL="869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❖"/>
            </a:pPr>
            <a:r>
              <a:rPr b="1" i="0" lang="fr-FR" sz="20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Data policy : </a:t>
            </a:r>
            <a:endParaRPr/>
          </a:p>
          <a:p>
            <a:pPr indent="-285750" lvl="1" marL="869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⮚"/>
            </a:pPr>
            <a:r>
              <a:rPr b="0" i="0" lang="fr-FR" sz="16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Co-existence of « Open Data » for public missions and private data ownership for commercial missions ?</a:t>
            </a:r>
            <a:endParaRPr b="1" i="0" sz="14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1" marL="869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Space infrastructure </a:t>
            </a:r>
            <a:r>
              <a:rPr b="0" i="0" lang="fr-FR" sz="1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: how can CEOS members include private initiatives in their analysis ? E.g. integration of commercial missions in VC ?</a:t>
            </a:r>
            <a:endParaRPr b="0" i="0" sz="12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869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⮚"/>
            </a:pPr>
            <a:r>
              <a:rPr b="0" i="0" lang="fr-FR" sz="16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Difficult to rely on commercial initiatives which are risky. Can only be considered (today) as complement to institutional systems,</a:t>
            </a:r>
            <a:endParaRPr/>
          </a:p>
          <a:p>
            <a:pPr indent="-184150" lvl="1" marL="869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“Paths to sustainability” : </a:t>
            </a:r>
            <a:r>
              <a:rPr b="0" i="0" lang="fr-FR" sz="1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interaction with the private sector is a key issue in the process to develop services based on demonstrators. Need to involve private companies early. What is the most efficient way ?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89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CEOS mutualization/standardization efforts </a:t>
            </a:r>
            <a:r>
              <a:rPr b="0" i="0" lang="fr-FR" sz="16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are very beneficial for the downstream industry (interoperability, ARD, data quality, …) ; we should feel encouraged to develop these activities even further.</a:t>
            </a:r>
            <a:endParaRPr b="0" i="0" sz="16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426" y="5517165"/>
            <a:ext cx="991197" cy="87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/>
        </p:nvSpPr>
        <p:spPr>
          <a:xfrm>
            <a:off x="334819" y="701440"/>
            <a:ext cx="11360800" cy="145304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9884"/>
              <a:buFont typeface="Arial"/>
              <a:buNone/>
            </a:pPr>
            <a:br>
              <a:rPr b="0" i="0" lang="fr-FR" sz="2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2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Towards a CEOS strategy to better work with commercial initiatives 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9884"/>
              <a:buFont typeface="Arial"/>
              <a:buNone/>
            </a:pPr>
            <a:r>
              <a:rPr b="1" i="0" lang="fr-FR" sz="2800" u="none" cap="none" strike="noStrike">
                <a:solidFill>
                  <a:srgbClr val="004189"/>
                </a:solidFill>
                <a:latin typeface="Arial"/>
                <a:ea typeface="Arial"/>
                <a:cs typeface="Arial"/>
                <a:sym typeface="Arial"/>
              </a:rPr>
              <a:t>Some questions …</a:t>
            </a:r>
            <a:endParaRPr b="1" i="0" sz="2800" u="none" cap="none" strike="noStrike">
              <a:solidFill>
                <a:srgbClr val="0041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