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embeddedFontLst>
    <p:embeddedFont>
      <p:font typeface="Questrial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ig7ifI3t6GUBP6FqVYvmPpIh5h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Questrial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3" name="Google Shape;17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8" name="Google Shape;17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sz="1200"/>
              <a:t>Copernicus was born as a tool for environment monitoring and as the EU’s contribution to global environment and climate change efforts (including international commitments such as COP21)</a:t>
            </a:r>
            <a:endParaRPr/>
          </a:p>
        </p:txBody>
      </p:sp>
      <p:sp>
        <p:nvSpPr>
          <p:cNvPr id="194" name="Google Shape;194;p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4" name="Google Shape;234;p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14.jpg"/><Relationship Id="rId4" Type="http://schemas.openxmlformats.org/officeDocument/2006/relationships/image" Target="../media/image5.jp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Relationship Id="rId3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Relationship Id="rId3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3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3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3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3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3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3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STP &amp; STCP" showMasterSp="0">
  <p:cSld name="Title Slide STP &amp; STCP">
    <p:bg>
      <p:bgPr>
        <a:solidFill>
          <a:schemeClr val="accen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3"/>
          <p:cNvPicPr preferRelativeResize="0"/>
          <p:nvPr/>
        </p:nvPicPr>
        <p:blipFill rotWithShape="1">
          <a:blip r:embed="rId2">
            <a:alphaModFix/>
          </a:blip>
          <a:srcRect b="9765" l="37215" r="45444" t="78853"/>
          <a:stretch/>
        </p:blipFill>
        <p:spPr>
          <a:xfrm>
            <a:off x="4778861" y="5979381"/>
            <a:ext cx="2335314" cy="878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3"/>
          <p:cNvPicPr preferRelativeResize="0"/>
          <p:nvPr/>
        </p:nvPicPr>
        <p:blipFill rotWithShape="1">
          <a:blip r:embed="rId2">
            <a:alphaModFix/>
          </a:blip>
          <a:srcRect b="9764" l="69843" r="0" t="22721"/>
          <a:stretch/>
        </p:blipFill>
        <p:spPr>
          <a:xfrm>
            <a:off x="8132350" y="1645920"/>
            <a:ext cx="4061286" cy="521208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3"/>
          <p:cNvSpPr/>
          <p:nvPr/>
        </p:nvSpPr>
        <p:spPr>
          <a:xfrm>
            <a:off x="951579" y="4817362"/>
            <a:ext cx="4845538" cy="1593850"/>
          </a:xfrm>
          <a:prstGeom prst="flowChartAlternateProcess">
            <a:avLst/>
          </a:prstGeom>
          <a:noFill/>
          <a:ln>
            <a:noFill/>
          </a:ln>
        </p:spPr>
        <p:txBody>
          <a:bodyPr anchorCtr="0" anchor="ctr" bIns="0" lIns="1440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SpaceTec Partners GmbH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Rumfordstr. 10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80469 Munich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Germany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www.spacetec.partners</a:t>
            </a:r>
            <a:endParaRPr b="1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8173" y="608807"/>
            <a:ext cx="4095262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3"/>
          <p:cNvSpPr txBox="1"/>
          <p:nvPr/>
        </p:nvSpPr>
        <p:spPr>
          <a:xfrm>
            <a:off x="10415954" y="6316664"/>
            <a:ext cx="109998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CONFIDENTIAL</a:t>
            </a:r>
            <a:endParaRPr/>
          </a:p>
        </p:txBody>
      </p:sp>
      <p:sp>
        <p:nvSpPr>
          <p:cNvPr id="105" name="Google Shape;105;p23"/>
          <p:cNvSpPr txBox="1"/>
          <p:nvPr>
            <p:ph type="title"/>
          </p:nvPr>
        </p:nvSpPr>
        <p:spPr>
          <a:xfrm>
            <a:off x="1209560" y="2436923"/>
            <a:ext cx="10635540" cy="52493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3"/>
          <p:cNvSpPr txBox="1"/>
          <p:nvPr>
            <p:ph idx="1" type="body"/>
          </p:nvPr>
        </p:nvSpPr>
        <p:spPr>
          <a:xfrm>
            <a:off x="1209561" y="3036999"/>
            <a:ext cx="10635538" cy="356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⮚"/>
              <a:defRPr/>
            </a:lvl5pPr>
            <a:lvl6pPr indent="-228600" lvl="5" marL="27432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3"/>
          <p:cNvSpPr txBox="1"/>
          <p:nvPr>
            <p:ph idx="2" type="body"/>
          </p:nvPr>
        </p:nvSpPr>
        <p:spPr>
          <a:xfrm>
            <a:off x="1209561" y="3444458"/>
            <a:ext cx="10635538" cy="390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⮚"/>
              <a:defRPr/>
            </a:lvl5pPr>
            <a:lvl6pPr indent="-228600" lvl="5" marL="27432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8" name="Google Shape;108;p23"/>
          <p:cNvCxnSpPr/>
          <p:nvPr/>
        </p:nvCxnSpPr>
        <p:spPr>
          <a:xfrm>
            <a:off x="930543" y="2436923"/>
            <a:ext cx="0" cy="1320430"/>
          </a:xfrm>
          <a:prstGeom prst="straightConnector1">
            <a:avLst/>
          </a:prstGeom>
          <a:noFill/>
          <a:ln cap="flat" cmpd="sng" w="57150">
            <a:solidFill>
              <a:srgbClr val="19A38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9" name="Google Shape;109;p23"/>
          <p:cNvSpPr/>
          <p:nvPr/>
        </p:nvSpPr>
        <p:spPr>
          <a:xfrm>
            <a:off x="3845353" y="4903623"/>
            <a:ext cx="4845538" cy="1593850"/>
          </a:xfrm>
          <a:prstGeom prst="flowChartAlternateProcess">
            <a:avLst/>
          </a:prstGeom>
          <a:noFill/>
          <a:ln>
            <a:noFill/>
          </a:ln>
        </p:spPr>
        <p:txBody>
          <a:bodyPr anchorCtr="0" anchor="ctr" bIns="0" lIns="1440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SpaceTec Partners SRL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Avenue Louise 66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1050 Brussels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Belgium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/>
          <p:nvPr>
            <p:ph type="title"/>
          </p:nvPr>
        </p:nvSpPr>
        <p:spPr>
          <a:xfrm>
            <a:off x="562708" y="248449"/>
            <a:ext cx="11066585" cy="475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4"/>
          <p:cNvSpPr txBox="1"/>
          <p:nvPr>
            <p:ph idx="12" type="sldNum"/>
          </p:nvPr>
        </p:nvSpPr>
        <p:spPr>
          <a:xfrm>
            <a:off x="11239446" y="6430626"/>
            <a:ext cx="69361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3" name="Google Shape;113;p24"/>
          <p:cNvSpPr txBox="1"/>
          <p:nvPr>
            <p:ph idx="1" type="body"/>
          </p:nvPr>
        </p:nvSpPr>
        <p:spPr>
          <a:xfrm>
            <a:off x="562708" y="1158949"/>
            <a:ext cx="11066585" cy="4968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302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2pPr>
            <a:lvl3pPr indent="-3302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o"/>
              <a:defRPr/>
            </a:lvl3pPr>
            <a:lvl4pPr indent="-3302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indent="-3302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⮚"/>
              <a:defRPr/>
            </a:lvl5pPr>
            <a:lvl6pPr indent="-228600" lvl="5" marL="27432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4"/>
          <p:cNvSpPr txBox="1"/>
          <p:nvPr>
            <p:ph idx="11" type="ftr"/>
          </p:nvPr>
        </p:nvSpPr>
        <p:spPr>
          <a:xfrm>
            <a:off x="2567354" y="6370302"/>
            <a:ext cx="7080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 txBox="1"/>
          <p:nvPr>
            <p:ph type="title"/>
          </p:nvPr>
        </p:nvSpPr>
        <p:spPr>
          <a:xfrm>
            <a:off x="562708" y="248449"/>
            <a:ext cx="11066585" cy="475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5"/>
          <p:cNvSpPr txBox="1"/>
          <p:nvPr>
            <p:ph idx="11" type="ftr"/>
          </p:nvPr>
        </p:nvSpPr>
        <p:spPr>
          <a:xfrm>
            <a:off x="2567354" y="6370302"/>
            <a:ext cx="7080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5"/>
          <p:cNvSpPr txBox="1"/>
          <p:nvPr>
            <p:ph idx="12" type="sldNum"/>
          </p:nvPr>
        </p:nvSpPr>
        <p:spPr>
          <a:xfrm>
            <a:off x="11239446" y="6430626"/>
            <a:ext cx="69361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/>
          <p:nvPr>
            <p:ph idx="11" type="ftr"/>
          </p:nvPr>
        </p:nvSpPr>
        <p:spPr>
          <a:xfrm>
            <a:off x="2567354" y="6370302"/>
            <a:ext cx="7080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6"/>
          <p:cNvSpPr txBox="1"/>
          <p:nvPr>
            <p:ph idx="12" type="sldNum"/>
          </p:nvPr>
        </p:nvSpPr>
        <p:spPr>
          <a:xfrm>
            <a:off x="11239446" y="6430626"/>
            <a:ext cx="69361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Layout">
  <p:cSld name="Two Content Layou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7"/>
          <p:cNvSpPr txBox="1"/>
          <p:nvPr>
            <p:ph idx="1" type="body"/>
          </p:nvPr>
        </p:nvSpPr>
        <p:spPr>
          <a:xfrm>
            <a:off x="6189785" y="935667"/>
            <a:ext cx="5392615" cy="51142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302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2pPr>
            <a:lvl3pPr indent="-3302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o"/>
              <a:defRPr/>
            </a:lvl3pPr>
            <a:lvl4pPr indent="-3302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indent="-3302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⮚"/>
              <a:defRPr/>
            </a:lvl5pPr>
            <a:lvl6pPr indent="-228600" lvl="5" marL="27432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7"/>
          <p:cNvSpPr txBox="1"/>
          <p:nvPr>
            <p:ph type="title"/>
          </p:nvPr>
        </p:nvSpPr>
        <p:spPr>
          <a:xfrm>
            <a:off x="433762" y="201881"/>
            <a:ext cx="111955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3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7"/>
          <p:cNvSpPr txBox="1"/>
          <p:nvPr>
            <p:ph idx="2" type="body"/>
          </p:nvPr>
        </p:nvSpPr>
        <p:spPr>
          <a:xfrm>
            <a:off x="609600" y="935666"/>
            <a:ext cx="5392615" cy="51142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302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2pPr>
            <a:lvl3pPr indent="-3302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o"/>
              <a:defRPr/>
            </a:lvl3pPr>
            <a:lvl4pPr indent="-3302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indent="-3302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⮚"/>
              <a:defRPr/>
            </a:lvl5pPr>
            <a:lvl6pPr indent="-228600" lvl="5" marL="27432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7"/>
          <p:cNvSpPr txBox="1"/>
          <p:nvPr>
            <p:ph idx="11" type="ftr"/>
          </p:nvPr>
        </p:nvSpPr>
        <p:spPr>
          <a:xfrm>
            <a:off x="2567354" y="6370302"/>
            <a:ext cx="7080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7"/>
          <p:cNvSpPr txBox="1"/>
          <p:nvPr>
            <p:ph idx="12" type="sldNum"/>
          </p:nvPr>
        </p:nvSpPr>
        <p:spPr>
          <a:xfrm>
            <a:off x="11239446" y="6430626"/>
            <a:ext cx="69361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Layout">
  <p:cSld name="Comparison Layou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8"/>
          <p:cNvSpPr txBox="1"/>
          <p:nvPr>
            <p:ph idx="1" type="body"/>
          </p:nvPr>
        </p:nvSpPr>
        <p:spPr>
          <a:xfrm>
            <a:off x="609600" y="895352"/>
            <a:ext cx="5386754" cy="6397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ctr">
              <a:lnSpc>
                <a:spcPct val="1003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sz="1600"/>
            </a:lvl6pPr>
            <a:lvl7pPr indent="-228600" lvl="6" marL="3200400" algn="ctr">
              <a:lnSpc>
                <a:spcPct val="1003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sz="1600"/>
            </a:lvl7pPr>
            <a:lvl8pPr indent="-228600" lvl="7" marL="3657600" algn="ctr">
              <a:lnSpc>
                <a:spcPct val="1003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sz="1600"/>
            </a:lvl8pPr>
            <a:lvl9pPr indent="-228600" lvl="8" marL="4114800" algn="ctr">
              <a:lnSpc>
                <a:spcPct val="1003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130" name="Google Shape;130;p28"/>
          <p:cNvSpPr txBox="1"/>
          <p:nvPr>
            <p:ph idx="2" type="body"/>
          </p:nvPr>
        </p:nvSpPr>
        <p:spPr>
          <a:xfrm>
            <a:off x="6193693" y="895352"/>
            <a:ext cx="5388708" cy="6397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⮚"/>
              <a:defRPr/>
            </a:lvl5pPr>
            <a:lvl6pPr indent="-228600" lvl="5" marL="27432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8"/>
          <p:cNvSpPr txBox="1"/>
          <p:nvPr>
            <p:ph type="title"/>
          </p:nvPr>
        </p:nvSpPr>
        <p:spPr>
          <a:xfrm>
            <a:off x="433762" y="201881"/>
            <a:ext cx="111955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3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8"/>
          <p:cNvSpPr txBox="1"/>
          <p:nvPr>
            <p:ph idx="3" type="body"/>
          </p:nvPr>
        </p:nvSpPr>
        <p:spPr>
          <a:xfrm>
            <a:off x="609600" y="1535113"/>
            <a:ext cx="5392615" cy="4546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302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2pPr>
            <a:lvl3pPr indent="-3302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o"/>
              <a:defRPr/>
            </a:lvl3pPr>
            <a:lvl4pPr indent="-3302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indent="-3302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⮚"/>
              <a:defRPr/>
            </a:lvl5pPr>
            <a:lvl6pPr indent="-228600" lvl="5" marL="27432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8"/>
          <p:cNvSpPr txBox="1"/>
          <p:nvPr>
            <p:ph idx="11" type="ftr"/>
          </p:nvPr>
        </p:nvSpPr>
        <p:spPr>
          <a:xfrm>
            <a:off x="2567354" y="6370302"/>
            <a:ext cx="7080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8"/>
          <p:cNvSpPr txBox="1"/>
          <p:nvPr>
            <p:ph idx="12" type="sldNum"/>
          </p:nvPr>
        </p:nvSpPr>
        <p:spPr>
          <a:xfrm>
            <a:off x="11239446" y="6430626"/>
            <a:ext cx="69361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5" name="Google Shape;135;p28"/>
          <p:cNvSpPr txBox="1"/>
          <p:nvPr>
            <p:ph idx="4" type="body"/>
          </p:nvPr>
        </p:nvSpPr>
        <p:spPr>
          <a:xfrm>
            <a:off x="6189785" y="1535113"/>
            <a:ext cx="5392615" cy="4546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302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2pPr>
            <a:lvl3pPr indent="-3302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o"/>
              <a:defRPr/>
            </a:lvl3pPr>
            <a:lvl4pPr indent="-3302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indent="-3302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⮚"/>
              <a:defRPr/>
            </a:lvl5pPr>
            <a:lvl6pPr indent="-228600" lvl="5" marL="27432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/>
          <p:nvPr>
            <p:ph type="title"/>
          </p:nvPr>
        </p:nvSpPr>
        <p:spPr>
          <a:xfrm>
            <a:off x="562708" y="248449"/>
            <a:ext cx="11066585" cy="475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9"/>
          <p:cNvSpPr txBox="1"/>
          <p:nvPr>
            <p:ph idx="1" type="body"/>
          </p:nvPr>
        </p:nvSpPr>
        <p:spPr>
          <a:xfrm rot="5400000">
            <a:off x="3611774" y="-1890117"/>
            <a:ext cx="4968453" cy="11066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>
                <a:solidFill>
                  <a:schemeClr val="dk1"/>
                </a:solidFill>
              </a:defRPr>
            </a:lvl1pPr>
            <a:lvl2pPr indent="-3302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>
                <a:solidFill>
                  <a:schemeClr val="dk1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o"/>
              <a:defRPr>
                <a:solidFill>
                  <a:schemeClr val="dk1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solidFill>
                  <a:schemeClr val="dk1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⮚"/>
              <a:defRPr>
                <a:solidFill>
                  <a:schemeClr val="dk1"/>
                </a:solidFill>
              </a:defRPr>
            </a:lvl5pPr>
            <a:lvl6pPr indent="-228600" lvl="5" marL="27432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9"/>
          <p:cNvSpPr txBox="1"/>
          <p:nvPr>
            <p:ph idx="11" type="ftr"/>
          </p:nvPr>
        </p:nvSpPr>
        <p:spPr>
          <a:xfrm>
            <a:off x="2567354" y="6370302"/>
            <a:ext cx="7080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9"/>
          <p:cNvSpPr txBox="1"/>
          <p:nvPr>
            <p:ph idx="12" type="sldNum"/>
          </p:nvPr>
        </p:nvSpPr>
        <p:spPr>
          <a:xfrm>
            <a:off x="11239446" y="6430626"/>
            <a:ext cx="69361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0"/>
          <p:cNvSpPr txBox="1"/>
          <p:nvPr>
            <p:ph type="title"/>
          </p:nvPr>
        </p:nvSpPr>
        <p:spPr>
          <a:xfrm rot="5400000">
            <a:off x="7133920" y="1957082"/>
            <a:ext cx="5811838" cy="2627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0"/>
          <p:cNvSpPr txBox="1"/>
          <p:nvPr>
            <p:ph idx="1" type="body"/>
          </p:nvPr>
        </p:nvSpPr>
        <p:spPr>
          <a:xfrm rot="5400000">
            <a:off x="1782336" y="-579010"/>
            <a:ext cx="5811838" cy="7700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302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2pPr>
            <a:lvl3pPr indent="-3302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o"/>
              <a:defRPr/>
            </a:lvl3pPr>
            <a:lvl4pPr indent="-3302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indent="-3302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⮚"/>
              <a:defRPr/>
            </a:lvl5pPr>
            <a:lvl6pPr indent="-228600" lvl="5" marL="27432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0"/>
          <p:cNvSpPr txBox="1"/>
          <p:nvPr>
            <p:ph idx="11" type="ftr"/>
          </p:nvPr>
        </p:nvSpPr>
        <p:spPr>
          <a:xfrm>
            <a:off x="2567354" y="6370302"/>
            <a:ext cx="7080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0"/>
          <p:cNvSpPr txBox="1"/>
          <p:nvPr>
            <p:ph idx="12" type="sldNum"/>
          </p:nvPr>
        </p:nvSpPr>
        <p:spPr>
          <a:xfrm>
            <a:off x="11239446" y="6430626"/>
            <a:ext cx="69361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/>
          <p:nvPr>
            <p:ph type="title"/>
          </p:nvPr>
        </p:nvSpPr>
        <p:spPr>
          <a:xfrm>
            <a:off x="840154" y="987425"/>
            <a:ext cx="3931138" cy="1069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1"/>
          <p:cNvSpPr txBox="1"/>
          <p:nvPr>
            <p:ph idx="1" type="body"/>
          </p:nvPr>
        </p:nvSpPr>
        <p:spPr>
          <a:xfrm>
            <a:off x="5183555" y="987426"/>
            <a:ext cx="6172199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>
                <a:solidFill>
                  <a:schemeClr val="dk1"/>
                </a:solidFill>
              </a:defRPr>
            </a:lvl1pPr>
            <a:lvl2pPr indent="-3302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>
                <a:solidFill>
                  <a:schemeClr val="dk1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o"/>
              <a:defRPr>
                <a:solidFill>
                  <a:schemeClr val="dk1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solidFill>
                  <a:schemeClr val="dk1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⮚"/>
              <a:defRPr>
                <a:solidFill>
                  <a:schemeClr val="dk1"/>
                </a:solidFill>
              </a:defRPr>
            </a:lvl5pPr>
            <a:lvl6pPr indent="-228600" lvl="5" marL="27432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1"/>
          <p:cNvSpPr txBox="1"/>
          <p:nvPr>
            <p:ph idx="2" type="body"/>
          </p:nvPr>
        </p:nvSpPr>
        <p:spPr>
          <a:xfrm>
            <a:off x="840154" y="2057400"/>
            <a:ext cx="393113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ctr">
              <a:lnSpc>
                <a:spcPct val="160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6pPr>
            <a:lvl7pPr indent="-228600" lvl="6" marL="3200400" algn="ctr">
              <a:lnSpc>
                <a:spcPct val="160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7pPr>
            <a:lvl8pPr indent="-228600" lvl="7" marL="3657600" algn="ctr">
              <a:lnSpc>
                <a:spcPct val="160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8pPr>
            <a:lvl9pPr indent="-228600" lvl="8" marL="4114800" algn="ctr">
              <a:lnSpc>
                <a:spcPct val="160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9pPr>
          </a:lstStyle>
          <a:p/>
        </p:txBody>
      </p:sp>
      <p:sp>
        <p:nvSpPr>
          <p:cNvPr id="150" name="Google Shape;150;p31"/>
          <p:cNvSpPr txBox="1"/>
          <p:nvPr>
            <p:ph idx="11" type="ftr"/>
          </p:nvPr>
        </p:nvSpPr>
        <p:spPr>
          <a:xfrm>
            <a:off x="2567354" y="6370302"/>
            <a:ext cx="7080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1"/>
          <p:cNvSpPr txBox="1"/>
          <p:nvPr>
            <p:ph idx="12" type="sldNum"/>
          </p:nvPr>
        </p:nvSpPr>
        <p:spPr>
          <a:xfrm>
            <a:off x="11239446" y="6430626"/>
            <a:ext cx="69361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2"/>
          <p:cNvSpPr txBox="1"/>
          <p:nvPr>
            <p:ph type="title"/>
          </p:nvPr>
        </p:nvSpPr>
        <p:spPr>
          <a:xfrm>
            <a:off x="840154" y="987425"/>
            <a:ext cx="3931138" cy="1069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32"/>
          <p:cNvSpPr/>
          <p:nvPr>
            <p:ph idx="2" type="pic"/>
          </p:nvPr>
        </p:nvSpPr>
        <p:spPr>
          <a:xfrm>
            <a:off x="5183555" y="987426"/>
            <a:ext cx="6172199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32"/>
          <p:cNvSpPr txBox="1"/>
          <p:nvPr>
            <p:ph idx="1" type="body"/>
          </p:nvPr>
        </p:nvSpPr>
        <p:spPr>
          <a:xfrm>
            <a:off x="840154" y="2057400"/>
            <a:ext cx="393113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ctr">
              <a:lnSpc>
                <a:spcPct val="160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6pPr>
            <a:lvl7pPr indent="-228600" lvl="6" marL="3200400" algn="ctr">
              <a:lnSpc>
                <a:spcPct val="160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7pPr>
            <a:lvl8pPr indent="-228600" lvl="7" marL="3657600" algn="ctr">
              <a:lnSpc>
                <a:spcPct val="160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8pPr>
            <a:lvl9pPr indent="-228600" lvl="8" marL="4114800" algn="ctr">
              <a:lnSpc>
                <a:spcPct val="160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9pPr>
          </a:lstStyle>
          <a:p/>
        </p:txBody>
      </p:sp>
      <p:sp>
        <p:nvSpPr>
          <p:cNvPr id="156" name="Google Shape;156;p32"/>
          <p:cNvSpPr txBox="1"/>
          <p:nvPr>
            <p:ph idx="11" type="ftr"/>
          </p:nvPr>
        </p:nvSpPr>
        <p:spPr>
          <a:xfrm>
            <a:off x="2567354" y="6370302"/>
            <a:ext cx="7080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2"/>
          <p:cNvSpPr txBox="1"/>
          <p:nvPr>
            <p:ph idx="12" type="sldNum"/>
          </p:nvPr>
        </p:nvSpPr>
        <p:spPr>
          <a:xfrm>
            <a:off x="11239446" y="6430626"/>
            <a:ext cx="69361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3"/>
          <p:cNvSpPr txBox="1"/>
          <p:nvPr>
            <p:ph type="title"/>
          </p:nvPr>
        </p:nvSpPr>
        <p:spPr>
          <a:xfrm>
            <a:off x="562708" y="248449"/>
            <a:ext cx="11066585" cy="475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3"/>
          <p:cNvSpPr txBox="1"/>
          <p:nvPr>
            <p:ph idx="1" type="body"/>
          </p:nvPr>
        </p:nvSpPr>
        <p:spPr>
          <a:xfrm>
            <a:off x="562708" y="1159933"/>
            <a:ext cx="11066585" cy="4974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⮚"/>
              <a:defRPr/>
            </a:lvl5pPr>
            <a:lvl6pPr indent="-228600" lvl="5" marL="27432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3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2" name="Google Shape;162;p33"/>
          <p:cNvSpPr txBox="1"/>
          <p:nvPr>
            <p:ph idx="11" type="ftr"/>
          </p:nvPr>
        </p:nvSpPr>
        <p:spPr>
          <a:xfrm>
            <a:off x="2567354" y="6370302"/>
            <a:ext cx="7080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3"/>
          <p:cNvSpPr txBox="1"/>
          <p:nvPr>
            <p:ph idx="12" type="sldNum"/>
          </p:nvPr>
        </p:nvSpPr>
        <p:spPr>
          <a:xfrm>
            <a:off x="11239446" y="6430626"/>
            <a:ext cx="69361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5" name="Google Shape;165;p34"/>
          <p:cNvCxnSpPr/>
          <p:nvPr/>
        </p:nvCxnSpPr>
        <p:spPr>
          <a:xfrm rot="10800000">
            <a:off x="2301239" y="0"/>
            <a:ext cx="0" cy="6858000"/>
          </a:xfrm>
          <a:prstGeom prst="straightConnector1">
            <a:avLst/>
          </a:prstGeom>
          <a:solidFill>
            <a:schemeClr val="lt1"/>
          </a:solidFill>
          <a:ln cap="flat" cmpd="sng" w="9525">
            <a:solidFill>
              <a:srgbClr val="B2B2B2"/>
            </a:solidFill>
            <a:prstDash val="lgDash"/>
            <a:round/>
            <a:headEnd len="sm" w="sm" type="none"/>
            <a:tailEnd len="sm" w="sm" type="none"/>
          </a:ln>
        </p:spPr>
      </p:cxnSp>
      <p:cxnSp>
        <p:nvCxnSpPr>
          <p:cNvPr id="166" name="Google Shape;166;p34"/>
          <p:cNvCxnSpPr/>
          <p:nvPr/>
        </p:nvCxnSpPr>
        <p:spPr>
          <a:xfrm rot="10800000">
            <a:off x="9890759" y="0"/>
            <a:ext cx="0" cy="6858000"/>
          </a:xfrm>
          <a:prstGeom prst="straightConnector1">
            <a:avLst/>
          </a:prstGeom>
          <a:solidFill>
            <a:schemeClr val="lt1"/>
          </a:solidFill>
          <a:ln cap="flat" cmpd="sng" w="9525">
            <a:solidFill>
              <a:srgbClr val="B2B2B2"/>
            </a:solidFill>
            <a:prstDash val="lgDash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General">
  <p:cSld name="3_General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5"/>
          <p:cNvSpPr txBox="1"/>
          <p:nvPr>
            <p:ph type="title"/>
          </p:nvPr>
        </p:nvSpPr>
        <p:spPr>
          <a:xfrm>
            <a:off x="562708" y="248449"/>
            <a:ext cx="11066585" cy="475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35"/>
          <p:cNvSpPr txBox="1"/>
          <p:nvPr>
            <p:ph idx="11" type="ftr"/>
          </p:nvPr>
        </p:nvSpPr>
        <p:spPr>
          <a:xfrm>
            <a:off x="2567354" y="6370302"/>
            <a:ext cx="7080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35"/>
          <p:cNvSpPr txBox="1"/>
          <p:nvPr>
            <p:ph idx="12" type="sldNum"/>
          </p:nvPr>
        </p:nvSpPr>
        <p:spPr>
          <a:xfrm>
            <a:off x="11239446" y="6430626"/>
            <a:ext cx="69361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/>
          <p:nvPr>
            <p:ph idx="1" type="body"/>
          </p:nvPr>
        </p:nvSpPr>
        <p:spPr>
          <a:xfrm>
            <a:off x="838199" y="1825625"/>
            <a:ext cx="10905699" cy="38819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15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34" name="Google Shape;34;p15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" name="Google Shape;35;p15"/>
          <p:cNvSpPr txBox="1"/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38" name="Google Shape;38;p16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16"/>
          <p:cNvSpPr txBox="1"/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17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4" name="Google Shape;44;p1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7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17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1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7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1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8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1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64" name="Google Shape;64;p1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9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9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9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STP" showMasterSp="0">
  <p:cSld name="Title Slide STP">
    <p:bg>
      <p:bgPr>
        <a:solidFill>
          <a:schemeClr val="accen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21"/>
          <p:cNvPicPr preferRelativeResize="0"/>
          <p:nvPr/>
        </p:nvPicPr>
        <p:blipFill rotWithShape="1">
          <a:blip r:embed="rId2">
            <a:alphaModFix/>
          </a:blip>
          <a:srcRect b="9765" l="37215" r="45444" t="78853"/>
          <a:stretch/>
        </p:blipFill>
        <p:spPr>
          <a:xfrm>
            <a:off x="4778861" y="5979381"/>
            <a:ext cx="2335314" cy="878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21"/>
          <p:cNvPicPr preferRelativeResize="0"/>
          <p:nvPr/>
        </p:nvPicPr>
        <p:blipFill rotWithShape="1">
          <a:blip r:embed="rId2">
            <a:alphaModFix/>
          </a:blip>
          <a:srcRect b="9764" l="69843" r="0" t="22721"/>
          <a:stretch/>
        </p:blipFill>
        <p:spPr>
          <a:xfrm>
            <a:off x="8132350" y="1645920"/>
            <a:ext cx="4061286" cy="521208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1"/>
          <p:cNvSpPr/>
          <p:nvPr/>
        </p:nvSpPr>
        <p:spPr>
          <a:xfrm>
            <a:off x="951579" y="4817362"/>
            <a:ext cx="4845538" cy="1593850"/>
          </a:xfrm>
          <a:prstGeom prst="flowChartAlternateProcess">
            <a:avLst/>
          </a:prstGeom>
          <a:noFill/>
          <a:ln>
            <a:noFill/>
          </a:ln>
        </p:spPr>
        <p:txBody>
          <a:bodyPr anchorCtr="0" anchor="ctr" bIns="0" lIns="1440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SpaceTec Partners SPRL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Avenue Louise 66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1050 Brussels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Belgium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www.spacetecpartners.eu</a:t>
            </a:r>
            <a:endParaRPr b="1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8173" y="608807"/>
            <a:ext cx="4095262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1"/>
          <p:cNvSpPr txBox="1"/>
          <p:nvPr/>
        </p:nvSpPr>
        <p:spPr>
          <a:xfrm>
            <a:off x="10415954" y="6316664"/>
            <a:ext cx="109998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CONFIDENTIAL</a:t>
            </a:r>
            <a:endParaRPr/>
          </a:p>
        </p:txBody>
      </p:sp>
      <p:sp>
        <p:nvSpPr>
          <p:cNvPr id="85" name="Google Shape;85;p21"/>
          <p:cNvSpPr txBox="1"/>
          <p:nvPr>
            <p:ph type="title"/>
          </p:nvPr>
        </p:nvSpPr>
        <p:spPr>
          <a:xfrm>
            <a:off x="1209560" y="2436923"/>
            <a:ext cx="10635540" cy="52493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1" type="body"/>
          </p:nvPr>
        </p:nvSpPr>
        <p:spPr>
          <a:xfrm>
            <a:off x="1209561" y="3036999"/>
            <a:ext cx="10635538" cy="356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⮚"/>
              <a:defRPr/>
            </a:lvl5pPr>
            <a:lvl6pPr indent="-228600" lvl="5" marL="27432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2" type="body"/>
          </p:nvPr>
        </p:nvSpPr>
        <p:spPr>
          <a:xfrm>
            <a:off x="1209561" y="3444458"/>
            <a:ext cx="10635538" cy="390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⮚"/>
              <a:defRPr/>
            </a:lvl5pPr>
            <a:lvl6pPr indent="-228600" lvl="5" marL="27432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8" name="Google Shape;88;p21"/>
          <p:cNvCxnSpPr/>
          <p:nvPr/>
        </p:nvCxnSpPr>
        <p:spPr>
          <a:xfrm>
            <a:off x="930543" y="2842169"/>
            <a:ext cx="0" cy="792000"/>
          </a:xfrm>
          <a:prstGeom prst="straightConnector1">
            <a:avLst/>
          </a:prstGeom>
          <a:noFill/>
          <a:ln cap="flat" cmpd="sng" w="57150">
            <a:solidFill>
              <a:srgbClr val="19A388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STCP" showMasterSp="0">
  <p:cSld name="Title Slide STCP">
    <p:bg>
      <p:bgPr>
        <a:solidFill>
          <a:schemeClr val="accen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2"/>
          <p:cNvPicPr preferRelativeResize="0"/>
          <p:nvPr/>
        </p:nvPicPr>
        <p:blipFill rotWithShape="1">
          <a:blip r:embed="rId2">
            <a:alphaModFix/>
          </a:blip>
          <a:srcRect b="9765" l="37215" r="45444" t="78853"/>
          <a:stretch/>
        </p:blipFill>
        <p:spPr>
          <a:xfrm>
            <a:off x="4778861" y="5979381"/>
            <a:ext cx="2335314" cy="878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2"/>
          <p:cNvPicPr preferRelativeResize="0"/>
          <p:nvPr/>
        </p:nvPicPr>
        <p:blipFill rotWithShape="1">
          <a:blip r:embed="rId2">
            <a:alphaModFix/>
          </a:blip>
          <a:srcRect b="9764" l="69843" r="0" t="22721"/>
          <a:stretch/>
        </p:blipFill>
        <p:spPr>
          <a:xfrm>
            <a:off x="8132350" y="1645920"/>
            <a:ext cx="4061286" cy="521208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2"/>
          <p:cNvSpPr/>
          <p:nvPr/>
        </p:nvSpPr>
        <p:spPr>
          <a:xfrm>
            <a:off x="951579" y="4817362"/>
            <a:ext cx="4845538" cy="1593850"/>
          </a:xfrm>
          <a:prstGeom prst="flowChartAlternateProcess">
            <a:avLst/>
          </a:prstGeom>
          <a:noFill/>
          <a:ln>
            <a:noFill/>
          </a:ln>
        </p:spPr>
        <p:txBody>
          <a:bodyPr anchorCtr="0" anchor="ctr" bIns="0" lIns="1440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SpaceTec Partners GmbH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Rumfordstr. 10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80469 Munich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Germany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www.spacetecpartners.eu</a:t>
            </a:r>
            <a:endParaRPr b="1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8173" y="608807"/>
            <a:ext cx="4095262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2"/>
          <p:cNvSpPr txBox="1"/>
          <p:nvPr/>
        </p:nvSpPr>
        <p:spPr>
          <a:xfrm>
            <a:off x="10415954" y="6316664"/>
            <a:ext cx="109998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CONFIDENTIAL</a:t>
            </a:r>
            <a:endParaRPr/>
          </a:p>
        </p:txBody>
      </p:sp>
      <p:sp>
        <p:nvSpPr>
          <p:cNvPr id="95" name="Google Shape;95;p22"/>
          <p:cNvSpPr txBox="1"/>
          <p:nvPr>
            <p:ph type="title"/>
          </p:nvPr>
        </p:nvSpPr>
        <p:spPr>
          <a:xfrm>
            <a:off x="1209560" y="2436923"/>
            <a:ext cx="10635540" cy="52493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2"/>
          <p:cNvSpPr txBox="1"/>
          <p:nvPr>
            <p:ph idx="1" type="body"/>
          </p:nvPr>
        </p:nvSpPr>
        <p:spPr>
          <a:xfrm>
            <a:off x="1209561" y="3036999"/>
            <a:ext cx="10635538" cy="356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⮚"/>
              <a:defRPr/>
            </a:lvl5pPr>
            <a:lvl6pPr indent="-228600" lvl="5" marL="27432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2"/>
          <p:cNvSpPr txBox="1"/>
          <p:nvPr>
            <p:ph idx="2" type="body"/>
          </p:nvPr>
        </p:nvSpPr>
        <p:spPr>
          <a:xfrm>
            <a:off x="1209561" y="3444458"/>
            <a:ext cx="10635538" cy="390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⮚"/>
              <a:defRPr/>
            </a:lvl5pPr>
            <a:lvl6pPr indent="-228600" lvl="5" marL="27432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ctr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8" name="Google Shape;98;p22"/>
          <p:cNvCxnSpPr/>
          <p:nvPr/>
        </p:nvCxnSpPr>
        <p:spPr>
          <a:xfrm>
            <a:off x="930543" y="2842169"/>
            <a:ext cx="0" cy="792000"/>
          </a:xfrm>
          <a:prstGeom prst="straightConnector1">
            <a:avLst/>
          </a:prstGeom>
          <a:noFill/>
          <a:ln cap="flat" cmpd="sng" w="57150">
            <a:solidFill>
              <a:srgbClr val="19A388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18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0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2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2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2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/>
          <p:nvPr/>
        </p:nvSpPr>
        <p:spPr>
          <a:xfrm>
            <a:off x="0" y="6264067"/>
            <a:ext cx="12192000" cy="59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3" name="Google Shape;73;p20"/>
          <p:cNvSpPr txBox="1"/>
          <p:nvPr>
            <p:ph type="title"/>
          </p:nvPr>
        </p:nvSpPr>
        <p:spPr>
          <a:xfrm>
            <a:off x="562708" y="248449"/>
            <a:ext cx="11066585" cy="475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4" name="Google Shape;74;p20"/>
          <p:cNvSpPr txBox="1"/>
          <p:nvPr>
            <p:ph idx="12" type="sldNum"/>
          </p:nvPr>
        </p:nvSpPr>
        <p:spPr>
          <a:xfrm>
            <a:off x="11239446" y="6430626"/>
            <a:ext cx="69361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20"/>
          <p:cNvSpPr txBox="1"/>
          <p:nvPr>
            <p:ph idx="1" type="body"/>
          </p:nvPr>
        </p:nvSpPr>
        <p:spPr>
          <a:xfrm>
            <a:off x="562708" y="1159933"/>
            <a:ext cx="11066585" cy="4974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ctr">
              <a:lnSpc>
                <a:spcPct val="11464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lnSpc>
                <a:spcPct val="11464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lnSpc>
                <a:spcPct val="11464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lnSpc>
                <a:spcPct val="11464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20"/>
          <p:cNvSpPr txBox="1"/>
          <p:nvPr>
            <p:ph idx="11" type="ftr"/>
          </p:nvPr>
        </p:nvSpPr>
        <p:spPr>
          <a:xfrm>
            <a:off x="2567354" y="6370302"/>
            <a:ext cx="7080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clipart&#10;&#10;Description generated with high confidence" id="77" name="Google Shape;77;p2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46257" y="6398739"/>
            <a:ext cx="1949979" cy="30825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0"/>
          <p:cNvSpPr/>
          <p:nvPr/>
        </p:nvSpPr>
        <p:spPr>
          <a:xfrm>
            <a:off x="0" y="0"/>
            <a:ext cx="12192000" cy="9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21.png"/><Relationship Id="rId5" Type="http://schemas.openxmlformats.org/officeDocument/2006/relationships/image" Target="../media/image15.png"/><Relationship Id="rId6" Type="http://schemas.openxmlformats.org/officeDocument/2006/relationships/image" Target="../media/image9.png"/><Relationship Id="rId7" Type="http://schemas.openxmlformats.org/officeDocument/2006/relationships/image" Target="../media/image16.png"/><Relationship Id="rId8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23.png"/><Relationship Id="rId8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"/>
          <p:cNvSpPr/>
          <p:nvPr/>
        </p:nvSpPr>
        <p:spPr>
          <a:xfrm>
            <a:off x="419775" y="959523"/>
            <a:ext cx="5656097" cy="2605318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Mauro Facchini,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Head of Earth Observation COM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Session 4:New Space &amp; Future CEOS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Virtual Meeting 29-31 March 2022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313" name="Google Shape;313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Evolution</a:t>
            </a:r>
            <a:endParaRPr/>
          </a:p>
        </p:txBody>
      </p:sp>
      <p:sp>
        <p:nvSpPr>
          <p:cNvPr id="314" name="Google Shape;314;p10"/>
          <p:cNvSpPr/>
          <p:nvPr/>
        </p:nvSpPr>
        <p:spPr>
          <a:xfrm>
            <a:off x="6984350" y="2421147"/>
            <a:ext cx="3833181" cy="2432007"/>
          </a:xfrm>
          <a:prstGeom prst="rightArrow">
            <a:avLst>
              <a:gd fmla="val 62365" name="adj1"/>
              <a:gd fmla="val 42890" name="adj2"/>
            </a:avLst>
          </a:pr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0" scaled="0"/>
          </a:gradFill>
          <a:ln>
            <a:noFill/>
          </a:ln>
          <a:effectLst>
            <a:outerShdw blurRad="190500" rotWithShape="0" algn="tl" dir="2700000" dist="165100">
              <a:srgbClr val="000000">
                <a:alpha val="40000"/>
              </a:srgbClr>
            </a:outerShdw>
          </a:effectLst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en-GB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0"/>
          <p:cNvSpPr/>
          <p:nvPr/>
        </p:nvSpPr>
        <p:spPr>
          <a:xfrm>
            <a:off x="8108208" y="3169052"/>
            <a:ext cx="218808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COPERNICUS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HYBRID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CONSTELLATION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6" name="Google Shape;316;p10"/>
          <p:cNvGrpSpPr/>
          <p:nvPr/>
        </p:nvGrpSpPr>
        <p:grpSpPr>
          <a:xfrm>
            <a:off x="1002511" y="2623908"/>
            <a:ext cx="7083780" cy="1976008"/>
            <a:chOff x="-2422543" y="2591272"/>
            <a:chExt cx="6994414" cy="2349110"/>
          </a:xfrm>
        </p:grpSpPr>
        <p:grpSp>
          <p:nvGrpSpPr>
            <p:cNvPr id="317" name="Google Shape;317;p10"/>
            <p:cNvGrpSpPr/>
            <p:nvPr/>
          </p:nvGrpSpPr>
          <p:grpSpPr>
            <a:xfrm>
              <a:off x="-2422543" y="2591272"/>
              <a:ext cx="6994414" cy="2082098"/>
              <a:chOff x="-998291" y="6334514"/>
              <a:chExt cx="6994414" cy="2082098"/>
            </a:xfrm>
          </p:grpSpPr>
          <p:cxnSp>
            <p:nvCxnSpPr>
              <p:cNvPr id="318" name="Google Shape;318;p10"/>
              <p:cNvCxnSpPr/>
              <p:nvPr/>
            </p:nvCxnSpPr>
            <p:spPr>
              <a:xfrm flipH="1" rot="10800000">
                <a:off x="-998291" y="6618424"/>
                <a:ext cx="1200781" cy="3998"/>
              </a:xfrm>
              <a:prstGeom prst="straightConnector1">
                <a:avLst/>
              </a:prstGeom>
              <a:noFill/>
              <a:ln cap="rnd" cmpd="sng" w="508000">
                <a:solidFill>
                  <a:srgbClr val="D8D8D8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19" name="Google Shape;319;p10"/>
              <p:cNvSpPr/>
              <p:nvPr/>
            </p:nvSpPr>
            <p:spPr>
              <a:xfrm flipH="1" rot="10800000">
                <a:off x="1095966" y="6602697"/>
                <a:ext cx="4895836" cy="1813915"/>
              </a:xfrm>
              <a:custGeom>
                <a:rect b="b" l="l" r="r" t="t"/>
                <a:pathLst>
                  <a:path extrusionOk="0" h="687198" w="3600465">
                    <a:moveTo>
                      <a:pt x="0" y="687198"/>
                    </a:moveTo>
                    <a:lnTo>
                      <a:pt x="998818" y="0"/>
                    </a:lnTo>
                    <a:lnTo>
                      <a:pt x="3600465" y="9130"/>
                    </a:lnTo>
                  </a:path>
                </a:pathLst>
              </a:custGeom>
              <a:noFill/>
              <a:ln cap="rnd" cmpd="sng" w="508000">
                <a:solidFill>
                  <a:srgbClr val="008000"/>
                </a:solidFill>
                <a:prstDash val="solid"/>
                <a:round/>
                <a:headEnd len="sm" w="sm" type="none"/>
                <a:tailEnd len="sm" w="sm" type="triangle"/>
              </a:ln>
              <a:effectLst>
                <a:outerShdw blurRad="190500" rotWithShape="0" algn="tl" dir="2700000" dist="165100">
                  <a:schemeClr val="dk1">
                    <a:alpha val="49803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10"/>
              <p:cNvSpPr/>
              <p:nvPr/>
            </p:nvSpPr>
            <p:spPr>
              <a:xfrm flipH="1" rot="10800000">
                <a:off x="393774" y="6645385"/>
                <a:ext cx="5598028" cy="879070"/>
              </a:xfrm>
              <a:custGeom>
                <a:rect b="b" l="l" r="r" t="t"/>
                <a:pathLst>
                  <a:path extrusionOk="0" h="667910" w="3570136">
                    <a:moveTo>
                      <a:pt x="0" y="667910"/>
                    </a:moveTo>
                    <a:lnTo>
                      <a:pt x="422580" y="24843"/>
                    </a:lnTo>
                    <a:lnTo>
                      <a:pt x="3570136" y="0"/>
                    </a:lnTo>
                  </a:path>
                </a:pathLst>
              </a:custGeom>
              <a:noFill/>
              <a:ln cap="rnd" cmpd="sng" w="508000">
                <a:solidFill>
                  <a:srgbClr val="FF6600"/>
                </a:solidFill>
                <a:prstDash val="solid"/>
                <a:round/>
                <a:headEnd len="sm" w="sm" type="none"/>
                <a:tailEnd len="sm" w="sm" type="triangle"/>
              </a:ln>
              <a:effectLst>
                <a:outerShdw blurRad="190500" rotWithShape="0" algn="tl" dir="2700000" dist="165100">
                  <a:schemeClr val="dk1">
                    <a:alpha val="49803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21" name="Google Shape;321;p10"/>
              <p:cNvCxnSpPr/>
              <p:nvPr/>
            </p:nvCxnSpPr>
            <p:spPr>
              <a:xfrm>
                <a:off x="393774" y="6611401"/>
                <a:ext cx="5602349" cy="49888"/>
              </a:xfrm>
              <a:prstGeom prst="straightConnector1">
                <a:avLst/>
              </a:prstGeom>
              <a:noFill/>
              <a:ln cap="rnd" cmpd="sng" w="508000">
                <a:solidFill>
                  <a:srgbClr val="0070C0"/>
                </a:solidFill>
                <a:prstDash val="solid"/>
                <a:round/>
                <a:headEnd len="sm" w="sm" type="none"/>
                <a:tailEnd len="sm" w="sm" type="triangle"/>
              </a:ln>
              <a:effectLst>
                <a:outerShdw blurRad="190500" rotWithShape="0" algn="ctr" dir="2700000" dist="165100">
                  <a:schemeClr val="dk1">
                    <a:alpha val="49803"/>
                  </a:schemeClr>
                </a:outerShdw>
              </a:effectLst>
            </p:spPr>
          </p:cxnSp>
          <p:cxnSp>
            <p:nvCxnSpPr>
              <p:cNvPr id="322" name="Google Shape;322;p10"/>
              <p:cNvCxnSpPr/>
              <p:nvPr/>
            </p:nvCxnSpPr>
            <p:spPr>
              <a:xfrm flipH="1">
                <a:off x="757928" y="6334514"/>
                <a:ext cx="324827" cy="612000"/>
              </a:xfrm>
              <a:prstGeom prst="straightConnector1">
                <a:avLst/>
              </a:prstGeom>
              <a:noFill/>
              <a:ln cap="rnd" cmpd="sng" w="381000">
                <a:solidFill>
                  <a:srgbClr val="008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3" name="Google Shape;323;p10"/>
              <p:cNvCxnSpPr/>
              <p:nvPr/>
            </p:nvCxnSpPr>
            <p:spPr>
              <a:xfrm flipH="1">
                <a:off x="329048" y="6334514"/>
                <a:ext cx="324827" cy="612000"/>
              </a:xfrm>
              <a:prstGeom prst="straightConnector1">
                <a:avLst/>
              </a:prstGeom>
              <a:noFill/>
              <a:ln cap="rnd" cmpd="sng" w="381000">
                <a:solidFill>
                  <a:srgbClr val="0070C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4" name="Google Shape;324;p10"/>
              <p:cNvCxnSpPr/>
              <p:nvPr/>
            </p:nvCxnSpPr>
            <p:spPr>
              <a:xfrm flipH="1">
                <a:off x="-90967" y="6334514"/>
                <a:ext cx="324827" cy="612000"/>
              </a:xfrm>
              <a:prstGeom prst="straightConnector1">
                <a:avLst/>
              </a:prstGeom>
              <a:noFill/>
              <a:ln cap="rnd" cmpd="sng" w="381000">
                <a:solidFill>
                  <a:srgbClr val="FF66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325" name="Google Shape;325;p10"/>
            <p:cNvSpPr/>
            <p:nvPr/>
          </p:nvSpPr>
          <p:spPr>
            <a:xfrm>
              <a:off x="935688" y="4373166"/>
              <a:ext cx="2806574" cy="567216"/>
            </a:xfrm>
            <a:prstGeom prst="homePlate">
              <a:avLst>
                <a:gd fmla="val 50000" name="adj"/>
              </a:avLst>
            </a:prstGeom>
            <a:noFill/>
            <a:ln>
              <a:noFill/>
            </a:ln>
            <a:effectLst>
              <a:outerShdw blurRad="44450" algn="ctr" dir="5400000" dist="27940">
                <a:srgbClr val="000000">
                  <a:alpha val="3176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Expansions - GREEN</a:t>
              </a:r>
              <a:endPara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785374" y="3516023"/>
              <a:ext cx="3107202" cy="549159"/>
            </a:xfrm>
            <a:prstGeom prst="homePlate">
              <a:avLst>
                <a:gd fmla="val 50000" name="adj"/>
              </a:avLst>
            </a:prstGeom>
            <a:noFill/>
            <a:ln>
              <a:noFill/>
            </a:ln>
            <a:effectLst>
              <a:outerShdw blurRad="44450" algn="ctr" dir="5400000" dist="27940">
                <a:srgbClr val="000000">
                  <a:alpha val="3176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New Space – AGILE</a:t>
              </a:r>
              <a:endPara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-341497" y="2592878"/>
              <a:ext cx="4759597" cy="505358"/>
            </a:xfrm>
            <a:prstGeom prst="homePlate">
              <a:avLst>
                <a:gd fmla="val 50000" name="adj"/>
              </a:avLst>
            </a:prstGeom>
            <a:noFill/>
            <a:ln>
              <a:noFill/>
            </a:ln>
            <a:effectLst>
              <a:outerShdw blurRad="44450" algn="ctr" dir="5400000" dist="27940">
                <a:srgbClr val="000000">
                  <a:alpha val="3176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Copernicus Sentinels - REFERENCE</a:t>
              </a:r>
              <a:endPara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1"/>
          <p:cNvSpPr txBox="1"/>
          <p:nvPr/>
        </p:nvSpPr>
        <p:spPr>
          <a:xfrm>
            <a:off x="2832159" y="2760649"/>
            <a:ext cx="6237717" cy="747515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GB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4.2_FACCHINI_NEW_SPACE_v1.1 [Read-Only] - PowerPoint" id="334" name="Google Shape;334;p11"/>
          <p:cNvPicPr preferRelativeResize="0"/>
          <p:nvPr/>
        </p:nvPicPr>
        <p:blipFill rotWithShape="1">
          <a:blip r:embed="rId3">
            <a:alphaModFix/>
          </a:blip>
          <a:srcRect b="8791" l="20976" r="6155" t="79833"/>
          <a:stretch/>
        </p:blipFill>
        <p:spPr>
          <a:xfrm>
            <a:off x="56062" y="5313872"/>
            <a:ext cx="12028104" cy="1023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sz="4000">
                <a:latin typeface="Arial"/>
                <a:ea typeface="Arial"/>
                <a:cs typeface="Arial"/>
                <a:sym typeface="Arial"/>
              </a:rPr>
              <a:t>The EU Space Programme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048" y="1068654"/>
            <a:ext cx="7190648" cy="5183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11421" y="1890126"/>
            <a:ext cx="1783997" cy="2008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94468" y="1875176"/>
            <a:ext cx="1512646" cy="2038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11421" y="3933474"/>
            <a:ext cx="1520666" cy="202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768877" y="3933474"/>
            <a:ext cx="1783435" cy="202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765971" y="1068654"/>
            <a:ext cx="2193529" cy="283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368633" y="1414024"/>
            <a:ext cx="2988207" cy="266707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"/>
          <p:cNvSpPr/>
          <p:nvPr/>
        </p:nvSpPr>
        <p:spPr>
          <a:xfrm>
            <a:off x="86266" y="3565585"/>
            <a:ext cx="1846052" cy="2909977"/>
          </a:xfrm>
          <a:prstGeom prst="ellipse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7890294" y="1680730"/>
            <a:ext cx="2300378" cy="2321927"/>
          </a:xfrm>
          <a:prstGeom prst="ellipse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"/>
          <p:cNvSpPr txBox="1"/>
          <p:nvPr/>
        </p:nvSpPr>
        <p:spPr>
          <a:xfrm>
            <a:off x="827755" y="500584"/>
            <a:ext cx="10425461" cy="37788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Four dimensions of Copernicus</a:t>
            </a:r>
            <a:endParaRPr/>
          </a:p>
        </p:txBody>
      </p:sp>
      <p:sp>
        <p:nvSpPr>
          <p:cNvPr id="197" name="Google Shape;197;p3"/>
          <p:cNvSpPr/>
          <p:nvPr/>
        </p:nvSpPr>
        <p:spPr>
          <a:xfrm>
            <a:off x="827755" y="1635388"/>
            <a:ext cx="3355427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families of satellite missions: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Optical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SAR/microwave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Altimetry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Spectroscopic/atmosphere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 in-situ data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9307720" y="1756001"/>
            <a:ext cx="2980313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 main types of services: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Environment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Emergency &amp; security</a:t>
            </a:r>
            <a:endParaRPr/>
          </a:p>
        </p:txBody>
      </p:sp>
      <p:sp>
        <p:nvSpPr>
          <p:cNvPr id="199" name="Google Shape;199;p3"/>
          <p:cNvSpPr/>
          <p:nvPr/>
        </p:nvSpPr>
        <p:spPr>
          <a:xfrm>
            <a:off x="9307720" y="4098199"/>
            <a:ext cx="2665001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Access &amp; distribution: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Sentinels hubs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DIAS* platforms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 TB distributed daily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1132" y="1148536"/>
            <a:ext cx="5686425" cy="507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"/>
          <p:cNvSpPr/>
          <p:nvPr/>
        </p:nvSpPr>
        <p:spPr>
          <a:xfrm>
            <a:off x="3876136" y="1391728"/>
            <a:ext cx="3243532" cy="2909977"/>
          </a:xfrm>
          <a:prstGeom prst="ellipse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"/>
          <p:cNvSpPr txBox="1"/>
          <p:nvPr>
            <p:ph idx="12" type="sldNum"/>
          </p:nvPr>
        </p:nvSpPr>
        <p:spPr>
          <a:xfrm>
            <a:off x="11645900" y="6267450"/>
            <a:ext cx="54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4"/>
          <p:cNvSpPr txBox="1"/>
          <p:nvPr/>
        </p:nvSpPr>
        <p:spPr>
          <a:xfrm>
            <a:off x="921434" y="283813"/>
            <a:ext cx="10461059" cy="579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25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Sentinels and their main uses</a:t>
            </a:r>
            <a:endParaRPr/>
          </a:p>
        </p:txBody>
      </p:sp>
      <p:sp>
        <p:nvSpPr>
          <p:cNvPr id="208" name="Google Shape;208;p4"/>
          <p:cNvSpPr txBox="1"/>
          <p:nvPr/>
        </p:nvSpPr>
        <p:spPr>
          <a:xfrm>
            <a:off x="607189" y="2215911"/>
            <a:ext cx="618760" cy="66204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lnSpc>
                <a:spcPct val="5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rgbClr val="074791"/>
                </a:solidFill>
                <a:latin typeface="Arial"/>
                <a:ea typeface="Arial"/>
                <a:cs typeface="Arial"/>
                <a:sym typeface="Arial"/>
              </a:rPr>
              <a:t>SENTINEL-1</a:t>
            </a:r>
            <a:endParaRPr/>
          </a:p>
        </p:txBody>
      </p:sp>
      <p:sp>
        <p:nvSpPr>
          <p:cNvPr id="209" name="Google Shape;209;p4"/>
          <p:cNvSpPr txBox="1"/>
          <p:nvPr/>
        </p:nvSpPr>
        <p:spPr>
          <a:xfrm>
            <a:off x="2454761" y="2256716"/>
            <a:ext cx="618760" cy="66204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lnSpc>
                <a:spcPct val="5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rgbClr val="074791"/>
                </a:solidFill>
                <a:latin typeface="Arial"/>
                <a:ea typeface="Arial"/>
                <a:cs typeface="Arial"/>
                <a:sym typeface="Arial"/>
              </a:rPr>
              <a:t>SENTINEL-2</a:t>
            </a:r>
            <a:endParaRPr/>
          </a:p>
        </p:txBody>
      </p:sp>
      <p:sp>
        <p:nvSpPr>
          <p:cNvPr id="210" name="Google Shape;210;p4"/>
          <p:cNvSpPr txBox="1"/>
          <p:nvPr/>
        </p:nvSpPr>
        <p:spPr>
          <a:xfrm>
            <a:off x="3982312" y="2215437"/>
            <a:ext cx="618760" cy="66204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lnSpc>
                <a:spcPct val="5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rgbClr val="074791"/>
                </a:solidFill>
                <a:latin typeface="Arial"/>
                <a:ea typeface="Arial"/>
                <a:cs typeface="Arial"/>
                <a:sym typeface="Arial"/>
              </a:rPr>
              <a:t>SENTINEL-3</a:t>
            </a:r>
            <a:endParaRPr/>
          </a:p>
        </p:txBody>
      </p:sp>
      <p:sp>
        <p:nvSpPr>
          <p:cNvPr id="211" name="Google Shape;211;p4"/>
          <p:cNvSpPr txBox="1"/>
          <p:nvPr/>
        </p:nvSpPr>
        <p:spPr>
          <a:xfrm>
            <a:off x="5705785" y="2268253"/>
            <a:ext cx="618760" cy="66204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lnSpc>
                <a:spcPct val="5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rgbClr val="074791"/>
                </a:solidFill>
                <a:latin typeface="Arial"/>
                <a:ea typeface="Arial"/>
                <a:cs typeface="Arial"/>
                <a:sym typeface="Arial"/>
              </a:rPr>
              <a:t>SENTINEL-4</a:t>
            </a:r>
            <a:endParaRPr/>
          </a:p>
        </p:txBody>
      </p:sp>
      <p:sp>
        <p:nvSpPr>
          <p:cNvPr id="212" name="Google Shape;212;p4"/>
          <p:cNvSpPr txBox="1"/>
          <p:nvPr/>
        </p:nvSpPr>
        <p:spPr>
          <a:xfrm>
            <a:off x="7291947" y="2268253"/>
            <a:ext cx="618760" cy="66204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lnSpc>
                <a:spcPct val="5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rgbClr val="074791"/>
                </a:solidFill>
                <a:latin typeface="Arial"/>
                <a:ea typeface="Arial"/>
                <a:cs typeface="Arial"/>
                <a:sym typeface="Arial"/>
              </a:rPr>
              <a:t>SENTINEL-5</a:t>
            </a:r>
            <a:endParaRPr/>
          </a:p>
        </p:txBody>
      </p:sp>
      <p:sp>
        <p:nvSpPr>
          <p:cNvPr id="213" name="Google Shape;213;p4"/>
          <p:cNvSpPr txBox="1"/>
          <p:nvPr/>
        </p:nvSpPr>
        <p:spPr>
          <a:xfrm>
            <a:off x="9062605" y="2268253"/>
            <a:ext cx="674865" cy="66204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lnSpc>
                <a:spcPct val="5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rgbClr val="074791"/>
                </a:solidFill>
                <a:latin typeface="Arial"/>
                <a:ea typeface="Arial"/>
                <a:cs typeface="Arial"/>
                <a:sym typeface="Arial"/>
              </a:rPr>
              <a:t>SENTINEL-5P</a:t>
            </a:r>
            <a:endParaRPr/>
          </a:p>
        </p:txBody>
      </p:sp>
      <p:sp>
        <p:nvSpPr>
          <p:cNvPr id="214" name="Google Shape;214;p4"/>
          <p:cNvSpPr txBox="1"/>
          <p:nvPr/>
        </p:nvSpPr>
        <p:spPr>
          <a:xfrm>
            <a:off x="10842774" y="2268253"/>
            <a:ext cx="618760" cy="66204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lnSpc>
                <a:spcPct val="5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rgbClr val="074791"/>
                </a:solidFill>
                <a:latin typeface="Arial"/>
                <a:ea typeface="Arial"/>
                <a:cs typeface="Arial"/>
                <a:sym typeface="Arial"/>
              </a:rPr>
              <a:t>SENTINEL-6</a:t>
            </a:r>
            <a:endParaRPr/>
          </a:p>
        </p:txBody>
      </p:sp>
      <p:sp>
        <p:nvSpPr>
          <p:cNvPr id="215" name="Google Shape;215;p4"/>
          <p:cNvSpPr txBox="1"/>
          <p:nvPr/>
        </p:nvSpPr>
        <p:spPr>
          <a:xfrm>
            <a:off x="290205" y="2713110"/>
            <a:ext cx="1524000" cy="2842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25408F"/>
                </a:solidFill>
                <a:latin typeface="Arial"/>
                <a:ea typeface="Arial"/>
                <a:cs typeface="Arial"/>
                <a:sym typeface="Arial"/>
              </a:rPr>
              <a:t>All-weather, day and night observations to support services for sea-ice monitoring, marine environment surveillance, ship detection, land-surface motion risks, mapping of forest, water and soils, humanitarian aid and crisis management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 u="none" cap="none" strike="noStrike">
                <a:solidFill>
                  <a:srgbClr val="25408F"/>
                </a:solidFill>
                <a:latin typeface="Arial"/>
                <a:ea typeface="Arial"/>
                <a:cs typeface="Arial"/>
                <a:sym typeface="Arial"/>
              </a:rPr>
              <a:t>2 satellites in orbit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 u="none" cap="none" strike="noStrike">
                <a:solidFill>
                  <a:srgbClr val="25408F"/>
                </a:solidFill>
                <a:latin typeface="Arial"/>
                <a:ea typeface="Arial"/>
                <a:cs typeface="Arial"/>
                <a:sym typeface="Arial"/>
              </a:rPr>
              <a:t>Next launch: 2023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4"/>
          <p:cNvSpPr txBox="1"/>
          <p:nvPr/>
        </p:nvSpPr>
        <p:spPr>
          <a:xfrm>
            <a:off x="2117607" y="2787163"/>
            <a:ext cx="1524000" cy="2288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174195"/>
                </a:solidFill>
                <a:latin typeface="Arial"/>
                <a:ea typeface="Arial"/>
                <a:cs typeface="Arial"/>
                <a:sym typeface="Arial"/>
              </a:rPr>
              <a:t>Agriculture/vegetation monitoring, soil and water cover, forest management, border and maritime surveillance, emergency management: floods, fires</a:t>
            </a:r>
            <a:endParaRPr b="0" i="0" sz="1200" u="none" cap="none" strike="noStrike">
              <a:solidFill>
                <a:srgbClr val="17419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 u="none" cap="none" strike="noStrike">
                <a:solidFill>
                  <a:srgbClr val="174195"/>
                </a:solidFill>
                <a:latin typeface="Arial"/>
                <a:ea typeface="Arial"/>
                <a:cs typeface="Arial"/>
                <a:sym typeface="Arial"/>
              </a:rPr>
              <a:t>2 satellites in orbit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 u="none" cap="none" strike="noStrike">
                <a:solidFill>
                  <a:srgbClr val="174195"/>
                </a:solidFill>
                <a:latin typeface="Arial"/>
                <a:ea typeface="Arial"/>
                <a:cs typeface="Arial"/>
                <a:sym typeface="Arial"/>
              </a:rPr>
              <a:t>Next launch: 2024</a:t>
            </a:r>
            <a:endParaRPr b="1" i="0" sz="1200" u="none" cap="none" strike="noStrike">
              <a:solidFill>
                <a:srgbClr val="1741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4"/>
          <p:cNvSpPr txBox="1"/>
          <p:nvPr/>
        </p:nvSpPr>
        <p:spPr>
          <a:xfrm>
            <a:off x="3726603" y="2804057"/>
            <a:ext cx="1524000" cy="2472793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174195"/>
                </a:solidFill>
                <a:latin typeface="Arial"/>
                <a:ea typeface="Arial"/>
                <a:cs typeface="Arial"/>
                <a:sym typeface="Arial"/>
              </a:rPr>
              <a:t>Ocean forecast, climate change and operational oceanography: sea surface height, ocean color, oceanic carbon fluxes, monitoring river or lakes level    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 u="none" cap="none" strike="noStrike">
                <a:solidFill>
                  <a:srgbClr val="174195"/>
                </a:solidFill>
                <a:latin typeface="Arial"/>
                <a:ea typeface="Arial"/>
                <a:cs typeface="Arial"/>
                <a:sym typeface="Arial"/>
              </a:rPr>
              <a:t>2 satellites in orbit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 u="none" cap="none" strike="noStrike">
                <a:solidFill>
                  <a:srgbClr val="174195"/>
                </a:solidFill>
                <a:latin typeface="Arial"/>
                <a:ea typeface="Arial"/>
                <a:cs typeface="Arial"/>
                <a:sym typeface="Arial"/>
              </a:rPr>
              <a:t>Next launch: 2024-25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4"/>
          <p:cNvSpPr txBox="1"/>
          <p:nvPr/>
        </p:nvSpPr>
        <p:spPr>
          <a:xfrm>
            <a:off x="5432278" y="2805442"/>
            <a:ext cx="1524000" cy="2657459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174195"/>
                </a:solidFill>
                <a:latin typeface="Arial"/>
                <a:ea typeface="Arial"/>
                <a:cs typeface="Arial"/>
                <a:sym typeface="Arial"/>
              </a:rPr>
              <a:t>Continuous monitoring of atmospheric composition focused on air quality over Europe, with main products Ozone (O3), Nitrogen Dioxide (NO2), Sulphur Dioxide (SO2), Formaldehyde (HCHO) and aerosol properties 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 u="none" cap="none" strike="noStrike">
                <a:solidFill>
                  <a:srgbClr val="174195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baseline="30000" i="0" lang="en-GB" sz="1200" u="none" cap="none" strike="noStrike">
                <a:solidFill>
                  <a:srgbClr val="174195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b="1" i="0" lang="en-GB" sz="1200" u="none" cap="none" strike="noStrike">
                <a:solidFill>
                  <a:srgbClr val="174195"/>
                </a:solidFill>
                <a:latin typeface="Arial"/>
                <a:ea typeface="Arial"/>
                <a:cs typeface="Arial"/>
                <a:sym typeface="Arial"/>
              </a:rPr>
              <a:t> launch: 2023 (onboard MTG-S1)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4"/>
          <p:cNvSpPr txBox="1"/>
          <p:nvPr/>
        </p:nvSpPr>
        <p:spPr>
          <a:xfrm>
            <a:off x="7163001" y="2784243"/>
            <a:ext cx="1524000" cy="2657459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25408F"/>
                </a:solidFill>
                <a:latin typeface="Arial"/>
                <a:ea typeface="Arial"/>
                <a:cs typeface="Arial"/>
                <a:sym typeface="Arial"/>
              </a:rPr>
              <a:t>(Precursor of Sentinel-5) daily global monitoring of the main atmospheric pollutants (CH4 and O2  NO2   CO2   HCHO, SO2) and two major greenhouse gases (CH4  and tropospheric O3)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 u="none" cap="none" strike="noStrike">
                <a:solidFill>
                  <a:srgbClr val="25408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baseline="30000" i="0" lang="en-GB" sz="1200" u="none" cap="none" strike="noStrike">
                <a:solidFill>
                  <a:srgbClr val="25408F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b="1" i="0" lang="en-GB" sz="1200" u="none" cap="none" strike="noStrike">
                <a:solidFill>
                  <a:srgbClr val="25408F"/>
                </a:solidFill>
                <a:latin typeface="Arial"/>
                <a:ea typeface="Arial"/>
                <a:cs typeface="Arial"/>
                <a:sym typeface="Arial"/>
              </a:rPr>
              <a:t> launch: 2023-24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 u="none" cap="none" strike="noStrike">
                <a:solidFill>
                  <a:srgbClr val="25408F"/>
                </a:solidFill>
                <a:latin typeface="Arial"/>
                <a:ea typeface="Arial"/>
                <a:cs typeface="Arial"/>
                <a:sym typeface="Arial"/>
              </a:rPr>
              <a:t>(onboard MetOp-SG A1)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4"/>
          <p:cNvSpPr txBox="1"/>
          <p:nvPr/>
        </p:nvSpPr>
        <p:spPr>
          <a:xfrm>
            <a:off x="8853107" y="2786336"/>
            <a:ext cx="1524000" cy="210346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174195"/>
                </a:solidFill>
                <a:latin typeface="Arial"/>
                <a:ea typeface="Arial"/>
                <a:cs typeface="Arial"/>
                <a:sym typeface="Arial"/>
              </a:rPr>
              <a:t>Daily global monitoring for climate, air quality and ozone/surface UV applications, with key parameters O3, NO2,  SO2, HCHO, CHOCHO, Aerosols, CH4  and stratospheric Ozone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 u="none" cap="none" strike="noStrike">
                <a:solidFill>
                  <a:srgbClr val="174195"/>
                </a:solidFill>
                <a:latin typeface="Arial"/>
                <a:ea typeface="Arial"/>
                <a:cs typeface="Arial"/>
                <a:sym typeface="Arial"/>
              </a:rPr>
              <a:t>1 satellite in orbit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4"/>
          <p:cNvSpPr txBox="1"/>
          <p:nvPr/>
        </p:nvSpPr>
        <p:spPr>
          <a:xfrm>
            <a:off x="10552341" y="2790878"/>
            <a:ext cx="1524000" cy="1734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174195"/>
                </a:solidFill>
                <a:latin typeface="Arial"/>
                <a:ea typeface="Arial"/>
                <a:cs typeface="Arial"/>
                <a:sym typeface="Arial"/>
              </a:rPr>
              <a:t>Ocean forecast, climate change and real time ocean topography: wave height, ocean surface, wind speed 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 u="none" cap="none" strike="noStrike">
                <a:solidFill>
                  <a:srgbClr val="174195"/>
                </a:solidFill>
                <a:latin typeface="Arial"/>
                <a:ea typeface="Arial"/>
                <a:cs typeface="Arial"/>
                <a:sym typeface="Arial"/>
              </a:rPr>
              <a:t>1 satellite in orbit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 u="none" cap="none" strike="noStrike">
                <a:solidFill>
                  <a:srgbClr val="174195"/>
                </a:solidFill>
                <a:latin typeface="Arial"/>
                <a:ea typeface="Arial"/>
                <a:cs typeface="Arial"/>
                <a:sym typeface="Arial"/>
              </a:rPr>
              <a:t>Next launch: 2025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4"/>
          <p:cNvSpPr/>
          <p:nvPr/>
        </p:nvSpPr>
        <p:spPr>
          <a:xfrm>
            <a:off x="1588" y="1353283"/>
            <a:ext cx="12190412" cy="1070770"/>
          </a:xfrm>
          <a:prstGeom prst="rect">
            <a:avLst/>
          </a:prstGeom>
          <a:solidFill>
            <a:schemeClr val="accent1">
              <a:alpha val="34901"/>
            </a:schemeClr>
          </a:solidFill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" id="223" name="Google Shape;223;p4"/>
          <p:cNvPicPr preferRelativeResize="0"/>
          <p:nvPr/>
        </p:nvPicPr>
        <p:blipFill rotWithShape="1">
          <a:blip r:embed="rId3">
            <a:alphaModFix/>
          </a:blip>
          <a:srcRect b="21089" l="23252" r="65512" t="71257"/>
          <a:stretch/>
        </p:blipFill>
        <p:spPr>
          <a:xfrm>
            <a:off x="9096849" y="1609714"/>
            <a:ext cx="908051" cy="6186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VENO_satellites_sentinel_07.png" id="224" name="Google Shape;22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18182" y="1593042"/>
            <a:ext cx="1270000" cy="5912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VENO_satellites_sentinel_04.png" id="225" name="Google Shape;225;p4"/>
          <p:cNvPicPr preferRelativeResize="0"/>
          <p:nvPr/>
        </p:nvPicPr>
        <p:blipFill rotWithShape="1">
          <a:blip r:embed="rId5">
            <a:alphaModFix/>
          </a:blip>
          <a:srcRect b="12888" l="0" r="0" t="0"/>
          <a:stretch/>
        </p:blipFill>
        <p:spPr>
          <a:xfrm>
            <a:off x="5314585" y="1529316"/>
            <a:ext cx="1270000" cy="5150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VENO_satellites_sentinel_05.png" id="226" name="Google Shape;226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05718" y="1579498"/>
            <a:ext cx="1270000" cy="5912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VENO_satellites_sentinel_02.png" id="227" name="Google Shape;227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75243" y="1579498"/>
            <a:ext cx="1270000" cy="5912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VENO_satellites_sentinel_01.png" id="228" name="Google Shape;228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17499" y="1579498"/>
            <a:ext cx="1270000" cy="5912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VENO_satellites_sentinel_03.png" id="229" name="Google Shape;229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723983" y="1593042"/>
            <a:ext cx="1270000" cy="591248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4"/>
          <p:cNvSpPr/>
          <p:nvPr/>
        </p:nvSpPr>
        <p:spPr>
          <a:xfrm>
            <a:off x="2075243" y="5709245"/>
            <a:ext cx="7823283" cy="92333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Sentinel-1, -2 &amp; -5P: operated by ESA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Sentinel-4, -5 &amp; -6: operated by EUMETSAT (with some support from ESA)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Sentinel-3: jointly operated by ESA &amp; EUMETSAT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 rotWithShape="1">
          <a:blip r:embed="rId3">
            <a:alphaModFix/>
          </a:blip>
          <a:srcRect b="15820" l="57500" r="13631" t="37255"/>
          <a:stretch/>
        </p:blipFill>
        <p:spPr>
          <a:xfrm>
            <a:off x="1035575" y="1106299"/>
            <a:ext cx="10559143" cy="482716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/>
          <p:nvPr>
            <p:ph type="title"/>
          </p:nvPr>
        </p:nvSpPr>
        <p:spPr>
          <a:xfrm>
            <a:off x="947718" y="314210"/>
            <a:ext cx="10515600" cy="579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25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Expansion missions</a:t>
            </a:r>
            <a:endParaRPr b="0" i="0" sz="4251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8760" y="1654910"/>
            <a:ext cx="8114479" cy="354818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6"/>
          <p:cNvSpPr/>
          <p:nvPr/>
        </p:nvSpPr>
        <p:spPr>
          <a:xfrm>
            <a:off x="2038760" y="5595282"/>
            <a:ext cx="789831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: EU Space Economics in the global context study- SpaceTec Partners for DEFIS,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6"/>
          <p:cNvSpPr txBox="1"/>
          <p:nvPr/>
        </p:nvSpPr>
        <p:spPr>
          <a:xfrm>
            <a:off x="921434" y="283813"/>
            <a:ext cx="10461059" cy="579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25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Sentinels and their main uses</a:t>
            </a:r>
            <a:endParaRPr b="0" i="0" sz="4251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sz="2000"/>
              <a:t>NewSpace is gradually developing into new commercial fields beyond the traditional space </a:t>
            </a:r>
            <a:br>
              <a:rPr lang="en-GB" sz="2000"/>
            </a:br>
            <a:endParaRPr sz="2000"/>
          </a:p>
        </p:txBody>
      </p:sp>
      <p:sp>
        <p:nvSpPr>
          <p:cNvPr id="250" name="Google Shape;250;p7"/>
          <p:cNvSpPr/>
          <p:nvPr/>
        </p:nvSpPr>
        <p:spPr>
          <a:xfrm>
            <a:off x="3048000" y="3167390"/>
            <a:ext cx="6096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1" name="Google Shape;251;p7"/>
          <p:cNvGrpSpPr/>
          <p:nvPr/>
        </p:nvGrpSpPr>
        <p:grpSpPr>
          <a:xfrm>
            <a:off x="1947334" y="1150054"/>
            <a:ext cx="8500645" cy="5022147"/>
            <a:chOff x="1470337" y="1139473"/>
            <a:chExt cx="7487508" cy="4429238"/>
          </a:xfrm>
        </p:grpSpPr>
        <p:sp>
          <p:nvSpPr>
            <p:cNvPr id="252" name="Google Shape;252;p7"/>
            <p:cNvSpPr/>
            <p:nvPr/>
          </p:nvSpPr>
          <p:spPr>
            <a:xfrm>
              <a:off x="3875643" y="1276705"/>
              <a:ext cx="5082202" cy="42920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75"/>
                <a:buFont typeface="Arial"/>
                <a:buNone/>
              </a:pPr>
              <a:r>
                <a:t/>
              </a:r>
              <a:endParaRPr b="0" i="0" sz="97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7"/>
            <p:cNvSpPr txBox="1"/>
            <p:nvPr/>
          </p:nvSpPr>
          <p:spPr>
            <a:xfrm>
              <a:off x="3875643" y="1139473"/>
              <a:ext cx="5082202" cy="235872"/>
            </a:xfrm>
            <a:prstGeom prst="rect">
              <a:avLst/>
            </a:prstGeom>
            <a:solidFill>
              <a:srgbClr val="3771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38"/>
                <a:buFont typeface="Arial"/>
                <a:buNone/>
              </a:pPr>
              <a:r>
                <a:rPr b="1" i="0" lang="en-GB" sz="1138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New Space</a:t>
              </a:r>
              <a:endParaRPr/>
            </a:p>
          </p:txBody>
        </p:sp>
        <p:grpSp>
          <p:nvGrpSpPr>
            <p:cNvPr id="254" name="Google Shape;254;p7"/>
            <p:cNvGrpSpPr/>
            <p:nvPr/>
          </p:nvGrpSpPr>
          <p:grpSpPr>
            <a:xfrm>
              <a:off x="3939430" y="1584648"/>
              <a:ext cx="3645952" cy="3024681"/>
              <a:chOff x="3122924" y="1103970"/>
              <a:chExt cx="2876176" cy="3912121"/>
            </a:xfrm>
          </p:grpSpPr>
          <p:sp>
            <p:nvSpPr>
              <p:cNvPr id="255" name="Google Shape;255;p7"/>
              <p:cNvSpPr/>
              <p:nvPr/>
            </p:nvSpPr>
            <p:spPr>
              <a:xfrm>
                <a:off x="3122924" y="1103970"/>
                <a:ext cx="2876176" cy="3912121"/>
              </a:xfrm>
              <a:prstGeom prst="roundRect">
                <a:avLst>
                  <a:gd fmla="val 4603" name="adj"/>
                </a:avLst>
              </a:prstGeom>
              <a:solidFill>
                <a:srgbClr val="FFFFFF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75"/>
                  <a:buFont typeface="Arial"/>
                  <a:buNone/>
                </a:pPr>
                <a:r>
                  <a:t/>
                </a:r>
                <a:endParaRPr b="0" i="0" sz="975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7"/>
              <p:cNvSpPr txBox="1"/>
              <p:nvPr/>
            </p:nvSpPr>
            <p:spPr>
              <a:xfrm>
                <a:off x="3793463" y="1108166"/>
                <a:ext cx="1535099" cy="5048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F3F3F"/>
                  </a:buClr>
                  <a:buSzPts val="1138"/>
                  <a:buFont typeface="Arial"/>
                  <a:buNone/>
                </a:pPr>
                <a:r>
                  <a:rPr b="1" i="0" lang="en-GB" sz="1138" u="none" cap="none" strike="noStrike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New Business Services 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F3F3F"/>
                  </a:buClr>
                  <a:buSzPts val="1138"/>
                  <a:buFont typeface="Arial"/>
                  <a:buNone/>
                </a:pPr>
                <a:r>
                  <a:rPr b="1" i="0" lang="en-GB" sz="1138" u="none" cap="none" strike="noStrike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with Commercialisation Potential</a:t>
                </a:r>
                <a:endParaRPr/>
              </a:p>
            </p:txBody>
          </p:sp>
        </p:grpSp>
        <p:sp>
          <p:nvSpPr>
            <p:cNvPr id="257" name="Google Shape;257;p7"/>
            <p:cNvSpPr/>
            <p:nvPr/>
          </p:nvSpPr>
          <p:spPr>
            <a:xfrm>
              <a:off x="1470338" y="1276705"/>
              <a:ext cx="2325738" cy="42920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75"/>
                <a:buFont typeface="Arial"/>
                <a:buNone/>
              </a:pPr>
              <a:r>
                <a:t/>
              </a:r>
              <a:endParaRPr b="0" i="0" sz="97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7"/>
            <p:cNvSpPr txBox="1"/>
            <p:nvPr/>
          </p:nvSpPr>
          <p:spPr>
            <a:xfrm>
              <a:off x="1470337" y="1139473"/>
              <a:ext cx="2325740" cy="235872"/>
            </a:xfrm>
            <a:prstGeom prst="rect">
              <a:avLst/>
            </a:prstGeom>
            <a:solidFill>
              <a:srgbClr val="3771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38"/>
                <a:buFont typeface="Arial"/>
                <a:buNone/>
              </a:pPr>
              <a:r>
                <a:rPr b="1" i="0" lang="en-GB" sz="1138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Traditional Space</a:t>
              </a:r>
              <a:endParaRPr/>
            </a:p>
          </p:txBody>
        </p:sp>
        <p:sp>
          <p:nvSpPr>
            <p:cNvPr id="259" name="Google Shape;259;p7"/>
            <p:cNvSpPr/>
            <p:nvPr/>
          </p:nvSpPr>
          <p:spPr>
            <a:xfrm flipH="1" rot="5400000">
              <a:off x="5017645" y="1539944"/>
              <a:ext cx="433388" cy="7133520"/>
            </a:xfrm>
            <a:prstGeom prst="upArrow">
              <a:avLst>
                <a:gd fmla="val 50000" name="adj1"/>
                <a:gd fmla="val 50000" name="adj2"/>
              </a:avLst>
            </a:prstGeom>
            <a:gradFill>
              <a:gsLst>
                <a:gs pos="0">
                  <a:srgbClr val="DDEAF6"/>
                </a:gs>
                <a:gs pos="27000">
                  <a:srgbClr val="BBD6EE"/>
                </a:gs>
                <a:gs pos="48000">
                  <a:srgbClr val="9CC2E5"/>
                </a:gs>
                <a:gs pos="84000">
                  <a:srgbClr val="295472"/>
                </a:gs>
                <a:gs pos="100000">
                  <a:srgbClr val="295472"/>
                </a:gs>
              </a:gsLst>
              <a:lin ang="5400000" scaled="0"/>
            </a:gradFill>
            <a:ln cap="flat" cmpd="sng" w="9525">
              <a:solidFill>
                <a:srgbClr val="2E75B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7"/>
            <p:cNvSpPr txBox="1"/>
            <p:nvPr/>
          </p:nvSpPr>
          <p:spPr>
            <a:xfrm flipH="1">
              <a:off x="1667559" y="4998338"/>
              <a:ext cx="7025173" cy="2166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Arial"/>
                <a:buNone/>
              </a:pPr>
              <a:r>
                <a:rPr b="0" i="0" lang="en-GB" sz="13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				</a:t>
              </a:r>
              <a:endPara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4842022" y="3165777"/>
              <a:ext cx="817245" cy="408623"/>
            </a:xfrm>
            <a:prstGeom prst="roundRect">
              <a:avLst>
                <a:gd fmla="val 16667" name="adj"/>
              </a:avLst>
            </a:prstGeom>
            <a:solidFill>
              <a:srgbClr val="9CC2E5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893"/>
                <a:buFont typeface="Arial"/>
                <a:buNone/>
              </a:pPr>
              <a:r>
                <a:rPr b="0" i="0" lang="en-GB" sz="893" u="none" cap="none" strike="noStrik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SmallSat/Mega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893"/>
                <a:buFont typeface="Arial"/>
                <a:buNone/>
              </a:pPr>
              <a:r>
                <a:rPr b="0" i="0" lang="en-GB" sz="893" u="none" cap="none" strike="noStrik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Constellations</a:t>
              </a:r>
              <a:endParaRPr/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3974862" y="3605889"/>
              <a:ext cx="817245" cy="408623"/>
            </a:xfrm>
            <a:prstGeom prst="roundRect">
              <a:avLst>
                <a:gd fmla="val 16667" name="adj"/>
              </a:avLst>
            </a:prstGeom>
            <a:solidFill>
              <a:srgbClr val="BBD6EE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893"/>
                <a:buFont typeface="Arial"/>
                <a:buNone/>
              </a:pPr>
              <a:r>
                <a:rPr b="0" i="0" lang="en-GB" sz="893" u="none" cap="none" strike="noStrik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New Launch Systems</a:t>
              </a:r>
              <a:endParaRPr/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3974577" y="3165777"/>
              <a:ext cx="817245" cy="408623"/>
            </a:xfrm>
            <a:prstGeom prst="roundRect">
              <a:avLst>
                <a:gd fmla="val 16667" name="adj"/>
              </a:avLst>
            </a:prstGeom>
            <a:solidFill>
              <a:srgbClr val="9CC2E5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893"/>
                <a:buFont typeface="Arial"/>
                <a:buNone/>
              </a:pPr>
              <a:r>
                <a:rPr b="0" i="0" lang="en-GB" sz="893" u="none" cap="none" strike="noStrik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Evolved PNT</a:t>
              </a:r>
              <a:endParaRPr/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4844635" y="2071505"/>
              <a:ext cx="817245" cy="408623"/>
            </a:xfrm>
            <a:prstGeom prst="roundRect">
              <a:avLst>
                <a:gd fmla="val 16667" name="adj"/>
              </a:avLst>
            </a:prstGeom>
            <a:solidFill>
              <a:srgbClr val="37719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93"/>
                <a:buFont typeface="Arial"/>
                <a:buNone/>
              </a:pPr>
              <a:r>
                <a:rPr b="0" i="0" lang="en-GB" sz="893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GeoInformation, Data and Services</a:t>
              </a:r>
              <a:endParaRPr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6577616" y="2725233"/>
              <a:ext cx="817245" cy="408623"/>
            </a:xfrm>
            <a:prstGeom prst="roundRect">
              <a:avLst>
                <a:gd fmla="val 16667" name="adj"/>
              </a:avLst>
            </a:prstGeom>
            <a:solidFill>
              <a:srgbClr val="9CC2E5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893"/>
                <a:buFont typeface="Arial"/>
                <a:buNone/>
              </a:pPr>
              <a:r>
                <a:rPr b="0" i="0" lang="en-GB" sz="893" u="none" cap="none" strike="noStrik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On Orbit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893"/>
                <a:buFont typeface="Arial"/>
                <a:buNone/>
              </a:pPr>
              <a:r>
                <a:rPr b="0" i="0" lang="en-GB" sz="893" u="none" cap="none" strike="noStrik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Servicing (OOS)</a:t>
              </a:r>
              <a:endParaRPr/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6573727" y="3165777"/>
              <a:ext cx="817245" cy="408623"/>
            </a:xfrm>
            <a:prstGeom prst="roundRect">
              <a:avLst>
                <a:gd fmla="val 16667" name="adj"/>
              </a:avLst>
            </a:prstGeom>
            <a:solidFill>
              <a:srgbClr val="9CC2E5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893"/>
                <a:buFont typeface="Arial"/>
                <a:buNone/>
              </a:pPr>
              <a:r>
                <a:rPr b="0" i="0" lang="en-GB" sz="893" u="none" cap="none" strike="noStrik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Manufacturing in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893"/>
                <a:buFont typeface="Arial"/>
                <a:buNone/>
              </a:pPr>
              <a:r>
                <a:rPr b="0" i="0" lang="en-GB" sz="893" u="none" cap="none" strike="noStrik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Microgravity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893"/>
                <a:buFont typeface="Arial"/>
                <a:buNone/>
              </a:pPr>
              <a:r>
                <a:rPr b="0" i="0" lang="en-GB" sz="893" u="none" cap="none" strike="noStrik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and Space</a:t>
              </a:r>
              <a:endParaRPr/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5706283" y="2495471"/>
              <a:ext cx="817245" cy="408623"/>
            </a:xfrm>
            <a:prstGeom prst="roundRect">
              <a:avLst>
                <a:gd fmla="val 16667" name="adj"/>
              </a:avLst>
            </a:prstGeom>
            <a:solidFill>
              <a:srgbClr val="37719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93"/>
                <a:buFont typeface="Arial"/>
                <a:buNone/>
              </a:pPr>
              <a:r>
                <a:rPr b="0" i="0" lang="en-GB" sz="893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SmallSat</a:t>
              </a:r>
              <a:endParaRPr b="0" i="0" sz="893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93"/>
                <a:buFont typeface="Arial"/>
                <a:buNone/>
              </a:pPr>
              <a:r>
                <a:rPr b="0" i="0" lang="en-GB" sz="893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Systems</a:t>
              </a:r>
              <a:endParaRPr/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7443226" y="3165777"/>
              <a:ext cx="817245" cy="408623"/>
            </a:xfrm>
            <a:prstGeom prst="roundRect">
              <a:avLst>
                <a:gd fmla="val 16667" name="adj"/>
              </a:avLst>
            </a:prstGeom>
            <a:solidFill>
              <a:srgbClr val="9CC2E5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893"/>
                <a:buFont typeface="Arial"/>
                <a:buNone/>
              </a:pPr>
              <a:r>
                <a:rPr b="0" i="0" lang="en-GB" sz="893" u="none" cap="none" strike="noStrik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Energy from Space</a:t>
              </a:r>
              <a:endParaRPr/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4844635" y="2499995"/>
              <a:ext cx="817245" cy="408623"/>
            </a:xfrm>
            <a:prstGeom prst="roundRect">
              <a:avLst>
                <a:gd fmla="val 16667" name="adj"/>
              </a:avLst>
            </a:prstGeom>
            <a:solidFill>
              <a:srgbClr val="37719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93"/>
                <a:buFont typeface="Arial"/>
                <a:buNone/>
              </a:pPr>
              <a:r>
                <a:rPr b="0" i="0" lang="en-GB" sz="893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Components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93"/>
                <a:buFont typeface="Arial"/>
                <a:buNone/>
              </a:pPr>
              <a:r>
                <a:rPr b="0" i="0" lang="en-GB" sz="893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and Subsystems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93"/>
                <a:buFont typeface="Arial"/>
                <a:buNone/>
              </a:pPr>
              <a:r>
                <a:rPr b="0" i="0" lang="en-GB" sz="893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For SmallSats</a:t>
              </a:r>
              <a:endParaRPr b="0" i="0" sz="893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5706283" y="2068345"/>
              <a:ext cx="817245" cy="408623"/>
            </a:xfrm>
            <a:prstGeom prst="roundRect">
              <a:avLst>
                <a:gd fmla="val 16667" name="adj"/>
              </a:avLst>
            </a:prstGeom>
            <a:solidFill>
              <a:srgbClr val="37719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93"/>
                <a:buFont typeface="Arial"/>
                <a:buNone/>
              </a:pPr>
              <a:r>
                <a:rPr b="0" i="0" lang="en-GB" sz="893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Services: IoT, Media and Internet for All</a:t>
              </a:r>
              <a:endParaRPr/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8064099" y="4047858"/>
              <a:ext cx="817245" cy="408623"/>
            </a:xfrm>
            <a:prstGeom prst="roundRect">
              <a:avLst>
                <a:gd fmla="val 16667" name="adj"/>
              </a:avLst>
            </a:prstGeom>
            <a:solidFill>
              <a:srgbClr val="DDEAF6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893"/>
                <a:buFont typeface="Arial"/>
                <a:buNone/>
              </a:pPr>
              <a:r>
                <a:rPr b="0" i="0" lang="en-GB" sz="893" u="none" cap="none" strike="noStrik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Humans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893"/>
                <a:buFont typeface="Arial"/>
                <a:buNone/>
              </a:pPr>
              <a:r>
                <a:rPr b="0" i="0" lang="en-GB" sz="893" u="none" cap="none" strike="noStrik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to Mars</a:t>
              </a: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5706283" y="4037148"/>
              <a:ext cx="817245" cy="408623"/>
            </a:xfrm>
            <a:prstGeom prst="roundRect">
              <a:avLst>
                <a:gd fmla="val 16667" name="adj"/>
              </a:avLst>
            </a:prstGeom>
            <a:solidFill>
              <a:srgbClr val="DDEAF6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893"/>
                <a:buFont typeface="Arial"/>
                <a:buNone/>
              </a:pPr>
              <a:r>
                <a:rPr b="0" i="0" lang="en-GB" sz="893" u="none" cap="none" strike="noStrik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Space Tourism</a:t>
              </a:r>
              <a:endParaRPr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4842022" y="4040167"/>
              <a:ext cx="817245" cy="408623"/>
            </a:xfrm>
            <a:prstGeom prst="roundRect">
              <a:avLst>
                <a:gd fmla="val 16667" name="adj"/>
              </a:avLst>
            </a:prstGeom>
            <a:solidFill>
              <a:srgbClr val="DDEAF6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893"/>
                <a:buFont typeface="Arial"/>
                <a:buNone/>
              </a:pPr>
              <a:r>
                <a:rPr b="0" i="0" lang="en-GB" sz="893" u="none" cap="none" strike="noStrik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ISS Servicing</a:t>
              </a:r>
              <a:endParaRPr/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6577616" y="2241564"/>
              <a:ext cx="817245" cy="408623"/>
            </a:xfrm>
            <a:prstGeom prst="roundRect">
              <a:avLst>
                <a:gd fmla="val 16667" name="adj"/>
              </a:avLst>
            </a:prstGeom>
            <a:solidFill>
              <a:srgbClr val="9CC2E5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893"/>
                <a:buFont typeface="Arial"/>
                <a:buNone/>
              </a:pPr>
              <a:r>
                <a:rPr b="0" i="0" lang="en-GB" sz="893" u="none" cap="none" strike="noStrik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Debris Mitigation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893"/>
                <a:buFont typeface="Arial"/>
                <a:buNone/>
              </a:pPr>
              <a:r>
                <a:rPr b="0" i="0" lang="en-GB" sz="893" u="none" cap="none" strike="noStrik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&amp; Removal</a:t>
              </a:r>
              <a:endParaRPr/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7211448" y="4043794"/>
              <a:ext cx="817245" cy="408623"/>
            </a:xfrm>
            <a:prstGeom prst="roundRect">
              <a:avLst>
                <a:gd fmla="val 16667" name="adj"/>
              </a:avLst>
            </a:prstGeom>
            <a:solidFill>
              <a:srgbClr val="DDEAF6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893"/>
                <a:buFont typeface="Arial"/>
                <a:buNone/>
              </a:pPr>
              <a:r>
                <a:rPr b="0" i="0" lang="en-GB" sz="893" u="none" cap="none" strike="noStrik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Space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893"/>
                <a:buFont typeface="Arial"/>
                <a:buNone/>
              </a:pPr>
              <a:r>
                <a:rPr b="0" i="0" lang="en-GB" sz="893" u="none" cap="none" strike="noStrik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Habitats</a:t>
              </a:r>
              <a:endParaRPr/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7046169" y="3604766"/>
              <a:ext cx="817245" cy="408623"/>
            </a:xfrm>
            <a:prstGeom prst="roundRect">
              <a:avLst>
                <a:gd fmla="val 16667" name="adj"/>
              </a:avLst>
            </a:prstGeom>
            <a:solidFill>
              <a:srgbClr val="DDEAF6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893"/>
                <a:buFont typeface="Arial"/>
                <a:buNone/>
              </a:pPr>
              <a:r>
                <a:rPr b="0" i="0" lang="en-GB" sz="893" u="none" cap="none" strike="noStrik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Space Resource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893"/>
                <a:buFont typeface="Arial"/>
                <a:buNone/>
              </a:pPr>
              <a:r>
                <a:rPr b="0" i="0" lang="en-GB" sz="893" u="none" cap="none" strike="noStrik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Mining</a:t>
              </a:r>
              <a:endParaRPr/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1600217" y="3925614"/>
              <a:ext cx="817245" cy="408623"/>
            </a:xfrm>
            <a:prstGeom prst="roundRect">
              <a:avLst>
                <a:gd fmla="val 16667" name="adj"/>
              </a:avLst>
            </a:prstGeom>
            <a:solidFill>
              <a:srgbClr val="29547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93"/>
                <a:buFont typeface="Arial"/>
                <a:buNone/>
              </a:pPr>
              <a:r>
                <a:rPr b="0" i="0" lang="en-GB" sz="893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Human Space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93"/>
                <a:buFont typeface="Arial"/>
                <a:buNone/>
              </a:pPr>
              <a:r>
                <a:rPr b="0" i="0" lang="en-GB" sz="893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Exploration</a:t>
              </a:r>
              <a:endParaRPr/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1591095" y="2019137"/>
              <a:ext cx="817245" cy="408623"/>
            </a:xfrm>
            <a:prstGeom prst="roundRect">
              <a:avLst>
                <a:gd fmla="val 16667" name="adj"/>
              </a:avLst>
            </a:prstGeom>
            <a:solidFill>
              <a:srgbClr val="29547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93"/>
                <a:buFont typeface="Arial"/>
                <a:buNone/>
              </a:pPr>
              <a:r>
                <a:rPr b="0" i="0" lang="en-GB" sz="893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GNSS</a:t>
              </a:r>
              <a:endParaRPr/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1591095" y="2975764"/>
              <a:ext cx="817245" cy="408623"/>
            </a:xfrm>
            <a:prstGeom prst="roundRect">
              <a:avLst>
                <a:gd fmla="val 16667" name="adj"/>
              </a:avLst>
            </a:prstGeom>
            <a:solidFill>
              <a:srgbClr val="29547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93"/>
                <a:buFont typeface="Arial"/>
                <a:buNone/>
              </a:pPr>
              <a:r>
                <a:rPr b="0" i="0" lang="en-GB" sz="893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Space Science</a:t>
              </a:r>
              <a:endParaRPr/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2537012" y="1588701"/>
              <a:ext cx="1199345" cy="2404692"/>
            </a:xfrm>
            <a:prstGeom prst="roundRect">
              <a:avLst>
                <a:gd fmla="val 4603" name="adj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75"/>
                <a:buFont typeface="Arial"/>
                <a:buNone/>
              </a:pPr>
              <a:r>
                <a:t/>
              </a:r>
              <a:endParaRPr b="0" i="0" sz="97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2065785" y="3453770"/>
              <a:ext cx="817245" cy="408623"/>
            </a:xfrm>
            <a:prstGeom prst="roundRect">
              <a:avLst>
                <a:gd fmla="val 16667" name="adj"/>
              </a:avLst>
            </a:prstGeom>
            <a:solidFill>
              <a:srgbClr val="29547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93"/>
                <a:buFont typeface="Arial"/>
                <a:buNone/>
              </a:pPr>
              <a:r>
                <a:rPr b="0" i="0" lang="en-GB" sz="893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Traditional EO Satellites</a:t>
              </a:r>
              <a:endParaRPr/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2707138" y="2497758"/>
              <a:ext cx="817245" cy="408623"/>
            </a:xfrm>
            <a:prstGeom prst="roundRect">
              <a:avLst>
                <a:gd fmla="val 16667" name="adj"/>
              </a:avLst>
            </a:prstGeom>
            <a:solidFill>
              <a:srgbClr val="29547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93"/>
                <a:buFont typeface="Arial"/>
                <a:buNone/>
              </a:pPr>
              <a:r>
                <a:rPr b="0" i="0" lang="en-GB" sz="893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MSS/ FSS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93"/>
                <a:buFont typeface="Arial"/>
                <a:buNone/>
              </a:pPr>
              <a:r>
                <a:rPr b="0" i="0" lang="en-GB" sz="893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COM Satellites</a:t>
              </a:r>
              <a:endParaRPr/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2704521" y="2975764"/>
              <a:ext cx="817245" cy="408623"/>
            </a:xfrm>
            <a:prstGeom prst="roundRect">
              <a:avLst>
                <a:gd fmla="val 16667" name="adj"/>
              </a:avLst>
            </a:prstGeom>
            <a:solidFill>
              <a:srgbClr val="29547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93"/>
                <a:buFont typeface="Arial"/>
                <a:buNone/>
              </a:pPr>
              <a:r>
                <a:rPr b="0" i="0" lang="en-GB" sz="893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LEO COM Satellites</a:t>
              </a:r>
              <a:endParaRPr/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2708106" y="2019137"/>
              <a:ext cx="817245" cy="408623"/>
            </a:xfrm>
            <a:prstGeom prst="roundRect">
              <a:avLst>
                <a:gd fmla="val 16667" name="adj"/>
              </a:avLst>
            </a:prstGeom>
            <a:solidFill>
              <a:srgbClr val="29547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93"/>
                <a:buFont typeface="Arial"/>
                <a:buNone/>
              </a:pPr>
              <a:r>
                <a:rPr b="0" i="0" lang="en-GB" sz="893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LEO/MEO/GEO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93"/>
                <a:buFont typeface="Arial"/>
                <a:buNone/>
              </a:pPr>
              <a:r>
                <a:rPr b="0" i="0" lang="en-GB" sz="893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Launcher</a:t>
              </a:r>
              <a:endParaRPr/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2717711" y="1557632"/>
              <a:ext cx="798035" cy="3903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138"/>
                <a:buFont typeface="Arial"/>
                <a:buNone/>
              </a:pPr>
              <a:r>
                <a:rPr b="1" i="0" lang="en-GB" sz="1138" u="none" cap="none" strike="noStrik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Commercial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138"/>
                <a:buFont typeface="Arial"/>
                <a:buNone/>
              </a:pPr>
              <a:r>
                <a:rPr b="1" i="0" lang="en-GB" sz="1138" u="none" cap="none" strike="noStrik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Space</a:t>
              </a:r>
              <a:endParaRPr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7279362" y="4993015"/>
              <a:ext cx="615893" cy="2137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975"/>
                <a:buFont typeface="Arial"/>
                <a:buNone/>
              </a:pPr>
              <a:r>
                <a:rPr b="1" i="0" lang="en-GB" sz="975" u="none" cap="none" strike="noStrik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Emerging </a:t>
              </a:r>
              <a:endParaRPr b="1" i="0" sz="975" u="none" cap="none" strike="noStrik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2380204" y="4993015"/>
              <a:ext cx="683668" cy="2137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75"/>
                <a:buFont typeface="Arial"/>
                <a:buNone/>
              </a:pPr>
              <a:r>
                <a:rPr b="1" i="0" lang="en-GB" sz="975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Established</a:t>
              </a:r>
              <a:endParaRPr b="1" i="0" sz="975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1577204" y="1557632"/>
              <a:ext cx="816391" cy="3903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138"/>
                <a:buFont typeface="Arial"/>
                <a:buNone/>
              </a:pPr>
              <a:r>
                <a:rPr b="1" i="0" lang="en-GB" sz="1138" u="none" cap="none" strike="noStrik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Institutional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138"/>
                <a:buFont typeface="Arial"/>
                <a:buNone/>
              </a:pPr>
              <a:r>
                <a:rPr b="1" i="0" lang="en-GB" sz="1138" u="none" cap="none" strike="noStrik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Space</a:t>
              </a:r>
              <a:endParaRPr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1591095" y="2497758"/>
              <a:ext cx="817245" cy="408623"/>
            </a:xfrm>
            <a:prstGeom prst="roundRect">
              <a:avLst>
                <a:gd fmla="val 16667" name="adj"/>
              </a:avLst>
            </a:prstGeom>
            <a:solidFill>
              <a:srgbClr val="29547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93"/>
                <a:buFont typeface="Arial"/>
                <a:buNone/>
              </a:pPr>
              <a:r>
                <a:rPr b="0" i="0" lang="en-GB" sz="893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Military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93"/>
                <a:buFont typeface="Arial"/>
                <a:buNone/>
              </a:pPr>
              <a:r>
                <a:rPr b="0" i="0" lang="en-GB" sz="893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Space Activities 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GB" sz="4000"/>
              <a:t>Trends</a:t>
            </a:r>
            <a:endParaRPr b="1" sz="4000"/>
          </a:p>
        </p:txBody>
      </p:sp>
      <p:pic>
        <p:nvPicPr>
          <p:cNvPr id="295" name="Google Shape;29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5593" y="1004832"/>
            <a:ext cx="8627336" cy="5405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"/>
          <p:cNvSpPr txBox="1"/>
          <p:nvPr>
            <p:ph idx="1" type="body"/>
          </p:nvPr>
        </p:nvSpPr>
        <p:spPr>
          <a:xfrm>
            <a:off x="255222" y="131699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/>
              <a:t>The interaction can have several degrees of integration</a:t>
            </a:r>
            <a:endParaRPr/>
          </a:p>
        </p:txBody>
      </p:sp>
      <p:sp>
        <p:nvSpPr>
          <p:cNvPr id="301" name="Google Shape;301;p9"/>
          <p:cNvSpPr txBox="1"/>
          <p:nvPr/>
        </p:nvSpPr>
        <p:spPr>
          <a:xfrm>
            <a:off x="921434" y="283813"/>
            <a:ext cx="10461059" cy="579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25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Interaction with NEW Space</a:t>
            </a:r>
            <a:endParaRPr b="0" i="0" sz="4251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9"/>
          <p:cNvSpPr/>
          <p:nvPr/>
        </p:nvSpPr>
        <p:spPr>
          <a:xfrm>
            <a:off x="983411" y="2363633"/>
            <a:ext cx="2162355" cy="1869057"/>
          </a:xfrm>
          <a:prstGeom prst="homePlate">
            <a:avLst>
              <a:gd fmla="val 50000" name="adj"/>
            </a:avLst>
          </a:prstGeom>
          <a:solidFill>
            <a:srgbClr val="19222F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Buy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9"/>
          <p:cNvSpPr/>
          <p:nvPr/>
        </p:nvSpPr>
        <p:spPr>
          <a:xfrm>
            <a:off x="3559834" y="2363633"/>
            <a:ext cx="2162355" cy="1869057"/>
          </a:xfrm>
          <a:prstGeom prst="homePlate">
            <a:avLst>
              <a:gd fmla="val 50000" name="adj"/>
            </a:avLst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Service buy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9"/>
          <p:cNvSpPr/>
          <p:nvPr/>
        </p:nvSpPr>
        <p:spPr>
          <a:xfrm>
            <a:off x="6071933" y="2363632"/>
            <a:ext cx="2162355" cy="1869057"/>
          </a:xfrm>
          <a:prstGeom prst="homePlate">
            <a:avLst>
              <a:gd fmla="val 50000" name="adj"/>
            </a:avLst>
          </a:prstGeom>
          <a:solidFill>
            <a:srgbClr val="6F88B3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Co-design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8648356" y="2363631"/>
            <a:ext cx="2285251" cy="1869057"/>
          </a:xfrm>
          <a:prstGeom prst="homePlate">
            <a:avLst>
              <a:gd fmla="val 50000" name="adj"/>
            </a:avLst>
          </a:prstGeom>
          <a:solidFill>
            <a:srgbClr val="9FB0CC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Full procurement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759125" y="4738777"/>
            <a:ext cx="10345947" cy="77637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516519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Increasing involvement in architecture design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9"/>
          <p:cNvSpPr/>
          <p:nvPr/>
        </p:nvSpPr>
        <p:spPr>
          <a:xfrm>
            <a:off x="760936" y="5591675"/>
            <a:ext cx="10345947" cy="77637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D3422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Increasing investment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paceTec Master">
  <a:themeElements>
    <a:clrScheme name="SpaceTec">
      <a:dk1>
        <a:srgbClr val="3F3F3F"/>
      </a:dk1>
      <a:lt1>
        <a:srgbClr val="FFFFFF"/>
      </a:lt1>
      <a:dk2>
        <a:srgbClr val="377199"/>
      </a:dk2>
      <a:lt2>
        <a:srgbClr val="E7E6E6"/>
      </a:lt2>
      <a:accent1>
        <a:srgbClr val="377199"/>
      </a:accent1>
      <a:accent2>
        <a:srgbClr val="C8513E"/>
      </a:accent2>
      <a:accent3>
        <a:srgbClr val="A5A5A5"/>
      </a:accent3>
      <a:accent4>
        <a:srgbClr val="F1A642"/>
      </a:accent4>
      <a:accent5>
        <a:srgbClr val="791D3B"/>
      </a:accent5>
      <a:accent6>
        <a:srgbClr val="5CA58A"/>
      </a:accent6>
      <a:hlink>
        <a:srgbClr val="5B9BD5"/>
      </a:hlink>
      <a:folHlink>
        <a:srgbClr val="5B9BD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BAMPS Catharina (DEFIS)</dc:creator>
</cp:coreProperties>
</file>