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Candara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jXbl2jvGXPGvjbcbN47DZK25Wr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ndara-regular.fntdata"/><Relationship Id="rId10" Type="http://schemas.openxmlformats.org/officeDocument/2006/relationships/slide" Target="slides/slide6.xml"/><Relationship Id="rId13" Type="http://schemas.openxmlformats.org/officeDocument/2006/relationships/font" Target="fonts/Candara-italic.fntdata"/><Relationship Id="rId12" Type="http://schemas.openxmlformats.org/officeDocument/2006/relationships/font" Target="fonts/Candar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Candar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ee3d4421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11ee3d442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ee3d4421d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11ee3d4421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ee3d4421d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11ee3d4421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ee3d4421d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11ee3d4421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1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Candara"/>
                <a:ea typeface="Candara"/>
                <a:cs typeface="Candara"/>
                <a:sym typeface="Candara"/>
              </a:rPr>
              <a:t>Case Studies from CEOS Agencies: NOAA</a:t>
            </a:r>
            <a:endParaRPr sz="75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97509" y="444075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Dr. Stephen Volz, NOAA</a:t>
            </a:r>
            <a:endParaRPr b="0" i="0" sz="14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Agenda Item #4.2</a:t>
            </a:r>
            <a:endParaRPr b="0" i="0" sz="14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SIT-37</a:t>
            </a:r>
            <a:endParaRPr b="1" i="0" sz="2200" u="none" cap="none" strike="noStrike">
              <a:solidFill>
                <a:schemeClr val="accen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29-31 March 2022</a:t>
            </a:r>
            <a:endParaRPr b="1" i="0" sz="2200" u="none" cap="none" strike="noStrike">
              <a:solidFill>
                <a:schemeClr val="accen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>
            <p:ph idx="1" type="body"/>
          </p:nvPr>
        </p:nvSpPr>
        <p:spPr>
          <a:xfrm>
            <a:off x="251489" y="1205691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Char char="●"/>
            </a:pPr>
            <a:r>
              <a:rPr lang="en-GB" sz="2600">
                <a:latin typeface="Candara"/>
                <a:ea typeface="Candara"/>
                <a:cs typeface="Candara"/>
                <a:sym typeface="Candara"/>
              </a:rPr>
              <a:t>NOAA seeks to leverage recent innovations by the commercial aerospace industry in small satellite technology, access to space, communications and ground services (aka “New Space”) in order to:</a:t>
            </a:r>
            <a:endParaRPr sz="2600">
              <a:latin typeface="Candara"/>
              <a:ea typeface="Candara"/>
              <a:cs typeface="Candara"/>
              <a:sym typeface="Candara"/>
            </a:endParaRPr>
          </a:p>
          <a:p>
            <a:pPr indent="-457200" lvl="1" marL="977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-GB">
                <a:latin typeface="Candara"/>
                <a:ea typeface="Candara"/>
                <a:cs typeface="Candara"/>
                <a:sym typeface="Candara"/>
              </a:rPr>
              <a:t>Improve the agility and resiliency of the architecture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457200" lvl="1" marL="977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-GB">
                <a:latin typeface="Candara"/>
                <a:ea typeface="Candara"/>
                <a:cs typeface="Candara"/>
                <a:sym typeface="Candara"/>
              </a:rPr>
              <a:t>Shift from using large, multi-instrument satellites flown on a set cadence, toward a disaggregated architecture of smaller satellites to place observational capabilities in the desired locations when needed.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457200" lvl="1" marL="977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-GB">
                <a:latin typeface="Candara"/>
                <a:ea typeface="Candara"/>
                <a:cs typeface="Candara"/>
                <a:sym typeface="Candara"/>
              </a:rPr>
              <a:t>Allow for rapid and efficient replenishment of on-orbit assets and responsive to changes in observational needs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50800" lvl="0" marL="2286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1" lang="en-GB" sz="2600" u="sng">
                <a:latin typeface="Candara"/>
                <a:ea typeface="Candara"/>
                <a:cs typeface="Candara"/>
                <a:sym typeface="Candara"/>
              </a:rPr>
              <a:t>TOPICS</a:t>
            </a:r>
            <a:endParaRPr b="1" sz="2600" u="sng">
              <a:latin typeface="Candara"/>
              <a:ea typeface="Candara"/>
              <a:cs typeface="Candara"/>
              <a:sym typeface="Candara"/>
            </a:endParaRPr>
          </a:p>
          <a:p>
            <a:pPr indent="-50800" lvl="0" marL="2286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600">
                <a:latin typeface="Candara"/>
                <a:ea typeface="Candara"/>
                <a:cs typeface="Candara"/>
                <a:sym typeface="Candara"/>
              </a:rPr>
              <a:t>LEO Distributed Constellation</a:t>
            </a:r>
            <a:endParaRPr sz="2600">
              <a:latin typeface="Candara"/>
              <a:ea typeface="Candara"/>
              <a:cs typeface="Candara"/>
              <a:sym typeface="Candara"/>
            </a:endParaRPr>
          </a:p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600">
                <a:latin typeface="Candara"/>
                <a:ea typeface="Candara"/>
                <a:cs typeface="Candara"/>
                <a:sym typeface="Candara"/>
              </a:rPr>
              <a:t>Joint Venture</a:t>
            </a:r>
            <a:endParaRPr sz="2600">
              <a:latin typeface="Candara"/>
              <a:ea typeface="Candara"/>
              <a:cs typeface="Candara"/>
              <a:sym typeface="Candara"/>
            </a:endParaRPr>
          </a:p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600">
                <a:latin typeface="Candara"/>
                <a:ea typeface="Candara"/>
                <a:cs typeface="Candara"/>
                <a:sym typeface="Candara"/>
              </a:rPr>
              <a:t>Commercial Data Program</a:t>
            </a:r>
            <a:endParaRPr sz="2600">
              <a:latin typeface="Candara"/>
              <a:ea typeface="Candara"/>
              <a:cs typeface="Candara"/>
              <a:sym typeface="Candar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6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3" name="Google Shape;73;p5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>
                <a:latin typeface="Candara"/>
                <a:ea typeface="Candara"/>
                <a:cs typeface="Candara"/>
                <a:sym typeface="Candara"/>
              </a:rPr>
              <a:t>NESDIS “New Space” Initiatives</a:t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ee3d4421d_0_0"/>
          <p:cNvSpPr txBox="1"/>
          <p:nvPr>
            <p:ph idx="1" type="body"/>
          </p:nvPr>
        </p:nvSpPr>
        <p:spPr>
          <a:xfrm>
            <a:off x="348308" y="1194958"/>
            <a:ext cx="11495400" cy="50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Char char="●"/>
            </a:pPr>
            <a:r>
              <a:rPr lang="en-GB" sz="2400">
                <a:latin typeface="Candara"/>
                <a:ea typeface="Candara"/>
                <a:cs typeface="Candara"/>
                <a:sym typeface="Candara"/>
              </a:rPr>
              <a:t>LEO will validate the merits of commercially based disaggregated architecture with a QuickSounder mission, demonstrating disaggregation, agility, and operational observations can be achieved through the exploitation of new business models, including revised approaches to hardware procurement, mission authorization, and mission development oversight. </a:t>
            </a:r>
            <a:endParaRPr/>
          </a:p>
          <a:p>
            <a:pPr indent="-3937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Char char="●"/>
            </a:pPr>
            <a:r>
              <a:rPr lang="en-GB" sz="2400">
                <a:latin typeface="Candara"/>
                <a:ea typeface="Candara"/>
                <a:cs typeface="Candara"/>
                <a:sym typeface="Candara"/>
              </a:rPr>
              <a:t>Scientific and Programmatic Objectives of the mission include: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indent="-3937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-GB" sz="2000">
                <a:latin typeface="Candara"/>
                <a:ea typeface="Candara"/>
                <a:cs typeface="Candara"/>
                <a:sym typeface="Candara"/>
              </a:rPr>
              <a:t>Advance aspects of agile, disaggregated architecture: from authorization to launch in ~3 years; employing greater risk tolerance in individual mission elements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-3937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-GB" sz="2000">
                <a:latin typeface="Candara"/>
                <a:ea typeface="Candara"/>
                <a:cs typeface="Candara"/>
                <a:sym typeface="Candara"/>
              </a:rPr>
              <a:t>Understand and establish NOAA best practices for leveraging elements of commercial space, to potentially include acquiring “off the shelf” spacecraft and launch vehicle and commercial mission operations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-3937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-GB" sz="2000">
                <a:latin typeface="Candara"/>
                <a:ea typeface="Candara"/>
                <a:cs typeface="Candara"/>
                <a:sym typeface="Candara"/>
              </a:rPr>
              <a:t>Challenge and revise mission authorization methodologies, including review processes at multiple levels</a:t>
            </a:r>
            <a:endParaRPr/>
          </a:p>
          <a:p>
            <a:pPr indent="-3937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-GB" sz="2000">
                <a:latin typeface="Candara"/>
                <a:ea typeface="Candara"/>
                <a:cs typeface="Candara"/>
                <a:sym typeface="Candara"/>
              </a:rPr>
              <a:t>Validate program cost and schedule estimates, and models for similar future satellites.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-3937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-GB" sz="2000">
                <a:latin typeface="Candara"/>
                <a:ea typeface="Candara"/>
                <a:cs typeface="Candara"/>
                <a:sym typeface="Candara"/>
              </a:rPr>
              <a:t>Demonstrate small satellites can provide observations that meet our mission requirements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9" name="Google Shape;79;g11ee3d4421d_0_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4400"/>
              <a:buNone/>
            </a:pPr>
            <a:r>
              <a:rPr lang="en-GB">
                <a:latin typeface="Candara"/>
                <a:ea typeface="Candara"/>
                <a:cs typeface="Candara"/>
                <a:sym typeface="Candara"/>
              </a:rPr>
              <a:t>“New Space” and LEO Constellation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ee3d4421d_0_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2040 LEO Vision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pic>
        <p:nvPicPr>
          <p:cNvPr id="85" name="Google Shape;85;g11ee3d4421d_0_5"/>
          <p:cNvPicPr preferRelativeResize="0"/>
          <p:nvPr/>
        </p:nvPicPr>
        <p:blipFill rotWithShape="1">
          <a:blip r:embed="rId3">
            <a:alphaModFix/>
          </a:blip>
          <a:srcRect b="5197" l="0" r="0" t="0"/>
          <a:stretch/>
        </p:blipFill>
        <p:spPr>
          <a:xfrm>
            <a:off x="3886693" y="1094896"/>
            <a:ext cx="8305307" cy="52628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1ee3d4421d_0_5"/>
          <p:cNvSpPr txBox="1"/>
          <p:nvPr>
            <p:ph idx="1" type="body"/>
          </p:nvPr>
        </p:nvSpPr>
        <p:spPr>
          <a:xfrm>
            <a:off x="25441" y="1187958"/>
            <a:ext cx="3965646" cy="50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7338" lvl="0" marL="35083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Char char="●"/>
            </a:pPr>
            <a:r>
              <a:rPr lang="en-GB" sz="2400">
                <a:latin typeface="Candara"/>
                <a:ea typeface="Candara"/>
                <a:cs typeface="Candara"/>
                <a:sym typeface="Candara"/>
              </a:rPr>
              <a:t>Sample System capabilities needed to accomplish this: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indent="-277813" lvl="1" marL="62865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-GB" sz="2000">
                <a:latin typeface="Candara"/>
                <a:ea typeface="Candara"/>
                <a:cs typeface="Candara"/>
                <a:sym typeface="Candara"/>
              </a:rPr>
              <a:t>Rapid on-orbit asset replenishment, ATP to launch in ~3 years</a:t>
            </a:r>
            <a:endParaRPr/>
          </a:p>
          <a:p>
            <a:pPr indent="-277813" lvl="1" marL="62865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-GB" sz="2000">
                <a:latin typeface="Candara"/>
                <a:ea typeface="Candara"/>
                <a:cs typeface="Candara"/>
                <a:sym typeface="Candara"/>
              </a:rPr>
              <a:t>Quality instruments calibrated and validated to meet mission science </a:t>
            </a:r>
            <a:endParaRPr/>
          </a:p>
          <a:p>
            <a:pPr indent="-277813" lvl="1" marL="62865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-GB" sz="2000">
                <a:latin typeface="Candara"/>
                <a:ea typeface="Candara"/>
                <a:cs typeface="Candara"/>
                <a:sym typeface="Candara"/>
              </a:rPr>
              <a:t>Flexible ground system(s) to add or delete assets with little modifications</a:t>
            </a:r>
            <a:endParaRPr/>
          </a:p>
          <a:p>
            <a:pPr indent="-277813" lvl="1" marL="62865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-GB" sz="2000">
                <a:latin typeface="Candara"/>
                <a:ea typeface="Candara"/>
                <a:cs typeface="Candara"/>
                <a:sym typeface="Candara"/>
              </a:rPr>
              <a:t>Common algorithms for similar measurements, to allow for evolution and continuous improvement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ee3d4421d_0_11"/>
          <p:cNvSpPr txBox="1"/>
          <p:nvPr>
            <p:ph idx="1" type="body"/>
          </p:nvPr>
        </p:nvSpPr>
        <p:spPr>
          <a:xfrm>
            <a:off x="176048" y="1220008"/>
            <a:ext cx="1166766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2263" lvl="0" marL="404813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sz="2400">
                <a:latin typeface="Candara"/>
                <a:ea typeface="Candara"/>
                <a:cs typeface="Candara"/>
                <a:sym typeface="Candara"/>
              </a:rPr>
              <a:t>Joint Venture Program is co-investing in technology development by government agencies and industry. For example, we are considering SPIR Phase III contracts with new space companies, as well as CRADA* and OTA* contracts 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indent="-277813" lvl="2" marL="8001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GB">
                <a:latin typeface="Candara"/>
                <a:ea typeface="Candara"/>
                <a:cs typeface="Candara"/>
                <a:sym typeface="Candara"/>
              </a:rPr>
              <a:t>JV program has identified ~20 projects for FY 2022 Tech Exploitation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277813" lvl="2" marL="8001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GB">
                <a:latin typeface="Candara"/>
                <a:ea typeface="Candara"/>
                <a:cs typeface="Candara"/>
                <a:sym typeface="Candara"/>
              </a:rPr>
              <a:t>JV will also exploit observations made by other government agency satellites</a:t>
            </a:r>
            <a:endParaRPr/>
          </a:p>
          <a:p>
            <a:pPr indent="-342900" lvl="1" marL="407987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>
                <a:latin typeface="Candara"/>
                <a:ea typeface="Candara"/>
                <a:cs typeface="Candara"/>
                <a:sym typeface="Candara"/>
              </a:rPr>
              <a:t>These are generally high risk / high return and small dollar investments</a:t>
            </a:r>
            <a:endParaRPr/>
          </a:p>
          <a:p>
            <a:pPr indent="-196850" lvl="2" marL="865187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sz="2400">
                <a:latin typeface="Candara"/>
                <a:ea typeface="Candara"/>
                <a:cs typeface="Candara"/>
                <a:sym typeface="Candara"/>
              </a:rPr>
              <a:t>Example: EPIC/Athena Partnership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indent="-277813" lvl="1" marL="8001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GB" sz="2000">
                <a:latin typeface="Candara"/>
                <a:ea typeface="Candara"/>
                <a:cs typeface="Candara"/>
                <a:sym typeface="Candara"/>
              </a:rPr>
              <a:t>Partnership between NASA, SSC, and NESDIS to implement an innovative and unique small-sat mission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-277813" lvl="1" marL="8001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GB" sz="2000">
                <a:latin typeface="Candara"/>
                <a:ea typeface="Candara"/>
                <a:cs typeface="Candara"/>
                <a:sym typeface="Candara"/>
              </a:rPr>
              <a:t>NESDIS team will observe and learn COTS approach to satellite integration and test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-277813" lvl="1" marL="8001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GB" sz="2000">
                <a:latin typeface="Candara"/>
                <a:ea typeface="Candara"/>
                <a:cs typeface="Candara"/>
                <a:sym typeface="Candara"/>
              </a:rPr>
              <a:t>NASA Langley provides Athena radiation balance test payload and seed funding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-277813" lvl="1" marL="8001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GB" sz="2000">
                <a:latin typeface="Candara"/>
                <a:ea typeface="Candara"/>
                <a:cs typeface="Candara"/>
                <a:sym typeface="Candara"/>
              </a:rPr>
              <a:t>Space Force SSC provides contract with innovative NovaWurks sat-let vendor and STP launch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2" name="Google Shape;92;g11ee3d4421d_0_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4400"/>
              <a:buNone/>
            </a:pPr>
            <a:r>
              <a:rPr lang="en-GB">
                <a:latin typeface="Candara"/>
                <a:ea typeface="Candara"/>
                <a:cs typeface="Candara"/>
                <a:sym typeface="Candara"/>
              </a:rPr>
              <a:t>Joint Venture Co-Investments</a:t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3" name="Google Shape;93;g11ee3d4421d_0_11"/>
          <p:cNvSpPr txBox="1"/>
          <p:nvPr/>
        </p:nvSpPr>
        <p:spPr>
          <a:xfrm>
            <a:off x="6677631" y="5979727"/>
            <a:ext cx="5338321" cy="52322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*CRADA = Cooperative Research And Development Agreement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*OTA = Other Transactional Authority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ee3d4421d_0_16"/>
          <p:cNvSpPr txBox="1"/>
          <p:nvPr>
            <p:ph idx="1" type="body"/>
          </p:nvPr>
        </p:nvSpPr>
        <p:spPr>
          <a:xfrm>
            <a:off x="143150" y="1090700"/>
            <a:ext cx="11932500" cy="51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sz="2000">
                <a:latin typeface="Candara"/>
                <a:ea typeface="Candara"/>
                <a:cs typeface="Candara"/>
                <a:sym typeface="Candara"/>
              </a:rPr>
              <a:t>Commercial Data Exploration</a:t>
            </a:r>
            <a:endParaRPr/>
          </a:p>
          <a:p>
            <a:pPr indent="-3746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GB" sz="1800">
                <a:latin typeface="Candara"/>
                <a:ea typeface="Candara"/>
                <a:cs typeface="Candara"/>
                <a:sym typeface="Candara"/>
              </a:rPr>
              <a:t>Issued a  “Request for Information” (RFI) to general space community to determine industry capability to provide operational quality terrestrial weather (in 2016, 2018, 2020) and space weather (2020, 2021) observations. </a:t>
            </a:r>
            <a:endParaRPr/>
          </a:p>
          <a:p>
            <a:pPr indent="-3746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GB" sz="1800">
                <a:latin typeface="Candara"/>
                <a:ea typeface="Candara"/>
                <a:cs typeface="Candara"/>
                <a:sym typeface="Candara"/>
              </a:rPr>
              <a:t>Conducted pilot procurements for terrestrial weather candidates</a:t>
            </a:r>
            <a:endParaRPr/>
          </a:p>
          <a:p>
            <a:pPr indent="-3746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GB" sz="1800">
                <a:latin typeface="Candara"/>
                <a:ea typeface="Candara"/>
                <a:cs typeface="Candara"/>
                <a:sym typeface="Candara"/>
              </a:rPr>
              <a:t>Will continue to conduct additional RFI market research calls annually</a:t>
            </a:r>
            <a:endParaRPr/>
          </a:p>
          <a:p>
            <a:pPr indent="-37465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sz="2000">
                <a:latin typeface="Candara"/>
                <a:ea typeface="Candara"/>
                <a:cs typeface="Candara"/>
                <a:sym typeface="Candara"/>
              </a:rPr>
              <a:t>Commercial Data Exploitation (for terrestrial weather only at this time)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GB" sz="1800">
                <a:latin typeface="Candara"/>
                <a:ea typeface="Candara"/>
                <a:cs typeface="Candara"/>
                <a:sym typeface="Candara"/>
              </a:rPr>
              <a:t>Awarded IDIQ (indefinite delivery/indefinite quantity) contracts to two small companies  to provide Radio Occultation observations for use in NOAA weather and space weather operations. </a:t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GB" sz="1800">
                <a:latin typeface="Candara"/>
                <a:ea typeface="Candara"/>
                <a:cs typeface="Candara"/>
                <a:sym typeface="Candara"/>
              </a:rPr>
              <a:t>Currently executing our 4th delivery order (DO-4); purchasing 6000 RO observations per day over a six month duration</a:t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GB" sz="1800">
                <a:latin typeface="Candara"/>
                <a:ea typeface="Candara"/>
                <a:cs typeface="Candara"/>
                <a:sym typeface="Candara"/>
              </a:rPr>
              <a:t>NOAA’s Commercial Weather Data Operational Buy IDIQ contract includes a range of options for data sharing license options ranging from unlimited rights to distribution to NOAA only. </a:t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indent="-3746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Courier New"/>
              <a:buChar char="o"/>
            </a:pPr>
            <a:r>
              <a:rPr lang="en-GB" sz="1800">
                <a:latin typeface="Candara"/>
                <a:ea typeface="Candara"/>
                <a:cs typeface="Candara"/>
                <a:sym typeface="Candara"/>
              </a:rPr>
              <a:t>The data sharing license for DO-4  allows NESDIS to share the near-real time data with US Government Agencies, international WMO meteorology and hydrology centers, and CGMS partners for non-commercial use only. </a:t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indent="-3746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Courier New"/>
              <a:buChar char="o"/>
            </a:pPr>
            <a:r>
              <a:rPr lang="en-GB" sz="1800">
                <a:latin typeface="Candara"/>
                <a:ea typeface="Candara"/>
                <a:cs typeface="Candara"/>
                <a:sym typeface="Candara"/>
              </a:rPr>
              <a:t>After 24 hours, NESDIS can distribute all data to any entity with no restriction on use or further distribution</a:t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9" name="Google Shape;99;g11ee3d4421d_0_16"/>
          <p:cNvSpPr txBox="1"/>
          <p:nvPr>
            <p:ph type="title"/>
          </p:nvPr>
        </p:nvSpPr>
        <p:spPr>
          <a:xfrm>
            <a:off x="25438" y="122652"/>
            <a:ext cx="9828565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4400"/>
              <a:buNone/>
            </a:pPr>
            <a:r>
              <a:rPr lang="en-GB">
                <a:latin typeface="Candara"/>
                <a:ea typeface="Candara"/>
                <a:cs typeface="Candara"/>
                <a:sym typeface="Candara"/>
              </a:rPr>
              <a:t>NESDIS Commercial Data Program (CDP)</a:t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Kerry Sawyer</dc:creator>
</cp:coreProperties>
</file>