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Open San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5" roundtripDataSignature="AMtx7miwZSEUhXirLFARQrtzifqo2zpw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OpenSans-bold.fntdata"/><Relationship Id="rId21" Type="http://schemas.openxmlformats.org/officeDocument/2006/relationships/font" Target="fonts/OpenSans-regular.fntdata"/><Relationship Id="rId24" Type="http://schemas.openxmlformats.org/officeDocument/2006/relationships/font" Target="fonts/OpenSans-boldItalic.fntdata"/><Relationship Id="rId23" Type="http://schemas.openxmlformats.org/officeDocument/2006/relationships/font" Target="fonts/OpenSans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https://esait-my.sharepoint.com/personal/javieralonso_concha_ext_esa_int/Documents/Documents/2022_ESA/2022/2022_CarbonWorkshop/OceanCarbonfromSpace2022_participants_2022-03-22.x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[OceanCarbonfromSpace2022_participants_2022-03-22.xls.xlsx]Suggestion1!PivotTable1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noFill/>
          </a:ln>
          <a:effectLst/>
        </c:spPr>
        <c:dLbl>
          <c:idx val="0"/>
          <c:layout>
            <c:manualLayout>
              <c:x val="-0.14043482064741902"/>
              <c:y val="1.80949256342957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 w="19050">
            <a:noFill/>
          </a:ln>
          <a:effectLst/>
        </c:spPr>
        <c:dLbl>
          <c:idx val="0"/>
          <c:layout>
            <c:manualLayout>
              <c:x val="0.14355008748906381"/>
              <c:y val="3.207020997375328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noFill/>
          </a:ln>
          <a:effectLst/>
        </c:spPr>
        <c:dLbl>
          <c:idx val="0"/>
          <c:layout>
            <c:manualLayout>
              <c:x val="-0.14043482064741902"/>
              <c:y val="1.80949256342957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noFill/>
          </a:ln>
          <a:effectLst/>
        </c:spPr>
        <c:dLbl>
          <c:idx val="0"/>
          <c:layout>
            <c:manualLayout>
              <c:x val="0.14355008748906381"/>
              <c:y val="3.207020997375328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noFill/>
          </a:ln>
          <a:effectLst/>
        </c:spPr>
        <c:dLbl>
          <c:idx val="0"/>
          <c:layout>
            <c:manualLayout>
              <c:x val="-0.14043482064741902"/>
              <c:y val="1.80949256342957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noFill/>
          </a:ln>
          <a:effectLst/>
        </c:spPr>
        <c:dLbl>
          <c:idx val="0"/>
          <c:layout>
            <c:manualLayout>
              <c:x val="0.14355008748906381"/>
              <c:y val="3.207020997375328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Suggestion1!$B$2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F4-4067-A750-3D3967A28D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F4-4067-A750-3D3967A28D7A}"/>
              </c:ext>
            </c:extLst>
          </c:dPt>
          <c:dLbls>
            <c:dLbl>
              <c:idx val="0"/>
              <c:layout>
                <c:manualLayout>
                  <c:x val="-0.18210148731408574"/>
                  <c:y val="1.8094925634295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F4-4067-A750-3D3967A28D7A}"/>
                </c:ext>
              </c:extLst>
            </c:dLbl>
            <c:dLbl>
              <c:idx val="1"/>
              <c:layout>
                <c:manualLayout>
                  <c:x val="0.18243897637795276"/>
                  <c:y val="-5.1263123359580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F4-4067-A750-3D3967A28D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Suggestion1!$A$3:$A$5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Suggestion1!$B$3:$B$5</c:f>
              <c:numCache>
                <c:formatCode>General</c:formatCode>
                <c:ptCount val="2"/>
                <c:pt idx="0">
                  <c:v>210</c:v>
                </c:pt>
                <c:pt idx="1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F4-4067-A750-3D3967A28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ln>
                  <a:noFill/>
                </a:ln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2569444444444444"/>
          <c:y val="0.34164297171186941"/>
          <c:w val="0.28054746281714787"/>
          <c:h val="0.3388834208223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" name="Google Shape;7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8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8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8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8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8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8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9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2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2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2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1" name="Google Shape;41;p2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21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0" name="Google Shape;50;p2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2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22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2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22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2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1" name="Google Shape;61;p2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23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2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23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7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padlet.com/JavierAlonsoConcha/OceanCarbonFromSpace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Update on Aquatic Carbon</a:t>
            </a:r>
            <a:endParaRPr sz="7500"/>
          </a:p>
        </p:txBody>
      </p:sp>
      <p:sp>
        <p:nvSpPr>
          <p:cNvPr id="73" name="Google Shape;73;p1"/>
          <p:cNvSpPr/>
          <p:nvPr/>
        </p:nvSpPr>
        <p:spPr>
          <a:xfrm>
            <a:off x="7255437" y="4148583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Marie-Helene RIO, ESA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Ewa Kwiatkowska, EUMETSAT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Conference Agenda Item 5.2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</a:t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Virtual Meeting</a:t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29-31 March 2022</a:t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/>
          <p:nvPr/>
        </p:nvSpPr>
        <p:spPr>
          <a:xfrm>
            <a:off x="266178" y="2044402"/>
            <a:ext cx="642349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7A9826"/>
                </a:solidFill>
                <a:latin typeface="Arial"/>
                <a:ea typeface="Arial"/>
                <a:cs typeface="Arial"/>
                <a:sym typeface="Arial"/>
              </a:rPr>
              <a:t>https://oceancarbonfromspace2022.esa.int/</a:t>
            </a:r>
            <a:endParaRPr/>
          </a:p>
        </p:txBody>
      </p:sp>
      <p:sp>
        <p:nvSpPr>
          <p:cNvPr id="149" name="Google Shape;149;p10"/>
          <p:cNvSpPr txBox="1"/>
          <p:nvPr/>
        </p:nvSpPr>
        <p:spPr>
          <a:xfrm>
            <a:off x="170002" y="1129311"/>
            <a:ext cx="1160543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All presentations and posters are available on the workshop website, together with the synthesis, by every chairs of their session’s discussion outcomes.</a:t>
            </a:r>
            <a:endParaRPr/>
          </a:p>
        </p:txBody>
      </p:sp>
      <p:sp>
        <p:nvSpPr>
          <p:cNvPr id="150" name="Google Shape;150;p10"/>
          <p:cNvSpPr txBox="1"/>
          <p:nvPr/>
        </p:nvSpPr>
        <p:spPr>
          <a:xfrm>
            <a:off x="266178" y="181935"/>
            <a:ext cx="11260754" cy="1020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i="0" lang="en-GB" sz="4000" u="none" cap="none" strike="noStrike">
                <a:solidFill>
                  <a:srgbClr val="C7DF84"/>
                </a:solidFill>
                <a:latin typeface="Arial"/>
                <a:ea typeface="Arial"/>
                <a:cs typeface="Arial"/>
                <a:sym typeface="Arial"/>
              </a:rPr>
              <a:t>Workshop Outcomes</a:t>
            </a:r>
            <a:endParaRPr b="1" i="0" sz="4000" u="none" cap="none" strike="noStrike">
              <a:solidFill>
                <a:srgbClr val="C7DF8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0"/>
          <p:cNvSpPr txBox="1"/>
          <p:nvPr/>
        </p:nvSpPr>
        <p:spPr>
          <a:xfrm>
            <a:off x="170002" y="2907684"/>
            <a:ext cx="236314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en-GB" sz="2400" u="none" cap="none" strike="noStrike">
                <a:solidFill>
                  <a:srgbClr val="7A9826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en-GB" sz="2400" u="none" cap="none" strike="noStrike">
                <a:solidFill>
                  <a:srgbClr val="7A9826"/>
                </a:solidFill>
                <a:latin typeface="Arial"/>
                <a:ea typeface="Arial"/>
                <a:cs typeface="Arial"/>
                <a:sym typeface="Arial"/>
              </a:rPr>
              <a:t>Gap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en-GB" sz="2400" u="none" cap="none" strike="noStrike">
                <a:solidFill>
                  <a:srgbClr val="7A9826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endParaRPr b="0" i="0" sz="2400" u="none" cap="none" strike="noStrike">
              <a:solidFill>
                <a:srgbClr val="7A98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 txBox="1"/>
          <p:nvPr>
            <p:ph type="title"/>
          </p:nvPr>
        </p:nvSpPr>
        <p:spPr>
          <a:xfrm>
            <a:off x="266178" y="125200"/>
            <a:ext cx="11260754" cy="1020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4000">
                <a:solidFill>
                  <a:srgbClr val="C7DF84"/>
                </a:solidFill>
              </a:rPr>
              <a:t>Next steps</a:t>
            </a:r>
            <a:endParaRPr b="1" sz="4000">
              <a:solidFill>
                <a:srgbClr val="C7DF84"/>
              </a:solidFill>
            </a:endParaRPr>
          </a:p>
        </p:txBody>
      </p:sp>
      <p:sp>
        <p:nvSpPr>
          <p:cNvPr id="157" name="Google Shape;157;p11"/>
          <p:cNvSpPr txBox="1"/>
          <p:nvPr/>
        </p:nvSpPr>
        <p:spPr>
          <a:xfrm>
            <a:off x="420944" y="1459395"/>
            <a:ext cx="6327317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Community white paper gathering the workshop’s outcome and recommendations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 be published in the upcoming Earth System Reviews Aquatic Carbon From Space Special Issue  (to be submitted in May 2022)  &lt;-&gt; VC-20-24</a:t>
            </a:r>
            <a:endParaRPr/>
          </a:p>
        </p:txBody>
      </p:sp>
      <p:pic>
        <p:nvPicPr>
          <p:cNvPr id="158" name="Google Shape;158;p11"/>
          <p:cNvPicPr preferRelativeResize="0"/>
          <p:nvPr/>
        </p:nvPicPr>
        <p:blipFill rotWithShape="1">
          <a:blip r:embed="rId3">
            <a:alphaModFix/>
          </a:blip>
          <a:srcRect b="25574" l="45852" r="32075" t="12880"/>
          <a:stretch/>
        </p:blipFill>
        <p:spPr>
          <a:xfrm>
            <a:off x="6903027" y="1100594"/>
            <a:ext cx="5715000" cy="51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/>
          <p:cNvSpPr txBox="1"/>
          <p:nvPr>
            <p:ph type="title"/>
          </p:nvPr>
        </p:nvSpPr>
        <p:spPr>
          <a:xfrm>
            <a:off x="104988" y="138913"/>
            <a:ext cx="11260754" cy="733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4000">
                <a:solidFill>
                  <a:srgbClr val="C7DF84"/>
                </a:solidFill>
              </a:rPr>
              <a:t>Community white paper outline</a:t>
            </a:r>
            <a:endParaRPr b="1" sz="4000">
              <a:solidFill>
                <a:srgbClr val="C7DF84"/>
              </a:solidFill>
            </a:endParaRPr>
          </a:p>
        </p:txBody>
      </p:sp>
      <p:sp>
        <p:nvSpPr>
          <p:cNvPr id="164" name="Google Shape;164;p12"/>
          <p:cNvSpPr txBox="1"/>
          <p:nvPr/>
        </p:nvSpPr>
        <p:spPr>
          <a:xfrm>
            <a:off x="197426" y="1126364"/>
            <a:ext cx="11575473" cy="5478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 Introduction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2- Workshop details and approach to capture collective view of the status of the field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 Session-specific theme outcomes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following sections, we begin by providing a brief description of each session-specific themes, briefly highlight the current state of the art, then focus on a number of priorities for which scientific challenges, gaps and opportunities are identified, to be targeted over the next decade.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3.1 Particulate Organic Carbon (POC)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 Phytoplankton Carbon (C-phyto)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3.3 Phytoplankton and Primary Production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3.4 Dissolved Organic Carbon (DOC)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3.5 Dissolved Inorganic Carbon (DIC)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3.6 Particulate Inorganic Carbon (PIC)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3.7 Fluxes at the Ocean Interface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3.8 Cross-cutting activities: Blue Carbon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3.9 Cross-cutting activities: Extreme Events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3.10 Cross-cutting activities: Carbon Budget Closure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4- Common outcomes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 Emerging concerns and broader thoughts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6- Summary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2"/>
          <p:cNvSpPr txBox="1"/>
          <p:nvPr/>
        </p:nvSpPr>
        <p:spPr>
          <a:xfrm>
            <a:off x="5240866" y="2919935"/>
            <a:ext cx="6649809" cy="289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3.1.1 State of the art in POC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3.1.2 POC Priority 1: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situ POC measurement methodology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Challenges, Gaps, Opportunities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3.1.3 POC Priority 2: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situ data compilation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Challenges, Gaps, Opportunities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3.1.4 POC Priority 3: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 retrieval of POC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Challenges, Gaps, Opportunities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3.1.5 POC Priority 4: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Partitioning of POC into components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Challenges, Gaps, Opportunities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3.1.6 POC Priority 5: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Profiles of POC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Challenges, Gaps, Opportunities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3.1.7 POC Priority 6: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Biogeochemical processes and the biological carbon pump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Challenges, Gaps, Opportunities</a:t>
            </a:r>
            <a:endParaRPr/>
          </a:p>
        </p:txBody>
      </p:sp>
      <p:cxnSp>
        <p:nvCxnSpPr>
          <p:cNvPr id="166" name="Google Shape;166;p12"/>
          <p:cNvCxnSpPr/>
          <p:nvPr/>
        </p:nvCxnSpPr>
        <p:spPr>
          <a:xfrm>
            <a:off x="3383280" y="2997200"/>
            <a:ext cx="1757680" cy="0"/>
          </a:xfrm>
          <a:prstGeom prst="straightConnector1">
            <a:avLst/>
          </a:prstGeom>
          <a:noFill/>
          <a:ln cap="flat" cmpd="sng" w="9525">
            <a:solidFill>
              <a:srgbClr val="2F415D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 txBox="1"/>
          <p:nvPr/>
        </p:nvSpPr>
        <p:spPr>
          <a:xfrm>
            <a:off x="266178" y="1428154"/>
            <a:ext cx="11357215" cy="4632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Limitations of algorithms retrieval and validation in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coastal/shelf sea environments/optically complex waters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Understanding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uncertainty budget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including propagation from satellite and in-situ observations to L3/L4 products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Linking surface satellite measurements to vertical distribution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High frequency and high spatial resolution satellite observation coupled with in-situ underwater measurement of time and place matching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Capturing the high spatial and temporal variability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in particular in coastal areas, including diurnal or sub-diurnal processes with temporal resolution of current sensors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Using coupled physical/BGC/Carbonate ecosystem models combined with Satellite/in situ data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 better study the ocean biological pump.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Better understand differences between models and observations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Better understand the different sensing depths between remote sensing and in-situ data</a:t>
            </a:r>
            <a:endParaRPr b="0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Bridging spatial and temporal scales between satellite data, in situ observations and models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Improve Predictability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Reduce the (Ocean) Carbon Community Carbon footprint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172" name="Google Shape;172;p13"/>
          <p:cNvSpPr txBox="1"/>
          <p:nvPr/>
        </p:nvSpPr>
        <p:spPr>
          <a:xfrm>
            <a:off x="266178" y="181935"/>
            <a:ext cx="11260754" cy="1020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i="0" lang="en-GB" sz="4000" u="none" cap="none" strike="noStrike">
                <a:solidFill>
                  <a:srgbClr val="C7DF84"/>
                </a:solidFill>
                <a:latin typeface="Arial"/>
                <a:ea typeface="Arial"/>
                <a:cs typeface="Arial"/>
                <a:sym typeface="Arial"/>
              </a:rPr>
              <a:t>Workshop Outcomes: Challenges</a:t>
            </a:r>
            <a:endParaRPr b="1" i="0" sz="4000" u="none" cap="none" strike="noStrike">
              <a:solidFill>
                <a:srgbClr val="C7DF8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"/>
          <p:cNvSpPr txBox="1"/>
          <p:nvPr/>
        </p:nvSpPr>
        <p:spPr>
          <a:xfrm>
            <a:off x="385211" y="1202847"/>
            <a:ext cx="11421577" cy="5601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Lack of high quality in-situ data 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(coastal, at depth, high latitudes, under-ice, seasonal gaps, higher spatial and temporal resolution) for validating and improving satellite products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Need for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standardisation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methods,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good reporting of protocols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used in measuring the in-situ data in current data repositories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Need for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higher spatial and temporal resolution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products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Need for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higher spectral resolution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of satellite measurements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Need for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consistent Open Ocean – Coastal – Land products</a:t>
            </a:r>
            <a:endParaRPr b="0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Need for Long-term consistency of satellite records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(-&gt;Recommendation to continue the ESA CCI program, designed to fulfil this need) and biogeochemical data products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Need for better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connecting biology and physics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Lack of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Pixel-by-pixel uncertainty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 satellite products / Flagging</a:t>
            </a:r>
            <a:endParaRPr b="1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  <a:endParaRPr/>
          </a:p>
          <a:p>
            <a:pPr indent="-285750" lvl="3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Lack of integrative and systematic observations in both physical and biogeochemical parameters;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Need for improved upper-ocean dynamics/high resolution coastal circulation models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Improve connection between the communities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Need for better atmospheric corrections in nearshore/coastal waters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Need for enhanced observation-based model development/ Data assimilation /Nesting approaches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178" name="Google Shape;178;p14"/>
          <p:cNvSpPr txBox="1"/>
          <p:nvPr/>
        </p:nvSpPr>
        <p:spPr>
          <a:xfrm>
            <a:off x="266178" y="181935"/>
            <a:ext cx="11260754" cy="1020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i="0" lang="en-GB" sz="4000" u="none" cap="none" strike="noStrike">
                <a:solidFill>
                  <a:srgbClr val="C7DF84"/>
                </a:solidFill>
                <a:latin typeface="Arial"/>
                <a:ea typeface="Arial"/>
                <a:cs typeface="Arial"/>
                <a:sym typeface="Arial"/>
              </a:rPr>
              <a:t>Workshop Outcomes: Gaps</a:t>
            </a:r>
            <a:endParaRPr b="1" i="0" sz="4000" u="none" cap="none" strike="noStrike">
              <a:solidFill>
                <a:srgbClr val="C7DF8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/>
          <p:nvPr/>
        </p:nvSpPr>
        <p:spPr>
          <a:xfrm>
            <a:off x="107864" y="1202847"/>
            <a:ext cx="11891096" cy="5663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Upcoming sensors with improved spectral range/resolutions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(UV, hyperspectral) and temporal resolutions (geostationary): PACE (2024) and GLIMR (2027), EnMAP (DESIS, PRISMA), ESA Fluorescence Explorer (FLEX, 2023), S-4 UV/Visible/Near-infrared Geostationary over European waters (2022), S-5 (2024), S2-Next Generation, Copernicus Hyperspectral Imaging Mission for the Environment (CHIME, 2030),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Lidars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(Aeolus, EarthCare (2023))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Upcoming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Wide-Swath altimetry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SWOT (2022)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New in-situ platforms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(Ferrybox, coastal Argo floats,…)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Further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exploit synergies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between sensors (in-situ, satellites), multi-platform approach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Exploitation of existing satellites to further understand the </a:t>
            </a: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interactions between the different components of the Earth System</a:t>
            </a:r>
            <a:endParaRPr b="0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Use of models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 perform Observing System Simulation Experiments (OSSE), to evaluate the impact of undersampled observing systems on obtained results, or evaluate the value of new observing systems / design optimal sampling strategies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Further leverage on AI/ML methods (But: in a changing climate, validity of the approach for future projection when based on training dataset at a given time period)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Intercalibration and intercomparison exercise with goal of establishing standard measuring protocols for key parameters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Use existing capability to demonstrate capability/prepare exploitation of future missions (GOCI, GOCI II, PRISMA,…)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indent="-1968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7A98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5"/>
          <p:cNvSpPr txBox="1"/>
          <p:nvPr/>
        </p:nvSpPr>
        <p:spPr>
          <a:xfrm>
            <a:off x="266178" y="181935"/>
            <a:ext cx="11260754" cy="1020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i="0" lang="en-GB" sz="4000" u="none" cap="none" strike="noStrike">
                <a:solidFill>
                  <a:srgbClr val="C7DF84"/>
                </a:solidFill>
                <a:latin typeface="Arial"/>
                <a:ea typeface="Arial"/>
                <a:cs typeface="Arial"/>
                <a:sym typeface="Arial"/>
              </a:rPr>
              <a:t>Workshop Outcomes: Opportunities</a:t>
            </a:r>
            <a:endParaRPr b="1" i="0" sz="4000" u="none" cap="none" strike="noStrike">
              <a:solidFill>
                <a:srgbClr val="C7DF8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"/>
          <p:cNvSpPr txBox="1"/>
          <p:nvPr/>
        </p:nvSpPr>
        <p:spPr>
          <a:xfrm>
            <a:off x="94020" y="103248"/>
            <a:ext cx="8668512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Action resulting from this Agenda Item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6"/>
          <p:cNvSpPr txBox="1"/>
          <p:nvPr/>
        </p:nvSpPr>
        <p:spPr>
          <a:xfrm>
            <a:off x="204704" y="1362077"/>
            <a:ext cx="11702815" cy="21851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by OCR-VC of the Aquatic Carbon Roadmap in the time frame of next 2-3 years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Summarize what is known right now about the Aquatic Carbon and its role in the global carbon cycle,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Identify which variables can be provided in the context of global integrated carbon monitoring,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Provide a roadmap towards filling the main knowledge gaps, focusing on a few major gaps to which all agencies can contribute.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/>
          <p:nvPr/>
        </p:nvSpPr>
        <p:spPr>
          <a:xfrm>
            <a:off x="204950" y="54546"/>
            <a:ext cx="797032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OCR-VC contribution to the CEOS 2020-2022 Workplan</a:t>
            </a:r>
            <a:endParaRPr/>
          </a:p>
        </p:txBody>
      </p:sp>
      <p:pic>
        <p:nvPicPr>
          <p:cNvPr id="79" name="Google Shape;79;p2"/>
          <p:cNvPicPr preferRelativeResize="0"/>
          <p:nvPr/>
        </p:nvPicPr>
        <p:blipFill rotWithShape="1">
          <a:blip r:embed="rId3">
            <a:alphaModFix/>
          </a:blip>
          <a:srcRect b="76742" l="59310" r="30603" t="15594"/>
          <a:stretch/>
        </p:blipFill>
        <p:spPr>
          <a:xfrm>
            <a:off x="8786648" y="195891"/>
            <a:ext cx="3200403" cy="6838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2"/>
          <p:cNvGrpSpPr/>
          <p:nvPr/>
        </p:nvGrpSpPr>
        <p:grpSpPr>
          <a:xfrm>
            <a:off x="7109590" y="1367088"/>
            <a:ext cx="4977776" cy="5047159"/>
            <a:chOff x="7109590" y="1367088"/>
            <a:chExt cx="4977776" cy="5047159"/>
          </a:xfrm>
        </p:grpSpPr>
        <p:sp>
          <p:nvSpPr>
            <p:cNvPr id="81" name="Google Shape;81;p2"/>
            <p:cNvSpPr txBox="1"/>
            <p:nvPr/>
          </p:nvSpPr>
          <p:spPr>
            <a:xfrm>
              <a:off x="7199474" y="1367088"/>
              <a:ext cx="4503685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b="0" i="0" lang="en-GB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CEOS GHG (Green House Gas ) Roadmap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b="0" i="0" lang="en-GB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CEOS AFOLU (Agriculture, Forestry and Other Land Uses) Roadmap</a:t>
              </a:r>
              <a:endParaRPr/>
            </a:p>
          </p:txBody>
        </p:sp>
        <p:sp>
          <p:nvSpPr>
            <p:cNvPr id="82" name="Google Shape;82;p2"/>
            <p:cNvSpPr txBox="1"/>
            <p:nvPr/>
          </p:nvSpPr>
          <p:spPr>
            <a:xfrm>
              <a:off x="9613032" y="3953650"/>
              <a:ext cx="2474334" cy="1384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CEOS Global Stocktake strategy paper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-&gt; demonstrate the value of Earth Observation satellite datasets to support the Global Stocktake process </a:t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034610" y="2375162"/>
              <a:ext cx="307011" cy="1235374"/>
            </a:xfrm>
            <a:prstGeom prst="downArrow">
              <a:avLst>
                <a:gd fmla="val 50000" name="adj1"/>
                <a:gd fmla="val 50000" name="adj2"/>
              </a:avLst>
            </a:prstGeom>
            <a:noFill/>
            <a:ln cap="flat" cmpd="sng" w="25400">
              <a:solidFill>
                <a:srgbClr val="25314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4" name="Google Shape;84;p2"/>
            <p:cNvPicPr preferRelativeResize="0"/>
            <p:nvPr/>
          </p:nvPicPr>
          <p:blipFill rotWithShape="1">
            <a:blip r:embed="rId4">
              <a:alphaModFix/>
            </a:blip>
            <a:srcRect b="14043" l="65531" r="18483" t="22568"/>
            <a:stretch/>
          </p:blipFill>
          <p:spPr>
            <a:xfrm>
              <a:off x="7109590" y="3820461"/>
              <a:ext cx="2325464" cy="25937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" name="Google Shape;85;p2"/>
          <p:cNvPicPr preferRelativeResize="0"/>
          <p:nvPr/>
        </p:nvPicPr>
        <p:blipFill rotWithShape="1">
          <a:blip r:embed="rId5">
            <a:alphaModFix/>
          </a:blip>
          <a:srcRect b="30786" l="0" r="75773" t="10961"/>
          <a:stretch/>
        </p:blipFill>
        <p:spPr>
          <a:xfrm>
            <a:off x="336660" y="1272899"/>
            <a:ext cx="6652608" cy="5141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2"/>
          <p:cNvGrpSpPr/>
          <p:nvPr/>
        </p:nvGrpSpPr>
        <p:grpSpPr>
          <a:xfrm>
            <a:off x="3892923" y="2642017"/>
            <a:ext cx="7810236" cy="2465795"/>
            <a:chOff x="3892923" y="2642017"/>
            <a:chExt cx="7810236" cy="2465795"/>
          </a:xfrm>
        </p:grpSpPr>
        <p:sp>
          <p:nvSpPr>
            <p:cNvPr id="87" name="Google Shape;87;p2"/>
            <p:cNvSpPr txBox="1"/>
            <p:nvPr/>
          </p:nvSpPr>
          <p:spPr>
            <a:xfrm>
              <a:off x="7199474" y="2642017"/>
              <a:ext cx="45036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⮚"/>
              </a:pPr>
              <a:r>
                <a:rPr b="0" i="0" lang="en-GB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CEOS     Aquatic Carbon Roadmap ?</a:t>
              </a:r>
              <a:endParaRPr/>
            </a:p>
          </p:txBody>
        </p:sp>
        <p:cxnSp>
          <p:nvCxnSpPr>
            <p:cNvPr id="88" name="Google Shape;88;p2"/>
            <p:cNvCxnSpPr>
              <a:stCxn id="89" idx="6"/>
              <a:endCxn id="87" idx="1"/>
            </p:cNvCxnSpPr>
            <p:nvPr/>
          </p:nvCxnSpPr>
          <p:spPr>
            <a:xfrm flipH="1" rot="10800000">
              <a:off x="3892923" y="2796012"/>
              <a:ext cx="3306600" cy="2311800"/>
            </a:xfrm>
            <a:prstGeom prst="straightConnector1">
              <a:avLst/>
            </a:prstGeom>
            <a:noFill/>
            <a:ln cap="flat" cmpd="sng" w="73025">
              <a:solidFill>
                <a:srgbClr val="92D050"/>
              </a:solidFill>
              <a:prstDash val="dash"/>
              <a:round/>
              <a:headEnd len="sm" w="sm" type="none"/>
              <a:tailEnd len="med" w="med" type="triangle"/>
            </a:ln>
          </p:spPr>
        </p:cxnSp>
      </p:grpSp>
      <p:sp>
        <p:nvSpPr>
          <p:cNvPr id="89" name="Google Shape;89;p2"/>
          <p:cNvSpPr/>
          <p:nvPr/>
        </p:nvSpPr>
        <p:spPr>
          <a:xfrm>
            <a:off x="985031" y="4658304"/>
            <a:ext cx="2907892" cy="899016"/>
          </a:xfrm>
          <a:prstGeom prst="ellipse">
            <a:avLst/>
          </a:prstGeom>
          <a:noFill/>
          <a:ln cap="flat" cmpd="sng" w="4445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3"/>
          <p:cNvPicPr preferRelativeResize="0"/>
          <p:nvPr/>
        </p:nvPicPr>
        <p:blipFill rotWithShape="1">
          <a:blip r:embed="rId4">
            <a:alphaModFix/>
          </a:blip>
          <a:srcRect b="43332" l="67586" r="2328" t="22337"/>
          <a:stretch/>
        </p:blipFill>
        <p:spPr>
          <a:xfrm>
            <a:off x="0" y="-1"/>
            <a:ext cx="12183356" cy="3909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3"/>
          <p:cNvGrpSpPr/>
          <p:nvPr/>
        </p:nvGrpSpPr>
        <p:grpSpPr>
          <a:xfrm>
            <a:off x="3934814" y="5831680"/>
            <a:ext cx="4419278" cy="864948"/>
            <a:chOff x="4793336" y="6088332"/>
            <a:chExt cx="3802831" cy="691994"/>
          </a:xfrm>
        </p:grpSpPr>
        <p:pic>
          <p:nvPicPr>
            <p:cNvPr id="97" name="Google Shape;97;p3"/>
            <p:cNvPicPr preferRelativeResize="0"/>
            <p:nvPr/>
          </p:nvPicPr>
          <p:blipFill rotWithShape="1">
            <a:blip r:embed="rId5">
              <a:alphaModFix/>
            </a:blip>
            <a:srcRect b="6244" l="75364" r="11983" t="82191"/>
            <a:stretch/>
          </p:blipFill>
          <p:spPr>
            <a:xfrm>
              <a:off x="4793336" y="6088333"/>
              <a:ext cx="2692515" cy="691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485851" y="6088332"/>
              <a:ext cx="1110316" cy="6919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3"/>
          <p:cNvSpPr txBox="1"/>
          <p:nvPr/>
        </p:nvSpPr>
        <p:spPr>
          <a:xfrm>
            <a:off x="2649610" y="4485535"/>
            <a:ext cx="742734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https://oceancarbonfromspace2022.esa.int/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>
            <p:ph type="title"/>
          </p:nvPr>
        </p:nvSpPr>
        <p:spPr>
          <a:xfrm>
            <a:off x="177165" y="32460"/>
            <a:ext cx="10038952" cy="83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2667">
                <a:solidFill>
                  <a:srgbClr val="CFD6E5"/>
                </a:solidFill>
                <a:latin typeface="Arial"/>
                <a:ea typeface="Arial"/>
                <a:cs typeface="Arial"/>
                <a:sym typeface="Arial"/>
              </a:rPr>
              <a:t>Pools, fluxes and processes that form the ocean solubility and biological carbon pump</a:t>
            </a:r>
            <a:endParaRPr/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756974" y="-721907"/>
            <a:ext cx="4538653" cy="837963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 txBox="1"/>
          <p:nvPr/>
        </p:nvSpPr>
        <p:spPr>
          <a:xfrm>
            <a:off x="1800546" y="5737239"/>
            <a:ext cx="84515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Brewin et al, 2021. </a:t>
            </a:r>
            <a:r>
              <a:rPr b="0" i="0" lang="en-GB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Sensing the ocean biological carbon pump from space: A review of capabilities, concepts, research gaps and future developments, Earth-Science Reviews 217 (2021) 103604.</a:t>
            </a:r>
            <a:endParaRPr/>
          </a:p>
        </p:txBody>
      </p:sp>
      <p:sp>
        <p:nvSpPr>
          <p:cNvPr id="107" name="Google Shape;107;p4"/>
          <p:cNvSpPr txBox="1"/>
          <p:nvPr/>
        </p:nvSpPr>
        <p:spPr>
          <a:xfrm>
            <a:off x="1800623" y="6089470"/>
            <a:ext cx="465486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>*BICEP= Biological Pump and Carbon Exchange Processes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5"/>
          <p:cNvPicPr preferRelativeResize="0"/>
          <p:nvPr/>
        </p:nvPicPr>
        <p:blipFill rotWithShape="1">
          <a:blip r:embed="rId3">
            <a:alphaModFix/>
          </a:blip>
          <a:srcRect b="50000" l="58448" r="8534" t="20805"/>
          <a:stretch/>
        </p:blipFill>
        <p:spPr>
          <a:xfrm>
            <a:off x="493986" y="1346149"/>
            <a:ext cx="11204028" cy="2786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 txBox="1"/>
          <p:nvPr/>
        </p:nvSpPr>
        <p:spPr>
          <a:xfrm>
            <a:off x="-881804" y="229488"/>
            <a:ext cx="117209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ECF4D5"/>
                </a:solidFill>
                <a:latin typeface="Arial"/>
                <a:ea typeface="Arial"/>
                <a:cs typeface="Arial"/>
                <a:sym typeface="Arial"/>
              </a:rPr>
              <a:t>Ocean Carbon From Space 2022 Workshop</a:t>
            </a:r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774434" y="3771861"/>
            <a:ext cx="10853718" cy="2419656"/>
            <a:chOff x="774434" y="3350622"/>
            <a:chExt cx="10853718" cy="2419656"/>
          </a:xfrm>
        </p:grpSpPr>
        <p:sp>
          <p:nvSpPr>
            <p:cNvPr id="115" name="Google Shape;115;p5"/>
            <p:cNvSpPr/>
            <p:nvPr/>
          </p:nvSpPr>
          <p:spPr>
            <a:xfrm>
              <a:off x="5854262" y="3350622"/>
              <a:ext cx="455098" cy="830997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6FC19A"/>
            </a:solidFill>
            <a:ln cap="flat" cmpd="sng" w="25400">
              <a:solidFill>
                <a:srgbClr val="25314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 txBox="1"/>
            <p:nvPr/>
          </p:nvSpPr>
          <p:spPr>
            <a:xfrm>
              <a:off x="774434" y="4354506"/>
              <a:ext cx="10853718" cy="1415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Noto Sans Symbols"/>
                <a:buChar char="⮚"/>
              </a:pPr>
              <a:r>
                <a:rPr b="0" i="0" lang="en-GB" sz="2400" u="none" cap="none" strike="noStrike">
                  <a:solidFill>
                    <a:srgbClr val="6FC19A"/>
                  </a:solidFill>
                  <a:latin typeface="Arial"/>
                  <a:ea typeface="Arial"/>
                  <a:cs typeface="Arial"/>
                  <a:sym typeface="Arial"/>
                </a:rPr>
                <a:t>Community white paper gathering the workshop’s outcome and recommendations to be published in Aquatic Carbon From Space Earth Science Reviews special issue.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400" u="none" cap="none" strike="noStrike">
                  <a:solidFill>
                    <a:srgbClr val="6FC19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/>
        </p:nvSpPr>
        <p:spPr>
          <a:xfrm>
            <a:off x="-881804" y="229488"/>
            <a:ext cx="117209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ECF4D5"/>
                </a:solidFill>
                <a:latin typeface="Arial"/>
                <a:ea typeface="Arial"/>
                <a:cs typeface="Arial"/>
                <a:sym typeface="Arial"/>
              </a:rPr>
              <a:t>Ocean Carbon From Space 2022 Workshop</a:t>
            </a:r>
            <a:endParaRPr/>
          </a:p>
        </p:txBody>
      </p:sp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 b="7474" l="2795" r="7726" t="25858"/>
          <a:stretch/>
        </p:blipFill>
        <p:spPr>
          <a:xfrm>
            <a:off x="746758" y="1316182"/>
            <a:ext cx="1090907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 txBox="1"/>
          <p:nvPr/>
        </p:nvSpPr>
        <p:spPr>
          <a:xfrm>
            <a:off x="955040" y="5626572"/>
            <a:ext cx="45640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b="0" i="0" lang="en-GB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100 abstracts submitted</a:t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7"/>
          <p:cNvPicPr preferRelativeResize="0"/>
          <p:nvPr/>
        </p:nvPicPr>
        <p:blipFill rotWithShape="1">
          <a:blip r:embed="rId3">
            <a:alphaModFix/>
          </a:blip>
          <a:srcRect b="13648" l="65377" r="5895" t="26478"/>
          <a:stretch/>
        </p:blipFill>
        <p:spPr>
          <a:xfrm>
            <a:off x="1015042" y="450506"/>
            <a:ext cx="10161916" cy="595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/>
          <p:nvPr/>
        </p:nvSpPr>
        <p:spPr>
          <a:xfrm>
            <a:off x="304799" y="244871"/>
            <a:ext cx="81095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E38E8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b="1" i="0" lang="en-GB" sz="1400" u="sng" cap="none" strike="noStrike">
                <a:solidFill>
                  <a:srgbClr val="E38E80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https://padlet.com/JavierAlonsoConcha/OceanCarbonFromSpace</a:t>
            </a:r>
            <a:r>
              <a:rPr b="0" i="0" lang="en-GB" sz="1400" u="none" cap="none" strike="noStrike">
                <a:solidFill>
                  <a:srgbClr val="E38E8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b="0" i="0" sz="1400" u="none" cap="none" strike="noStrike">
              <a:solidFill>
                <a:srgbClr val="E38E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8"/>
          <p:cNvPicPr preferRelativeResize="0"/>
          <p:nvPr/>
        </p:nvPicPr>
        <p:blipFill rotWithShape="1">
          <a:blip r:embed="rId4">
            <a:alphaModFix/>
          </a:blip>
          <a:srcRect b="0" l="42778" r="0" t="7150"/>
          <a:stretch/>
        </p:blipFill>
        <p:spPr>
          <a:xfrm>
            <a:off x="1004711" y="943337"/>
            <a:ext cx="10374490" cy="541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/>
          <p:nvPr>
            <p:ph type="title"/>
          </p:nvPr>
        </p:nvSpPr>
        <p:spPr>
          <a:xfrm>
            <a:off x="695325" y="75286"/>
            <a:ext cx="10515600" cy="723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GB" sz="3600">
                <a:solidFill>
                  <a:srgbClr val="ECF4D5"/>
                </a:solidFill>
              </a:rPr>
              <a:t>The Workshop in Numbers</a:t>
            </a:r>
            <a:endParaRPr/>
          </a:p>
        </p:txBody>
      </p:sp>
      <p:sp>
        <p:nvSpPr>
          <p:cNvPr id="140" name="Google Shape;140;p9"/>
          <p:cNvSpPr txBox="1"/>
          <p:nvPr/>
        </p:nvSpPr>
        <p:spPr>
          <a:xfrm>
            <a:off x="5537772" y="6131696"/>
            <a:ext cx="85060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Prepared by: Javier Alonso Concha and Sabrina Lodadio</a:t>
            </a:r>
            <a:endParaRPr/>
          </a:p>
        </p:txBody>
      </p:sp>
      <p:sp>
        <p:nvSpPr>
          <p:cNvPr id="141" name="Google Shape;141;p9"/>
          <p:cNvSpPr txBox="1"/>
          <p:nvPr/>
        </p:nvSpPr>
        <p:spPr>
          <a:xfrm>
            <a:off x="7586853" y="2271551"/>
            <a:ext cx="4268263" cy="267765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Gender Distribution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2" name="Google Shape;142;p9"/>
          <p:cNvGraphicFramePr/>
          <p:nvPr/>
        </p:nvGraphicFramePr>
        <p:xfrm>
          <a:off x="7356678" y="2364103"/>
          <a:ext cx="4572000" cy="2743200"/>
        </p:xfrm>
        <a:graphic>
          <a:graphicData uri="http://schemas.openxmlformats.org/drawingml/2006/chart">
            <c:chart r:id="rId3"/>
          </a:graphicData>
        </a:graphic>
      </p:graphicFrame>
      <p:pic>
        <p:nvPicPr>
          <p:cNvPr descr="Chart, bubble chart&#10;&#10;Description automatically generated" id="143" name="Google Shape;14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656" y="1774150"/>
            <a:ext cx="6823520" cy="4264700"/>
          </a:xfrm>
          <a:prstGeom prst="rect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2022-03-25T16:27:13Z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f53e4279-2f6f-4ddc-91fe-7e11527edcf5</vt:lpwstr>
  </property>
  <property fmtid="{D5CDD505-2E9C-101B-9397-08002B2CF9AE}" pid="8" name="MSIP_Label_3976fa30-1907-4356-8241-62ea5e1c0256_ContentBits">
    <vt:lpwstr>0</vt:lpwstr>
  </property>
</Properties>
</file>