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1.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6858000" cx="12192000"/>
  <p:notesSz cx="6858000" cy="9144000"/>
  <p:embeddedFontLst>
    <p:embeddedFont>
      <p:font typeface="Roboto"/>
      <p:regular r:id="rId24"/>
      <p:bold r:id="rId25"/>
      <p:italic r:id="rId26"/>
      <p:boldItalic r:id="rId27"/>
    </p:embeddedFont>
    <p:embeddedFont>
      <p:font typeface="Roboto Medium"/>
      <p:regular r:id="rId28"/>
      <p:bold r:id="rId29"/>
      <p:italic r:id="rId30"/>
      <p:boldItalic r:id="rId31"/>
    </p:embeddedFont>
    <p:embeddedFont>
      <p:font typeface="Roboto Light"/>
      <p:regular r:id="rId32"/>
      <p:bold r:id="rId33"/>
      <p:italic r:id="rId34"/>
      <p:boldItalic r:id="rId35"/>
    </p:embeddedFont>
    <p:embeddedFont>
      <p:font typeface="Helvetica Neue"/>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0" roundtripDataSignature="AMtx7mgHGi+BOC+jr/SYyNbtjBALPFh0B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8CC8C7C-9144-456A-BDEF-BC49339C70B9}">
  <a:tblStyle styleId="{E8CC8C7C-9144-456A-BDEF-BC49339C70B9}"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oboto-regular.fntdata"/><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italic.fntdata"/><Relationship Id="rId25" Type="http://schemas.openxmlformats.org/officeDocument/2006/relationships/font" Target="fonts/Roboto-bold.fntdata"/><Relationship Id="rId28" Type="http://schemas.openxmlformats.org/officeDocument/2006/relationships/font" Target="fonts/RobotoMedium-regular.fntdata"/><Relationship Id="rId27" Type="http://schemas.openxmlformats.org/officeDocument/2006/relationships/font" Target="fonts/Roboto-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Medium-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Medium-boldItalic.fntdata"/><Relationship Id="rId30" Type="http://schemas.openxmlformats.org/officeDocument/2006/relationships/font" Target="fonts/RobotoMedium-italic.fntdata"/><Relationship Id="rId11" Type="http://schemas.openxmlformats.org/officeDocument/2006/relationships/slide" Target="slides/slide6.xml"/><Relationship Id="rId33" Type="http://schemas.openxmlformats.org/officeDocument/2006/relationships/font" Target="fonts/RobotoLight-bold.fntdata"/><Relationship Id="rId10" Type="http://schemas.openxmlformats.org/officeDocument/2006/relationships/slide" Target="slides/slide5.xml"/><Relationship Id="rId32" Type="http://schemas.openxmlformats.org/officeDocument/2006/relationships/font" Target="fonts/RobotoLight-regular.fntdata"/><Relationship Id="rId13" Type="http://schemas.openxmlformats.org/officeDocument/2006/relationships/slide" Target="slides/slide8.xml"/><Relationship Id="rId35" Type="http://schemas.openxmlformats.org/officeDocument/2006/relationships/font" Target="fonts/RobotoLight-boldItalic.fntdata"/><Relationship Id="rId12" Type="http://schemas.openxmlformats.org/officeDocument/2006/relationships/slide" Target="slides/slide7.xml"/><Relationship Id="rId34" Type="http://schemas.openxmlformats.org/officeDocument/2006/relationships/font" Target="fonts/RobotoLight-italic.fntdata"/><Relationship Id="rId15" Type="http://schemas.openxmlformats.org/officeDocument/2006/relationships/slide" Target="slides/slide10.xml"/><Relationship Id="rId37" Type="http://schemas.openxmlformats.org/officeDocument/2006/relationships/font" Target="fonts/HelveticaNeue-bold.fntdata"/><Relationship Id="rId14" Type="http://schemas.openxmlformats.org/officeDocument/2006/relationships/slide" Target="slides/slide9.xml"/><Relationship Id="rId36" Type="http://schemas.openxmlformats.org/officeDocument/2006/relationships/font" Target="fonts/HelveticaNeue-regular.fntdata"/><Relationship Id="rId17" Type="http://schemas.openxmlformats.org/officeDocument/2006/relationships/slide" Target="slides/slide12.xml"/><Relationship Id="rId39" Type="http://schemas.openxmlformats.org/officeDocument/2006/relationships/font" Target="fonts/HelveticaNeue-boldItalic.fntdata"/><Relationship Id="rId16" Type="http://schemas.openxmlformats.org/officeDocument/2006/relationships/slide" Target="slides/slide11.xml"/><Relationship Id="rId38" Type="http://schemas.openxmlformats.org/officeDocument/2006/relationships/font" Target="fonts/HelveticaNeue-italic.fntdata"/><Relationship Id="rId19" Type="http://schemas.openxmlformats.org/officeDocument/2006/relationships/slide" Target="slides/slide14.xml"/><Relationship Id="rId18"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973064900832179E-2"/>
          <c:y val="5.9092518695799123E-2"/>
          <c:w val="0.89956798142024874"/>
          <c:h val="0.81006471638285193"/>
        </c:manualLayout>
      </c:layout>
      <c:barChart>
        <c:barDir val="col"/>
        <c:grouping val="stacked"/>
        <c:varyColors val="0"/>
        <c:ser>
          <c:idx val="0"/>
          <c:order val="0"/>
          <c:tx>
            <c:strRef>
              <c:f>Sheet1!$B$1</c:f>
              <c:strCache>
                <c:ptCount val="1"/>
                <c:pt idx="0">
                  <c:v>Series 1</c:v>
                </c:pt>
              </c:strCache>
            </c:strRef>
          </c:tx>
          <c:spPr>
            <a:solidFill>
              <a:schemeClr val="accent3">
                <a:lumMod val="60000"/>
                <a:lumOff val="40000"/>
              </a:schemeClr>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804F-EC42-A910-B154C2641AA6}"/>
              </c:ext>
            </c:extLst>
          </c:dPt>
          <c:dPt>
            <c:idx val="1"/>
            <c:invertIfNegative val="0"/>
            <c:bubble3D val="0"/>
            <c:spPr>
              <a:solidFill>
                <a:schemeClr val="accent2">
                  <a:lumMod val="60000"/>
                  <a:lumOff val="40000"/>
                </a:schemeClr>
              </a:solidFill>
              <a:ln w="31750">
                <a:noFill/>
              </a:ln>
              <a:effectLst/>
            </c:spPr>
            <c:extLst>
              <c:ext xmlns:c16="http://schemas.microsoft.com/office/drawing/2014/chart" uri="{C3380CC4-5D6E-409C-BE32-E72D297353CC}">
                <c16:uniqueId val="{00000003-804F-EC42-A910-B154C2641AA6}"/>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5-804F-EC42-A910-B154C2641AA6}"/>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804F-EC42-A910-B154C2641AA6}"/>
              </c:ext>
            </c:extLst>
          </c:dPt>
          <c:cat>
            <c:strRef>
              <c:f>Sheet1!$A$2:$A$5</c:f>
              <c:strCache>
                <c:ptCount val="4"/>
                <c:pt idx="0">
                  <c:v>Leading Industry Targets</c:v>
                </c:pt>
                <c:pt idx="1">
                  <c:v>EPA Estimate</c:v>
                </c:pt>
                <c:pt idx="2">
                  <c:v>US</c:v>
                </c:pt>
                <c:pt idx="3">
                  <c:v>Permian Basin</c:v>
                </c:pt>
              </c:strCache>
            </c:strRef>
          </c:cat>
          <c:val>
            <c:numRef>
              <c:f>Sheet1!$B$2:$B$5</c:f>
              <c:numCache>
                <c:formatCode>0.00%</c:formatCode>
                <c:ptCount val="4"/>
                <c:pt idx="0">
                  <c:v>2E-3</c:v>
                </c:pt>
                <c:pt idx="1">
                  <c:v>1.2999999999999999E-2</c:v>
                </c:pt>
                <c:pt idx="2">
                  <c:v>2.3E-2</c:v>
                </c:pt>
                <c:pt idx="3">
                  <c:v>3.5000000000000003E-2</c:v>
                </c:pt>
              </c:numCache>
            </c:numRef>
          </c:val>
          <c:extLst>
            <c:ext xmlns:c16="http://schemas.microsoft.com/office/drawing/2014/chart" uri="{C3380CC4-5D6E-409C-BE32-E72D297353CC}">
              <c16:uniqueId val="{00000008-804F-EC42-A910-B154C2641AA6}"/>
            </c:ext>
          </c:extLst>
        </c:ser>
        <c:ser>
          <c:idx val="1"/>
          <c:order val="1"/>
          <c:tx>
            <c:strRef>
              <c:f>Sheet1!$C$1</c:f>
              <c:strCache>
                <c:ptCount val="1"/>
                <c:pt idx="0">
                  <c:v>Series 2</c:v>
                </c:pt>
              </c:strCache>
            </c:strRef>
          </c:tx>
          <c:spPr>
            <a:pattFill prst="wdUpDiag">
              <a:fgClr>
                <a:schemeClr val="accent4"/>
              </a:fgClr>
              <a:bgClr>
                <a:schemeClr val="bg1"/>
              </a:bgClr>
            </a:pattFill>
            <a:ln>
              <a:noFill/>
            </a:ln>
            <a:effectLst/>
          </c:spPr>
          <c:invertIfNegative val="0"/>
          <c:dPt>
            <c:idx val="3"/>
            <c:invertIfNegative val="0"/>
            <c:bubble3D val="0"/>
            <c:spPr>
              <a:pattFill prst="wdUpDiag">
                <a:fgClr>
                  <a:schemeClr val="accent4"/>
                </a:fgClr>
                <a:bgClr>
                  <a:schemeClr val="bg1"/>
                </a:bgClr>
              </a:pattFill>
              <a:ln>
                <a:noFill/>
              </a:ln>
              <a:effectLst/>
            </c:spPr>
            <c:extLst>
              <c:ext xmlns:c16="http://schemas.microsoft.com/office/drawing/2014/chart" uri="{C3380CC4-5D6E-409C-BE32-E72D297353CC}">
                <c16:uniqueId val="{0000000A-804F-EC42-A910-B154C2641AA6}"/>
              </c:ext>
            </c:extLst>
          </c:dPt>
          <c:cat>
            <c:strRef>
              <c:f>Sheet1!$A$2:$A$5</c:f>
              <c:strCache>
                <c:ptCount val="4"/>
                <c:pt idx="0">
                  <c:v>Leading Industry Targets</c:v>
                </c:pt>
                <c:pt idx="1">
                  <c:v>EPA Estimate</c:v>
                </c:pt>
                <c:pt idx="2">
                  <c:v>US</c:v>
                </c:pt>
                <c:pt idx="3">
                  <c:v>Permian Basin</c:v>
                </c:pt>
              </c:strCache>
            </c:strRef>
          </c:cat>
          <c:val>
            <c:numRef>
              <c:f>Sheet1!$C$2:$C$5</c:f>
              <c:numCache>
                <c:formatCode>General</c:formatCode>
                <c:ptCount val="4"/>
                <c:pt idx="3" formatCode="0.00%">
                  <c:v>2E-3</c:v>
                </c:pt>
              </c:numCache>
            </c:numRef>
          </c:val>
          <c:extLst>
            <c:ext xmlns:c16="http://schemas.microsoft.com/office/drawing/2014/chart" uri="{C3380CC4-5D6E-409C-BE32-E72D297353CC}">
              <c16:uniqueId val="{0000000B-804F-EC42-A910-B154C2641AA6}"/>
            </c:ext>
          </c:extLst>
        </c:ser>
        <c:dLbls>
          <c:showLegendKey val="0"/>
          <c:showVal val="0"/>
          <c:showCatName val="0"/>
          <c:showSerName val="0"/>
          <c:showPercent val="0"/>
          <c:showBubbleSize val="0"/>
        </c:dLbls>
        <c:gapWidth val="186"/>
        <c:overlap val="100"/>
        <c:axId val="1065558224"/>
        <c:axId val="1161527520"/>
      </c:barChart>
      <c:catAx>
        <c:axId val="106555822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161527520"/>
        <c:crosses val="autoZero"/>
        <c:auto val="1"/>
        <c:lblAlgn val="ctr"/>
        <c:lblOffset val="100"/>
        <c:noMultiLvlLbl val="0"/>
      </c:catAx>
      <c:valAx>
        <c:axId val="1161527520"/>
        <c:scaling>
          <c:orientation val="minMax"/>
          <c:max val="4.0000000000000008E-2"/>
          <c:min val="0"/>
        </c:scaling>
        <c:delete val="0"/>
        <c:axPos val="l"/>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065558224"/>
        <c:crosses val="autoZero"/>
        <c:crossBetween val="between"/>
        <c:majorUnit val="1.0000000000000002E-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latin typeface="Calibri" panose="020F0502020204030204" pitchFamily="34" charset="0"/>
          <a:cs typeface="Calibri" panose="020F0502020204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 name="Google Shape;8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Thanks for the invitation and for the opportunity to present the work of UNEP on the International Methane Emissions Observatory.</a:t>
            </a:r>
            <a:endParaRPr/>
          </a:p>
        </p:txBody>
      </p:sp>
      <p:sp>
        <p:nvSpPr>
          <p:cNvPr id="88" name="Google Shape;88;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 name="Google Shape;29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6" name="Google Shape;306;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92024" lvl="0" marL="192024" rtl="0" algn="l">
              <a:spcBef>
                <a:spcPts val="0"/>
              </a:spcBef>
              <a:spcAft>
                <a:spcPts val="0"/>
              </a:spcAft>
              <a:buClr>
                <a:schemeClr val="dk1"/>
              </a:buClr>
              <a:buSzPts val="1200"/>
              <a:buFont typeface="Arial"/>
              <a:buChar char="•"/>
            </a:pPr>
            <a:r>
              <a:rPr lang="en-US" sz="1200"/>
              <a:t>The main differences are </a:t>
            </a:r>
            <a:r>
              <a:rPr b="1" lang="en-US" sz="1200"/>
              <a:t>scale, precision, and data usage</a:t>
            </a:r>
            <a:endParaRPr/>
          </a:p>
          <a:p>
            <a:pPr indent="-192024" lvl="0" marL="192024" rtl="0" algn="l">
              <a:spcBef>
                <a:spcPts val="600"/>
              </a:spcBef>
              <a:spcAft>
                <a:spcPts val="0"/>
              </a:spcAft>
              <a:buClr>
                <a:schemeClr val="dk1"/>
              </a:buClr>
              <a:buSzPts val="1200"/>
              <a:buFont typeface="Arial"/>
              <a:buChar char="•"/>
            </a:pPr>
            <a:r>
              <a:rPr b="1" lang="en-US" sz="1200"/>
              <a:t>GHGSat’s small swath </a:t>
            </a:r>
            <a:r>
              <a:rPr lang="en-US" sz="1200"/>
              <a:t>is well-suited to allow governments or companies to monitor specific facilities for compliance</a:t>
            </a:r>
            <a:endParaRPr b="1" sz="1200"/>
          </a:p>
          <a:p>
            <a:pPr indent="-192024" lvl="0" marL="192024" rtl="0" algn="l">
              <a:spcBef>
                <a:spcPts val="600"/>
              </a:spcBef>
              <a:spcAft>
                <a:spcPts val="0"/>
              </a:spcAft>
              <a:buClr>
                <a:schemeClr val="dk1"/>
              </a:buClr>
              <a:buSzPts val="1200"/>
              <a:buFont typeface="Arial"/>
              <a:buChar char="•"/>
            </a:pPr>
            <a:r>
              <a:rPr b="1" lang="en-US" sz="1200"/>
              <a:t>TROPOMI has a large swath</a:t>
            </a:r>
            <a:r>
              <a:rPr lang="en-US" sz="1200"/>
              <a:t>, but less resolution and a higher detection limit; useful for data on large emissions sources</a:t>
            </a:r>
            <a:endParaRPr/>
          </a:p>
          <a:p>
            <a:pPr indent="-192024" lvl="0" marL="192024" rtl="0" algn="l">
              <a:spcBef>
                <a:spcPts val="600"/>
              </a:spcBef>
              <a:spcAft>
                <a:spcPts val="0"/>
              </a:spcAft>
              <a:buClr>
                <a:schemeClr val="dk1"/>
              </a:buClr>
              <a:buSzPts val="1200"/>
              <a:buFont typeface="Arial"/>
              <a:buChar char="•"/>
            </a:pPr>
            <a:r>
              <a:rPr b="1" lang="en-US" sz="1200"/>
              <a:t>MethaneSAT combines a wide swath </a:t>
            </a:r>
            <a:r>
              <a:rPr lang="en-US" sz="1200"/>
              <a:t>with a low resolution limit so that we can capture almost all emissions specific to oil and gas operations, allowing us to see the full picture of global emissions</a:t>
            </a:r>
            <a:endParaRPr/>
          </a:p>
          <a:p>
            <a:pPr indent="0" lvl="0" marL="0" rtl="0" algn="l">
              <a:spcBef>
                <a:spcPts val="600"/>
              </a:spcBef>
              <a:spcAft>
                <a:spcPts val="0"/>
              </a:spcAft>
              <a:buNone/>
            </a:pPr>
            <a:r>
              <a:t/>
            </a:r>
            <a:endParaRPr b="0"/>
          </a:p>
        </p:txBody>
      </p:sp>
      <p:sp>
        <p:nvSpPr>
          <p:cNvPr id="307" name="Google Shape;307;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 name="Google Shape;31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1" name="Google Shape;321;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sz="1200">
                <a:solidFill>
                  <a:srgbClr val="00B0F0"/>
                </a:solidFill>
                <a:latin typeface="Roboto"/>
                <a:ea typeface="Roboto"/>
                <a:cs typeface="Roboto"/>
                <a:sym typeface="Roboto"/>
              </a:rPr>
              <a:t>How will IMEO answer the methane emissions data problem?</a:t>
            </a:r>
            <a:br>
              <a:rPr b="1" lang="en-US" sz="1200">
                <a:solidFill>
                  <a:srgbClr val="00B0F0"/>
                </a:solidFill>
                <a:latin typeface="Roboto"/>
                <a:ea typeface="Roboto"/>
                <a:cs typeface="Roboto"/>
                <a:sym typeface="Roboto"/>
              </a:rPr>
            </a:br>
            <a:endParaRPr/>
          </a:p>
        </p:txBody>
      </p:sp>
      <p:sp>
        <p:nvSpPr>
          <p:cNvPr id="322" name="Google Shape;322;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8" name="Google Shape;448;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We won’t have time to get into the details of the different functions of IMEO, but let me just say that it intends to provide unbiased, precise information to catalyze targeted mitigation actions and hold governments and companies accountable for their commitments – including the Global Methane Pledge.</a:t>
            </a:r>
            <a:endParaRPr/>
          </a:p>
        </p:txBody>
      </p:sp>
      <p:sp>
        <p:nvSpPr>
          <p:cNvPr id="449" name="Google Shape;449;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0" name="Google Shape;470;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Thanks for the invitation and for the opportunity to present the work of UNEP on the International Methane Emissions Observatory.</a:t>
            </a:r>
            <a:endParaRPr/>
          </a:p>
        </p:txBody>
      </p:sp>
      <p:sp>
        <p:nvSpPr>
          <p:cNvPr id="471" name="Google Shape;471;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u="sng"/>
              <a:t>Graphic Design: </a:t>
            </a:r>
            <a:endParaRPr/>
          </a:p>
          <a:p>
            <a:pPr indent="0" lvl="0" marL="0" marR="0" rtl="0" algn="l">
              <a:lnSpc>
                <a:spcPct val="100000"/>
              </a:lnSpc>
              <a:spcBef>
                <a:spcPts val="0"/>
              </a:spcBef>
              <a:spcAft>
                <a:spcPts val="0"/>
              </a:spcAft>
              <a:buClr>
                <a:schemeClr val="dk1"/>
              </a:buClr>
              <a:buSzPts val="1200"/>
              <a:buFont typeface="Calibri"/>
              <a:buNone/>
            </a:pPr>
            <a:r>
              <a:t/>
            </a:r>
            <a:endParaRPr b="1" u="sng"/>
          </a:p>
          <a:p>
            <a:pPr indent="0" lvl="0" marL="0" marR="0" rtl="0" algn="l">
              <a:lnSpc>
                <a:spcPct val="100000"/>
              </a:lnSpc>
              <a:spcBef>
                <a:spcPts val="0"/>
              </a:spcBef>
              <a:spcAft>
                <a:spcPts val="0"/>
              </a:spcAft>
              <a:buClr>
                <a:schemeClr val="dk1"/>
              </a:buClr>
              <a:buSzPts val="1200"/>
              <a:buFont typeface="Calibri"/>
              <a:buNone/>
            </a:pPr>
            <a:r>
              <a:rPr b="0" lang="en-US" u="none"/>
              <a:t>We would like a bar chart displaying the mitigation potential for each sector based on the table above (design suggestions in the following slide). This chart should show the total abatement potential as well as the amount that can be mitigated at no net cost. IF POSSIBLE it would be great to have an animated chart that when clicked displays a 50% growth of the mitigation potential for all sectors. </a:t>
            </a:r>
            <a:endParaRPr/>
          </a:p>
          <a:p>
            <a:pPr indent="0" lvl="0" marL="0" marR="0" rtl="0" algn="l">
              <a:lnSpc>
                <a:spcPct val="100000"/>
              </a:lnSpc>
              <a:spcBef>
                <a:spcPts val="0"/>
              </a:spcBef>
              <a:spcAft>
                <a:spcPts val="0"/>
              </a:spcAft>
              <a:buClr>
                <a:schemeClr val="dk1"/>
              </a:buClr>
              <a:buSzPts val="1200"/>
              <a:buFont typeface="Calibri"/>
              <a:buNone/>
            </a:pPr>
            <a:r>
              <a:t/>
            </a:r>
            <a:endParaRPr b="1" u="sng"/>
          </a:p>
          <a:p>
            <a:pPr indent="0" lvl="0" marL="0" marR="0" rtl="0" algn="l">
              <a:lnSpc>
                <a:spcPct val="100000"/>
              </a:lnSpc>
              <a:spcBef>
                <a:spcPts val="0"/>
              </a:spcBef>
              <a:spcAft>
                <a:spcPts val="0"/>
              </a:spcAft>
              <a:buClr>
                <a:schemeClr val="dk1"/>
              </a:buClr>
              <a:buSzPts val="1200"/>
              <a:buFont typeface="Calibri"/>
              <a:buNone/>
            </a:pPr>
            <a:r>
              <a:rPr b="1" lang="en-US" u="sng"/>
              <a:t>Messaging: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Fossil fuels are responsible for 35% of human-caused emissions. In the fossil fuel sector, oil and gas extraction, processing and distribution account for 23 per cent, and coal mining accounts for 12 per cent of emissions. </a:t>
            </a:r>
            <a:endParaRPr/>
          </a:p>
          <a:p>
            <a:pPr indent="0" lvl="0" marL="0" marR="0" rtl="0" algn="l">
              <a:lnSpc>
                <a:spcPct val="100000"/>
              </a:lnSpc>
              <a:spcBef>
                <a:spcPts val="0"/>
              </a:spcBef>
              <a:spcAft>
                <a:spcPts val="0"/>
              </a:spcAft>
              <a:buClr>
                <a:schemeClr val="dk1"/>
              </a:buClr>
              <a:buSzPts val="1200"/>
              <a:buFont typeface="Calibri"/>
              <a:buNone/>
            </a:pPr>
            <a:r>
              <a:t/>
            </a:r>
            <a:endParaRPr b="1"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1" lang="en-US" sz="1200">
                <a:solidFill>
                  <a:schemeClr val="dk1"/>
                </a:solidFill>
                <a:latin typeface="Calibri"/>
                <a:ea typeface="Calibri"/>
                <a:cs typeface="Calibri"/>
                <a:sym typeface="Calibri"/>
              </a:rPr>
              <a:t>Oil, gas and coal:</a:t>
            </a:r>
            <a:r>
              <a:rPr lang="en-US" sz="1200">
                <a:solidFill>
                  <a:schemeClr val="dk1"/>
                </a:solidFill>
                <a:latin typeface="Calibri"/>
                <a:ea typeface="Calibri"/>
                <a:cs typeface="Calibri"/>
                <a:sym typeface="Calibri"/>
              </a:rPr>
              <a:t> the fossil fuel sector has the greatest potential for targeted mitigation by 2030. Readily available targeted measures could reduce emissions from the oil and gas sector by 35–57 Mt/yr and from the coal sector by 12–22 Mt/yr. Up to 80 per cent of oil and gas measures and up to 98 per cent of coal measures could be implemented at negative or low cost. (Section 4.2)</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Methane reduction of 75% across the oil and gas sector could close the emissions gap by up to 15%.</a:t>
            </a:r>
            <a:r>
              <a:rPr b="1" lang="en-US"/>
              <a:t>Mitigation potential from all measures is expected to increase by roughly 50 per cent between 2030 and 2050. </a:t>
            </a:r>
            <a:r>
              <a:rPr lang="en-US"/>
              <a:t>(Section 4.2)</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 would also like to be able to add 1-2 lines of text here: </a:t>
            </a:r>
            <a:endParaRPr/>
          </a:p>
          <a:p>
            <a:pPr indent="0" lvl="0" marL="0" rtl="0" algn="l">
              <a:spcBef>
                <a:spcPts val="0"/>
              </a:spcBef>
              <a:spcAft>
                <a:spcPts val="0"/>
              </a:spcAft>
              <a:buNone/>
            </a:pPr>
            <a:r>
              <a:rPr lang="en-US"/>
              <a:t>-$20 billion in methane emissions was wasted in 2019</a:t>
            </a:r>
            <a:endParaRPr/>
          </a:p>
          <a:p>
            <a:pPr indent="0" lvl="0" marL="0" marR="0" rtl="0" algn="l">
              <a:lnSpc>
                <a:spcPct val="100000"/>
              </a:lnSpc>
              <a:spcBef>
                <a:spcPts val="0"/>
              </a:spcBef>
              <a:spcAft>
                <a:spcPts val="0"/>
              </a:spcAft>
              <a:buClr>
                <a:schemeClr val="dk1"/>
              </a:buClr>
              <a:buSzPts val="1200"/>
              <a:buFont typeface="Calibri"/>
              <a:buNone/>
            </a:pPr>
            <a:r>
              <a:rPr lang="en-US"/>
              <a:t>-</a:t>
            </a:r>
            <a:r>
              <a:rPr lang="en-US" sz="1200">
                <a:solidFill>
                  <a:schemeClr val="dk1"/>
                </a:solidFill>
                <a:latin typeface="Calibri"/>
                <a:ea typeface="Calibri"/>
                <a:cs typeface="Calibri"/>
                <a:sym typeface="Calibri"/>
              </a:rPr>
              <a:t>Methane reduction of 75% across the oil and gas sector could close the emissions gap by up to 15%</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If this is too much for one slide let’s remove something rather than splitting (we are time-constrained)</a:t>
            </a:r>
            <a:endParaRPr/>
          </a:p>
        </p:txBody>
      </p:sp>
      <p:sp>
        <p:nvSpPr>
          <p:cNvPr id="99" name="Google Shape;9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Speaking Points:</a:t>
            </a:r>
            <a:endParaRPr/>
          </a:p>
          <a:p>
            <a:pPr indent="0" lvl="0" marL="0" rtl="0" algn="l">
              <a:spcBef>
                <a:spcPts val="0"/>
              </a:spcBef>
              <a:spcAft>
                <a:spcPts val="0"/>
              </a:spcAft>
              <a:buNone/>
            </a:pPr>
            <a:r>
              <a:t/>
            </a:r>
            <a:endParaRPr b="1"/>
          </a:p>
          <a:p>
            <a:pPr indent="-171450" lvl="0" marL="171450" rtl="0" algn="l">
              <a:spcBef>
                <a:spcPts val="0"/>
              </a:spcBef>
              <a:spcAft>
                <a:spcPts val="0"/>
              </a:spcAft>
              <a:buClr>
                <a:srgbClr val="000000"/>
              </a:buClr>
              <a:buSzPts val="1800"/>
              <a:buFont typeface="Arial"/>
              <a:buChar char="•"/>
            </a:pPr>
            <a:r>
              <a:rPr lang="en-US" sz="1800">
                <a:solidFill>
                  <a:srgbClr val="000000"/>
                </a:solidFill>
                <a:latin typeface="Calibri"/>
                <a:ea typeface="Calibri"/>
                <a:cs typeface="Calibri"/>
                <a:sym typeface="Calibri"/>
              </a:rPr>
              <a:t>Data is the foundational need for targeted and accelerated action on methane emissions</a:t>
            </a:r>
            <a:endParaRPr/>
          </a:p>
          <a:p>
            <a:pPr indent="-171450" lvl="0" marL="171450" rtl="0" algn="l">
              <a:spcBef>
                <a:spcPts val="0"/>
              </a:spcBef>
              <a:spcAft>
                <a:spcPts val="0"/>
              </a:spcAft>
              <a:buClr>
                <a:srgbClr val="000000"/>
              </a:buClr>
              <a:buSzPts val="1800"/>
              <a:buFont typeface="Arial"/>
              <a:buChar char="•"/>
            </a:pPr>
            <a:r>
              <a:rPr lang="en-US" sz="1800">
                <a:solidFill>
                  <a:srgbClr val="000000"/>
                </a:solidFill>
                <a:latin typeface="Calibri"/>
                <a:ea typeface="Calibri"/>
                <a:cs typeface="Calibri"/>
                <a:sym typeface="Calibri"/>
              </a:rPr>
              <a:t>However, this data needs to be combined with other important priorities, including science, transparency, and implementation</a:t>
            </a:r>
            <a:endParaRPr/>
          </a:p>
          <a:p>
            <a:pPr indent="-171450" lvl="0" marL="171450" rtl="0" algn="l">
              <a:spcBef>
                <a:spcPts val="0"/>
              </a:spcBef>
              <a:spcAft>
                <a:spcPts val="0"/>
              </a:spcAft>
              <a:buClr>
                <a:srgbClr val="000000"/>
              </a:buClr>
              <a:buSzPts val="1800"/>
              <a:buFont typeface="Arial"/>
              <a:buChar char="•"/>
            </a:pPr>
            <a:r>
              <a:rPr lang="en-US" sz="1800">
                <a:solidFill>
                  <a:srgbClr val="000000"/>
                </a:solidFill>
                <a:latin typeface="Calibri"/>
                <a:ea typeface="Calibri"/>
                <a:cs typeface="Calibri"/>
                <a:sym typeface="Calibri"/>
              </a:rPr>
              <a:t>This interconnection is the basis of the theory of change of the International Methane Emissions Observatory</a:t>
            </a:r>
            <a:endParaRPr/>
          </a:p>
          <a:p>
            <a:pPr indent="-171450" lvl="0" marL="171450" rtl="0" algn="l">
              <a:spcBef>
                <a:spcPts val="0"/>
              </a:spcBef>
              <a:spcAft>
                <a:spcPts val="0"/>
              </a:spcAft>
              <a:buClr>
                <a:srgbClr val="000000"/>
              </a:buClr>
              <a:buSzPts val="1800"/>
              <a:buFont typeface="Arial"/>
              <a:buChar char="•"/>
            </a:pPr>
            <a:r>
              <a:rPr lang="en-US" sz="1800">
                <a:solidFill>
                  <a:srgbClr val="000000"/>
                </a:solidFill>
                <a:latin typeface="Calibri"/>
                <a:ea typeface="Calibri"/>
                <a:cs typeface="Calibri"/>
                <a:sym typeface="Calibri"/>
              </a:rPr>
              <a:t>Through its data-driven approach, IMEO aims to progress against three key goals: </a:t>
            </a:r>
            <a:endParaRPr/>
          </a:p>
          <a:p>
            <a:pPr indent="-171450" lvl="1" marL="628650" rtl="0" algn="l">
              <a:spcBef>
                <a:spcPts val="0"/>
              </a:spcBef>
              <a:spcAft>
                <a:spcPts val="0"/>
              </a:spcAft>
              <a:buClr>
                <a:srgbClr val="000000"/>
              </a:buClr>
              <a:buSzPts val="1800"/>
              <a:buFont typeface="Arial"/>
              <a:buChar char="•"/>
            </a:pPr>
            <a:r>
              <a:rPr lang="en-US" sz="1800">
                <a:solidFill>
                  <a:srgbClr val="000000"/>
                </a:solidFill>
                <a:latin typeface="Calibri"/>
                <a:ea typeface="Calibri"/>
                <a:cs typeface="Calibri"/>
                <a:sym typeface="Calibri"/>
              </a:rPr>
              <a:t>Close the knowledge gap</a:t>
            </a:r>
            <a:endParaRPr/>
          </a:p>
          <a:p>
            <a:pPr indent="-171450" lvl="1" marL="628650" rtl="0" algn="l">
              <a:spcBef>
                <a:spcPts val="0"/>
              </a:spcBef>
              <a:spcAft>
                <a:spcPts val="0"/>
              </a:spcAft>
              <a:buClr>
                <a:srgbClr val="000000"/>
              </a:buClr>
              <a:buSzPts val="1800"/>
              <a:buFont typeface="Arial"/>
              <a:buChar char="•"/>
            </a:pPr>
            <a:r>
              <a:rPr lang="en-US" sz="1800">
                <a:solidFill>
                  <a:srgbClr val="000000"/>
                </a:solidFill>
                <a:latin typeface="Calibri"/>
                <a:ea typeface="Calibri"/>
                <a:cs typeface="Calibri"/>
                <a:sym typeface="Calibri"/>
              </a:rPr>
              <a:t>Provide accurate, unbiased, and up-to-date information</a:t>
            </a:r>
            <a:endParaRPr/>
          </a:p>
          <a:p>
            <a:pPr indent="-171450" lvl="1" marL="628650" rtl="0" algn="l">
              <a:spcBef>
                <a:spcPts val="0"/>
              </a:spcBef>
              <a:spcAft>
                <a:spcPts val="0"/>
              </a:spcAft>
              <a:buClr>
                <a:srgbClr val="000000"/>
              </a:buClr>
              <a:buSzPts val="1800"/>
              <a:buFont typeface="Arial"/>
              <a:buChar char="•"/>
            </a:pPr>
            <a:r>
              <a:rPr lang="en-US" sz="1800">
                <a:solidFill>
                  <a:srgbClr val="000000"/>
                </a:solidFill>
                <a:latin typeface="Calibri"/>
                <a:ea typeface="Calibri"/>
                <a:cs typeface="Calibri"/>
                <a:sym typeface="Calibri"/>
              </a:rPr>
              <a:t>Raise awareness and increase the capacity of governments</a:t>
            </a:r>
            <a:endParaRPr/>
          </a:p>
        </p:txBody>
      </p:sp>
      <p:sp>
        <p:nvSpPr>
          <p:cNvPr id="149" name="Google Shape;149;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Regulation </a:t>
            </a:r>
            <a:endParaRPr/>
          </a:p>
          <a:p>
            <a:pPr indent="0" lvl="0" marL="0" rtl="0" algn="l">
              <a:spcBef>
                <a:spcPts val="0"/>
              </a:spcBef>
              <a:spcAft>
                <a:spcPts val="0"/>
              </a:spcAft>
              <a:buNone/>
            </a:pPr>
            <a:r>
              <a:rPr lang="en-US"/>
              <a:t>+</a:t>
            </a:r>
            <a:endParaRPr/>
          </a:p>
          <a:p>
            <a:pPr indent="0" lvl="0" marL="0" rtl="0" algn="l">
              <a:spcBef>
                <a:spcPts val="0"/>
              </a:spcBef>
              <a:spcAft>
                <a:spcPts val="0"/>
              </a:spcAft>
              <a:buNone/>
            </a:pPr>
            <a:r>
              <a:rPr lang="en-US"/>
              <a:t>Investment</a:t>
            </a:r>
            <a:endParaRPr/>
          </a:p>
          <a:p>
            <a:pPr indent="0" lvl="0" marL="0" rtl="0" algn="l">
              <a:spcBef>
                <a:spcPts val="0"/>
              </a:spcBef>
              <a:spcAft>
                <a:spcPts val="0"/>
              </a:spcAft>
              <a:buNone/>
            </a:pPr>
            <a:r>
              <a:t/>
            </a:r>
            <a:endParaRPr/>
          </a:p>
        </p:txBody>
      </p:sp>
      <p:sp>
        <p:nvSpPr>
          <p:cNvPr id="161" name="Google Shape;161;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Regulation </a:t>
            </a:r>
            <a:endParaRPr/>
          </a:p>
          <a:p>
            <a:pPr indent="0" lvl="0" marL="0" rtl="0" algn="l">
              <a:spcBef>
                <a:spcPts val="0"/>
              </a:spcBef>
              <a:spcAft>
                <a:spcPts val="0"/>
              </a:spcAft>
              <a:buNone/>
            </a:pPr>
            <a:r>
              <a:rPr lang="en-US"/>
              <a:t>+</a:t>
            </a:r>
            <a:endParaRPr/>
          </a:p>
          <a:p>
            <a:pPr indent="0" lvl="0" marL="0" rtl="0" algn="l">
              <a:spcBef>
                <a:spcPts val="0"/>
              </a:spcBef>
              <a:spcAft>
                <a:spcPts val="0"/>
              </a:spcAft>
              <a:buNone/>
            </a:pPr>
            <a:r>
              <a:rPr lang="en-US"/>
              <a:t>Investment</a:t>
            </a:r>
            <a:endParaRPr/>
          </a:p>
          <a:p>
            <a:pPr indent="0" lvl="0" marL="0" rtl="0" algn="l">
              <a:spcBef>
                <a:spcPts val="0"/>
              </a:spcBef>
              <a:spcAft>
                <a:spcPts val="0"/>
              </a:spcAft>
              <a:buNone/>
            </a:pPr>
            <a:r>
              <a:t/>
            </a:r>
            <a:endParaRPr/>
          </a:p>
        </p:txBody>
      </p:sp>
      <p:sp>
        <p:nvSpPr>
          <p:cNvPr id="197" name="Google Shape;197;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2" name="Google Shape;232;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6" name="Shape 66"/>
        <p:cNvGrpSpPr/>
        <p:nvPr/>
      </p:nvGrpSpPr>
      <p:grpSpPr>
        <a:xfrm>
          <a:off x="0" y="0"/>
          <a:ext cx="0" cy="0"/>
          <a:chOff x="0" y="0"/>
          <a:chExt cx="0" cy="0"/>
        </a:xfrm>
      </p:grpSpPr>
      <p:sp>
        <p:nvSpPr>
          <p:cNvPr id="67" name="Google Shape;67;p2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29"/>
          <p:cNvSpPr/>
          <p:nvPr>
            <p:ph idx="2" type="pic"/>
          </p:nvPr>
        </p:nvSpPr>
        <p:spPr>
          <a:xfrm>
            <a:off x="5183188" y="987425"/>
            <a:ext cx="6172200" cy="4873625"/>
          </a:xfrm>
          <a:prstGeom prst="rect">
            <a:avLst/>
          </a:prstGeom>
          <a:noFill/>
          <a:ln>
            <a:noFill/>
          </a:ln>
        </p:spPr>
      </p:sp>
      <p:sp>
        <p:nvSpPr>
          <p:cNvPr id="69" name="Google Shape;69;p2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 name="Google Shape;70;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3" name="Shape 73"/>
        <p:cNvGrpSpPr/>
        <p:nvPr/>
      </p:nvGrpSpPr>
      <p:grpSpPr>
        <a:xfrm>
          <a:off x="0" y="0"/>
          <a:ext cx="0" cy="0"/>
          <a:chOff x="0" y="0"/>
          <a:chExt cx="0" cy="0"/>
        </a:xfrm>
      </p:grpSpPr>
      <p:sp>
        <p:nvSpPr>
          <p:cNvPr id="74" name="Google Shape;74;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3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9" name="Shape 79"/>
        <p:cNvGrpSpPr/>
        <p:nvPr/>
      </p:nvGrpSpPr>
      <p:grpSpPr>
        <a:xfrm>
          <a:off x="0" y="0"/>
          <a:ext cx="0" cy="0"/>
          <a:chOff x="0" y="0"/>
          <a:chExt cx="0" cy="0"/>
        </a:xfrm>
      </p:grpSpPr>
      <p:sp>
        <p:nvSpPr>
          <p:cNvPr id="80" name="Google Shape;80;p3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3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 slide">
  <p:cSld name="Dark slide">
    <p:spTree>
      <p:nvGrpSpPr>
        <p:cNvPr id="31" name="Shape 31"/>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7" name="Shape 37"/>
        <p:cNvGrpSpPr/>
        <p:nvPr/>
      </p:nvGrpSpPr>
      <p:grpSpPr>
        <a:xfrm>
          <a:off x="0" y="0"/>
          <a:ext cx="0" cy="0"/>
          <a:chOff x="0" y="0"/>
          <a:chExt cx="0" cy="0"/>
        </a:xfrm>
      </p:grpSpPr>
      <p:sp>
        <p:nvSpPr>
          <p:cNvPr id="38" name="Google Shape;38;p2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2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0" name="Google Shape;40;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3" name="Shape 43"/>
        <p:cNvGrpSpPr/>
        <p:nvPr/>
      </p:nvGrpSpPr>
      <p:grpSpPr>
        <a:xfrm>
          <a:off x="0" y="0"/>
          <a:ext cx="0" cy="0"/>
          <a:chOff x="0" y="0"/>
          <a:chExt cx="0" cy="0"/>
        </a:xfrm>
      </p:grpSpPr>
      <p:sp>
        <p:nvSpPr>
          <p:cNvPr id="44" name="Google Shape;44;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2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0" name="Shape 50"/>
        <p:cNvGrpSpPr/>
        <p:nvPr/>
      </p:nvGrpSpPr>
      <p:grpSpPr>
        <a:xfrm>
          <a:off x="0" y="0"/>
          <a:ext cx="0" cy="0"/>
          <a:chOff x="0" y="0"/>
          <a:chExt cx="0" cy="0"/>
        </a:xfrm>
      </p:grpSpPr>
      <p:sp>
        <p:nvSpPr>
          <p:cNvPr id="51" name="Google Shape;51;p2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2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3" name="Google Shape;53;p2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2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5" name="Google Shape;55;p2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9" name="Shape 59"/>
        <p:cNvGrpSpPr/>
        <p:nvPr/>
      </p:nvGrpSpPr>
      <p:grpSpPr>
        <a:xfrm>
          <a:off x="0" y="0"/>
          <a:ext cx="0" cy="0"/>
          <a:chOff x="0" y="0"/>
          <a:chExt cx="0" cy="0"/>
        </a:xfrm>
      </p:grpSpPr>
      <p:sp>
        <p:nvSpPr>
          <p:cNvPr id="60" name="Google Shape;60;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2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2" name="Google Shape;62;p2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3" name="Google Shape;63;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0.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chart" Target="../charts/chart1.xml"/><Relationship Id="rId5" Type="http://schemas.openxmlformats.org/officeDocument/2006/relationships/hyperlink" Target="https://www.ogci.com/wp-content/uploads/2019/10/OGCI-Annual-Report-2019.pdf" TargetMode="External"/><Relationship Id="rId6" Type="http://schemas.openxmlformats.org/officeDocument/2006/relationships/hyperlink" Target="https://science.sciencemag.org/content/361/6398/186.full?ijkey=42lcrJ/vdyyZA&amp;keytype=ref&amp;siteid=sci" TargetMode="External"/><Relationship Id="rId7" Type="http://schemas.openxmlformats.org/officeDocument/2006/relationships/hyperlink" Target="https://advances.sciencemag.org/content/6/17/eaaz5120"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34.png"/><Relationship Id="rId4" Type="http://schemas.openxmlformats.org/officeDocument/2006/relationships/hyperlink" Target="https://doi.org/10.5194/acp-21-6605-2021" TargetMode="External"/><Relationship Id="rId5" Type="http://schemas.openxmlformats.org/officeDocument/2006/relationships/image" Target="../media/image3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3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3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4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2.png"/><Relationship Id="rId5" Type="http://schemas.openxmlformats.org/officeDocument/2006/relationships/image" Target="../media/image38.png"/><Relationship Id="rId6" Type="http://schemas.openxmlformats.org/officeDocument/2006/relationships/image" Target="../media/image43.png"/><Relationship Id="rId7" Type="http://schemas.openxmlformats.org/officeDocument/2006/relationships/image" Target="../media/image37.png"/><Relationship Id="rId8" Type="http://schemas.openxmlformats.org/officeDocument/2006/relationships/image" Target="../media/image46.png"/></Relationships>
</file>

<file path=ppt/slides/_rels/slide17.xml.rels><?xml version="1.0" encoding="UTF-8" standalone="yes"?><Relationships xmlns="http://schemas.openxmlformats.org/package/2006/relationships"><Relationship Id="rId10"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7.png"/><Relationship Id="rId4" Type="http://schemas.openxmlformats.org/officeDocument/2006/relationships/image" Target="../media/image40.png"/><Relationship Id="rId9" Type="http://schemas.openxmlformats.org/officeDocument/2006/relationships/image" Target="../media/image42.png"/><Relationship Id="rId5" Type="http://schemas.openxmlformats.org/officeDocument/2006/relationships/image" Target="../media/image39.png"/><Relationship Id="rId6" Type="http://schemas.openxmlformats.org/officeDocument/2006/relationships/image" Target="../media/image41.png"/><Relationship Id="rId7" Type="http://schemas.openxmlformats.org/officeDocument/2006/relationships/image" Target="../media/image44.png"/><Relationship Id="rId8" Type="http://schemas.openxmlformats.org/officeDocument/2006/relationships/image" Target="../media/image4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pn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2.png"/><Relationship Id="rId5" Type="http://schemas.openxmlformats.org/officeDocument/2006/relationships/image" Target="../media/image28.png"/><Relationship Id="rId6" Type="http://schemas.openxmlformats.org/officeDocument/2006/relationships/image" Target="../media/image1.png"/><Relationship Id="rId7" Type="http://schemas.openxmlformats.org/officeDocument/2006/relationships/image" Target="../media/image5.png"/><Relationship Id="rId8"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5.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20" Type="http://schemas.openxmlformats.org/officeDocument/2006/relationships/image" Target="../media/image29.png"/><Relationship Id="rId11" Type="http://schemas.openxmlformats.org/officeDocument/2006/relationships/image" Target="../media/image50.png"/><Relationship Id="rId10" Type="http://schemas.openxmlformats.org/officeDocument/2006/relationships/image" Target="../media/image25.png"/><Relationship Id="rId21" Type="http://schemas.openxmlformats.org/officeDocument/2006/relationships/image" Target="../media/image30.png"/><Relationship Id="rId13" Type="http://schemas.openxmlformats.org/officeDocument/2006/relationships/image" Target="../media/image19.jpg"/><Relationship Id="rId12" Type="http://schemas.openxmlformats.org/officeDocument/2006/relationships/image" Target="../media/image26.png"/><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9.png"/><Relationship Id="rId9" Type="http://schemas.openxmlformats.org/officeDocument/2006/relationships/image" Target="../media/image22.png"/><Relationship Id="rId15" Type="http://schemas.openxmlformats.org/officeDocument/2006/relationships/image" Target="../media/image18.png"/><Relationship Id="rId14" Type="http://schemas.openxmlformats.org/officeDocument/2006/relationships/image" Target="../media/image27.png"/><Relationship Id="rId17" Type="http://schemas.openxmlformats.org/officeDocument/2006/relationships/image" Target="../media/image16.png"/><Relationship Id="rId16" Type="http://schemas.openxmlformats.org/officeDocument/2006/relationships/image" Target="../media/image23.png"/><Relationship Id="rId5" Type="http://schemas.openxmlformats.org/officeDocument/2006/relationships/image" Target="../media/image12.png"/><Relationship Id="rId19" Type="http://schemas.openxmlformats.org/officeDocument/2006/relationships/image" Target="../media/image24.png"/><Relationship Id="rId6" Type="http://schemas.openxmlformats.org/officeDocument/2006/relationships/image" Target="../media/image14.png"/><Relationship Id="rId18" Type="http://schemas.openxmlformats.org/officeDocument/2006/relationships/image" Target="../media/image21.png"/><Relationship Id="rId7" Type="http://schemas.openxmlformats.org/officeDocument/2006/relationships/image" Target="../media/image6.png"/><Relationship Id="rId8"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
          <p:cNvSpPr/>
          <p:nvPr/>
        </p:nvSpPr>
        <p:spPr>
          <a:xfrm>
            <a:off x="400440" y="5876758"/>
            <a:ext cx="417133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rgbClr val="000000"/>
                </a:solidFill>
                <a:latin typeface="Roboto"/>
                <a:ea typeface="Roboto"/>
                <a:cs typeface="Roboto"/>
                <a:sym typeface="Roboto"/>
              </a:rPr>
              <a:t>Steven Hamburg</a:t>
            </a:r>
            <a:endParaRPr/>
          </a:p>
          <a:p>
            <a:pPr indent="0" lvl="0" marL="0" marR="0" rtl="0" algn="l">
              <a:spcBef>
                <a:spcPts val="0"/>
              </a:spcBef>
              <a:spcAft>
                <a:spcPts val="0"/>
              </a:spcAft>
              <a:buNone/>
            </a:pPr>
            <a:r>
              <a:rPr lang="en-US" sz="1800">
                <a:solidFill>
                  <a:srgbClr val="000000"/>
                </a:solidFill>
                <a:latin typeface="Roboto"/>
                <a:ea typeface="Roboto"/>
                <a:cs typeface="Roboto"/>
                <a:sym typeface="Roboto"/>
              </a:rPr>
              <a:t>Chair – Scientific Oversight Committee</a:t>
            </a:r>
            <a:endParaRPr/>
          </a:p>
        </p:txBody>
      </p:sp>
      <p:pic>
        <p:nvPicPr>
          <p:cNvPr descr="Text, logo&#10;&#10;Description automatically generated" id="91" name="Google Shape;91;p1"/>
          <p:cNvPicPr preferRelativeResize="0"/>
          <p:nvPr/>
        </p:nvPicPr>
        <p:blipFill rotWithShape="1">
          <a:blip r:embed="rId3">
            <a:alphaModFix amt="50000"/>
          </a:blip>
          <a:srcRect b="0" l="0" r="0" t="0"/>
          <a:stretch/>
        </p:blipFill>
        <p:spPr>
          <a:xfrm>
            <a:off x="10422220" y="5847844"/>
            <a:ext cx="1639608" cy="796492"/>
          </a:xfrm>
          <a:prstGeom prst="rect">
            <a:avLst/>
          </a:prstGeom>
          <a:noFill/>
          <a:ln>
            <a:noFill/>
          </a:ln>
        </p:spPr>
      </p:pic>
      <p:pic>
        <p:nvPicPr>
          <p:cNvPr id="92" name="Google Shape;92;p1"/>
          <p:cNvPicPr preferRelativeResize="0"/>
          <p:nvPr/>
        </p:nvPicPr>
        <p:blipFill rotWithShape="1">
          <a:blip r:embed="rId4">
            <a:alphaModFix/>
          </a:blip>
          <a:srcRect b="0" l="0" r="0" t="0"/>
          <a:stretch/>
        </p:blipFill>
        <p:spPr>
          <a:xfrm>
            <a:off x="6096000" y="4544"/>
            <a:ext cx="6110990" cy="5676191"/>
          </a:xfrm>
          <a:prstGeom prst="rect">
            <a:avLst/>
          </a:prstGeom>
          <a:noFill/>
          <a:ln>
            <a:noFill/>
          </a:ln>
        </p:spPr>
      </p:pic>
      <p:sp>
        <p:nvSpPr>
          <p:cNvPr id="93" name="Google Shape;93;p1"/>
          <p:cNvSpPr/>
          <p:nvPr/>
        </p:nvSpPr>
        <p:spPr>
          <a:xfrm>
            <a:off x="0" y="4545"/>
            <a:ext cx="6096000" cy="5676191"/>
          </a:xfrm>
          <a:prstGeom prst="rect">
            <a:avLst/>
          </a:prstGeom>
          <a:solidFill>
            <a:srgbClr val="B9E3F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 name="Google Shape;94;p1"/>
          <p:cNvSpPr txBox="1"/>
          <p:nvPr>
            <p:ph type="ctrTitle"/>
          </p:nvPr>
        </p:nvSpPr>
        <p:spPr>
          <a:xfrm>
            <a:off x="232274" y="2295553"/>
            <a:ext cx="7955285" cy="390437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800"/>
              <a:buFont typeface="Roboto"/>
              <a:buNone/>
            </a:pPr>
            <a:br>
              <a:rPr b="1" lang="en-US" sz="4800">
                <a:solidFill>
                  <a:schemeClr val="lt1"/>
                </a:solidFill>
                <a:latin typeface="Roboto"/>
                <a:ea typeface="Roboto"/>
                <a:cs typeface="Roboto"/>
                <a:sym typeface="Roboto"/>
              </a:rPr>
            </a:br>
            <a:br>
              <a:rPr b="1" lang="en-US" sz="4800">
                <a:solidFill>
                  <a:schemeClr val="lt1"/>
                </a:solidFill>
                <a:latin typeface="Roboto"/>
                <a:ea typeface="Roboto"/>
                <a:cs typeface="Roboto"/>
                <a:sym typeface="Roboto"/>
              </a:rPr>
            </a:br>
            <a:r>
              <a:rPr b="1" lang="en-US" sz="4800">
                <a:solidFill>
                  <a:schemeClr val="lt1"/>
                </a:solidFill>
                <a:latin typeface="Roboto"/>
                <a:ea typeface="Roboto"/>
                <a:cs typeface="Roboto"/>
                <a:sym typeface="Roboto"/>
              </a:rPr>
              <a:t>Driving action through Data</a:t>
            </a:r>
            <a:br>
              <a:rPr b="1" lang="en-US" sz="4800">
                <a:solidFill>
                  <a:schemeClr val="lt1"/>
                </a:solidFill>
                <a:latin typeface="Roboto"/>
                <a:ea typeface="Roboto"/>
                <a:cs typeface="Roboto"/>
                <a:sym typeface="Roboto"/>
              </a:rPr>
            </a:br>
            <a:br>
              <a:rPr b="1" lang="en-US" sz="4800">
                <a:solidFill>
                  <a:schemeClr val="lt1"/>
                </a:solidFill>
                <a:latin typeface="Roboto"/>
                <a:ea typeface="Roboto"/>
                <a:cs typeface="Roboto"/>
                <a:sym typeface="Roboto"/>
              </a:rPr>
            </a:br>
            <a:r>
              <a:rPr b="1" lang="en-US" sz="3200">
                <a:solidFill>
                  <a:schemeClr val="lt1"/>
                </a:solidFill>
                <a:latin typeface="Roboto"/>
                <a:ea typeface="Roboto"/>
                <a:cs typeface="Roboto"/>
                <a:sym typeface="Roboto"/>
              </a:rPr>
              <a:t>International Methane Emissions Observatory - IMEO </a:t>
            </a:r>
            <a:br>
              <a:rPr b="1" lang="en-US" sz="4800">
                <a:solidFill>
                  <a:schemeClr val="lt1"/>
                </a:solidFill>
                <a:latin typeface="Roboto"/>
                <a:ea typeface="Roboto"/>
                <a:cs typeface="Roboto"/>
                <a:sym typeface="Roboto"/>
              </a:rPr>
            </a:br>
            <a:br>
              <a:rPr b="1" lang="en-US" sz="4800">
                <a:solidFill>
                  <a:schemeClr val="lt1"/>
                </a:solidFill>
                <a:latin typeface="Roboto"/>
                <a:ea typeface="Roboto"/>
                <a:cs typeface="Roboto"/>
                <a:sym typeface="Roboto"/>
              </a:rPr>
            </a:br>
            <a:r>
              <a:rPr b="1" lang="en-US" sz="4800">
                <a:solidFill>
                  <a:schemeClr val="lt1"/>
                </a:solidFill>
                <a:latin typeface="Roboto"/>
                <a:ea typeface="Roboto"/>
                <a:cs typeface="Roboto"/>
                <a:sym typeface="Roboto"/>
              </a:rPr>
              <a:t>CEOS - IMEO Cooperation, </a:t>
            </a:r>
            <a:br>
              <a:rPr b="1" lang="en-US" sz="4800">
                <a:solidFill>
                  <a:schemeClr val="lt1"/>
                </a:solidFill>
                <a:latin typeface="Roboto"/>
                <a:ea typeface="Roboto"/>
                <a:cs typeface="Roboto"/>
                <a:sym typeface="Roboto"/>
              </a:rPr>
            </a:br>
            <a:r>
              <a:rPr b="1" lang="en-US" sz="4800">
                <a:solidFill>
                  <a:schemeClr val="lt1"/>
                </a:solidFill>
                <a:latin typeface="Roboto"/>
                <a:ea typeface="Roboto"/>
                <a:cs typeface="Roboto"/>
                <a:sym typeface="Roboto"/>
              </a:rPr>
              <a:t>Collaboration &amp; Synergy</a:t>
            </a:r>
            <a:br>
              <a:rPr b="1" lang="en-US" sz="4800">
                <a:solidFill>
                  <a:schemeClr val="lt1"/>
                </a:solidFill>
                <a:latin typeface="Roboto"/>
                <a:ea typeface="Roboto"/>
                <a:cs typeface="Roboto"/>
                <a:sym typeface="Roboto"/>
              </a:rPr>
            </a:br>
            <a:br>
              <a:rPr b="1" lang="en-US" sz="4800">
                <a:solidFill>
                  <a:schemeClr val="lt1"/>
                </a:solidFill>
                <a:latin typeface="Roboto"/>
                <a:ea typeface="Roboto"/>
                <a:cs typeface="Roboto"/>
                <a:sym typeface="Roboto"/>
              </a:rPr>
            </a:br>
            <a:endParaRPr b="1" sz="4800">
              <a:solidFill>
                <a:schemeClr val="lt1"/>
              </a:solidFill>
              <a:latin typeface="Roboto"/>
              <a:ea typeface="Roboto"/>
              <a:cs typeface="Roboto"/>
              <a:sym typeface="Roboto"/>
            </a:endParaRPr>
          </a:p>
        </p:txBody>
      </p:sp>
      <p:sp>
        <p:nvSpPr>
          <p:cNvPr id="95" name="Google Shape;95;p1"/>
          <p:cNvSpPr txBox="1"/>
          <p:nvPr>
            <p:ph idx="1" type="subTitle"/>
          </p:nvPr>
        </p:nvSpPr>
        <p:spPr>
          <a:xfrm>
            <a:off x="232274" y="5094547"/>
            <a:ext cx="9144000" cy="136839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400"/>
              <a:buNone/>
            </a:pPr>
            <a:r>
              <a:rPr lang="en-US">
                <a:solidFill>
                  <a:schemeClr val="lt1"/>
                </a:solidFill>
                <a:latin typeface="Roboto Light"/>
                <a:ea typeface="Roboto Light"/>
                <a:cs typeface="Roboto Light"/>
                <a:sym typeface="Roboto Light"/>
              </a:rPr>
              <a:t>March 2022</a:t>
            </a:r>
            <a:endParaRPr>
              <a:solidFill>
                <a:schemeClr val="lt1"/>
              </a:solidFill>
              <a:latin typeface="Roboto Light"/>
              <a:ea typeface="Roboto Light"/>
              <a:cs typeface="Roboto Light"/>
              <a:sym typeface="Roboto Light"/>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10"/>
          <p:cNvSpPr txBox="1"/>
          <p:nvPr>
            <p:ph idx="1" type="body"/>
          </p:nvPr>
        </p:nvSpPr>
        <p:spPr>
          <a:xfrm>
            <a:off x="3270384" y="5960747"/>
            <a:ext cx="2628562" cy="167571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 </a:t>
            </a:r>
            <a:endParaRPr/>
          </a:p>
          <a:p>
            <a:pPr indent="0" lvl="0" marL="0" rtl="0" algn="l">
              <a:lnSpc>
                <a:spcPct val="90000"/>
              </a:lnSpc>
              <a:spcBef>
                <a:spcPts val="1000"/>
              </a:spcBef>
              <a:spcAft>
                <a:spcPts val="0"/>
              </a:spcAft>
              <a:buClr>
                <a:schemeClr val="dk1"/>
              </a:buClr>
              <a:buSzPts val="2800"/>
              <a:buNone/>
            </a:pPr>
            <a:r>
              <a:t/>
            </a:r>
            <a:endParaRPr/>
          </a:p>
        </p:txBody>
      </p:sp>
      <p:pic>
        <p:nvPicPr>
          <p:cNvPr descr="Text, logo&#10;&#10;Description automatically generated" id="257" name="Google Shape;257;p10"/>
          <p:cNvPicPr preferRelativeResize="0"/>
          <p:nvPr/>
        </p:nvPicPr>
        <p:blipFill rotWithShape="1">
          <a:blip r:embed="rId3">
            <a:alphaModFix amt="50000"/>
          </a:blip>
          <a:srcRect b="0" l="0" r="0" t="0"/>
          <a:stretch/>
        </p:blipFill>
        <p:spPr>
          <a:xfrm>
            <a:off x="10453751" y="176644"/>
            <a:ext cx="1639608" cy="796492"/>
          </a:xfrm>
          <a:prstGeom prst="rect">
            <a:avLst/>
          </a:prstGeom>
          <a:noFill/>
          <a:ln>
            <a:noFill/>
          </a:ln>
        </p:spPr>
      </p:pic>
      <p:grpSp>
        <p:nvGrpSpPr>
          <p:cNvPr id="258" name="Google Shape;258;p10"/>
          <p:cNvGrpSpPr/>
          <p:nvPr/>
        </p:nvGrpSpPr>
        <p:grpSpPr>
          <a:xfrm>
            <a:off x="6293056" y="2258050"/>
            <a:ext cx="5487264" cy="3719151"/>
            <a:chOff x="1662425" y="2011074"/>
            <a:chExt cx="6437046" cy="2484935"/>
          </a:xfrm>
        </p:grpSpPr>
        <p:graphicFrame>
          <p:nvGraphicFramePr>
            <p:cNvPr id="259" name="Google Shape;259;p10"/>
            <p:cNvGraphicFramePr/>
            <p:nvPr/>
          </p:nvGraphicFramePr>
          <p:xfrm>
            <a:off x="1662425" y="2011074"/>
            <a:ext cx="6437046" cy="2484935"/>
          </p:xfrm>
          <a:graphic>
            <a:graphicData uri="http://schemas.openxmlformats.org/drawingml/2006/chart">
              <c:chart r:id="rId4"/>
            </a:graphicData>
          </a:graphic>
        </p:graphicFrame>
        <p:sp>
          <p:nvSpPr>
            <p:cNvPr id="260" name="Google Shape;260;p10"/>
            <p:cNvSpPr txBox="1"/>
            <p:nvPr/>
          </p:nvSpPr>
          <p:spPr>
            <a:xfrm>
              <a:off x="2159319" y="2011075"/>
              <a:ext cx="4167152" cy="47579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Roboto"/>
                <a:buNone/>
              </a:pPr>
              <a:r>
                <a:rPr b="0" i="0" lang="en-US" sz="1400" u="none" cap="none" strike="noStrike">
                  <a:solidFill>
                    <a:srgbClr val="000000"/>
                  </a:solidFill>
                  <a:latin typeface="Roboto"/>
                  <a:ea typeface="Roboto"/>
                  <a:cs typeface="Roboto"/>
                  <a:sym typeface="Roboto"/>
                </a:rPr>
                <a:t>Methane intensity (emissions / natural gas produced) </a:t>
              </a:r>
              <a:endParaRPr/>
            </a:p>
          </p:txBody>
        </p:sp>
        <p:sp>
          <p:nvSpPr>
            <p:cNvPr id="261" name="Google Shape;261;p10"/>
            <p:cNvSpPr txBox="1"/>
            <p:nvPr/>
          </p:nvSpPr>
          <p:spPr>
            <a:xfrm>
              <a:off x="2560961" y="3730050"/>
              <a:ext cx="699909" cy="2518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Roboto"/>
                <a:buNone/>
              </a:pPr>
              <a:r>
                <a:rPr b="0" i="0" lang="en-US" sz="1200" u="none" cap="none" strike="noStrike">
                  <a:solidFill>
                    <a:srgbClr val="000000"/>
                  </a:solidFill>
                  <a:latin typeface="Roboto"/>
                  <a:ea typeface="Roboto"/>
                  <a:cs typeface="Roboto"/>
                  <a:sym typeface="Roboto"/>
                </a:rPr>
                <a:t>0.20%</a:t>
              </a:r>
              <a:endParaRPr/>
            </a:p>
          </p:txBody>
        </p:sp>
        <p:sp>
          <p:nvSpPr>
            <p:cNvPr id="262" name="Google Shape;262;p10"/>
            <p:cNvSpPr txBox="1"/>
            <p:nvPr/>
          </p:nvSpPr>
          <p:spPr>
            <a:xfrm>
              <a:off x="4015263" y="3205917"/>
              <a:ext cx="720594" cy="2518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Roboto"/>
                <a:buNone/>
              </a:pPr>
              <a:r>
                <a:rPr b="0" i="0" lang="en-US" sz="1200" u="none" cap="none" strike="noStrike">
                  <a:solidFill>
                    <a:srgbClr val="000000"/>
                  </a:solidFill>
                  <a:latin typeface="Roboto"/>
                  <a:ea typeface="Roboto"/>
                  <a:cs typeface="Roboto"/>
                  <a:sym typeface="Roboto"/>
                </a:rPr>
                <a:t>~1.3%</a:t>
              </a:r>
              <a:endParaRPr/>
            </a:p>
          </p:txBody>
        </p:sp>
        <p:sp>
          <p:nvSpPr>
            <p:cNvPr id="263" name="Google Shape;263;p10"/>
            <p:cNvSpPr txBox="1"/>
            <p:nvPr/>
          </p:nvSpPr>
          <p:spPr>
            <a:xfrm>
              <a:off x="5490467" y="2721129"/>
              <a:ext cx="720594" cy="2518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Roboto"/>
                <a:buNone/>
              </a:pPr>
              <a:r>
                <a:rPr b="0" i="0" lang="en-US" sz="1200" u="none" cap="none" strike="noStrike">
                  <a:solidFill>
                    <a:srgbClr val="000000"/>
                  </a:solidFill>
                  <a:latin typeface="Roboto"/>
                  <a:ea typeface="Roboto"/>
                  <a:cs typeface="Roboto"/>
                  <a:sym typeface="Roboto"/>
                </a:rPr>
                <a:t>~2.3%</a:t>
              </a:r>
              <a:endParaRPr/>
            </a:p>
          </p:txBody>
        </p:sp>
        <p:sp>
          <p:nvSpPr>
            <p:cNvPr id="264" name="Google Shape;264;p10"/>
            <p:cNvSpPr txBox="1"/>
            <p:nvPr/>
          </p:nvSpPr>
          <p:spPr>
            <a:xfrm>
              <a:off x="6892345" y="2061158"/>
              <a:ext cx="897358" cy="2518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Roboto"/>
                <a:buNone/>
              </a:pPr>
              <a:r>
                <a:rPr b="0" i="0" lang="en-US" sz="1200" u="none" cap="none" strike="noStrike">
                  <a:solidFill>
                    <a:srgbClr val="000000"/>
                  </a:solidFill>
                  <a:latin typeface="Roboto"/>
                  <a:ea typeface="Roboto"/>
                  <a:cs typeface="Roboto"/>
                  <a:sym typeface="Roboto"/>
                </a:rPr>
                <a:t>3.5-3.7%</a:t>
              </a:r>
              <a:endParaRPr/>
            </a:p>
          </p:txBody>
        </p:sp>
      </p:grpSp>
      <p:grpSp>
        <p:nvGrpSpPr>
          <p:cNvPr id="265" name="Google Shape;265;p10"/>
          <p:cNvGrpSpPr/>
          <p:nvPr/>
        </p:nvGrpSpPr>
        <p:grpSpPr>
          <a:xfrm>
            <a:off x="10152252" y="973136"/>
            <a:ext cx="2039747" cy="1034674"/>
            <a:chOff x="7633978" y="1913315"/>
            <a:chExt cx="2013591" cy="869945"/>
          </a:xfrm>
        </p:grpSpPr>
        <p:sp>
          <p:nvSpPr>
            <p:cNvPr id="266" name="Google Shape;266;p10"/>
            <p:cNvSpPr/>
            <p:nvPr/>
          </p:nvSpPr>
          <p:spPr>
            <a:xfrm>
              <a:off x="7633978" y="2021579"/>
              <a:ext cx="1773000" cy="761681"/>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Calibri"/>
                <a:buNone/>
              </a:pPr>
              <a:r>
                <a:t/>
              </a:r>
              <a:endParaRPr b="0" i="0" sz="1800" u="none" cap="none" strike="noStrike">
                <a:solidFill>
                  <a:srgbClr val="FFFFFF"/>
                </a:solidFill>
                <a:latin typeface="Roboto"/>
                <a:ea typeface="Roboto"/>
                <a:cs typeface="Roboto"/>
                <a:sym typeface="Roboto"/>
              </a:endParaRPr>
            </a:p>
          </p:txBody>
        </p:sp>
        <p:sp>
          <p:nvSpPr>
            <p:cNvPr id="267" name="Google Shape;267;p10"/>
            <p:cNvSpPr txBox="1"/>
            <p:nvPr/>
          </p:nvSpPr>
          <p:spPr>
            <a:xfrm>
              <a:off x="8139478" y="1913315"/>
              <a:ext cx="762000" cy="23286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Roboto"/>
                <a:buNone/>
              </a:pPr>
              <a:r>
                <a:rPr b="0" i="0" lang="en-US" sz="1200" u="none" cap="none" strike="noStrike">
                  <a:solidFill>
                    <a:srgbClr val="000000"/>
                  </a:solidFill>
                  <a:latin typeface="Roboto"/>
                  <a:ea typeface="Roboto"/>
                  <a:cs typeface="Roboto"/>
                  <a:sym typeface="Roboto"/>
                </a:rPr>
                <a:t>Legend</a:t>
              </a:r>
              <a:endParaRPr b="0" i="0" sz="1200" u="none" cap="none" strike="noStrike">
                <a:solidFill>
                  <a:srgbClr val="000000"/>
                </a:solidFill>
                <a:latin typeface="Roboto"/>
                <a:ea typeface="Roboto"/>
                <a:cs typeface="Roboto"/>
                <a:sym typeface="Roboto"/>
              </a:endParaRPr>
            </a:p>
          </p:txBody>
        </p:sp>
        <p:sp>
          <p:nvSpPr>
            <p:cNvPr id="268" name="Google Shape;268;p10"/>
            <p:cNvSpPr/>
            <p:nvPr/>
          </p:nvSpPr>
          <p:spPr>
            <a:xfrm>
              <a:off x="7730074" y="2370895"/>
              <a:ext cx="116700" cy="118200"/>
            </a:xfrm>
            <a:prstGeom prst="rect">
              <a:avLst/>
            </a:prstGeom>
            <a:solidFill>
              <a:schemeClr val="accent4"/>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Calibri"/>
                <a:buNone/>
              </a:pPr>
              <a:r>
                <a:t/>
              </a:r>
              <a:endParaRPr b="0" i="0" sz="1800" u="none" cap="none" strike="noStrike">
                <a:solidFill>
                  <a:srgbClr val="FFFFFF"/>
                </a:solidFill>
                <a:latin typeface="Roboto"/>
                <a:ea typeface="Roboto"/>
                <a:cs typeface="Roboto"/>
                <a:sym typeface="Roboto"/>
              </a:endParaRPr>
            </a:p>
          </p:txBody>
        </p:sp>
        <p:sp>
          <p:nvSpPr>
            <p:cNvPr id="269" name="Google Shape;269;p10"/>
            <p:cNvSpPr txBox="1"/>
            <p:nvPr/>
          </p:nvSpPr>
          <p:spPr>
            <a:xfrm>
              <a:off x="7846776" y="2318395"/>
              <a:ext cx="1797000" cy="2328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Roboto"/>
                <a:buNone/>
              </a:pPr>
              <a:r>
                <a:rPr b="0" i="0" lang="en-US" sz="1200" u="none" cap="none" strike="noStrike">
                  <a:solidFill>
                    <a:srgbClr val="000000"/>
                  </a:solidFill>
                  <a:latin typeface="Roboto"/>
                  <a:ea typeface="Roboto"/>
                  <a:cs typeface="Roboto"/>
                  <a:sym typeface="Roboto"/>
                </a:rPr>
                <a:t>Scientific study</a:t>
              </a:r>
              <a:endParaRPr b="0" i="0" sz="1200" u="none" cap="none" strike="noStrike">
                <a:solidFill>
                  <a:srgbClr val="000000"/>
                </a:solidFill>
                <a:latin typeface="Roboto"/>
                <a:ea typeface="Roboto"/>
                <a:cs typeface="Roboto"/>
                <a:sym typeface="Roboto"/>
              </a:endParaRPr>
            </a:p>
          </p:txBody>
        </p:sp>
        <p:sp>
          <p:nvSpPr>
            <p:cNvPr id="270" name="Google Shape;270;p10"/>
            <p:cNvSpPr txBox="1"/>
            <p:nvPr/>
          </p:nvSpPr>
          <p:spPr>
            <a:xfrm>
              <a:off x="7846777" y="2129520"/>
              <a:ext cx="762000" cy="2328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Roboto"/>
                <a:buNone/>
              </a:pPr>
              <a:r>
                <a:rPr b="0" i="0" lang="en-US" sz="1200" u="none" cap="none" strike="noStrike">
                  <a:solidFill>
                    <a:srgbClr val="000000"/>
                  </a:solidFill>
                  <a:latin typeface="Roboto"/>
                  <a:ea typeface="Roboto"/>
                  <a:cs typeface="Roboto"/>
                  <a:sym typeface="Roboto"/>
                </a:rPr>
                <a:t>Target</a:t>
              </a:r>
              <a:endParaRPr b="0" i="0" sz="1200" u="none" cap="none" strike="noStrike">
                <a:solidFill>
                  <a:srgbClr val="000000"/>
                </a:solidFill>
                <a:latin typeface="Roboto"/>
                <a:ea typeface="Roboto"/>
                <a:cs typeface="Roboto"/>
                <a:sym typeface="Roboto"/>
              </a:endParaRPr>
            </a:p>
          </p:txBody>
        </p:sp>
        <p:sp>
          <p:nvSpPr>
            <p:cNvPr id="271" name="Google Shape;271;p10"/>
            <p:cNvSpPr/>
            <p:nvPr/>
          </p:nvSpPr>
          <p:spPr>
            <a:xfrm>
              <a:off x="7730078" y="2200195"/>
              <a:ext cx="116700" cy="118200"/>
            </a:xfrm>
            <a:prstGeom prst="rect">
              <a:avLst/>
            </a:prstGeom>
            <a:solidFill>
              <a:srgbClr val="FFC0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Calibri"/>
                <a:buNone/>
              </a:pPr>
              <a:r>
                <a:t/>
              </a:r>
              <a:endParaRPr b="0" i="0" sz="1800" u="none" cap="none" strike="noStrike">
                <a:solidFill>
                  <a:srgbClr val="FFFFFF"/>
                </a:solidFill>
                <a:latin typeface="Roboto"/>
                <a:ea typeface="Roboto"/>
                <a:cs typeface="Roboto"/>
                <a:sym typeface="Roboto"/>
              </a:endParaRPr>
            </a:p>
          </p:txBody>
        </p:sp>
        <p:sp>
          <p:nvSpPr>
            <p:cNvPr id="272" name="Google Shape;272;p10"/>
            <p:cNvSpPr/>
            <p:nvPr/>
          </p:nvSpPr>
          <p:spPr>
            <a:xfrm>
              <a:off x="7733867" y="2565845"/>
              <a:ext cx="116700" cy="118200"/>
            </a:xfrm>
            <a:prstGeom prst="rect">
              <a:avLst/>
            </a:prstGeom>
            <a:solidFill>
              <a:srgbClr val="F4B08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Calibri"/>
                <a:buNone/>
              </a:pPr>
              <a:r>
                <a:t/>
              </a:r>
              <a:endParaRPr b="0" i="0" sz="1800" u="none" cap="none" strike="noStrike">
                <a:solidFill>
                  <a:srgbClr val="FFFFFF"/>
                </a:solidFill>
                <a:latin typeface="Roboto"/>
                <a:ea typeface="Roboto"/>
                <a:cs typeface="Roboto"/>
                <a:sym typeface="Roboto"/>
              </a:endParaRPr>
            </a:p>
          </p:txBody>
        </p:sp>
        <p:sp>
          <p:nvSpPr>
            <p:cNvPr id="273" name="Google Shape;273;p10"/>
            <p:cNvSpPr txBox="1"/>
            <p:nvPr/>
          </p:nvSpPr>
          <p:spPr>
            <a:xfrm>
              <a:off x="7850569" y="2513345"/>
              <a:ext cx="1797000" cy="2328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Roboto"/>
                <a:buNone/>
              </a:pPr>
              <a:r>
                <a:rPr b="0" i="0" lang="en-US" sz="1200" u="none" cap="none" strike="noStrike">
                  <a:solidFill>
                    <a:srgbClr val="000000"/>
                  </a:solidFill>
                  <a:latin typeface="Roboto"/>
                  <a:ea typeface="Roboto"/>
                  <a:cs typeface="Roboto"/>
                  <a:sym typeface="Roboto"/>
                </a:rPr>
                <a:t>Estimate</a:t>
              </a:r>
              <a:endParaRPr b="0" i="0" sz="1200" u="none" cap="none" strike="noStrike">
                <a:solidFill>
                  <a:srgbClr val="000000"/>
                </a:solidFill>
                <a:latin typeface="Roboto"/>
                <a:ea typeface="Roboto"/>
                <a:cs typeface="Roboto"/>
                <a:sym typeface="Roboto"/>
              </a:endParaRPr>
            </a:p>
          </p:txBody>
        </p:sp>
      </p:grpSp>
      <p:sp>
        <p:nvSpPr>
          <p:cNvPr id="274" name="Google Shape;274;p10"/>
          <p:cNvSpPr/>
          <p:nvPr/>
        </p:nvSpPr>
        <p:spPr>
          <a:xfrm>
            <a:off x="6705377" y="6237655"/>
            <a:ext cx="5225619" cy="44817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33"/>
              <a:buFont typeface="Calibri"/>
              <a:buNone/>
            </a:pPr>
            <a:r>
              <a:rPr b="0" i="1" lang="en-US" sz="933" u="sng" cap="none" strike="noStrike">
                <a:solidFill>
                  <a:srgbClr val="000000"/>
                </a:solidFill>
                <a:latin typeface="Calibri"/>
                <a:ea typeface="Calibri"/>
                <a:cs typeface="Calibri"/>
                <a:sym typeface="Calibri"/>
                <a:hlinkClick r:id="rId5">
                  <a:extLst>
                    <a:ext uri="{A12FA001-AC4F-418D-AE19-62706E023703}">
                      <ahyp:hlinkClr val="tx"/>
                    </a:ext>
                  </a:extLst>
                </a:hlinkClick>
              </a:rPr>
              <a:t>OGCI 2019 Annual Report</a:t>
            </a:r>
            <a:r>
              <a:rPr b="0" i="1" lang="en-US" sz="933" u="none" cap="none" strike="noStrike">
                <a:solidFill>
                  <a:srgbClr val="000000"/>
                </a:solidFill>
                <a:latin typeface="Calibri"/>
                <a:ea typeface="Calibri"/>
                <a:cs typeface="Calibri"/>
                <a:sym typeface="Calibri"/>
              </a:rPr>
              <a:t>; EPA Inventory of U.S. Greenhouse Gas Emissions and Sinks: 1990–2018; </a:t>
            </a:r>
            <a:r>
              <a:rPr b="0" i="1" lang="en-US" sz="933" u="sng" cap="none" strike="noStrike">
                <a:solidFill>
                  <a:srgbClr val="000000"/>
                </a:solidFill>
                <a:latin typeface="Calibri"/>
                <a:ea typeface="Calibri"/>
                <a:cs typeface="Calibri"/>
                <a:sym typeface="Calibri"/>
                <a:hlinkClick r:id="rId6">
                  <a:extLst>
                    <a:ext uri="{A12FA001-AC4F-418D-AE19-62706E023703}">
                      <ahyp:hlinkClr val="tx"/>
                    </a:ext>
                  </a:extLst>
                </a:hlinkClick>
              </a:rPr>
              <a:t>Alvarez et al 2018, DOI: 10.1126/science.aar7204</a:t>
            </a:r>
            <a:r>
              <a:rPr b="0" i="1" lang="en-US" sz="933" u="none" cap="none" strike="noStrike">
                <a:solidFill>
                  <a:srgbClr val="000000"/>
                </a:solidFill>
                <a:latin typeface="Calibri"/>
                <a:ea typeface="Calibri"/>
                <a:cs typeface="Calibri"/>
                <a:sym typeface="Calibri"/>
              </a:rPr>
              <a:t> (EDF Synthesis paper based on over 400 site-level measurements from 6 basins); </a:t>
            </a:r>
            <a:r>
              <a:rPr b="0" i="1" lang="en-US" sz="933" u="sng" cap="none" strike="noStrike">
                <a:solidFill>
                  <a:srgbClr val="000000"/>
                </a:solidFill>
                <a:latin typeface="Calibri"/>
                <a:ea typeface="Calibri"/>
                <a:cs typeface="Calibri"/>
                <a:sym typeface="Calibri"/>
                <a:hlinkClick r:id="rId7">
                  <a:extLst>
                    <a:ext uri="{A12FA001-AC4F-418D-AE19-62706E023703}">
                      <ahyp:hlinkClr val="tx"/>
                    </a:ext>
                  </a:extLst>
                </a:hlinkClick>
              </a:rPr>
              <a:t>Zhang et al 2020, DOI: 10.1126/sciadv.aaz5120</a:t>
            </a:r>
            <a:r>
              <a:rPr b="0" i="1" lang="en-US" sz="933" u="none" cap="none" strike="noStrike">
                <a:solidFill>
                  <a:srgbClr val="000000"/>
                </a:solidFill>
                <a:latin typeface="Calibri"/>
                <a:ea typeface="Calibri"/>
                <a:cs typeface="Calibri"/>
                <a:sym typeface="Calibri"/>
              </a:rPr>
              <a:t> (Permian Basin assessment based on PermianMAP initiative and 2018/19 TROPOMI satellite observations).</a:t>
            </a:r>
            <a:endParaRPr/>
          </a:p>
          <a:p>
            <a:pPr indent="0" lvl="0" marL="0" marR="0" rtl="0" algn="just">
              <a:lnSpc>
                <a:spcPct val="100000"/>
              </a:lnSpc>
              <a:spcBef>
                <a:spcPts val="0"/>
              </a:spcBef>
              <a:spcAft>
                <a:spcPts val="0"/>
              </a:spcAft>
              <a:buClr>
                <a:schemeClr val="lt1"/>
              </a:buClr>
              <a:buSzPts val="933"/>
              <a:buFont typeface="Calibri"/>
              <a:buNone/>
            </a:pPr>
            <a:r>
              <a:t/>
            </a:r>
            <a:endParaRPr b="0" i="1" sz="933" u="none" cap="none" strike="noStrike">
              <a:solidFill>
                <a:srgbClr val="000000"/>
              </a:solidFill>
              <a:latin typeface="Calibri"/>
              <a:ea typeface="Calibri"/>
              <a:cs typeface="Calibri"/>
              <a:sym typeface="Calibri"/>
            </a:endParaRPr>
          </a:p>
        </p:txBody>
      </p:sp>
      <p:sp>
        <p:nvSpPr>
          <p:cNvPr id="275" name="Google Shape;275;p10"/>
          <p:cNvSpPr txBox="1"/>
          <p:nvPr>
            <p:ph type="title"/>
          </p:nvPr>
        </p:nvSpPr>
        <p:spPr>
          <a:xfrm>
            <a:off x="600370" y="372984"/>
            <a:ext cx="10443648" cy="769175"/>
          </a:xfrm>
          <a:prstGeom prst="rect">
            <a:avLst/>
          </a:prstGeom>
          <a:noFill/>
          <a:ln>
            <a:noFill/>
          </a:ln>
        </p:spPr>
        <p:txBody>
          <a:bodyPr anchorCtr="0" anchor="ctr" bIns="45700" lIns="0" spcFirstLastPara="1" rIns="90000" wrap="square" tIns="45700">
            <a:normAutofit/>
          </a:bodyPr>
          <a:lstStyle/>
          <a:p>
            <a:pPr indent="0" lvl="0" marL="0" rtl="0" algn="l">
              <a:lnSpc>
                <a:spcPct val="90000"/>
              </a:lnSpc>
              <a:spcBef>
                <a:spcPts val="0"/>
              </a:spcBef>
              <a:spcAft>
                <a:spcPts val="0"/>
              </a:spcAft>
              <a:buClr>
                <a:srgbClr val="00B0F0"/>
              </a:buClr>
              <a:buSzPts val="2400"/>
              <a:buFont typeface="Roboto"/>
              <a:buNone/>
            </a:pPr>
            <a:r>
              <a:rPr b="1" lang="en-US" sz="2400">
                <a:solidFill>
                  <a:srgbClr val="00B0F0"/>
                </a:solidFill>
                <a:latin typeface="Roboto"/>
                <a:ea typeface="Roboto"/>
                <a:cs typeface="Roboto"/>
                <a:sym typeface="Roboto"/>
              </a:rPr>
              <a:t>Why do better methane emissions data matter?</a:t>
            </a:r>
            <a:endParaRPr/>
          </a:p>
        </p:txBody>
      </p:sp>
      <p:cxnSp>
        <p:nvCxnSpPr>
          <p:cNvPr id="276" name="Google Shape;276;p10"/>
          <p:cNvCxnSpPr/>
          <p:nvPr/>
        </p:nvCxnSpPr>
        <p:spPr>
          <a:xfrm>
            <a:off x="600370" y="1375702"/>
            <a:ext cx="1171723" cy="0"/>
          </a:xfrm>
          <a:prstGeom prst="straightConnector1">
            <a:avLst/>
          </a:prstGeom>
          <a:noFill/>
          <a:ln cap="flat" cmpd="sng" w="76200">
            <a:solidFill>
              <a:srgbClr val="00B0F0"/>
            </a:solidFill>
            <a:prstDash val="solid"/>
            <a:miter lim="800000"/>
            <a:headEnd len="sm" w="sm" type="none"/>
            <a:tailEnd len="sm" w="sm" type="none"/>
          </a:ln>
        </p:spPr>
      </p:cxnSp>
      <p:sp>
        <p:nvSpPr>
          <p:cNvPr id="277" name="Google Shape;277;p10"/>
          <p:cNvSpPr txBox="1"/>
          <p:nvPr/>
        </p:nvSpPr>
        <p:spPr>
          <a:xfrm>
            <a:off x="1320321" y="1945885"/>
            <a:ext cx="3299957"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400"/>
              <a:buFont typeface="Roboto"/>
              <a:buNone/>
            </a:pPr>
            <a:r>
              <a:rPr b="1" i="0" lang="en-US" sz="1400" u="none" cap="none" strike="noStrike">
                <a:solidFill>
                  <a:srgbClr val="FFFFFF"/>
                </a:solidFill>
                <a:latin typeface="Roboto"/>
                <a:ea typeface="Roboto"/>
                <a:cs typeface="Roboto"/>
                <a:sym typeface="Roboto"/>
              </a:rPr>
              <a:t>Data Landscape Today</a:t>
            </a:r>
            <a:endParaRPr/>
          </a:p>
        </p:txBody>
      </p:sp>
      <p:sp>
        <p:nvSpPr>
          <p:cNvPr id="278" name="Google Shape;278;p10"/>
          <p:cNvSpPr/>
          <p:nvPr/>
        </p:nvSpPr>
        <p:spPr>
          <a:xfrm>
            <a:off x="327712" y="2823845"/>
            <a:ext cx="5213268" cy="2127476"/>
          </a:xfrm>
          <a:prstGeom prst="rect">
            <a:avLst/>
          </a:prstGeom>
          <a:solidFill>
            <a:srgbClr val="9CC2E5"/>
          </a:solidFill>
          <a:ln cap="flat" cmpd="sng" w="12700">
            <a:solidFill>
              <a:srgbClr val="9CC2E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1" lang="en-US" sz="2400">
                <a:solidFill>
                  <a:schemeClr val="lt1"/>
                </a:solidFill>
                <a:latin typeface="Roboto"/>
                <a:ea typeface="Roboto"/>
                <a:cs typeface="Roboto"/>
                <a:sym typeface="Roboto"/>
              </a:rPr>
              <a:t>A lack of </a:t>
            </a:r>
            <a:r>
              <a:rPr b="1" i="1" lang="en-US" sz="2400">
                <a:solidFill>
                  <a:schemeClr val="lt1"/>
                </a:solidFill>
                <a:latin typeface="Roboto"/>
                <a:ea typeface="Roboto"/>
                <a:cs typeface="Roboto"/>
                <a:sym typeface="Roboto"/>
              </a:rPr>
              <a:t>empirical, verified data</a:t>
            </a:r>
            <a:r>
              <a:rPr i="1" lang="en-US" sz="2400">
                <a:solidFill>
                  <a:schemeClr val="lt1"/>
                </a:solidFill>
                <a:latin typeface="Roboto"/>
                <a:ea typeface="Roboto"/>
                <a:cs typeface="Roboto"/>
                <a:sym typeface="Roboto"/>
              </a:rPr>
              <a:t> on methane emissions limits action </a:t>
            </a:r>
            <a:r>
              <a:rPr b="1" i="1" lang="en-US" sz="2400">
                <a:solidFill>
                  <a:schemeClr val="lt1"/>
                </a:solidFill>
                <a:latin typeface="Roboto"/>
                <a:ea typeface="Roboto"/>
                <a:cs typeface="Roboto"/>
                <a:sym typeface="Roboto"/>
              </a:rPr>
              <a:t>at the scale and speed </a:t>
            </a:r>
            <a:r>
              <a:rPr i="1" lang="en-US" sz="2400">
                <a:solidFill>
                  <a:schemeClr val="lt1"/>
                </a:solidFill>
                <a:latin typeface="Roboto"/>
                <a:ea typeface="Roboto"/>
                <a:cs typeface="Roboto"/>
                <a:sym typeface="Roboto"/>
              </a:rPr>
              <a:t>needed to avoid the worst impact of climate change.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1"/>
          <p:cNvSpPr/>
          <p:nvPr/>
        </p:nvSpPr>
        <p:spPr>
          <a:xfrm>
            <a:off x="4991267" y="3387813"/>
            <a:ext cx="40986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aseline="30000" lang="en-US" sz="1800">
                <a:solidFill>
                  <a:srgbClr val="000000"/>
                </a:solidFill>
                <a:latin typeface="Helvetica Neue"/>
                <a:ea typeface="Helvetica Neue"/>
                <a:cs typeface="Helvetica Neue"/>
                <a:sym typeface="Helvetica Neue"/>
              </a:rPr>
              <a:t> </a:t>
            </a:r>
            <a:endParaRPr sz="1800">
              <a:solidFill>
                <a:schemeClr val="dk1"/>
              </a:solidFill>
              <a:latin typeface="Calibri"/>
              <a:ea typeface="Calibri"/>
              <a:cs typeface="Calibri"/>
              <a:sym typeface="Calibri"/>
            </a:endParaRPr>
          </a:p>
        </p:txBody>
      </p:sp>
      <p:pic>
        <p:nvPicPr>
          <p:cNvPr descr="page6image66636432" id="284" name="Google Shape;284;p11"/>
          <p:cNvPicPr preferRelativeResize="0"/>
          <p:nvPr/>
        </p:nvPicPr>
        <p:blipFill rotWithShape="1">
          <a:blip r:embed="rId3">
            <a:alphaModFix/>
          </a:blip>
          <a:srcRect b="0" l="0" r="0" t="0"/>
          <a:stretch/>
        </p:blipFill>
        <p:spPr>
          <a:xfrm>
            <a:off x="667265" y="1007528"/>
            <a:ext cx="9858492" cy="5065281"/>
          </a:xfrm>
          <a:prstGeom prst="rect">
            <a:avLst/>
          </a:prstGeom>
          <a:noFill/>
          <a:ln>
            <a:noFill/>
          </a:ln>
        </p:spPr>
      </p:pic>
      <p:sp>
        <p:nvSpPr>
          <p:cNvPr id="285" name="Google Shape;285;p11"/>
          <p:cNvSpPr txBox="1"/>
          <p:nvPr/>
        </p:nvSpPr>
        <p:spPr>
          <a:xfrm>
            <a:off x="159026" y="197708"/>
            <a:ext cx="11553958" cy="86177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chemeClr val="dk1"/>
                </a:solidFill>
                <a:latin typeface="Calibri"/>
                <a:ea typeface="Calibri"/>
                <a:cs typeface="Calibri"/>
                <a:sym typeface="Calibri"/>
              </a:rPr>
              <a:t>Permian Basin Methane Emissions Trends in 2020</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6" name="Google Shape;286;p11"/>
          <p:cNvSpPr txBox="1"/>
          <p:nvPr/>
        </p:nvSpPr>
        <p:spPr>
          <a:xfrm>
            <a:off x="159026" y="6142464"/>
            <a:ext cx="11132984"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Lyon et al. 2021. Concurrent variation in oil and gas methane emissions and oil price during the COVID-19 pandemic. </a:t>
            </a:r>
            <a:endParaRPr/>
          </a:p>
          <a:p>
            <a:pPr indent="0" lvl="0" marL="0" marR="0" rtl="0" algn="l">
              <a:spcBef>
                <a:spcPts val="0"/>
              </a:spcBef>
              <a:spcAft>
                <a:spcPts val="0"/>
              </a:spcAft>
              <a:buNone/>
            </a:pPr>
            <a:r>
              <a:rPr i="1" lang="en-US" sz="1800">
                <a:solidFill>
                  <a:schemeClr val="dk1"/>
                </a:solidFill>
                <a:latin typeface="Calibri"/>
                <a:ea typeface="Calibri"/>
                <a:cs typeface="Calibri"/>
                <a:sym typeface="Calibri"/>
              </a:rPr>
              <a:t>Atmospheric Chemistry and. Physics</a:t>
            </a:r>
            <a:r>
              <a:rPr lang="en-US" sz="1800">
                <a:solidFill>
                  <a:schemeClr val="dk1"/>
                </a:solidFill>
                <a:latin typeface="Calibri"/>
                <a:ea typeface="Calibri"/>
                <a:cs typeface="Calibri"/>
                <a:sym typeface="Calibri"/>
              </a:rPr>
              <a:t>  21: 6605–6626, </a:t>
            </a:r>
            <a:r>
              <a:rPr lang="en-US" sz="1800" u="sng">
                <a:solidFill>
                  <a:schemeClr val="dk1"/>
                </a:solidFill>
                <a:latin typeface="Calibri"/>
                <a:ea typeface="Calibri"/>
                <a:cs typeface="Calibri"/>
                <a:sym typeface="Calibri"/>
                <a:hlinkClick r:id="rId4">
                  <a:extLst>
                    <a:ext uri="{A12FA001-AC4F-418D-AE19-62706E023703}">
                      <ahyp:hlinkClr val="tx"/>
                    </a:ext>
                  </a:extLst>
                </a:hlinkClick>
              </a:rPr>
              <a:t>https://doi.org/10.5194/acp-21-6605-2021</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page6image66636432" id="287" name="Google Shape;287;p11"/>
          <p:cNvPicPr preferRelativeResize="0"/>
          <p:nvPr/>
        </p:nvPicPr>
        <p:blipFill rotWithShape="1">
          <a:blip r:embed="rId5">
            <a:alphaModFix/>
          </a:blip>
          <a:srcRect b="0" l="0" r="0" t="0"/>
          <a:stretch/>
        </p:blipFill>
        <p:spPr>
          <a:xfrm>
            <a:off x="0" y="0"/>
            <a:ext cx="4495800" cy="2425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pic>
        <p:nvPicPr>
          <p:cNvPr id="292" name="Google Shape;292;p12"/>
          <p:cNvPicPr preferRelativeResize="0"/>
          <p:nvPr/>
        </p:nvPicPr>
        <p:blipFill rotWithShape="1">
          <a:blip r:embed="rId3">
            <a:alphaModFix/>
          </a:blip>
          <a:srcRect b="0" l="0" r="0" t="0"/>
          <a:stretch/>
        </p:blipFill>
        <p:spPr>
          <a:xfrm>
            <a:off x="19352" y="1727692"/>
            <a:ext cx="12172648" cy="4740333"/>
          </a:xfrm>
          <a:prstGeom prst="rect">
            <a:avLst/>
          </a:prstGeom>
          <a:noFill/>
          <a:ln>
            <a:noFill/>
          </a:ln>
        </p:spPr>
      </p:pic>
      <p:sp>
        <p:nvSpPr>
          <p:cNvPr id="293" name="Google Shape;293;p12"/>
          <p:cNvSpPr txBox="1"/>
          <p:nvPr/>
        </p:nvSpPr>
        <p:spPr>
          <a:xfrm>
            <a:off x="352427" y="200161"/>
            <a:ext cx="11839573"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4000">
                <a:solidFill>
                  <a:schemeClr val="dk1"/>
                </a:solidFill>
                <a:latin typeface="Calibri"/>
                <a:ea typeface="Calibri"/>
                <a:cs typeface="Calibri"/>
                <a:sym typeface="Calibri"/>
              </a:rPr>
              <a:t>Satellite observations of the Permian Basin</a:t>
            </a:r>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TROPOMI methane data averaged from May 2018 – March 2019</a:t>
            </a:r>
            <a:endParaRPr/>
          </a:p>
        </p:txBody>
      </p:sp>
      <p:sp>
        <p:nvSpPr>
          <p:cNvPr id="294" name="Google Shape;294;p12"/>
          <p:cNvSpPr txBox="1"/>
          <p:nvPr/>
        </p:nvSpPr>
        <p:spPr>
          <a:xfrm>
            <a:off x="352427" y="5939455"/>
            <a:ext cx="2339597" cy="70769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333">
                <a:solidFill>
                  <a:schemeClr val="dk1"/>
                </a:solidFill>
                <a:latin typeface="Calibri"/>
                <a:ea typeface="Calibri"/>
                <a:cs typeface="Calibri"/>
                <a:sym typeface="Calibri"/>
              </a:rPr>
              <a:t>Zhang et al. (2020) Science Advances. </a:t>
            </a:r>
            <a:r>
              <a:rPr b="1" lang="en-US" sz="1333">
                <a:solidFill>
                  <a:schemeClr val="dk1"/>
                </a:solidFill>
                <a:latin typeface="Calibri"/>
                <a:ea typeface="Calibri"/>
                <a:cs typeface="Calibri"/>
                <a:sym typeface="Calibri"/>
              </a:rPr>
              <a:t>6</a:t>
            </a:r>
            <a:r>
              <a:rPr lang="en-US" sz="1333">
                <a:solidFill>
                  <a:schemeClr val="dk1"/>
                </a:solidFill>
                <a:latin typeface="Calibri"/>
                <a:ea typeface="Calibri"/>
                <a:cs typeface="Calibri"/>
                <a:sym typeface="Calibri"/>
              </a:rPr>
              <a:t>: eaaz5120 </a:t>
            </a:r>
            <a:endParaRPr/>
          </a:p>
          <a:p>
            <a:pPr indent="0" lvl="0" marL="0" marR="0" rtl="0" algn="l">
              <a:spcBef>
                <a:spcPts val="0"/>
              </a:spcBef>
              <a:spcAft>
                <a:spcPts val="0"/>
              </a:spcAft>
              <a:buNone/>
            </a:pPr>
            <a:r>
              <a:t/>
            </a:r>
            <a:endParaRPr i="1" sz="1333">
              <a:solidFill>
                <a:schemeClr val="dk1"/>
              </a:solidFill>
              <a:latin typeface="Calibri"/>
              <a:ea typeface="Calibri"/>
              <a:cs typeface="Calibri"/>
              <a:sym typeface="Calibri"/>
            </a:endParaRPr>
          </a:p>
        </p:txBody>
      </p:sp>
      <p:cxnSp>
        <p:nvCxnSpPr>
          <p:cNvPr id="295" name="Google Shape;295;p12"/>
          <p:cNvCxnSpPr/>
          <p:nvPr/>
        </p:nvCxnSpPr>
        <p:spPr>
          <a:xfrm flipH="1">
            <a:off x="3209927" y="2955637"/>
            <a:ext cx="4751819" cy="1479204"/>
          </a:xfrm>
          <a:prstGeom prst="straightConnector1">
            <a:avLst/>
          </a:prstGeom>
          <a:noFill/>
          <a:ln cap="flat" cmpd="sng" w="28575">
            <a:solidFill>
              <a:srgbClr val="FF0000"/>
            </a:solidFill>
            <a:prstDash val="solid"/>
            <a:miter lim="800000"/>
            <a:headEnd len="sm" w="sm" type="none"/>
            <a:tailEnd len="lg" w="lg" type="stealth"/>
          </a:ln>
        </p:spPr>
      </p:cxnSp>
      <p:sp>
        <p:nvSpPr>
          <p:cNvPr id="296" name="Google Shape;296;p12"/>
          <p:cNvSpPr/>
          <p:nvPr/>
        </p:nvSpPr>
        <p:spPr>
          <a:xfrm>
            <a:off x="2400300" y="4128339"/>
            <a:ext cx="809627" cy="839901"/>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500"/>
                                        <p:tgtEl>
                                          <p:spTgt spid="2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pic>
        <p:nvPicPr>
          <p:cNvPr id="301" name="Google Shape;301;p13"/>
          <p:cNvPicPr preferRelativeResize="0"/>
          <p:nvPr/>
        </p:nvPicPr>
        <p:blipFill rotWithShape="1">
          <a:blip r:embed="rId3">
            <a:alphaModFix/>
          </a:blip>
          <a:srcRect b="0" l="0" r="0" t="0"/>
          <a:stretch/>
        </p:blipFill>
        <p:spPr>
          <a:xfrm>
            <a:off x="559634" y="1649062"/>
            <a:ext cx="11253277" cy="4805197"/>
          </a:xfrm>
          <a:prstGeom prst="rect">
            <a:avLst/>
          </a:prstGeom>
          <a:noFill/>
          <a:ln>
            <a:noFill/>
          </a:ln>
        </p:spPr>
      </p:pic>
      <p:sp>
        <p:nvSpPr>
          <p:cNvPr id="302" name="Google Shape;302;p13"/>
          <p:cNvSpPr/>
          <p:nvPr/>
        </p:nvSpPr>
        <p:spPr>
          <a:xfrm>
            <a:off x="559633" y="391622"/>
            <a:ext cx="11573067" cy="5436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933">
                <a:solidFill>
                  <a:srgbClr val="FF6600"/>
                </a:solidFill>
                <a:latin typeface="Calibri"/>
                <a:ea typeface="Calibri"/>
                <a:cs typeface="Calibri"/>
                <a:sym typeface="Calibri"/>
              </a:rPr>
              <a:t>TROPOMI data reveal high methane emissions from the Permian Basin</a:t>
            </a:r>
            <a:endParaRPr/>
          </a:p>
        </p:txBody>
      </p:sp>
      <p:sp>
        <p:nvSpPr>
          <p:cNvPr id="303" name="Google Shape;303;p13"/>
          <p:cNvSpPr txBox="1"/>
          <p:nvPr/>
        </p:nvSpPr>
        <p:spPr>
          <a:xfrm>
            <a:off x="6575686" y="6454261"/>
            <a:ext cx="5635364"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600">
                <a:solidFill>
                  <a:schemeClr val="lt1"/>
                </a:solidFill>
                <a:latin typeface="Calibri"/>
                <a:ea typeface="Calibri"/>
                <a:cs typeface="Calibri"/>
                <a:sym typeface="Calibri"/>
              </a:rPr>
              <a:t>Zhang et al. (2020), Science Advances. </a:t>
            </a:r>
            <a:r>
              <a:rPr b="1" lang="en-US" sz="1600">
                <a:solidFill>
                  <a:schemeClr val="lt1"/>
                </a:solidFill>
                <a:latin typeface="Calibri"/>
                <a:ea typeface="Calibri"/>
                <a:cs typeface="Calibri"/>
                <a:sym typeface="Calibri"/>
              </a:rPr>
              <a:t>6</a:t>
            </a:r>
            <a:r>
              <a:rPr lang="en-US" sz="1600">
                <a:solidFill>
                  <a:schemeClr val="lt1"/>
                </a:solidFill>
                <a:latin typeface="Calibri"/>
                <a:ea typeface="Calibri"/>
                <a:cs typeface="Calibri"/>
                <a:sym typeface="Calibri"/>
              </a:rPr>
              <a:t>: eaaz5120 </a:t>
            </a:r>
            <a:endParaRPr/>
          </a:p>
          <a:p>
            <a:pPr indent="0" lvl="0" marL="0" marR="0" rtl="0" algn="l">
              <a:spcBef>
                <a:spcPts val="0"/>
              </a:spcBef>
              <a:spcAft>
                <a:spcPts val="0"/>
              </a:spcAft>
              <a:buNone/>
            </a:pPr>
            <a:r>
              <a:t/>
            </a:r>
            <a:endParaRPr i="1" sz="16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500"/>
                                        <p:tgtEl>
                                          <p:spTgt spid="3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14"/>
          <p:cNvSpPr txBox="1"/>
          <p:nvPr/>
        </p:nvSpPr>
        <p:spPr>
          <a:xfrm>
            <a:off x="4806121" y="6222119"/>
            <a:ext cx="6882293" cy="4001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2000">
                <a:solidFill>
                  <a:srgbClr val="E06826"/>
                </a:solidFill>
                <a:latin typeface="Calibri"/>
                <a:ea typeface="Calibri"/>
                <a:cs typeface="Calibri"/>
                <a:sym typeface="Calibri"/>
              </a:rPr>
              <a:t>* Gradient measured over 10 – 100 km length scales</a:t>
            </a:r>
            <a:r>
              <a:rPr lang="en-US" sz="1867">
                <a:solidFill>
                  <a:srgbClr val="E06826"/>
                </a:solidFill>
                <a:latin typeface="Calibri"/>
                <a:ea typeface="Calibri"/>
                <a:cs typeface="Calibri"/>
                <a:sym typeface="Calibri"/>
              </a:rPr>
              <a:t>.</a:t>
            </a:r>
            <a:endParaRPr/>
          </a:p>
        </p:txBody>
      </p:sp>
      <p:sp>
        <p:nvSpPr>
          <p:cNvPr id="310" name="Google Shape;310;p14"/>
          <p:cNvSpPr txBox="1"/>
          <p:nvPr>
            <p:ph type="title"/>
          </p:nvPr>
        </p:nvSpPr>
        <p:spPr>
          <a:xfrm>
            <a:off x="1697495" y="46585"/>
            <a:ext cx="8644685" cy="563089"/>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0000"/>
              </a:buClr>
              <a:buSzPts val="3733"/>
              <a:buFont typeface="Calibri"/>
              <a:buNone/>
            </a:pPr>
            <a:br>
              <a:rPr b="1" lang="en-US" sz="3733">
                <a:solidFill>
                  <a:srgbClr val="000000"/>
                </a:solidFill>
                <a:latin typeface="Calibri"/>
                <a:ea typeface="Calibri"/>
                <a:cs typeface="Calibri"/>
                <a:sym typeface="Calibri"/>
              </a:rPr>
            </a:br>
            <a:r>
              <a:rPr b="1" lang="en-US" sz="3200">
                <a:solidFill>
                  <a:srgbClr val="000000"/>
                </a:solidFill>
                <a:latin typeface="Calibri"/>
                <a:ea typeface="Calibri"/>
                <a:cs typeface="Calibri"/>
                <a:sym typeface="Calibri"/>
              </a:rPr>
              <a:t> Methane Detecting Satellites</a:t>
            </a:r>
            <a:br>
              <a:rPr b="1" lang="en-US" sz="3200">
                <a:solidFill>
                  <a:srgbClr val="000000"/>
                </a:solidFill>
                <a:latin typeface="Calibri"/>
                <a:ea typeface="Calibri"/>
                <a:cs typeface="Calibri"/>
                <a:sym typeface="Calibri"/>
              </a:rPr>
            </a:br>
            <a:r>
              <a:rPr b="1" lang="en-US" sz="3200">
                <a:solidFill>
                  <a:srgbClr val="000000"/>
                </a:solidFill>
                <a:latin typeface="Calibri"/>
                <a:ea typeface="Calibri"/>
                <a:cs typeface="Calibri"/>
                <a:sym typeface="Calibri"/>
              </a:rPr>
              <a:t>Diversity can be </a:t>
            </a:r>
            <a:r>
              <a:rPr b="1" i="1" lang="en-US" sz="3200">
                <a:solidFill>
                  <a:srgbClr val="000000"/>
                </a:solidFill>
                <a:latin typeface="Calibri"/>
                <a:ea typeface="Calibri"/>
                <a:cs typeface="Calibri"/>
                <a:sym typeface="Calibri"/>
              </a:rPr>
              <a:t>Complementary</a:t>
            </a:r>
            <a:endParaRPr sz="3200"/>
          </a:p>
        </p:txBody>
      </p:sp>
      <p:sp>
        <p:nvSpPr>
          <p:cNvPr id="311" name="Google Shape;311;p14"/>
          <p:cNvSpPr txBox="1"/>
          <p:nvPr/>
        </p:nvSpPr>
        <p:spPr>
          <a:xfrm>
            <a:off x="4806122" y="5672174"/>
            <a:ext cx="6882293" cy="379656"/>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867">
                <a:solidFill>
                  <a:srgbClr val="E06826"/>
                </a:solidFill>
                <a:latin typeface="Calibri"/>
                <a:ea typeface="Calibri"/>
                <a:cs typeface="Calibri"/>
                <a:sym typeface="Calibri"/>
              </a:rPr>
              <a:t>* Gradient measured over 10 – 100 km length scales.</a:t>
            </a:r>
            <a:endParaRPr/>
          </a:p>
        </p:txBody>
      </p:sp>
      <p:graphicFrame>
        <p:nvGraphicFramePr>
          <p:cNvPr id="312" name="Google Shape;312;p14"/>
          <p:cNvGraphicFramePr/>
          <p:nvPr/>
        </p:nvGraphicFramePr>
        <p:xfrm>
          <a:off x="772584" y="1128620"/>
          <a:ext cx="3000000" cy="3000000"/>
        </p:xfrm>
        <a:graphic>
          <a:graphicData uri="http://schemas.openxmlformats.org/drawingml/2006/table">
            <a:tbl>
              <a:tblPr bandRow="1" firstRow="1">
                <a:noFill/>
                <a:tableStyleId>{E8CC8C7C-9144-456A-BDEF-BC49339C70B9}</a:tableStyleId>
              </a:tblPr>
              <a:tblGrid>
                <a:gridCol w="2415500"/>
                <a:gridCol w="1610275"/>
                <a:gridCol w="3520000"/>
                <a:gridCol w="1701525"/>
                <a:gridCol w="1585675"/>
              </a:tblGrid>
              <a:tr h="1053475">
                <a:tc>
                  <a:txBody>
                    <a:bodyPr/>
                    <a:lstStyle/>
                    <a:p>
                      <a:pPr indent="0" lvl="0" marL="0" marR="0" rtl="0" algn="ctr">
                        <a:spcBef>
                          <a:spcPts val="0"/>
                        </a:spcBef>
                        <a:spcAft>
                          <a:spcPts val="0"/>
                        </a:spcAft>
                        <a:buNone/>
                      </a:pPr>
                      <a:r>
                        <a:rPr lang="en-US" sz="2700" u="none" cap="none" strike="noStrike">
                          <a:solidFill>
                            <a:schemeClr val="lt1"/>
                          </a:solidFill>
                        </a:rPr>
                        <a:t>Instrument</a:t>
                      </a:r>
                      <a:endParaRPr/>
                    </a:p>
                  </a:txBody>
                  <a:tcPr marT="60950" marB="609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06826"/>
                    </a:solidFill>
                  </a:tcPr>
                </a:tc>
                <a:tc>
                  <a:txBody>
                    <a:bodyPr/>
                    <a:lstStyle/>
                    <a:p>
                      <a:pPr indent="0" lvl="0" marL="0" marR="0" rtl="0" algn="ctr">
                        <a:spcBef>
                          <a:spcPts val="0"/>
                        </a:spcBef>
                        <a:spcAft>
                          <a:spcPts val="0"/>
                        </a:spcAft>
                        <a:buNone/>
                      </a:pPr>
                      <a:r>
                        <a:rPr lang="en-US" sz="2700" u="none" cap="none" strike="noStrike">
                          <a:solidFill>
                            <a:schemeClr val="lt1"/>
                          </a:solidFill>
                        </a:rPr>
                        <a:t>Dates </a:t>
                      </a:r>
                      <a:r>
                        <a:rPr b="0" lang="en-US" sz="2100" u="none" cap="none" strike="noStrike">
                          <a:solidFill>
                            <a:schemeClr val="lt1"/>
                          </a:solidFill>
                        </a:rPr>
                        <a:t>operational</a:t>
                      </a:r>
                      <a:endParaRPr b="0" sz="2700" u="none" cap="none" strike="noStrike">
                        <a:solidFill>
                          <a:schemeClr val="lt1"/>
                        </a:solidFill>
                      </a:endParaRPr>
                    </a:p>
                  </a:txBody>
                  <a:tcPr marT="60950" marB="60950" marR="18300" marL="183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06826"/>
                    </a:solidFill>
                  </a:tcPr>
                </a:tc>
                <a:tc>
                  <a:txBody>
                    <a:bodyPr/>
                    <a:lstStyle/>
                    <a:p>
                      <a:pPr indent="0" lvl="0" marL="0" marR="0" rtl="0" algn="ctr">
                        <a:spcBef>
                          <a:spcPts val="0"/>
                        </a:spcBef>
                        <a:spcAft>
                          <a:spcPts val="0"/>
                        </a:spcAft>
                        <a:buNone/>
                      </a:pPr>
                      <a:r>
                        <a:rPr lang="en-US" sz="2700" u="none" cap="none" strike="noStrike">
                          <a:solidFill>
                            <a:schemeClr val="lt1"/>
                          </a:solidFill>
                        </a:rPr>
                        <a:t>Grid  size </a:t>
                      </a:r>
                      <a:br>
                        <a:rPr lang="en-US" sz="2700" u="none" cap="none" strike="noStrike">
                          <a:solidFill>
                            <a:schemeClr val="lt1"/>
                          </a:solidFill>
                        </a:rPr>
                      </a:br>
                      <a:r>
                        <a:rPr b="0" lang="en-US" sz="2100" u="none" cap="none" strike="noStrike">
                          <a:solidFill>
                            <a:schemeClr val="lt1"/>
                          </a:solidFill>
                          <a:latin typeface="Calibri"/>
                          <a:ea typeface="Calibri"/>
                          <a:cs typeface="Calibri"/>
                          <a:sym typeface="Calibri"/>
                        </a:rPr>
                        <a:t>(subgrid pixel) (km)</a:t>
                      </a:r>
                      <a:endParaRPr/>
                    </a:p>
                  </a:txBody>
                  <a:tcPr marT="60950" marB="609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06826"/>
                    </a:solidFill>
                  </a:tcPr>
                </a:tc>
                <a:tc>
                  <a:txBody>
                    <a:bodyPr/>
                    <a:lstStyle/>
                    <a:p>
                      <a:pPr indent="0" lvl="0" marL="0" marR="0" rtl="0" algn="ctr">
                        <a:spcBef>
                          <a:spcPts val="0"/>
                        </a:spcBef>
                        <a:spcAft>
                          <a:spcPts val="0"/>
                        </a:spcAft>
                        <a:buNone/>
                      </a:pPr>
                      <a:r>
                        <a:rPr lang="en-US" sz="2700" u="none" cap="none" strike="noStrike">
                          <a:solidFill>
                            <a:schemeClr val="lt1"/>
                          </a:solidFill>
                        </a:rPr>
                        <a:t>Swath</a:t>
                      </a:r>
                      <a:endParaRPr/>
                    </a:p>
                    <a:p>
                      <a:pPr indent="0" lvl="0" marL="0" marR="0" rtl="0" algn="ctr">
                        <a:spcBef>
                          <a:spcPts val="0"/>
                        </a:spcBef>
                        <a:spcAft>
                          <a:spcPts val="0"/>
                        </a:spcAft>
                        <a:buNone/>
                      </a:pPr>
                      <a:r>
                        <a:rPr b="0" lang="en-US" sz="2100" u="none" cap="none" strike="noStrike">
                          <a:solidFill>
                            <a:schemeClr val="lt1"/>
                          </a:solidFill>
                          <a:latin typeface="Calibri"/>
                          <a:ea typeface="Calibri"/>
                          <a:cs typeface="Calibri"/>
                          <a:sym typeface="Calibri"/>
                        </a:rPr>
                        <a:t>(km)</a:t>
                      </a:r>
                      <a:endParaRPr/>
                    </a:p>
                  </a:txBody>
                  <a:tcPr marT="60950" marB="609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06826"/>
                    </a:solidFill>
                  </a:tcPr>
                </a:tc>
                <a:tc>
                  <a:txBody>
                    <a:bodyPr/>
                    <a:lstStyle/>
                    <a:p>
                      <a:pPr indent="0" lvl="0" marL="0" marR="0" rtl="0" algn="ctr">
                        <a:spcBef>
                          <a:spcPts val="0"/>
                        </a:spcBef>
                        <a:spcAft>
                          <a:spcPts val="0"/>
                        </a:spcAft>
                        <a:buNone/>
                      </a:pPr>
                      <a:r>
                        <a:rPr lang="en-US" sz="2700" u="none" cap="none" strike="noStrike">
                          <a:solidFill>
                            <a:schemeClr val="lt1"/>
                          </a:solidFill>
                        </a:rPr>
                        <a:t>Precision </a:t>
                      </a:r>
                      <a:r>
                        <a:rPr b="0" lang="en-US" sz="2100" u="none" cap="none" strike="noStrike">
                          <a:solidFill>
                            <a:schemeClr val="lt1"/>
                          </a:solidFill>
                          <a:latin typeface="Calibri"/>
                          <a:ea typeface="Calibri"/>
                          <a:cs typeface="Calibri"/>
                          <a:sym typeface="Calibri"/>
                        </a:rPr>
                        <a:t>(ppbv)</a:t>
                      </a:r>
                      <a:endParaRPr/>
                    </a:p>
                  </a:txBody>
                  <a:tcPr marT="60950" marB="609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06826"/>
                    </a:solidFill>
                  </a:tcPr>
                </a:tc>
              </a:tr>
              <a:tr h="688700">
                <a:tc>
                  <a:txBody>
                    <a:bodyPr/>
                    <a:lstStyle/>
                    <a:p>
                      <a:pPr indent="0" lvl="0" marL="0" marR="0" rtl="0" algn="l">
                        <a:spcBef>
                          <a:spcPts val="0"/>
                        </a:spcBef>
                        <a:spcAft>
                          <a:spcPts val="0"/>
                        </a:spcAft>
                        <a:buNone/>
                      </a:pPr>
                      <a:r>
                        <a:rPr b="0" lang="en-US" sz="2400" u="none" cap="none" strike="noStrike">
                          <a:solidFill>
                            <a:schemeClr val="dk1"/>
                          </a:solidFill>
                        </a:rPr>
                        <a:t>MethaneSAT</a:t>
                      </a:r>
                      <a:endParaRPr b="0" sz="2400">
                        <a:solidFill>
                          <a:schemeClr val="dk1"/>
                        </a:solidFill>
                      </a:endParaRPr>
                    </a:p>
                  </a:txBody>
                  <a:tcPr marT="60950" marB="609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lang="en-US" sz="2400">
                          <a:solidFill>
                            <a:schemeClr val="dk1"/>
                          </a:solidFill>
                        </a:rPr>
                        <a:t>2023-</a:t>
                      </a:r>
                      <a:endParaRPr/>
                    </a:p>
                  </a:txBody>
                  <a:tcPr marT="60950" marB="60950" marR="18300" marL="183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2400"/>
                        <a:buFont typeface="Calibri"/>
                        <a:buNone/>
                      </a:pPr>
                      <a:r>
                        <a:rPr b="0" lang="en-US" sz="2400">
                          <a:solidFill>
                            <a:schemeClr val="dk1"/>
                          </a:solidFill>
                        </a:rPr>
                        <a:t>1 × 1 (0.1 x 0.4 </a:t>
                      </a:r>
                      <a:r>
                        <a:rPr b="0" lang="en-US" sz="2400">
                          <a:solidFill>
                            <a:schemeClr val="dk1"/>
                          </a:solidFill>
                        </a:rPr>
                        <a:t>raw</a:t>
                      </a:r>
                      <a:r>
                        <a:rPr b="0" lang="en-US" sz="2400">
                          <a:solidFill>
                            <a:schemeClr val="dk1"/>
                          </a:solidFill>
                        </a:rPr>
                        <a:t>)</a:t>
                      </a:r>
                      <a:endParaRPr/>
                    </a:p>
                  </a:txBody>
                  <a:tcPr marT="60950" marB="609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2400"/>
                        <a:buFont typeface="Calibri"/>
                        <a:buNone/>
                      </a:pPr>
                      <a:r>
                        <a:rPr b="0" lang="en-US" sz="2400">
                          <a:solidFill>
                            <a:schemeClr val="dk1"/>
                          </a:solidFill>
                        </a:rPr>
                        <a:t>200±</a:t>
                      </a:r>
                      <a:endParaRPr/>
                    </a:p>
                  </a:txBody>
                  <a:tcPr marT="60950" marB="609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lang="en-US" sz="2400">
                          <a:solidFill>
                            <a:schemeClr val="dk1"/>
                          </a:solidFill>
                        </a:rPr>
                        <a:t>2-3*</a:t>
                      </a:r>
                      <a:endParaRPr/>
                    </a:p>
                  </a:txBody>
                  <a:tcPr marT="60950" marB="609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532350">
                <a:tc>
                  <a:txBody>
                    <a:bodyPr/>
                    <a:lstStyle/>
                    <a:p>
                      <a:pPr indent="0" lvl="0" marL="0" marR="0" rtl="0" algn="l">
                        <a:spcBef>
                          <a:spcPts val="0"/>
                        </a:spcBef>
                        <a:spcAft>
                          <a:spcPts val="0"/>
                        </a:spcAft>
                        <a:buNone/>
                      </a:pPr>
                      <a:r>
                        <a:rPr b="0" lang="en-US" sz="2400">
                          <a:solidFill>
                            <a:schemeClr val="dk1"/>
                          </a:solidFill>
                        </a:rPr>
                        <a:t>GOSAT </a:t>
                      </a:r>
                      <a:endParaRPr/>
                    </a:p>
                  </a:txBody>
                  <a:tcPr marT="60950" marB="609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AF9F9"/>
                    </a:solidFill>
                  </a:tcPr>
                </a:tc>
                <a:tc>
                  <a:txBody>
                    <a:bodyPr/>
                    <a:lstStyle/>
                    <a:p>
                      <a:pPr indent="0" lvl="0" marL="0" marR="0" rtl="0" algn="ctr">
                        <a:spcBef>
                          <a:spcPts val="0"/>
                        </a:spcBef>
                        <a:spcAft>
                          <a:spcPts val="0"/>
                        </a:spcAft>
                        <a:buNone/>
                      </a:pPr>
                      <a:r>
                        <a:rPr b="0" lang="en-US" sz="2400">
                          <a:solidFill>
                            <a:schemeClr val="dk1"/>
                          </a:solidFill>
                        </a:rPr>
                        <a:t>2009 -</a:t>
                      </a:r>
                      <a:endParaRPr/>
                    </a:p>
                  </a:txBody>
                  <a:tcPr marT="60950" marB="60950" marR="18300" marL="183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AF9F9"/>
                    </a:solidFill>
                  </a:tcPr>
                </a:tc>
                <a:tc>
                  <a:txBody>
                    <a:bodyPr/>
                    <a:lstStyle/>
                    <a:p>
                      <a:pPr indent="0" lvl="0" marL="0" marR="0" rtl="0" algn="ctr">
                        <a:spcBef>
                          <a:spcPts val="0"/>
                        </a:spcBef>
                        <a:spcAft>
                          <a:spcPts val="0"/>
                        </a:spcAft>
                        <a:buNone/>
                      </a:pPr>
                      <a:r>
                        <a:rPr b="0" lang="en-US" sz="2400">
                          <a:solidFill>
                            <a:schemeClr val="dk1"/>
                          </a:solidFill>
                        </a:rPr>
                        <a:t>10 km</a:t>
                      </a:r>
                      <a:r>
                        <a:rPr b="0" baseline="30000" lang="en-US" sz="2400">
                          <a:solidFill>
                            <a:schemeClr val="dk1"/>
                          </a:solidFill>
                        </a:rPr>
                        <a:t> </a:t>
                      </a:r>
                      <a:r>
                        <a:rPr b="0" lang="en-US" sz="2400">
                          <a:solidFill>
                            <a:schemeClr val="dk1"/>
                          </a:solidFill>
                        </a:rPr>
                        <a:t>dia., single</a:t>
                      </a:r>
                      <a:endParaRPr/>
                    </a:p>
                  </a:txBody>
                  <a:tcPr marT="60950" marB="609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AF9F9"/>
                    </a:solidFill>
                  </a:tcPr>
                </a:tc>
                <a:tc>
                  <a:txBody>
                    <a:bodyPr/>
                    <a:lstStyle/>
                    <a:p>
                      <a:pPr indent="0" lvl="0" marL="0" marR="0" rtl="0" algn="ctr">
                        <a:spcBef>
                          <a:spcPts val="0"/>
                        </a:spcBef>
                        <a:spcAft>
                          <a:spcPts val="0"/>
                        </a:spcAft>
                        <a:buNone/>
                      </a:pPr>
                      <a:r>
                        <a:rPr b="0" lang="en-US" sz="2400">
                          <a:solidFill>
                            <a:schemeClr val="dk1"/>
                          </a:solidFill>
                        </a:rPr>
                        <a:t>Sparse</a:t>
                      </a:r>
                      <a:endParaRPr/>
                    </a:p>
                  </a:txBody>
                  <a:tcPr marT="60950" marB="609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AF9F9"/>
                    </a:solidFill>
                  </a:tcPr>
                </a:tc>
                <a:tc>
                  <a:txBody>
                    <a:bodyPr/>
                    <a:lstStyle/>
                    <a:p>
                      <a:pPr indent="0" lvl="0" marL="0" marR="0" rtl="0" algn="ctr">
                        <a:spcBef>
                          <a:spcPts val="0"/>
                        </a:spcBef>
                        <a:spcAft>
                          <a:spcPts val="0"/>
                        </a:spcAft>
                        <a:buNone/>
                      </a:pPr>
                      <a:r>
                        <a:rPr b="0" lang="en-US" sz="2400">
                          <a:solidFill>
                            <a:schemeClr val="dk1"/>
                          </a:solidFill>
                        </a:rPr>
                        <a:t>~13</a:t>
                      </a:r>
                      <a:endParaRPr/>
                    </a:p>
                  </a:txBody>
                  <a:tcPr marT="60950" marB="609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AF9F9"/>
                    </a:solidFill>
                  </a:tcPr>
                </a:tc>
              </a:tr>
              <a:tr h="529850">
                <a:tc>
                  <a:txBody>
                    <a:bodyPr/>
                    <a:lstStyle/>
                    <a:p>
                      <a:pPr indent="0" lvl="0" marL="0" marR="0" rtl="0" algn="l">
                        <a:spcBef>
                          <a:spcPts val="0"/>
                        </a:spcBef>
                        <a:spcAft>
                          <a:spcPts val="0"/>
                        </a:spcAft>
                        <a:buNone/>
                      </a:pPr>
                      <a:r>
                        <a:rPr b="0" lang="en-US" sz="2400">
                          <a:solidFill>
                            <a:schemeClr val="dk1"/>
                          </a:solidFill>
                        </a:rPr>
                        <a:t>GHGSat </a:t>
                      </a:r>
                      <a:endParaRPr/>
                    </a:p>
                  </a:txBody>
                  <a:tcPr marT="60950" marB="609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AF9F9"/>
                    </a:solidFill>
                  </a:tcPr>
                </a:tc>
                <a:tc>
                  <a:txBody>
                    <a:bodyPr/>
                    <a:lstStyle/>
                    <a:p>
                      <a:pPr indent="0" lvl="0" marL="0" marR="0" rtl="0" algn="ctr">
                        <a:spcBef>
                          <a:spcPts val="0"/>
                        </a:spcBef>
                        <a:spcAft>
                          <a:spcPts val="0"/>
                        </a:spcAft>
                        <a:buNone/>
                      </a:pPr>
                      <a:r>
                        <a:rPr b="0" lang="en-US" sz="2400">
                          <a:solidFill>
                            <a:schemeClr val="dk1"/>
                          </a:solidFill>
                          <a:latin typeface="Calibri"/>
                          <a:ea typeface="Calibri"/>
                          <a:cs typeface="Calibri"/>
                          <a:sym typeface="Calibri"/>
                        </a:rPr>
                        <a:t>2016 -</a:t>
                      </a:r>
                      <a:endParaRPr/>
                    </a:p>
                  </a:txBody>
                  <a:tcPr marT="60950" marB="60950" marR="18300" marL="183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AF9F9"/>
                    </a:solidFill>
                  </a:tcPr>
                </a:tc>
                <a:tc>
                  <a:txBody>
                    <a:bodyPr/>
                    <a:lstStyle/>
                    <a:p>
                      <a:pPr indent="0" lvl="0" marL="0" marR="0" rtl="0" algn="ctr">
                        <a:lnSpc>
                          <a:spcPct val="100000"/>
                        </a:lnSpc>
                        <a:spcBef>
                          <a:spcPts val="0"/>
                        </a:spcBef>
                        <a:spcAft>
                          <a:spcPts val="0"/>
                        </a:spcAft>
                        <a:buClr>
                          <a:schemeClr val="dk1"/>
                        </a:buClr>
                        <a:buSzPts val="2400"/>
                        <a:buFont typeface="Calibri"/>
                        <a:buNone/>
                      </a:pPr>
                      <a:r>
                        <a:rPr b="0" lang="en-US" sz="2400">
                          <a:solidFill>
                            <a:schemeClr val="dk1"/>
                          </a:solidFill>
                        </a:rPr>
                        <a:t>0.05 x 0.05</a:t>
                      </a:r>
                      <a:endParaRPr/>
                    </a:p>
                  </a:txBody>
                  <a:tcPr marT="60950" marB="609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AF9F9"/>
                    </a:solidFill>
                  </a:tcPr>
                </a:tc>
                <a:tc>
                  <a:txBody>
                    <a:bodyPr/>
                    <a:lstStyle/>
                    <a:p>
                      <a:pPr indent="0" lvl="0" marL="0" marR="0" rtl="0" algn="ctr">
                        <a:spcBef>
                          <a:spcPts val="0"/>
                        </a:spcBef>
                        <a:spcAft>
                          <a:spcPts val="0"/>
                        </a:spcAft>
                        <a:buNone/>
                      </a:pPr>
                      <a:r>
                        <a:rPr b="0" lang="en-US" sz="2400">
                          <a:solidFill>
                            <a:schemeClr val="dk1"/>
                          </a:solidFill>
                        </a:rPr>
                        <a:t>12 x 12</a:t>
                      </a:r>
                      <a:endParaRPr/>
                    </a:p>
                  </a:txBody>
                  <a:tcPr marT="60950" marB="609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AF9F9"/>
                    </a:solidFill>
                  </a:tcPr>
                </a:tc>
                <a:tc>
                  <a:txBody>
                    <a:bodyPr/>
                    <a:lstStyle/>
                    <a:p>
                      <a:pPr indent="0" lvl="0" marL="0" marR="0" rtl="0" algn="ctr">
                        <a:spcBef>
                          <a:spcPts val="0"/>
                        </a:spcBef>
                        <a:spcAft>
                          <a:spcPts val="0"/>
                        </a:spcAft>
                        <a:buNone/>
                      </a:pPr>
                      <a:r>
                        <a:rPr b="0" lang="en-US" sz="2400">
                          <a:solidFill>
                            <a:schemeClr val="dk1"/>
                          </a:solidFill>
                        </a:rPr>
                        <a:t>~50</a:t>
                      </a:r>
                      <a:endParaRPr/>
                    </a:p>
                  </a:txBody>
                  <a:tcPr marT="60950" marB="609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AF9F9"/>
                    </a:solidFill>
                  </a:tcPr>
                </a:tc>
              </a:tr>
              <a:tr h="529850">
                <a:tc>
                  <a:txBody>
                    <a:bodyPr/>
                    <a:lstStyle/>
                    <a:p>
                      <a:pPr indent="0" lvl="0" marL="0" marR="0" rtl="0" algn="l">
                        <a:spcBef>
                          <a:spcPts val="0"/>
                        </a:spcBef>
                        <a:spcAft>
                          <a:spcPts val="0"/>
                        </a:spcAft>
                        <a:buNone/>
                      </a:pPr>
                      <a:r>
                        <a:rPr b="0" lang="en-US" sz="2400">
                          <a:solidFill>
                            <a:schemeClr val="dk1"/>
                          </a:solidFill>
                        </a:rPr>
                        <a:t>TROPOMI</a:t>
                      </a:r>
                      <a:endParaRPr/>
                    </a:p>
                  </a:txBody>
                  <a:tcPr marT="60950" marB="609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AF9F9"/>
                    </a:solidFill>
                  </a:tcPr>
                </a:tc>
                <a:tc>
                  <a:txBody>
                    <a:bodyPr/>
                    <a:lstStyle/>
                    <a:p>
                      <a:pPr indent="0" lvl="0" marL="0" marR="0" rtl="0" algn="ctr">
                        <a:spcBef>
                          <a:spcPts val="0"/>
                        </a:spcBef>
                        <a:spcAft>
                          <a:spcPts val="0"/>
                        </a:spcAft>
                        <a:buNone/>
                      </a:pPr>
                      <a:r>
                        <a:rPr b="0" lang="en-US" sz="2400">
                          <a:solidFill>
                            <a:schemeClr val="dk1"/>
                          </a:solidFill>
                          <a:latin typeface="Calibri"/>
                          <a:ea typeface="Calibri"/>
                          <a:cs typeface="Calibri"/>
                          <a:sym typeface="Calibri"/>
                        </a:rPr>
                        <a:t>2017-</a:t>
                      </a:r>
                      <a:endParaRPr/>
                    </a:p>
                  </a:txBody>
                  <a:tcPr marT="60950" marB="60950" marR="18300" marL="183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AF9F9"/>
                    </a:solidFill>
                  </a:tcPr>
                </a:tc>
                <a:tc>
                  <a:txBody>
                    <a:bodyPr/>
                    <a:lstStyle/>
                    <a:p>
                      <a:pPr indent="0" lvl="0" marL="0" marR="0" rtl="0" algn="ctr">
                        <a:lnSpc>
                          <a:spcPct val="100000"/>
                        </a:lnSpc>
                        <a:spcBef>
                          <a:spcPts val="0"/>
                        </a:spcBef>
                        <a:spcAft>
                          <a:spcPts val="0"/>
                        </a:spcAft>
                        <a:buClr>
                          <a:schemeClr val="dk1"/>
                        </a:buClr>
                        <a:buSzPts val="2400"/>
                        <a:buFont typeface="Calibri"/>
                        <a:buNone/>
                      </a:pPr>
                      <a:r>
                        <a:rPr b="0" lang="en-US" sz="2400">
                          <a:solidFill>
                            <a:schemeClr val="dk1"/>
                          </a:solidFill>
                        </a:rPr>
                        <a:t>7 × 5</a:t>
                      </a:r>
                      <a:endParaRPr/>
                    </a:p>
                  </a:txBody>
                  <a:tcPr marT="60950" marB="609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AF9F9"/>
                    </a:solidFill>
                  </a:tcPr>
                </a:tc>
                <a:tc>
                  <a:txBody>
                    <a:bodyPr/>
                    <a:lstStyle/>
                    <a:p>
                      <a:pPr indent="0" lvl="0" marL="0" marR="0" rtl="0" algn="ctr">
                        <a:spcBef>
                          <a:spcPts val="0"/>
                        </a:spcBef>
                        <a:spcAft>
                          <a:spcPts val="0"/>
                        </a:spcAft>
                        <a:buNone/>
                      </a:pPr>
                      <a:r>
                        <a:rPr b="0" lang="en-US" sz="2400">
                          <a:solidFill>
                            <a:schemeClr val="dk1"/>
                          </a:solidFill>
                        </a:rPr>
                        <a:t>2600</a:t>
                      </a:r>
                      <a:endParaRPr/>
                    </a:p>
                  </a:txBody>
                  <a:tcPr marT="60950" marB="609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AF9F9"/>
                    </a:solidFill>
                  </a:tcPr>
                </a:tc>
                <a:tc>
                  <a:txBody>
                    <a:bodyPr/>
                    <a:lstStyle/>
                    <a:p>
                      <a:pPr indent="0" lvl="0" marL="0" marR="0" rtl="0" algn="ctr">
                        <a:spcBef>
                          <a:spcPts val="0"/>
                        </a:spcBef>
                        <a:spcAft>
                          <a:spcPts val="0"/>
                        </a:spcAft>
                        <a:buNone/>
                      </a:pPr>
                      <a:r>
                        <a:rPr b="0" lang="en-US" sz="2400">
                          <a:solidFill>
                            <a:schemeClr val="dk1"/>
                          </a:solidFill>
                        </a:rPr>
                        <a:t>~11</a:t>
                      </a:r>
                      <a:endParaRPr/>
                    </a:p>
                  </a:txBody>
                  <a:tcPr marT="60950" marB="609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AF9F9"/>
                    </a:solidFill>
                  </a:tcPr>
                </a:tc>
              </a:tr>
              <a:tr h="529850">
                <a:tc>
                  <a:txBody>
                    <a:bodyPr/>
                    <a:lstStyle/>
                    <a:p>
                      <a:pPr indent="0" lvl="0" marL="0" marR="0" rtl="0" algn="l">
                        <a:spcBef>
                          <a:spcPts val="0"/>
                        </a:spcBef>
                        <a:spcAft>
                          <a:spcPts val="0"/>
                        </a:spcAft>
                        <a:buNone/>
                      </a:pPr>
                      <a:r>
                        <a:rPr b="0" lang="en-US" sz="2400">
                          <a:solidFill>
                            <a:schemeClr val="dk1"/>
                          </a:solidFill>
                        </a:rPr>
                        <a:t>GOSAT-2</a:t>
                      </a:r>
                      <a:endParaRPr/>
                    </a:p>
                  </a:txBody>
                  <a:tcPr marT="60950" marB="609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AF9F9"/>
                    </a:solidFill>
                  </a:tcPr>
                </a:tc>
                <a:tc>
                  <a:txBody>
                    <a:bodyPr/>
                    <a:lstStyle/>
                    <a:p>
                      <a:pPr indent="0" lvl="0" marL="0" marR="0" rtl="0" algn="ctr">
                        <a:spcBef>
                          <a:spcPts val="0"/>
                        </a:spcBef>
                        <a:spcAft>
                          <a:spcPts val="0"/>
                        </a:spcAft>
                        <a:buNone/>
                      </a:pPr>
                      <a:r>
                        <a:rPr b="0" lang="en-US" sz="2400">
                          <a:solidFill>
                            <a:schemeClr val="dk1"/>
                          </a:solidFill>
                        </a:rPr>
                        <a:t>2018 -</a:t>
                      </a:r>
                      <a:endParaRPr/>
                    </a:p>
                  </a:txBody>
                  <a:tcPr marT="60950" marB="60950" marR="18300" marL="183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AF9F9"/>
                    </a:solidFill>
                  </a:tcPr>
                </a:tc>
                <a:tc>
                  <a:txBody>
                    <a:bodyPr/>
                    <a:lstStyle/>
                    <a:p>
                      <a:pPr indent="0" lvl="0" marL="0" marR="0" rtl="0" algn="ctr">
                        <a:lnSpc>
                          <a:spcPct val="100000"/>
                        </a:lnSpc>
                        <a:spcBef>
                          <a:spcPts val="0"/>
                        </a:spcBef>
                        <a:spcAft>
                          <a:spcPts val="0"/>
                        </a:spcAft>
                        <a:buClr>
                          <a:schemeClr val="dk1"/>
                        </a:buClr>
                        <a:buSzPts val="2400"/>
                        <a:buFont typeface="Calibri"/>
                        <a:buNone/>
                      </a:pPr>
                      <a:r>
                        <a:rPr b="0" lang="en-US" sz="2400">
                          <a:solidFill>
                            <a:schemeClr val="dk1"/>
                          </a:solidFill>
                        </a:rPr>
                        <a:t>10 km </a:t>
                      </a:r>
                      <a:r>
                        <a:rPr b="0" lang="en-US" sz="2400">
                          <a:solidFill>
                            <a:schemeClr val="dk1"/>
                          </a:solidFill>
                        </a:rPr>
                        <a:t>dia., single</a:t>
                      </a:r>
                      <a:endParaRPr/>
                    </a:p>
                  </a:txBody>
                  <a:tcPr marT="60950" marB="609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AF9F9"/>
                    </a:solidFill>
                  </a:tcPr>
                </a:tc>
                <a:tc>
                  <a:txBody>
                    <a:bodyPr/>
                    <a:lstStyle/>
                    <a:p>
                      <a:pPr indent="0" lvl="0" marL="0" marR="0" rtl="0" algn="ctr">
                        <a:spcBef>
                          <a:spcPts val="0"/>
                        </a:spcBef>
                        <a:spcAft>
                          <a:spcPts val="0"/>
                        </a:spcAft>
                        <a:buNone/>
                      </a:pPr>
                      <a:r>
                        <a:rPr b="0" lang="en-US" sz="2400">
                          <a:solidFill>
                            <a:schemeClr val="dk1"/>
                          </a:solidFill>
                        </a:rPr>
                        <a:t>Sparse</a:t>
                      </a:r>
                      <a:endParaRPr/>
                    </a:p>
                  </a:txBody>
                  <a:tcPr marT="60950" marB="609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AF9F9"/>
                    </a:solidFill>
                  </a:tcPr>
                </a:tc>
                <a:tc>
                  <a:txBody>
                    <a:bodyPr/>
                    <a:lstStyle/>
                    <a:p>
                      <a:pPr indent="0" lvl="0" marL="0" marR="0" rtl="0" algn="ctr">
                        <a:lnSpc>
                          <a:spcPct val="100000"/>
                        </a:lnSpc>
                        <a:spcBef>
                          <a:spcPts val="0"/>
                        </a:spcBef>
                        <a:spcAft>
                          <a:spcPts val="0"/>
                        </a:spcAft>
                        <a:buClr>
                          <a:schemeClr val="dk1"/>
                        </a:buClr>
                        <a:buSzPts val="2400"/>
                        <a:buFont typeface="Calibri"/>
                        <a:buNone/>
                      </a:pPr>
                      <a:r>
                        <a:rPr b="0" lang="en-US" sz="2400">
                          <a:solidFill>
                            <a:schemeClr val="dk1"/>
                          </a:solidFill>
                        </a:rPr>
                        <a:t>~8</a:t>
                      </a:r>
                      <a:endParaRPr/>
                    </a:p>
                  </a:txBody>
                  <a:tcPr marT="60950" marB="609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AF9F9"/>
                    </a:solidFill>
                  </a:tcPr>
                </a:tc>
              </a:tr>
              <a:tr h="533200">
                <a:tc>
                  <a:txBody>
                    <a:bodyPr/>
                    <a:lstStyle/>
                    <a:p>
                      <a:pPr indent="0" lvl="0" marL="0" marR="0" rtl="0" algn="l">
                        <a:spcBef>
                          <a:spcPts val="0"/>
                        </a:spcBef>
                        <a:spcAft>
                          <a:spcPts val="0"/>
                        </a:spcAft>
                        <a:buNone/>
                      </a:pPr>
                      <a:r>
                        <a:rPr b="0" lang="en-US" sz="2400">
                          <a:solidFill>
                            <a:schemeClr val="dk1"/>
                          </a:solidFill>
                        </a:rPr>
                        <a:t>GeoCARB</a:t>
                      </a:r>
                      <a:endParaRPr/>
                    </a:p>
                  </a:txBody>
                  <a:tcPr marT="60950" marB="609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AF9F9"/>
                    </a:solidFill>
                  </a:tcPr>
                </a:tc>
                <a:tc>
                  <a:txBody>
                    <a:bodyPr/>
                    <a:lstStyle/>
                    <a:p>
                      <a:pPr indent="0" lvl="0" marL="0" marR="0" rtl="0" algn="ctr">
                        <a:spcBef>
                          <a:spcPts val="0"/>
                        </a:spcBef>
                        <a:spcAft>
                          <a:spcPts val="0"/>
                        </a:spcAft>
                        <a:buNone/>
                      </a:pPr>
                      <a:r>
                        <a:rPr b="0" lang="en-US" sz="2400">
                          <a:solidFill>
                            <a:schemeClr val="dk1"/>
                          </a:solidFill>
                        </a:rPr>
                        <a:t>2022 -</a:t>
                      </a:r>
                      <a:endParaRPr/>
                    </a:p>
                  </a:txBody>
                  <a:tcPr marT="60950" marB="60950" marR="18300" marL="183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AF9F9"/>
                    </a:solidFill>
                  </a:tcPr>
                </a:tc>
                <a:tc>
                  <a:txBody>
                    <a:bodyPr/>
                    <a:lstStyle/>
                    <a:p>
                      <a:pPr indent="0" lvl="0" marL="0" marR="0" rtl="0" algn="ctr">
                        <a:lnSpc>
                          <a:spcPct val="100000"/>
                        </a:lnSpc>
                        <a:spcBef>
                          <a:spcPts val="0"/>
                        </a:spcBef>
                        <a:spcAft>
                          <a:spcPts val="0"/>
                        </a:spcAft>
                        <a:buClr>
                          <a:schemeClr val="dk1"/>
                        </a:buClr>
                        <a:buSzPts val="2400"/>
                        <a:buFont typeface="Calibri"/>
                        <a:buNone/>
                      </a:pPr>
                      <a:r>
                        <a:rPr b="0" lang="en-US" sz="2400">
                          <a:solidFill>
                            <a:schemeClr val="dk1"/>
                          </a:solidFill>
                        </a:rPr>
                        <a:t>3 × 6</a:t>
                      </a:r>
                      <a:endParaRPr/>
                    </a:p>
                  </a:txBody>
                  <a:tcPr marT="60950" marB="609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AF9F9"/>
                    </a:solidFill>
                  </a:tcPr>
                </a:tc>
                <a:tc>
                  <a:txBody>
                    <a:bodyPr/>
                    <a:lstStyle/>
                    <a:p>
                      <a:pPr indent="0" lvl="0" marL="0" marR="0" rtl="0" algn="ctr">
                        <a:lnSpc>
                          <a:spcPct val="100000"/>
                        </a:lnSpc>
                        <a:spcBef>
                          <a:spcPts val="0"/>
                        </a:spcBef>
                        <a:spcAft>
                          <a:spcPts val="0"/>
                        </a:spcAft>
                        <a:buClr>
                          <a:schemeClr val="dk1"/>
                        </a:buClr>
                        <a:buSzPts val="2400"/>
                        <a:buFont typeface="Calibri"/>
                        <a:buNone/>
                      </a:pPr>
                      <a:r>
                        <a:rPr b="0" lang="en-US" sz="2400">
                          <a:solidFill>
                            <a:schemeClr val="dk1"/>
                          </a:solidFill>
                        </a:rPr>
                        <a:t>2800</a:t>
                      </a:r>
                      <a:endParaRPr/>
                    </a:p>
                  </a:txBody>
                  <a:tcPr marT="60950" marB="609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AF9F9"/>
                    </a:solidFill>
                  </a:tcPr>
                </a:tc>
                <a:tc>
                  <a:txBody>
                    <a:bodyPr/>
                    <a:lstStyle/>
                    <a:p>
                      <a:pPr indent="0" lvl="0" marL="0" marR="0" rtl="0" algn="ctr">
                        <a:spcBef>
                          <a:spcPts val="0"/>
                        </a:spcBef>
                        <a:spcAft>
                          <a:spcPts val="0"/>
                        </a:spcAft>
                        <a:buNone/>
                      </a:pPr>
                      <a:r>
                        <a:rPr b="0" lang="en-US" sz="2400">
                          <a:solidFill>
                            <a:schemeClr val="dk1"/>
                          </a:solidFill>
                        </a:rPr>
                        <a:t>~18</a:t>
                      </a:r>
                      <a:endParaRPr/>
                    </a:p>
                  </a:txBody>
                  <a:tcPr marT="60950" marB="609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AF9F9"/>
                    </a:solidFill>
                  </a:tcPr>
                </a:tc>
              </a:tr>
              <a:tr h="533200">
                <a:tc>
                  <a:txBody>
                    <a:bodyPr/>
                    <a:lstStyle/>
                    <a:p>
                      <a:pPr indent="0" lvl="0" marL="0" marR="0" rtl="0" algn="l">
                        <a:spcBef>
                          <a:spcPts val="0"/>
                        </a:spcBef>
                        <a:spcAft>
                          <a:spcPts val="0"/>
                        </a:spcAft>
                        <a:buNone/>
                      </a:pPr>
                      <a:r>
                        <a:rPr b="0" lang="en-US" sz="2400">
                          <a:solidFill>
                            <a:schemeClr val="dk1"/>
                          </a:solidFill>
                        </a:rPr>
                        <a:t>Carbon Mapper</a:t>
                      </a:r>
                      <a:endParaRPr/>
                    </a:p>
                  </a:txBody>
                  <a:tcPr marT="60950" marB="609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AF9F9"/>
                    </a:solidFill>
                  </a:tcPr>
                </a:tc>
                <a:tc>
                  <a:txBody>
                    <a:bodyPr/>
                    <a:lstStyle/>
                    <a:p>
                      <a:pPr indent="0" lvl="0" marL="0" marR="0" rtl="0" algn="ctr">
                        <a:spcBef>
                          <a:spcPts val="0"/>
                        </a:spcBef>
                        <a:spcAft>
                          <a:spcPts val="0"/>
                        </a:spcAft>
                        <a:buNone/>
                      </a:pPr>
                      <a:r>
                        <a:rPr b="0" lang="en-US" sz="2400">
                          <a:solidFill>
                            <a:schemeClr val="dk1"/>
                          </a:solidFill>
                        </a:rPr>
                        <a:t>2023 - </a:t>
                      </a:r>
                      <a:endParaRPr/>
                    </a:p>
                  </a:txBody>
                  <a:tcPr marT="60950" marB="60950" marR="18300" marL="183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AF9F9"/>
                    </a:solidFill>
                  </a:tcPr>
                </a:tc>
                <a:tc>
                  <a:txBody>
                    <a:bodyPr/>
                    <a:lstStyle/>
                    <a:p>
                      <a:pPr indent="0" lvl="0" marL="0" marR="0" rtl="0" algn="ctr">
                        <a:lnSpc>
                          <a:spcPct val="100000"/>
                        </a:lnSpc>
                        <a:spcBef>
                          <a:spcPts val="0"/>
                        </a:spcBef>
                        <a:spcAft>
                          <a:spcPts val="0"/>
                        </a:spcAft>
                        <a:buClr>
                          <a:schemeClr val="dk1"/>
                        </a:buClr>
                        <a:buSzPts val="2400"/>
                        <a:buFont typeface="Calibri"/>
                        <a:buNone/>
                      </a:pPr>
                      <a:r>
                        <a:rPr b="0" lang="en-US" sz="2400">
                          <a:solidFill>
                            <a:schemeClr val="dk1"/>
                          </a:solidFill>
                        </a:rPr>
                        <a:t>0.03 x 0.03</a:t>
                      </a:r>
                      <a:endParaRPr/>
                    </a:p>
                  </a:txBody>
                  <a:tcPr marT="60950" marB="609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AF9F9"/>
                    </a:solidFill>
                  </a:tcPr>
                </a:tc>
                <a:tc>
                  <a:txBody>
                    <a:bodyPr/>
                    <a:lstStyle/>
                    <a:p>
                      <a:pPr indent="0" lvl="0" marL="0" marR="0" rtl="0" algn="ctr">
                        <a:lnSpc>
                          <a:spcPct val="100000"/>
                        </a:lnSpc>
                        <a:spcBef>
                          <a:spcPts val="0"/>
                        </a:spcBef>
                        <a:spcAft>
                          <a:spcPts val="0"/>
                        </a:spcAft>
                        <a:buClr>
                          <a:schemeClr val="dk1"/>
                        </a:buClr>
                        <a:buSzPts val="2400"/>
                        <a:buFont typeface="Calibri"/>
                        <a:buNone/>
                      </a:pPr>
                      <a:r>
                        <a:rPr b="0" lang="en-US" sz="2400">
                          <a:solidFill>
                            <a:schemeClr val="dk1"/>
                          </a:solidFill>
                        </a:rPr>
                        <a:t>18</a:t>
                      </a:r>
                      <a:endParaRPr/>
                    </a:p>
                  </a:txBody>
                  <a:tcPr marT="60950" marB="609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AF9F9"/>
                    </a:solidFill>
                  </a:tcPr>
                </a:tc>
                <a:tc>
                  <a:txBody>
                    <a:bodyPr/>
                    <a:lstStyle/>
                    <a:p>
                      <a:pPr indent="0" lvl="0" marL="0" marR="0" rtl="0" algn="ctr">
                        <a:spcBef>
                          <a:spcPts val="0"/>
                        </a:spcBef>
                        <a:spcAft>
                          <a:spcPts val="0"/>
                        </a:spcAft>
                        <a:buNone/>
                      </a:pPr>
                      <a:r>
                        <a:rPr b="0" lang="en-US" sz="2400">
                          <a:solidFill>
                            <a:schemeClr val="dk1"/>
                          </a:solidFill>
                        </a:rPr>
                        <a:t>~30</a:t>
                      </a:r>
                      <a:endParaRPr/>
                    </a:p>
                  </a:txBody>
                  <a:tcPr marT="60950" marB="60950"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AF9F9"/>
                    </a:solidFill>
                  </a:tcPr>
                </a:tc>
              </a:tr>
            </a:tbl>
          </a:graphicData>
        </a:graphic>
      </p:graphicFrame>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500"/>
                                        <p:tgtEl>
                                          <p:spTgt spid="3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318" name="Google Shape;318;p15"/>
          <p:cNvPicPr preferRelativeResize="0"/>
          <p:nvPr/>
        </p:nvPicPr>
        <p:blipFill rotWithShape="1">
          <a:blip r:embed="rId3">
            <a:alphaModFix/>
          </a:blip>
          <a:srcRect b="0" l="0" r="0" t="0"/>
          <a:stretch/>
        </p:blipFill>
        <p:spPr>
          <a:xfrm>
            <a:off x="0" y="19456"/>
            <a:ext cx="12192000" cy="68580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5000"/>
                                        <p:tgtEl>
                                          <p:spTgt spid="3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16"/>
          <p:cNvSpPr/>
          <p:nvPr/>
        </p:nvSpPr>
        <p:spPr>
          <a:xfrm>
            <a:off x="9876580" y="4424683"/>
            <a:ext cx="1209342" cy="675210"/>
          </a:xfrm>
          <a:prstGeom prst="downArrow">
            <a:avLst>
              <a:gd fmla="val 50000" name="adj1"/>
              <a:gd fmla="val 50000" name="adj2"/>
            </a:avLst>
          </a:prstGeom>
          <a:solidFill>
            <a:srgbClr val="B0F36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                                                      </a:t>
            </a:r>
            <a:endParaRPr b="0" i="0" sz="1800" u="none" cap="none" strike="noStrike">
              <a:solidFill>
                <a:srgbClr val="FFFFFF"/>
              </a:solidFill>
              <a:latin typeface="Calibri"/>
              <a:ea typeface="Calibri"/>
              <a:cs typeface="Calibri"/>
              <a:sym typeface="Calibri"/>
            </a:endParaRPr>
          </a:p>
        </p:txBody>
      </p:sp>
      <p:sp>
        <p:nvSpPr>
          <p:cNvPr id="325" name="Google Shape;325;p16"/>
          <p:cNvSpPr/>
          <p:nvPr/>
        </p:nvSpPr>
        <p:spPr>
          <a:xfrm>
            <a:off x="748943" y="1573244"/>
            <a:ext cx="242245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Roboto"/>
              <a:buNone/>
            </a:pPr>
            <a:r>
              <a:rPr b="1" i="0" lang="en-US" sz="1800" u="none" cap="none" strike="noStrike">
                <a:solidFill>
                  <a:srgbClr val="000000"/>
                </a:solidFill>
                <a:latin typeface="Roboto"/>
                <a:ea typeface="Roboto"/>
                <a:cs typeface="Roboto"/>
                <a:sym typeface="Roboto"/>
              </a:rPr>
              <a:t>Data flow of the IMEO</a:t>
            </a:r>
            <a:endParaRPr/>
          </a:p>
        </p:txBody>
      </p:sp>
      <p:sp>
        <p:nvSpPr>
          <p:cNvPr id="326" name="Google Shape;326;p16"/>
          <p:cNvSpPr/>
          <p:nvPr/>
        </p:nvSpPr>
        <p:spPr>
          <a:xfrm rot="259444">
            <a:off x="842360" y="965482"/>
            <a:ext cx="10481630" cy="4203281"/>
          </a:xfrm>
          <a:custGeom>
            <a:rect b="b" l="l" r="r" t="t"/>
            <a:pathLst>
              <a:path extrusionOk="0" h="3040169" w="7581203">
                <a:moveTo>
                  <a:pt x="7581204" y="0"/>
                </a:moveTo>
                <a:lnTo>
                  <a:pt x="7200023" y="287655"/>
                </a:lnTo>
                <a:lnTo>
                  <a:pt x="7358329" y="307296"/>
                </a:lnTo>
                <a:cubicBezTo>
                  <a:pt x="6854485" y="1115139"/>
                  <a:pt x="6179353" y="1749685"/>
                  <a:pt x="5350440" y="2193951"/>
                </a:cubicBezTo>
                <a:cubicBezTo>
                  <a:pt x="4668183" y="2559596"/>
                  <a:pt x="3880570" y="2798140"/>
                  <a:pt x="3009509" y="2902972"/>
                </a:cubicBezTo>
                <a:cubicBezTo>
                  <a:pt x="1559832" y="3077461"/>
                  <a:pt x="354586" y="2818438"/>
                  <a:pt x="285711" y="2803179"/>
                </a:cubicBezTo>
                <a:cubicBezTo>
                  <a:pt x="281768" y="2731246"/>
                  <a:pt x="224008" y="2672182"/>
                  <a:pt x="150466" y="2668324"/>
                </a:cubicBezTo>
                <a:cubicBezTo>
                  <a:pt x="71732" y="2664200"/>
                  <a:pt x="4333" y="2724893"/>
                  <a:pt x="199" y="2803617"/>
                </a:cubicBezTo>
                <a:cubicBezTo>
                  <a:pt x="-3935" y="2882360"/>
                  <a:pt x="56759" y="2949778"/>
                  <a:pt x="135492" y="2953903"/>
                </a:cubicBezTo>
                <a:cubicBezTo>
                  <a:pt x="192557" y="2956884"/>
                  <a:pt x="243534" y="2925737"/>
                  <a:pt x="268928" y="2878436"/>
                </a:cubicBezTo>
                <a:cubicBezTo>
                  <a:pt x="315458" y="2888752"/>
                  <a:pt x="790936" y="2990593"/>
                  <a:pt x="1488757" y="3027179"/>
                </a:cubicBezTo>
                <a:cubicBezTo>
                  <a:pt x="1927278" y="3050172"/>
                  <a:pt x="2453658" y="3047362"/>
                  <a:pt x="3016348" y="2979801"/>
                </a:cubicBezTo>
                <a:cubicBezTo>
                  <a:pt x="3897391" y="2874064"/>
                  <a:pt x="4694538" y="2632729"/>
                  <a:pt x="5385644" y="2262540"/>
                </a:cubicBezTo>
                <a:cubicBezTo>
                  <a:pt x="6227940" y="1811379"/>
                  <a:pt x="6913740" y="1166708"/>
                  <a:pt x="7425166" y="345815"/>
                </a:cubicBezTo>
                <a:lnTo>
                  <a:pt x="7521216" y="473764"/>
                </a:lnTo>
                <a:lnTo>
                  <a:pt x="7581204" y="0"/>
                </a:lnTo>
                <a:close/>
                <a:moveTo>
                  <a:pt x="139531" y="2876893"/>
                </a:moveTo>
                <a:cubicBezTo>
                  <a:pt x="103260" y="2874998"/>
                  <a:pt x="75313" y="2843918"/>
                  <a:pt x="77218" y="2807646"/>
                </a:cubicBezTo>
                <a:cubicBezTo>
                  <a:pt x="79123" y="2771375"/>
                  <a:pt x="110165" y="2743419"/>
                  <a:pt x="146437" y="2745324"/>
                </a:cubicBezTo>
                <a:cubicBezTo>
                  <a:pt x="182708" y="2747220"/>
                  <a:pt x="210673" y="2778271"/>
                  <a:pt x="208768" y="2814542"/>
                </a:cubicBezTo>
                <a:cubicBezTo>
                  <a:pt x="206854" y="2850814"/>
                  <a:pt x="175802" y="2878808"/>
                  <a:pt x="139531" y="2876893"/>
                </a:cubicBezTo>
                <a:close/>
              </a:path>
            </a:pathLst>
          </a:custGeom>
          <a:solidFill>
            <a:srgbClr val="4F7BA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nvGrpSpPr>
          <p:cNvPr id="327" name="Google Shape;327;p16"/>
          <p:cNvGrpSpPr/>
          <p:nvPr/>
        </p:nvGrpSpPr>
        <p:grpSpPr>
          <a:xfrm>
            <a:off x="1625826" y="3086585"/>
            <a:ext cx="10381641" cy="3403046"/>
            <a:chOff x="2333113" y="3138275"/>
            <a:chExt cx="11120063" cy="3645096"/>
          </a:xfrm>
        </p:grpSpPr>
        <p:grpSp>
          <p:nvGrpSpPr>
            <p:cNvPr id="328" name="Google Shape;328;p16"/>
            <p:cNvGrpSpPr/>
            <p:nvPr/>
          </p:nvGrpSpPr>
          <p:grpSpPr>
            <a:xfrm>
              <a:off x="2333113" y="3138275"/>
              <a:ext cx="3119836" cy="3529605"/>
              <a:chOff x="3224622" y="3489725"/>
              <a:chExt cx="1913357" cy="2164663"/>
            </a:xfrm>
          </p:grpSpPr>
          <p:grpSp>
            <p:nvGrpSpPr>
              <p:cNvPr id="329" name="Google Shape;329;p16"/>
              <p:cNvGrpSpPr/>
              <p:nvPr/>
            </p:nvGrpSpPr>
            <p:grpSpPr>
              <a:xfrm>
                <a:off x="3224622" y="3741062"/>
                <a:ext cx="1913357" cy="1913326"/>
                <a:chOff x="3224622" y="3741062"/>
                <a:chExt cx="1913357" cy="1913326"/>
              </a:xfrm>
            </p:grpSpPr>
            <p:sp>
              <p:nvSpPr>
                <p:cNvPr id="330" name="Google Shape;330;p16"/>
                <p:cNvSpPr/>
                <p:nvPr/>
              </p:nvSpPr>
              <p:spPr>
                <a:xfrm>
                  <a:off x="3224622" y="3741062"/>
                  <a:ext cx="1913357" cy="1913326"/>
                </a:xfrm>
                <a:custGeom>
                  <a:rect b="b" l="l" r="r" t="t"/>
                  <a:pathLst>
                    <a:path extrusionOk="0" h="1913326" w="1913357">
                      <a:moveTo>
                        <a:pt x="1758476" y="1478305"/>
                      </a:moveTo>
                      <a:cubicBezTo>
                        <a:pt x="1470354" y="1921141"/>
                        <a:pt x="877833" y="2046547"/>
                        <a:pt x="434996" y="1758463"/>
                      </a:cubicBezTo>
                      <a:cubicBezTo>
                        <a:pt x="-7821" y="1470361"/>
                        <a:pt x="-133227" y="877782"/>
                        <a:pt x="154885" y="435022"/>
                      </a:cubicBezTo>
                      <a:cubicBezTo>
                        <a:pt x="442997" y="-7824"/>
                        <a:pt x="1035519" y="-133221"/>
                        <a:pt x="1478336" y="154872"/>
                      </a:cubicBezTo>
                      <a:cubicBezTo>
                        <a:pt x="1921173" y="442985"/>
                        <a:pt x="2046588" y="1035525"/>
                        <a:pt x="1758476" y="1478305"/>
                      </a:cubicBezTo>
                      <a:close/>
                    </a:path>
                  </a:pathLst>
                </a:custGeom>
                <a:solidFill>
                  <a:srgbClr val="0DDBF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31" name="Google Shape;331;p16"/>
                <p:cNvSpPr/>
                <p:nvPr/>
              </p:nvSpPr>
              <p:spPr>
                <a:xfrm>
                  <a:off x="3316484" y="3832890"/>
                  <a:ext cx="1729646" cy="1729629"/>
                </a:xfrm>
                <a:custGeom>
                  <a:rect b="b" l="l" r="r" t="t"/>
                  <a:pathLst>
                    <a:path extrusionOk="0" h="1571257" w="1571273">
                      <a:moveTo>
                        <a:pt x="1570179" y="826734"/>
                      </a:moveTo>
                      <a:cubicBezTo>
                        <a:pt x="1547462" y="1260074"/>
                        <a:pt x="1177778" y="1592878"/>
                        <a:pt x="744485" y="1570161"/>
                      </a:cubicBezTo>
                      <a:cubicBezTo>
                        <a:pt x="311203" y="1547434"/>
                        <a:pt x="-21620" y="1177835"/>
                        <a:pt x="1097" y="744496"/>
                      </a:cubicBezTo>
                      <a:cubicBezTo>
                        <a:pt x="23814" y="311222"/>
                        <a:pt x="393470" y="-21629"/>
                        <a:pt x="826753" y="1098"/>
                      </a:cubicBezTo>
                      <a:cubicBezTo>
                        <a:pt x="1260035" y="23806"/>
                        <a:pt x="1592867" y="393461"/>
                        <a:pt x="1570179" y="826734"/>
                      </a:cubicBezTo>
                      <a:close/>
                    </a:path>
                  </a:pathLst>
                </a:custGeom>
                <a:solidFill>
                  <a:srgbClr val="09909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
            <p:nvSpPr>
              <p:cNvPr id="332" name="Google Shape;332;p16"/>
              <p:cNvSpPr/>
              <p:nvPr/>
            </p:nvSpPr>
            <p:spPr>
              <a:xfrm>
                <a:off x="3745868" y="3489725"/>
                <a:ext cx="267890" cy="250265"/>
              </a:xfrm>
              <a:custGeom>
                <a:rect b="b" l="l" r="r" t="t"/>
                <a:pathLst>
                  <a:path extrusionOk="0" h="250265" w="267890">
                    <a:moveTo>
                      <a:pt x="105032" y="5845"/>
                    </a:moveTo>
                    <a:lnTo>
                      <a:pt x="267891" y="183296"/>
                    </a:lnTo>
                    <a:cubicBezTo>
                      <a:pt x="230648" y="186944"/>
                      <a:pt x="193234" y="192954"/>
                      <a:pt x="155886" y="201212"/>
                    </a:cubicBezTo>
                    <a:cubicBezTo>
                      <a:pt x="101717" y="213252"/>
                      <a:pt x="49482" y="229740"/>
                      <a:pt x="0" y="250266"/>
                    </a:cubicBezTo>
                    <a:lnTo>
                      <a:pt x="74971" y="12522"/>
                    </a:lnTo>
                    <a:cubicBezTo>
                      <a:pt x="79010" y="-651"/>
                      <a:pt x="95574" y="-4337"/>
                      <a:pt x="105032" y="5845"/>
                    </a:cubicBezTo>
                    <a:close/>
                  </a:path>
                </a:pathLst>
              </a:custGeom>
              <a:solidFill>
                <a:srgbClr val="0DDBF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
          <p:nvSpPr>
            <p:cNvPr id="333" name="Google Shape;333;p16"/>
            <p:cNvSpPr/>
            <p:nvPr/>
          </p:nvSpPr>
          <p:spPr>
            <a:xfrm>
              <a:off x="2584724" y="4729639"/>
              <a:ext cx="2706700" cy="1260979"/>
            </a:xfrm>
            <a:prstGeom prst="rect">
              <a:avLst/>
            </a:prstGeom>
            <a:noFill/>
            <a:ln>
              <a:noFill/>
            </a:ln>
          </p:spPr>
          <p:txBody>
            <a:bodyPr anchorCtr="0" anchor="t" bIns="45700" lIns="91425" spcFirstLastPara="1" rIns="91425" wrap="square" tIns="45700">
              <a:spAutoFit/>
            </a:bodyPr>
            <a:lstStyle/>
            <a:p>
              <a:pPr indent="-143999" lvl="0" marL="180000" marR="0" rtl="0" algn="l">
                <a:lnSpc>
                  <a:spcPct val="100000"/>
                </a:lnSpc>
                <a:spcBef>
                  <a:spcPts val="0"/>
                </a:spcBef>
                <a:spcAft>
                  <a:spcPts val="0"/>
                </a:spcAft>
                <a:buClr>
                  <a:srgbClr val="FFFFFF"/>
                </a:buClr>
                <a:buSzPts val="1200"/>
                <a:buFont typeface="Arial"/>
                <a:buChar char="•"/>
              </a:pPr>
              <a:r>
                <a:rPr b="0" i="0" lang="en-US" sz="1200" u="none" cap="none" strike="noStrike">
                  <a:solidFill>
                    <a:srgbClr val="FFFFFF"/>
                  </a:solidFill>
                  <a:latin typeface="Roboto Medium"/>
                  <a:ea typeface="Roboto Medium"/>
                  <a:cs typeface="Roboto Medium"/>
                  <a:sym typeface="Roboto Medium"/>
                </a:rPr>
                <a:t>OGMP companies’ assets data </a:t>
              </a:r>
              <a:endParaRPr/>
            </a:p>
            <a:p>
              <a:pPr indent="-143999" lvl="0" marL="180000" marR="0" rtl="0" algn="l">
                <a:lnSpc>
                  <a:spcPct val="100000"/>
                </a:lnSpc>
                <a:spcBef>
                  <a:spcPts val="900"/>
                </a:spcBef>
                <a:spcAft>
                  <a:spcPts val="0"/>
                </a:spcAft>
                <a:buClr>
                  <a:srgbClr val="FFFFFF"/>
                </a:buClr>
                <a:buSzPts val="1200"/>
                <a:buFont typeface="Arial"/>
                <a:buChar char="•"/>
              </a:pPr>
              <a:r>
                <a:rPr b="0" i="0" lang="en-US" sz="1200" u="none" cap="none" strike="noStrike">
                  <a:solidFill>
                    <a:srgbClr val="FFFFFF"/>
                  </a:solidFill>
                  <a:latin typeface="Roboto Medium"/>
                  <a:ea typeface="Roboto Medium"/>
                  <a:cs typeface="Roboto Medium"/>
                  <a:sym typeface="Roboto Medium"/>
                </a:rPr>
                <a:t>Science measurements studies</a:t>
              </a:r>
              <a:endParaRPr/>
            </a:p>
            <a:p>
              <a:pPr indent="-143999" lvl="0" marL="180000" marR="0" rtl="0" algn="l">
                <a:lnSpc>
                  <a:spcPct val="100000"/>
                </a:lnSpc>
                <a:spcBef>
                  <a:spcPts val="900"/>
                </a:spcBef>
                <a:spcAft>
                  <a:spcPts val="0"/>
                </a:spcAft>
                <a:buClr>
                  <a:srgbClr val="FFFFFF"/>
                </a:buClr>
                <a:buSzPts val="1200"/>
                <a:buFont typeface="Arial"/>
                <a:buChar char="•"/>
              </a:pPr>
              <a:r>
                <a:rPr b="0" i="0" lang="en-US" sz="1200" u="none" cap="none" strike="noStrike">
                  <a:solidFill>
                    <a:srgbClr val="FFFFFF"/>
                  </a:solidFill>
                  <a:latin typeface="Roboto Medium"/>
                  <a:ea typeface="Roboto Medium"/>
                  <a:cs typeface="Roboto Medium"/>
                  <a:sym typeface="Roboto Medium"/>
                </a:rPr>
                <a:t>National inventories</a:t>
              </a:r>
              <a:endParaRPr b="0" i="0" sz="1400" u="none" cap="none" strike="noStrike">
                <a:solidFill>
                  <a:srgbClr val="FFFFFF"/>
                </a:solidFill>
                <a:latin typeface="Roboto Medium"/>
                <a:ea typeface="Roboto Medium"/>
                <a:cs typeface="Roboto Medium"/>
                <a:sym typeface="Roboto Medium"/>
              </a:endParaRPr>
            </a:p>
            <a:p>
              <a:pPr indent="-143999" lvl="0" marL="180000" marR="0" rtl="0" algn="l">
                <a:lnSpc>
                  <a:spcPct val="100000"/>
                </a:lnSpc>
                <a:spcBef>
                  <a:spcPts val="900"/>
                </a:spcBef>
                <a:spcAft>
                  <a:spcPts val="0"/>
                </a:spcAft>
                <a:buClr>
                  <a:srgbClr val="FFFFFF"/>
                </a:buClr>
                <a:buSzPts val="1200"/>
                <a:buFont typeface="Arial"/>
                <a:buChar char="•"/>
              </a:pPr>
              <a:r>
                <a:rPr b="0" i="0" lang="en-US" sz="1200" u="none" cap="none" strike="noStrike">
                  <a:solidFill>
                    <a:srgbClr val="FFFFFF"/>
                  </a:solidFill>
                  <a:latin typeface="Roboto Medium"/>
                  <a:ea typeface="Roboto Medium"/>
                  <a:cs typeface="Roboto Medium"/>
                  <a:sym typeface="Roboto Medium"/>
                </a:rPr>
                <a:t>Satellite data</a:t>
              </a:r>
              <a:endParaRPr/>
            </a:p>
          </p:txBody>
        </p:sp>
        <p:sp>
          <p:nvSpPr>
            <p:cNvPr id="334" name="Google Shape;334;p16"/>
            <p:cNvSpPr/>
            <p:nvPr/>
          </p:nvSpPr>
          <p:spPr>
            <a:xfrm>
              <a:off x="2507352" y="4167072"/>
              <a:ext cx="2706700" cy="420628"/>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FFFFFF"/>
                </a:buClr>
                <a:buSzPts val="1600"/>
                <a:buFont typeface="Roboto"/>
                <a:buNone/>
              </a:pPr>
              <a:r>
                <a:rPr b="1" i="0" lang="en-US" sz="1600" u="none" cap="none" strike="noStrike">
                  <a:solidFill>
                    <a:srgbClr val="FFFFFF"/>
                  </a:solidFill>
                  <a:latin typeface="Roboto"/>
                  <a:ea typeface="Roboto"/>
                  <a:cs typeface="Roboto"/>
                  <a:sym typeface="Roboto"/>
                </a:rPr>
                <a:t>COLLECT DATA</a:t>
              </a:r>
              <a:endParaRPr/>
            </a:p>
          </p:txBody>
        </p:sp>
        <p:sp>
          <p:nvSpPr>
            <p:cNvPr id="335" name="Google Shape;335;p16"/>
            <p:cNvSpPr/>
            <p:nvPr/>
          </p:nvSpPr>
          <p:spPr>
            <a:xfrm>
              <a:off x="10592055" y="5324591"/>
              <a:ext cx="2861121" cy="1458780"/>
            </a:xfrm>
            <a:prstGeom prst="rect">
              <a:avLst/>
            </a:prstGeom>
            <a:noFill/>
            <a:ln>
              <a:noFill/>
            </a:ln>
          </p:spPr>
          <p:txBody>
            <a:bodyPr anchorCtr="0" anchor="t" bIns="45700" lIns="91425" spcFirstLastPara="1" rIns="91425" wrap="square" tIns="45700">
              <a:spAutoFit/>
            </a:bodyPr>
            <a:lstStyle/>
            <a:p>
              <a:pPr indent="-143999" lvl="0" marL="18000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Roboto Medium"/>
                  <a:ea typeface="Roboto Medium"/>
                  <a:cs typeface="Roboto Medium"/>
                  <a:sym typeface="Roboto Medium"/>
                </a:rPr>
                <a:t>Full methane emissions dataset</a:t>
              </a:r>
              <a:endParaRPr/>
            </a:p>
            <a:p>
              <a:pPr indent="-143999" lvl="0" marL="180000" marR="0" rtl="0" algn="l">
                <a:lnSpc>
                  <a:spcPct val="100000"/>
                </a:lnSpc>
                <a:spcBef>
                  <a:spcPts val="900"/>
                </a:spcBef>
                <a:spcAft>
                  <a:spcPts val="0"/>
                </a:spcAft>
                <a:buClr>
                  <a:srgbClr val="000000"/>
                </a:buClr>
                <a:buSzPts val="1200"/>
                <a:buFont typeface="Arial"/>
                <a:buChar char="•"/>
              </a:pPr>
              <a:r>
                <a:rPr b="0" i="0" lang="en-US" sz="1200" u="none" cap="none" strike="noStrike">
                  <a:solidFill>
                    <a:srgbClr val="000000"/>
                  </a:solidFill>
                  <a:latin typeface="Roboto Medium"/>
                  <a:ea typeface="Roboto Medium"/>
                  <a:cs typeface="Roboto Medium"/>
                  <a:sym typeface="Roboto Medium"/>
                </a:rPr>
                <a:t>Annual methane report</a:t>
              </a:r>
              <a:endParaRPr/>
            </a:p>
            <a:p>
              <a:pPr indent="-143999" lvl="0" marL="180000" marR="0" rtl="0" algn="l">
                <a:lnSpc>
                  <a:spcPct val="100000"/>
                </a:lnSpc>
                <a:spcBef>
                  <a:spcPts val="900"/>
                </a:spcBef>
                <a:spcAft>
                  <a:spcPts val="0"/>
                </a:spcAft>
                <a:buClr>
                  <a:srgbClr val="000000"/>
                </a:buClr>
                <a:buSzPts val="1200"/>
                <a:buFont typeface="Arial"/>
                <a:buChar char="•"/>
              </a:pPr>
              <a:r>
                <a:rPr b="0" i="0" lang="en-US" sz="1200" u="none" cap="none" strike="noStrike">
                  <a:solidFill>
                    <a:srgbClr val="000000"/>
                  </a:solidFill>
                  <a:latin typeface="Roboto Medium"/>
                  <a:ea typeface="Roboto Medium"/>
                  <a:cs typeface="Roboto Medium"/>
                  <a:sym typeface="Roboto Medium"/>
                </a:rPr>
                <a:t>Direct measurement studies</a:t>
              </a:r>
              <a:endParaRPr/>
            </a:p>
            <a:p>
              <a:pPr indent="-143999" lvl="0" marL="180000" marR="0" rtl="0" algn="l">
                <a:lnSpc>
                  <a:spcPct val="100000"/>
                </a:lnSpc>
                <a:spcBef>
                  <a:spcPts val="900"/>
                </a:spcBef>
                <a:spcAft>
                  <a:spcPts val="0"/>
                </a:spcAft>
                <a:buClr>
                  <a:srgbClr val="000000"/>
                </a:buClr>
                <a:buSzPts val="1200"/>
                <a:buFont typeface="Arial"/>
                <a:buChar char="•"/>
              </a:pPr>
              <a:r>
                <a:rPr b="0" i="0" lang="en-US" sz="1200" u="none" cap="none" strike="noStrike">
                  <a:solidFill>
                    <a:srgbClr val="000000"/>
                  </a:solidFill>
                  <a:latin typeface="Roboto Medium"/>
                  <a:ea typeface="Roboto Medium"/>
                  <a:cs typeface="Roboto Medium"/>
                  <a:sym typeface="Roboto Medium"/>
                </a:rPr>
                <a:t>Science-based implementation support</a:t>
              </a:r>
              <a:endParaRPr/>
            </a:p>
          </p:txBody>
        </p:sp>
      </p:grpSp>
      <p:grpSp>
        <p:nvGrpSpPr>
          <p:cNvPr id="336" name="Google Shape;336;p16"/>
          <p:cNvGrpSpPr/>
          <p:nvPr/>
        </p:nvGrpSpPr>
        <p:grpSpPr>
          <a:xfrm>
            <a:off x="9149048" y="1897224"/>
            <a:ext cx="2121400" cy="2065044"/>
            <a:chOff x="9305761" y="1501477"/>
            <a:chExt cx="2272290" cy="2211926"/>
          </a:xfrm>
        </p:grpSpPr>
        <p:grpSp>
          <p:nvGrpSpPr>
            <p:cNvPr id="337" name="Google Shape;337;p16"/>
            <p:cNvGrpSpPr/>
            <p:nvPr/>
          </p:nvGrpSpPr>
          <p:grpSpPr>
            <a:xfrm>
              <a:off x="9305761" y="1501477"/>
              <a:ext cx="2272290" cy="2211926"/>
              <a:chOff x="8524707" y="2367286"/>
              <a:chExt cx="1405371" cy="1368037"/>
            </a:xfrm>
          </p:grpSpPr>
          <p:grpSp>
            <p:nvGrpSpPr>
              <p:cNvPr id="338" name="Google Shape;338;p16"/>
              <p:cNvGrpSpPr/>
              <p:nvPr/>
            </p:nvGrpSpPr>
            <p:grpSpPr>
              <a:xfrm>
                <a:off x="8562041" y="2367286"/>
                <a:ext cx="1368037" cy="1368037"/>
                <a:chOff x="8562041" y="2367286"/>
                <a:chExt cx="1368037" cy="1368037"/>
              </a:xfrm>
            </p:grpSpPr>
            <p:sp>
              <p:nvSpPr>
                <p:cNvPr id="339" name="Google Shape;339;p16"/>
                <p:cNvSpPr/>
                <p:nvPr/>
              </p:nvSpPr>
              <p:spPr>
                <a:xfrm>
                  <a:off x="8562041" y="2367286"/>
                  <a:ext cx="1368037" cy="1368037"/>
                </a:xfrm>
                <a:custGeom>
                  <a:rect b="b" l="l" r="r" t="t"/>
                  <a:pathLst>
                    <a:path extrusionOk="0" h="1368037" w="1368037">
                      <a:moveTo>
                        <a:pt x="1368038" y="684019"/>
                      </a:moveTo>
                      <a:cubicBezTo>
                        <a:pt x="1368038" y="1061792"/>
                        <a:pt x="1061792" y="1368038"/>
                        <a:pt x="684019" y="1368038"/>
                      </a:cubicBezTo>
                      <a:cubicBezTo>
                        <a:pt x="306246" y="1368038"/>
                        <a:pt x="0" y="1061792"/>
                        <a:pt x="0" y="684019"/>
                      </a:cubicBezTo>
                      <a:cubicBezTo>
                        <a:pt x="0" y="306246"/>
                        <a:pt x="306246" y="0"/>
                        <a:pt x="684019" y="0"/>
                      </a:cubicBezTo>
                      <a:cubicBezTo>
                        <a:pt x="1061793" y="0"/>
                        <a:pt x="1368038" y="306246"/>
                        <a:pt x="1368038" y="684019"/>
                      </a:cubicBezTo>
                      <a:close/>
                    </a:path>
                  </a:pathLst>
                </a:custGeom>
                <a:solidFill>
                  <a:srgbClr val="B0F36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40" name="Google Shape;340;p16"/>
                <p:cNvSpPr/>
                <p:nvPr/>
              </p:nvSpPr>
              <p:spPr>
                <a:xfrm>
                  <a:off x="8684285" y="2489520"/>
                  <a:ext cx="1123549" cy="1123549"/>
                </a:xfrm>
                <a:custGeom>
                  <a:rect b="b" l="l" r="r" t="t"/>
                  <a:pathLst>
                    <a:path extrusionOk="0" h="1123549" w="1123549">
                      <a:moveTo>
                        <a:pt x="1123550" y="561775"/>
                      </a:moveTo>
                      <a:cubicBezTo>
                        <a:pt x="1123550" y="872035"/>
                        <a:pt x="872034" y="1123550"/>
                        <a:pt x="561775" y="1123550"/>
                      </a:cubicBezTo>
                      <a:cubicBezTo>
                        <a:pt x="251515" y="1123550"/>
                        <a:pt x="0" y="872035"/>
                        <a:pt x="0" y="561775"/>
                      </a:cubicBezTo>
                      <a:cubicBezTo>
                        <a:pt x="0" y="251515"/>
                        <a:pt x="251515" y="0"/>
                        <a:pt x="561775" y="0"/>
                      </a:cubicBezTo>
                      <a:cubicBezTo>
                        <a:pt x="872034" y="0"/>
                        <a:pt x="1123550" y="251515"/>
                        <a:pt x="1123550" y="561775"/>
                      </a:cubicBezTo>
                      <a:close/>
                    </a:path>
                  </a:pathLst>
                </a:custGeom>
                <a:solidFill>
                  <a:srgbClr val="71D01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
            <p:nvSpPr>
              <p:cNvPr id="341" name="Google Shape;341;p16"/>
              <p:cNvSpPr/>
              <p:nvPr/>
            </p:nvSpPr>
            <p:spPr>
              <a:xfrm>
                <a:off x="8524707" y="2525645"/>
                <a:ext cx="185209" cy="182292"/>
              </a:xfrm>
              <a:custGeom>
                <a:rect b="b" l="l" r="r" t="t"/>
                <a:pathLst>
                  <a:path extrusionOk="0" h="182292" w="185209">
                    <a:moveTo>
                      <a:pt x="14446" y="108"/>
                    </a:moveTo>
                    <a:lnTo>
                      <a:pt x="185210" y="22492"/>
                    </a:lnTo>
                    <a:cubicBezTo>
                      <a:pt x="166465" y="41589"/>
                      <a:pt x="148729" y="62068"/>
                      <a:pt x="132079" y="83785"/>
                    </a:cubicBezTo>
                    <a:cubicBezTo>
                      <a:pt x="107934" y="115275"/>
                      <a:pt x="86893" y="148307"/>
                      <a:pt x="69195" y="182293"/>
                    </a:cubicBezTo>
                    <a:lnTo>
                      <a:pt x="1035" y="17586"/>
                    </a:lnTo>
                    <a:cubicBezTo>
                      <a:pt x="-2804" y="8500"/>
                      <a:pt x="4568" y="-1130"/>
                      <a:pt x="14446" y="108"/>
                    </a:cubicBezTo>
                    <a:close/>
                  </a:path>
                </a:pathLst>
              </a:custGeom>
              <a:solidFill>
                <a:srgbClr val="7DE31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
          <p:nvSpPr>
            <p:cNvPr id="342" name="Google Shape;342;p16"/>
            <p:cNvSpPr/>
            <p:nvPr/>
          </p:nvSpPr>
          <p:spPr>
            <a:xfrm>
              <a:off x="9738621" y="2073105"/>
              <a:ext cx="1475077" cy="89010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600"/>
                <a:buFont typeface="Roboto"/>
                <a:buNone/>
              </a:pPr>
              <a:r>
                <a:rPr b="1" i="0" lang="en-US" sz="1600" u="none" cap="none" strike="noStrike">
                  <a:solidFill>
                    <a:srgbClr val="FFFFFF"/>
                  </a:solidFill>
                  <a:latin typeface="Roboto"/>
                  <a:ea typeface="Roboto"/>
                  <a:cs typeface="Roboto"/>
                  <a:sym typeface="Roboto"/>
                </a:rPr>
                <a:t>GENERATE FINAL PRODUCTS</a:t>
              </a:r>
              <a:endParaRPr/>
            </a:p>
          </p:txBody>
        </p:sp>
      </p:grpSp>
      <p:grpSp>
        <p:nvGrpSpPr>
          <p:cNvPr id="343" name="Google Shape;343;p16"/>
          <p:cNvGrpSpPr/>
          <p:nvPr/>
        </p:nvGrpSpPr>
        <p:grpSpPr>
          <a:xfrm>
            <a:off x="2638835" y="2508184"/>
            <a:ext cx="955646" cy="691880"/>
            <a:chOff x="1472723" y="3428965"/>
            <a:chExt cx="1023619" cy="741092"/>
          </a:xfrm>
        </p:grpSpPr>
        <p:sp>
          <p:nvSpPr>
            <p:cNvPr id="344" name="Google Shape;344;p16"/>
            <p:cNvSpPr/>
            <p:nvPr/>
          </p:nvSpPr>
          <p:spPr>
            <a:xfrm>
              <a:off x="1922489" y="3583482"/>
              <a:ext cx="123189" cy="124460"/>
            </a:xfrm>
            <a:custGeom>
              <a:rect b="b" l="l" r="r" t="t"/>
              <a:pathLst>
                <a:path extrusionOk="0" h="124460" w="123189">
                  <a:moveTo>
                    <a:pt x="73570" y="0"/>
                  </a:moveTo>
                  <a:lnTo>
                    <a:pt x="28465" y="10652"/>
                  </a:lnTo>
                  <a:lnTo>
                    <a:pt x="3331" y="39808"/>
                  </a:lnTo>
                  <a:lnTo>
                    <a:pt x="0" y="52258"/>
                  </a:lnTo>
                  <a:lnTo>
                    <a:pt x="1176" y="68861"/>
                  </a:lnTo>
                  <a:lnTo>
                    <a:pt x="19740" y="106952"/>
                  </a:lnTo>
                  <a:lnTo>
                    <a:pt x="54388" y="123930"/>
                  </a:lnTo>
                  <a:lnTo>
                    <a:pt x="62028" y="124394"/>
                  </a:lnTo>
                  <a:lnTo>
                    <a:pt x="76441" y="122730"/>
                  </a:lnTo>
                  <a:lnTo>
                    <a:pt x="89669" y="117992"/>
                  </a:lnTo>
                  <a:lnTo>
                    <a:pt x="101332" y="110558"/>
                  </a:lnTo>
                  <a:lnTo>
                    <a:pt x="104412" y="107468"/>
                  </a:lnTo>
                  <a:lnTo>
                    <a:pt x="65425" y="107468"/>
                  </a:lnTo>
                  <a:lnTo>
                    <a:pt x="50138" y="105450"/>
                  </a:lnTo>
                  <a:lnTo>
                    <a:pt x="37080" y="99678"/>
                  </a:lnTo>
                  <a:lnTo>
                    <a:pt x="26745" y="90785"/>
                  </a:lnTo>
                  <a:lnTo>
                    <a:pt x="19624" y="79404"/>
                  </a:lnTo>
                  <a:lnTo>
                    <a:pt x="16208" y="66168"/>
                  </a:lnTo>
                  <a:lnTo>
                    <a:pt x="18120" y="50519"/>
                  </a:lnTo>
                  <a:lnTo>
                    <a:pt x="43460" y="19469"/>
                  </a:lnTo>
                  <a:lnTo>
                    <a:pt x="62028" y="15492"/>
                  </a:lnTo>
                  <a:lnTo>
                    <a:pt x="102423" y="15492"/>
                  </a:lnTo>
                  <a:lnTo>
                    <a:pt x="96382" y="9909"/>
                  </a:lnTo>
                  <a:lnTo>
                    <a:pt x="85559" y="3688"/>
                  </a:lnTo>
                  <a:lnTo>
                    <a:pt x="73570" y="0"/>
                  </a:lnTo>
                  <a:close/>
                </a:path>
                <a:path extrusionOk="0" h="124460" w="123189">
                  <a:moveTo>
                    <a:pt x="102423" y="15492"/>
                  </a:moveTo>
                  <a:lnTo>
                    <a:pt x="62028" y="15492"/>
                  </a:lnTo>
                  <a:lnTo>
                    <a:pt x="76238" y="17727"/>
                  </a:lnTo>
                  <a:lnTo>
                    <a:pt x="88646" y="23964"/>
                  </a:lnTo>
                  <a:lnTo>
                    <a:pt x="98549" y="33500"/>
                  </a:lnTo>
                  <a:lnTo>
                    <a:pt x="105244" y="45632"/>
                  </a:lnTo>
                  <a:lnTo>
                    <a:pt x="108027" y="59657"/>
                  </a:lnTo>
                  <a:lnTo>
                    <a:pt x="105899" y="74478"/>
                  </a:lnTo>
                  <a:lnTo>
                    <a:pt x="99913" y="87252"/>
                  </a:lnTo>
                  <a:lnTo>
                    <a:pt x="90730" y="97397"/>
                  </a:lnTo>
                  <a:lnTo>
                    <a:pt x="79013" y="104330"/>
                  </a:lnTo>
                  <a:lnTo>
                    <a:pt x="65425" y="107468"/>
                  </a:lnTo>
                  <a:lnTo>
                    <a:pt x="104412" y="107468"/>
                  </a:lnTo>
                  <a:lnTo>
                    <a:pt x="111053" y="100807"/>
                  </a:lnTo>
                  <a:lnTo>
                    <a:pt x="118452" y="89120"/>
                  </a:lnTo>
                  <a:lnTo>
                    <a:pt x="123149" y="75876"/>
                  </a:lnTo>
                  <a:lnTo>
                    <a:pt x="122382" y="58331"/>
                  </a:lnTo>
                  <a:lnTo>
                    <a:pt x="119039" y="42873"/>
                  </a:lnTo>
                  <a:lnTo>
                    <a:pt x="113404" y="29590"/>
                  </a:lnTo>
                  <a:lnTo>
                    <a:pt x="105758" y="18573"/>
                  </a:lnTo>
                  <a:lnTo>
                    <a:pt x="102423" y="15492"/>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45" name="Google Shape;345;p16"/>
            <p:cNvSpPr/>
            <p:nvPr/>
          </p:nvSpPr>
          <p:spPr>
            <a:xfrm>
              <a:off x="1472723" y="3428965"/>
              <a:ext cx="1023619" cy="440690"/>
            </a:xfrm>
            <a:custGeom>
              <a:rect b="b" l="l" r="r" t="t"/>
              <a:pathLst>
                <a:path extrusionOk="0" h="440689" w="1023619">
                  <a:moveTo>
                    <a:pt x="160477" y="22580"/>
                  </a:moveTo>
                  <a:lnTo>
                    <a:pt x="144284" y="22580"/>
                  </a:lnTo>
                  <a:lnTo>
                    <a:pt x="144284" y="41275"/>
                  </a:lnTo>
                  <a:lnTo>
                    <a:pt x="130700" y="45005"/>
                  </a:lnTo>
                  <a:lnTo>
                    <a:pt x="101516" y="72411"/>
                  </a:lnTo>
                  <a:lnTo>
                    <a:pt x="95732" y="163728"/>
                  </a:lnTo>
                  <a:lnTo>
                    <a:pt x="348678" y="196596"/>
                  </a:lnTo>
                  <a:lnTo>
                    <a:pt x="348678" y="319709"/>
                  </a:lnTo>
                  <a:lnTo>
                    <a:pt x="435254" y="319709"/>
                  </a:lnTo>
                  <a:lnTo>
                    <a:pt x="424275" y="327464"/>
                  </a:lnTo>
                  <a:lnTo>
                    <a:pt x="414163" y="336123"/>
                  </a:lnTo>
                  <a:lnTo>
                    <a:pt x="389438" y="366779"/>
                  </a:lnTo>
                  <a:lnTo>
                    <a:pt x="373981" y="402902"/>
                  </a:lnTo>
                  <a:lnTo>
                    <a:pt x="369369" y="429035"/>
                  </a:lnTo>
                  <a:lnTo>
                    <a:pt x="391464" y="440410"/>
                  </a:lnTo>
                  <a:lnTo>
                    <a:pt x="392781" y="426038"/>
                  </a:lnTo>
                  <a:lnTo>
                    <a:pt x="395721" y="412222"/>
                  </a:lnTo>
                  <a:lnTo>
                    <a:pt x="413272" y="375058"/>
                  </a:lnTo>
                  <a:lnTo>
                    <a:pt x="441805" y="346299"/>
                  </a:lnTo>
                  <a:lnTo>
                    <a:pt x="478603" y="328490"/>
                  </a:lnTo>
                  <a:lnTo>
                    <a:pt x="506384" y="323958"/>
                  </a:lnTo>
                  <a:lnTo>
                    <a:pt x="593195" y="323958"/>
                  </a:lnTo>
                  <a:lnTo>
                    <a:pt x="588645" y="320832"/>
                  </a:lnTo>
                  <a:lnTo>
                    <a:pt x="674890" y="320319"/>
                  </a:lnTo>
                  <a:lnTo>
                    <a:pt x="674890" y="297230"/>
                  </a:lnTo>
                  <a:lnTo>
                    <a:pt x="371132" y="297230"/>
                  </a:lnTo>
                  <a:lnTo>
                    <a:pt x="371132" y="176784"/>
                  </a:lnTo>
                  <a:lnTo>
                    <a:pt x="118313" y="143916"/>
                  </a:lnTo>
                  <a:lnTo>
                    <a:pt x="118313" y="119824"/>
                  </a:lnTo>
                  <a:lnTo>
                    <a:pt x="927849" y="119824"/>
                  </a:lnTo>
                  <a:lnTo>
                    <a:pt x="927849" y="96735"/>
                  </a:lnTo>
                  <a:lnTo>
                    <a:pt x="112039" y="96735"/>
                  </a:lnTo>
                  <a:lnTo>
                    <a:pt x="114841" y="82749"/>
                  </a:lnTo>
                  <a:lnTo>
                    <a:pt x="122009" y="70977"/>
                  </a:lnTo>
                  <a:lnTo>
                    <a:pt x="132636" y="62312"/>
                  </a:lnTo>
                  <a:lnTo>
                    <a:pt x="145813" y="57645"/>
                  </a:lnTo>
                  <a:lnTo>
                    <a:pt x="152438" y="57086"/>
                  </a:lnTo>
                  <a:lnTo>
                    <a:pt x="191995" y="57086"/>
                  </a:lnTo>
                  <a:lnTo>
                    <a:pt x="183828" y="50124"/>
                  </a:lnTo>
                  <a:lnTo>
                    <a:pt x="171519" y="43975"/>
                  </a:lnTo>
                  <a:lnTo>
                    <a:pt x="160477" y="22580"/>
                  </a:lnTo>
                  <a:close/>
                </a:path>
                <a:path extrusionOk="0" h="440689" w="1023619">
                  <a:moveTo>
                    <a:pt x="593195" y="323958"/>
                  </a:moveTo>
                  <a:lnTo>
                    <a:pt x="506384" y="323958"/>
                  </a:lnTo>
                  <a:lnTo>
                    <a:pt x="522195" y="325193"/>
                  </a:lnTo>
                  <a:lnTo>
                    <a:pt x="537221" y="327951"/>
                  </a:lnTo>
                  <a:lnTo>
                    <a:pt x="576931" y="344474"/>
                  </a:lnTo>
                  <a:lnTo>
                    <a:pt x="607198" y="371505"/>
                  </a:lnTo>
                  <a:lnTo>
                    <a:pt x="626239" y="406643"/>
                  </a:lnTo>
                  <a:lnTo>
                    <a:pt x="631815" y="433389"/>
                  </a:lnTo>
                  <a:lnTo>
                    <a:pt x="654824" y="440410"/>
                  </a:lnTo>
                  <a:lnTo>
                    <a:pt x="649355" y="401721"/>
                  </a:lnTo>
                  <a:lnTo>
                    <a:pt x="633712" y="366248"/>
                  </a:lnTo>
                  <a:lnTo>
                    <a:pt x="606901" y="334704"/>
                  </a:lnTo>
                  <a:lnTo>
                    <a:pt x="597432" y="326869"/>
                  </a:lnTo>
                  <a:lnTo>
                    <a:pt x="593195" y="323958"/>
                  </a:lnTo>
                  <a:close/>
                </a:path>
                <a:path extrusionOk="0" h="440689" w="1023619">
                  <a:moveTo>
                    <a:pt x="927849" y="119824"/>
                  </a:moveTo>
                  <a:lnTo>
                    <a:pt x="905395" y="119824"/>
                  </a:lnTo>
                  <a:lnTo>
                    <a:pt x="905268" y="144043"/>
                  </a:lnTo>
                  <a:lnTo>
                    <a:pt x="651814" y="176911"/>
                  </a:lnTo>
                  <a:lnTo>
                    <a:pt x="651814" y="297230"/>
                  </a:lnTo>
                  <a:lnTo>
                    <a:pt x="674890" y="297230"/>
                  </a:lnTo>
                  <a:lnTo>
                    <a:pt x="674890" y="196596"/>
                  </a:lnTo>
                  <a:lnTo>
                    <a:pt x="927849" y="163728"/>
                  </a:lnTo>
                  <a:lnTo>
                    <a:pt x="927849" y="119824"/>
                  </a:lnTo>
                  <a:close/>
                </a:path>
                <a:path extrusionOk="0" h="440689" w="1023619">
                  <a:moveTo>
                    <a:pt x="191995" y="57086"/>
                  </a:moveTo>
                  <a:lnTo>
                    <a:pt x="152438" y="57086"/>
                  </a:lnTo>
                  <a:lnTo>
                    <a:pt x="166492" y="59592"/>
                  </a:lnTo>
                  <a:lnTo>
                    <a:pt x="178408" y="66528"/>
                  </a:lnTo>
                  <a:lnTo>
                    <a:pt x="187272" y="76995"/>
                  </a:lnTo>
                  <a:lnTo>
                    <a:pt x="192168" y="90095"/>
                  </a:lnTo>
                  <a:lnTo>
                    <a:pt x="112039" y="96735"/>
                  </a:lnTo>
                  <a:lnTo>
                    <a:pt x="830745" y="96735"/>
                  </a:lnTo>
                  <a:lnTo>
                    <a:pt x="209156" y="96608"/>
                  </a:lnTo>
                  <a:lnTo>
                    <a:pt x="207229" y="82634"/>
                  </a:lnTo>
                  <a:lnTo>
                    <a:pt x="202094" y="69921"/>
                  </a:lnTo>
                  <a:lnTo>
                    <a:pt x="194156" y="58928"/>
                  </a:lnTo>
                  <a:lnTo>
                    <a:pt x="191995" y="57086"/>
                  </a:lnTo>
                  <a:close/>
                </a:path>
                <a:path extrusionOk="0" h="440689" w="1023619">
                  <a:moveTo>
                    <a:pt x="910523" y="56974"/>
                  </a:moveTo>
                  <a:lnTo>
                    <a:pt x="863890" y="56974"/>
                  </a:lnTo>
                  <a:lnTo>
                    <a:pt x="880335" y="58753"/>
                  </a:lnTo>
                  <a:lnTo>
                    <a:pt x="893650" y="64400"/>
                  </a:lnTo>
                  <a:lnTo>
                    <a:pt x="903508" y="73197"/>
                  </a:lnTo>
                  <a:lnTo>
                    <a:pt x="909579" y="84427"/>
                  </a:lnTo>
                  <a:lnTo>
                    <a:pt x="911415" y="96735"/>
                  </a:lnTo>
                  <a:lnTo>
                    <a:pt x="927849" y="96735"/>
                  </a:lnTo>
                  <a:lnTo>
                    <a:pt x="925908" y="82634"/>
                  </a:lnTo>
                  <a:lnTo>
                    <a:pt x="920760" y="69921"/>
                  </a:lnTo>
                  <a:lnTo>
                    <a:pt x="912812" y="58928"/>
                  </a:lnTo>
                  <a:lnTo>
                    <a:pt x="910523" y="56974"/>
                  </a:lnTo>
                  <a:close/>
                </a:path>
                <a:path extrusionOk="0" h="440689" w="1023619">
                  <a:moveTo>
                    <a:pt x="879297" y="22580"/>
                  </a:moveTo>
                  <a:lnTo>
                    <a:pt x="863104" y="22580"/>
                  </a:lnTo>
                  <a:lnTo>
                    <a:pt x="863104" y="41275"/>
                  </a:lnTo>
                  <a:lnTo>
                    <a:pt x="849479" y="45005"/>
                  </a:lnTo>
                  <a:lnTo>
                    <a:pt x="837551" y="51747"/>
                  </a:lnTo>
                  <a:lnTo>
                    <a:pt x="827695" y="61037"/>
                  </a:lnTo>
                  <a:lnTo>
                    <a:pt x="820311" y="72411"/>
                  </a:lnTo>
                  <a:lnTo>
                    <a:pt x="815807" y="85400"/>
                  </a:lnTo>
                  <a:lnTo>
                    <a:pt x="209156" y="96608"/>
                  </a:lnTo>
                  <a:lnTo>
                    <a:pt x="830767" y="96608"/>
                  </a:lnTo>
                  <a:lnTo>
                    <a:pt x="833273" y="82634"/>
                  </a:lnTo>
                  <a:lnTo>
                    <a:pt x="840248" y="70698"/>
                  </a:lnTo>
                  <a:lnTo>
                    <a:pt x="850758" y="61839"/>
                  </a:lnTo>
                  <a:lnTo>
                    <a:pt x="863890" y="56974"/>
                  </a:lnTo>
                  <a:lnTo>
                    <a:pt x="910523" y="56974"/>
                  </a:lnTo>
                  <a:lnTo>
                    <a:pt x="902534" y="50153"/>
                  </a:lnTo>
                  <a:lnTo>
                    <a:pt x="890231" y="43975"/>
                  </a:lnTo>
                  <a:lnTo>
                    <a:pt x="879297" y="22580"/>
                  </a:lnTo>
                  <a:close/>
                </a:path>
                <a:path extrusionOk="0" h="440689" w="1023619">
                  <a:moveTo>
                    <a:pt x="304761" y="0"/>
                  </a:moveTo>
                  <a:lnTo>
                    <a:pt x="0" y="0"/>
                  </a:lnTo>
                  <a:lnTo>
                    <a:pt x="0" y="22580"/>
                  </a:lnTo>
                  <a:lnTo>
                    <a:pt x="304761" y="22580"/>
                  </a:lnTo>
                  <a:lnTo>
                    <a:pt x="304761" y="0"/>
                  </a:lnTo>
                  <a:close/>
                </a:path>
                <a:path extrusionOk="0" h="440689" w="1023619">
                  <a:moveTo>
                    <a:pt x="1023594" y="0"/>
                  </a:moveTo>
                  <a:lnTo>
                    <a:pt x="718693" y="0"/>
                  </a:lnTo>
                  <a:lnTo>
                    <a:pt x="718693" y="22580"/>
                  </a:lnTo>
                  <a:lnTo>
                    <a:pt x="1023594" y="22580"/>
                  </a:lnTo>
                  <a:lnTo>
                    <a:pt x="1023594" y="0"/>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46" name="Google Shape;346;p16"/>
            <p:cNvSpPr/>
            <p:nvPr/>
          </p:nvSpPr>
          <p:spPr>
            <a:xfrm>
              <a:off x="2073349" y="3568229"/>
              <a:ext cx="30480" cy="30480"/>
            </a:xfrm>
            <a:custGeom>
              <a:rect b="b" l="l" r="r" t="t"/>
              <a:pathLst>
                <a:path extrusionOk="0" h="30479" w="30480">
                  <a:moveTo>
                    <a:pt x="23368" y="0"/>
                  </a:moveTo>
                  <a:lnTo>
                    <a:pt x="6743" y="0"/>
                  </a:lnTo>
                  <a:lnTo>
                    <a:pt x="0" y="6743"/>
                  </a:lnTo>
                  <a:lnTo>
                    <a:pt x="0" y="23380"/>
                  </a:lnTo>
                  <a:lnTo>
                    <a:pt x="6743" y="30111"/>
                  </a:lnTo>
                  <a:lnTo>
                    <a:pt x="23368" y="30111"/>
                  </a:lnTo>
                  <a:lnTo>
                    <a:pt x="30111" y="23380"/>
                  </a:lnTo>
                  <a:lnTo>
                    <a:pt x="30111" y="6743"/>
                  </a:lnTo>
                  <a:lnTo>
                    <a:pt x="23368" y="0"/>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47" name="Google Shape;347;p16"/>
            <p:cNvSpPr/>
            <p:nvPr/>
          </p:nvSpPr>
          <p:spPr>
            <a:xfrm>
              <a:off x="1984518" y="3612965"/>
              <a:ext cx="34925" cy="67945"/>
            </a:xfrm>
            <a:custGeom>
              <a:rect b="b" l="l" r="r" t="t"/>
              <a:pathLst>
                <a:path extrusionOk="0" h="67945" w="34925">
                  <a:moveTo>
                    <a:pt x="12429" y="0"/>
                  </a:moveTo>
                  <a:lnTo>
                    <a:pt x="0" y="13987"/>
                  </a:lnTo>
                  <a:lnTo>
                    <a:pt x="12827" y="19036"/>
                  </a:lnTo>
                  <a:lnTo>
                    <a:pt x="18768" y="31395"/>
                  </a:lnTo>
                  <a:lnTo>
                    <a:pt x="14107" y="45030"/>
                  </a:lnTo>
                  <a:lnTo>
                    <a:pt x="2505" y="51451"/>
                  </a:lnTo>
                  <a:lnTo>
                    <a:pt x="0" y="67937"/>
                  </a:lnTo>
                  <a:lnTo>
                    <a:pt x="13951" y="65037"/>
                  </a:lnTo>
                  <a:lnTo>
                    <a:pt x="25226" y="57153"/>
                  </a:lnTo>
                  <a:lnTo>
                    <a:pt x="32599" y="45509"/>
                  </a:lnTo>
                  <a:lnTo>
                    <a:pt x="34886" y="32554"/>
                  </a:lnTo>
                  <a:lnTo>
                    <a:pt x="31948" y="18627"/>
                  </a:lnTo>
                  <a:lnTo>
                    <a:pt x="24059" y="7373"/>
                  </a:lnTo>
                  <a:lnTo>
                    <a:pt x="12429" y="0"/>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48" name="Google Shape;348;p16"/>
            <p:cNvSpPr/>
            <p:nvPr/>
          </p:nvSpPr>
          <p:spPr>
            <a:xfrm>
              <a:off x="1952664" y="3840197"/>
              <a:ext cx="67310" cy="68580"/>
            </a:xfrm>
            <a:custGeom>
              <a:rect b="b" l="l" r="r" t="t"/>
              <a:pathLst>
                <a:path extrusionOk="0" h="68579" w="67310">
                  <a:moveTo>
                    <a:pt x="24216" y="0"/>
                  </a:moveTo>
                  <a:lnTo>
                    <a:pt x="13792" y="5091"/>
                  </a:lnTo>
                  <a:lnTo>
                    <a:pt x="5736" y="14430"/>
                  </a:lnTo>
                  <a:lnTo>
                    <a:pt x="865" y="28024"/>
                  </a:lnTo>
                  <a:lnTo>
                    <a:pt x="0" y="45886"/>
                  </a:lnTo>
                  <a:lnTo>
                    <a:pt x="7325" y="57568"/>
                  </a:lnTo>
                  <a:lnTo>
                    <a:pt x="18577" y="65493"/>
                  </a:lnTo>
                  <a:lnTo>
                    <a:pt x="32510" y="68412"/>
                  </a:lnTo>
                  <a:lnTo>
                    <a:pt x="35038" y="68321"/>
                  </a:lnTo>
                  <a:lnTo>
                    <a:pt x="47643" y="64816"/>
                  </a:lnTo>
                  <a:lnTo>
                    <a:pt x="57820" y="56639"/>
                  </a:lnTo>
                  <a:lnTo>
                    <a:pt x="64556" y="44347"/>
                  </a:lnTo>
                  <a:lnTo>
                    <a:pt x="66839" y="28502"/>
                  </a:lnTo>
                  <a:lnTo>
                    <a:pt x="62598" y="16874"/>
                  </a:lnTo>
                  <a:lnTo>
                    <a:pt x="53907" y="7636"/>
                  </a:lnTo>
                  <a:lnTo>
                    <a:pt x="41027" y="1706"/>
                  </a:lnTo>
                  <a:lnTo>
                    <a:pt x="24216" y="0"/>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49" name="Google Shape;349;p16"/>
            <p:cNvSpPr/>
            <p:nvPr/>
          </p:nvSpPr>
          <p:spPr>
            <a:xfrm>
              <a:off x="1836197" y="3996884"/>
              <a:ext cx="299085" cy="83820"/>
            </a:xfrm>
            <a:custGeom>
              <a:rect b="b" l="l" r="r" t="t"/>
              <a:pathLst>
                <a:path extrusionOk="0" h="83820" w="299085">
                  <a:moveTo>
                    <a:pt x="15513" y="622"/>
                  </a:moveTo>
                  <a:lnTo>
                    <a:pt x="8541" y="622"/>
                  </a:lnTo>
                  <a:lnTo>
                    <a:pt x="5391" y="1993"/>
                  </a:lnTo>
                  <a:lnTo>
                    <a:pt x="2368" y="5457"/>
                  </a:lnTo>
                  <a:lnTo>
                    <a:pt x="0" y="14931"/>
                  </a:lnTo>
                  <a:lnTo>
                    <a:pt x="7213" y="26922"/>
                  </a:lnTo>
                  <a:lnTo>
                    <a:pt x="38108" y="51109"/>
                  </a:lnTo>
                  <a:lnTo>
                    <a:pt x="72570" y="68794"/>
                  </a:lnTo>
                  <a:lnTo>
                    <a:pt x="109795" y="79646"/>
                  </a:lnTo>
                  <a:lnTo>
                    <a:pt x="148978" y="83337"/>
                  </a:lnTo>
                  <a:lnTo>
                    <a:pt x="154758" y="83258"/>
                  </a:lnTo>
                  <a:lnTo>
                    <a:pt x="193703" y="78508"/>
                  </a:lnTo>
                  <a:lnTo>
                    <a:pt x="230576" y="66644"/>
                  </a:lnTo>
                  <a:lnTo>
                    <a:pt x="250303" y="56759"/>
                  </a:lnTo>
                  <a:lnTo>
                    <a:pt x="137638" y="56759"/>
                  </a:lnTo>
                  <a:lnTo>
                    <a:pt x="124656" y="55482"/>
                  </a:lnTo>
                  <a:lnTo>
                    <a:pt x="87055" y="46201"/>
                  </a:lnTo>
                  <a:lnTo>
                    <a:pt x="52287" y="29087"/>
                  </a:lnTo>
                  <a:lnTo>
                    <a:pt x="21406" y="4572"/>
                  </a:lnTo>
                  <a:lnTo>
                    <a:pt x="18853" y="2032"/>
                  </a:lnTo>
                  <a:lnTo>
                    <a:pt x="15513" y="622"/>
                  </a:lnTo>
                  <a:close/>
                </a:path>
                <a:path extrusionOk="0" h="83820" w="299085">
                  <a:moveTo>
                    <a:pt x="288995" y="0"/>
                  </a:moveTo>
                  <a:lnTo>
                    <a:pt x="282023" y="0"/>
                  </a:lnTo>
                  <a:lnTo>
                    <a:pt x="278886" y="1371"/>
                  </a:lnTo>
                  <a:lnTo>
                    <a:pt x="270099" y="10110"/>
                  </a:lnTo>
                  <a:lnTo>
                    <a:pt x="260731" y="18049"/>
                  </a:lnTo>
                  <a:lnTo>
                    <a:pt x="218133" y="42695"/>
                  </a:lnTo>
                  <a:lnTo>
                    <a:pt x="180491" y="53314"/>
                  </a:lnTo>
                  <a:lnTo>
                    <a:pt x="137638" y="56759"/>
                  </a:lnTo>
                  <a:lnTo>
                    <a:pt x="250303" y="56759"/>
                  </a:lnTo>
                  <a:lnTo>
                    <a:pt x="285241" y="31961"/>
                  </a:lnTo>
                  <a:lnTo>
                    <a:pt x="298520" y="17411"/>
                  </a:lnTo>
                  <a:lnTo>
                    <a:pt x="298520" y="9448"/>
                  </a:lnTo>
                  <a:lnTo>
                    <a:pt x="297377" y="6426"/>
                  </a:lnTo>
                  <a:lnTo>
                    <a:pt x="292335" y="1397"/>
                  </a:lnTo>
                  <a:lnTo>
                    <a:pt x="288995" y="0"/>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50" name="Google Shape;350;p16"/>
            <p:cNvSpPr/>
            <p:nvPr/>
          </p:nvSpPr>
          <p:spPr>
            <a:xfrm>
              <a:off x="1771003" y="4060202"/>
              <a:ext cx="427355" cy="109855"/>
            </a:xfrm>
            <a:custGeom>
              <a:rect b="b" l="l" r="r" t="t"/>
              <a:pathLst>
                <a:path extrusionOk="0" h="109854" w="427355">
                  <a:moveTo>
                    <a:pt x="15671" y="901"/>
                  </a:moveTo>
                  <a:lnTo>
                    <a:pt x="8978" y="901"/>
                  </a:lnTo>
                  <a:lnTo>
                    <a:pt x="6057" y="2159"/>
                  </a:lnTo>
                  <a:lnTo>
                    <a:pt x="1562" y="7162"/>
                  </a:lnTo>
                  <a:lnTo>
                    <a:pt x="127" y="10744"/>
                  </a:lnTo>
                  <a:lnTo>
                    <a:pt x="0" y="17627"/>
                  </a:lnTo>
                  <a:lnTo>
                    <a:pt x="1168" y="20434"/>
                  </a:lnTo>
                  <a:lnTo>
                    <a:pt x="32232" y="47855"/>
                  </a:lnTo>
                  <a:lnTo>
                    <a:pt x="64571" y="69663"/>
                  </a:lnTo>
                  <a:lnTo>
                    <a:pt x="99262" y="86906"/>
                  </a:lnTo>
                  <a:lnTo>
                    <a:pt x="135919" y="99421"/>
                  </a:lnTo>
                  <a:lnTo>
                    <a:pt x="174153" y="107048"/>
                  </a:lnTo>
                  <a:lnTo>
                    <a:pt x="213575" y="109626"/>
                  </a:lnTo>
                  <a:lnTo>
                    <a:pt x="225391" y="109397"/>
                  </a:lnTo>
                  <a:lnTo>
                    <a:pt x="264503" y="105301"/>
                  </a:lnTo>
                  <a:lnTo>
                    <a:pt x="302310" y="96204"/>
                  </a:lnTo>
                  <a:lnTo>
                    <a:pt x="334674" y="83906"/>
                  </a:lnTo>
                  <a:lnTo>
                    <a:pt x="208850" y="83906"/>
                  </a:lnTo>
                  <a:lnTo>
                    <a:pt x="195741" y="83368"/>
                  </a:lnTo>
                  <a:lnTo>
                    <a:pt x="157121" y="78061"/>
                  </a:lnTo>
                  <a:lnTo>
                    <a:pt x="119920" y="67362"/>
                  </a:lnTo>
                  <a:lnTo>
                    <a:pt x="84603" y="51463"/>
                  </a:lnTo>
                  <a:lnTo>
                    <a:pt x="51634" y="30554"/>
                  </a:lnTo>
                  <a:lnTo>
                    <a:pt x="21475" y="4826"/>
                  </a:lnTo>
                  <a:lnTo>
                    <a:pt x="18961" y="2298"/>
                  </a:lnTo>
                  <a:lnTo>
                    <a:pt x="15671" y="901"/>
                  </a:lnTo>
                  <a:close/>
                </a:path>
                <a:path extrusionOk="0" h="109854" w="427355">
                  <a:moveTo>
                    <a:pt x="417677" y="0"/>
                  </a:moveTo>
                  <a:lnTo>
                    <a:pt x="410908" y="0"/>
                  </a:lnTo>
                  <a:lnTo>
                    <a:pt x="408051" y="1295"/>
                  </a:lnTo>
                  <a:lnTo>
                    <a:pt x="398808" y="10540"/>
                  </a:lnTo>
                  <a:lnTo>
                    <a:pt x="389125" y="19178"/>
                  </a:lnTo>
                  <a:lnTo>
                    <a:pt x="358083" y="42011"/>
                  </a:lnTo>
                  <a:lnTo>
                    <a:pt x="324262" y="60083"/>
                  </a:lnTo>
                  <a:lnTo>
                    <a:pt x="287936" y="73211"/>
                  </a:lnTo>
                  <a:lnTo>
                    <a:pt x="249374" y="81213"/>
                  </a:lnTo>
                  <a:lnTo>
                    <a:pt x="208850" y="83906"/>
                  </a:lnTo>
                  <a:lnTo>
                    <a:pt x="334674" y="83906"/>
                  </a:lnTo>
                  <a:lnTo>
                    <a:pt x="372455" y="63648"/>
                  </a:lnTo>
                  <a:lnTo>
                    <a:pt x="404017" y="40512"/>
                  </a:lnTo>
                  <a:lnTo>
                    <a:pt x="426974" y="9169"/>
                  </a:lnTo>
                  <a:lnTo>
                    <a:pt x="425932" y="6362"/>
                  </a:lnTo>
                  <a:lnTo>
                    <a:pt x="420979" y="1397"/>
                  </a:lnTo>
                  <a:lnTo>
                    <a:pt x="417677" y="0"/>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51" name="Google Shape;351;p16"/>
            <p:cNvSpPr/>
            <p:nvPr/>
          </p:nvSpPr>
          <p:spPr>
            <a:xfrm>
              <a:off x="1896965" y="3935147"/>
              <a:ext cx="177165" cy="58419"/>
            </a:xfrm>
            <a:custGeom>
              <a:rect b="b" l="l" r="r" t="t"/>
              <a:pathLst>
                <a:path extrusionOk="0" h="58420" w="177164">
                  <a:moveTo>
                    <a:pt x="16865" y="546"/>
                  </a:moveTo>
                  <a:lnTo>
                    <a:pt x="9690" y="546"/>
                  </a:lnTo>
                  <a:lnTo>
                    <a:pt x="6413" y="1955"/>
                  </a:lnTo>
                  <a:lnTo>
                    <a:pt x="4038" y="4571"/>
                  </a:lnTo>
                  <a:lnTo>
                    <a:pt x="1435" y="7175"/>
                  </a:lnTo>
                  <a:lnTo>
                    <a:pt x="0" y="10718"/>
                  </a:lnTo>
                  <a:lnTo>
                    <a:pt x="177" y="17627"/>
                  </a:lnTo>
                  <a:lnTo>
                    <a:pt x="1549" y="20662"/>
                  </a:lnTo>
                  <a:lnTo>
                    <a:pt x="38035" y="46763"/>
                  </a:lnTo>
                  <a:lnTo>
                    <a:pt x="75341" y="57161"/>
                  </a:lnTo>
                  <a:lnTo>
                    <a:pt x="88518" y="57873"/>
                  </a:lnTo>
                  <a:lnTo>
                    <a:pt x="91169" y="57845"/>
                  </a:lnTo>
                  <a:lnTo>
                    <a:pt x="129458" y="50715"/>
                  </a:lnTo>
                  <a:lnTo>
                    <a:pt x="163184" y="31703"/>
                  </a:lnTo>
                  <a:lnTo>
                    <a:pt x="164292" y="30709"/>
                  </a:lnTo>
                  <a:lnTo>
                    <a:pt x="81004" y="30709"/>
                  </a:lnTo>
                  <a:lnTo>
                    <a:pt x="68018" y="28743"/>
                  </a:lnTo>
                  <a:lnTo>
                    <a:pt x="55587" y="25035"/>
                  </a:lnTo>
                  <a:lnTo>
                    <a:pt x="43864" y="19651"/>
                  </a:lnTo>
                  <a:lnTo>
                    <a:pt x="33006" y="12660"/>
                  </a:lnTo>
                  <a:lnTo>
                    <a:pt x="23164" y="4127"/>
                  </a:lnTo>
                  <a:lnTo>
                    <a:pt x="20345" y="1816"/>
                  </a:lnTo>
                  <a:lnTo>
                    <a:pt x="16865" y="546"/>
                  </a:lnTo>
                  <a:close/>
                </a:path>
                <a:path extrusionOk="0" h="58420" w="177164">
                  <a:moveTo>
                    <a:pt x="167106" y="0"/>
                  </a:moveTo>
                  <a:lnTo>
                    <a:pt x="160147" y="0"/>
                  </a:lnTo>
                  <a:lnTo>
                    <a:pt x="156997" y="1384"/>
                  </a:lnTo>
                  <a:lnTo>
                    <a:pt x="153061" y="5534"/>
                  </a:lnTo>
                  <a:lnTo>
                    <a:pt x="143933" y="13133"/>
                  </a:lnTo>
                  <a:lnTo>
                    <a:pt x="96192" y="30094"/>
                  </a:lnTo>
                  <a:lnTo>
                    <a:pt x="81004" y="30709"/>
                  </a:lnTo>
                  <a:lnTo>
                    <a:pt x="164292" y="30709"/>
                  </a:lnTo>
                  <a:lnTo>
                    <a:pt x="172999" y="22898"/>
                  </a:lnTo>
                  <a:lnTo>
                    <a:pt x="175488" y="20421"/>
                  </a:lnTo>
                  <a:lnTo>
                    <a:pt x="176556" y="17627"/>
                  </a:lnTo>
                  <a:lnTo>
                    <a:pt x="176644" y="9448"/>
                  </a:lnTo>
                  <a:lnTo>
                    <a:pt x="175488" y="6451"/>
                  </a:lnTo>
                  <a:lnTo>
                    <a:pt x="170459" y="1422"/>
                  </a:lnTo>
                  <a:lnTo>
                    <a:pt x="167106" y="0"/>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grpSp>
        <p:nvGrpSpPr>
          <p:cNvPr id="352" name="Google Shape;352;p16"/>
          <p:cNvGrpSpPr/>
          <p:nvPr/>
        </p:nvGrpSpPr>
        <p:grpSpPr>
          <a:xfrm>
            <a:off x="3860146" y="2736211"/>
            <a:ext cx="504501" cy="696581"/>
            <a:chOff x="1714343" y="2513927"/>
            <a:chExt cx="540385" cy="746125"/>
          </a:xfrm>
        </p:grpSpPr>
        <p:sp>
          <p:nvSpPr>
            <p:cNvPr id="353" name="Google Shape;353;p16"/>
            <p:cNvSpPr/>
            <p:nvPr/>
          </p:nvSpPr>
          <p:spPr>
            <a:xfrm>
              <a:off x="1714343" y="2513927"/>
              <a:ext cx="540385" cy="746125"/>
            </a:xfrm>
            <a:custGeom>
              <a:rect b="b" l="l" r="r" t="t"/>
              <a:pathLst>
                <a:path extrusionOk="0" h="746125" w="540385">
                  <a:moveTo>
                    <a:pt x="5232" y="0"/>
                  </a:moveTo>
                  <a:lnTo>
                    <a:pt x="0" y="5232"/>
                  </a:lnTo>
                  <a:lnTo>
                    <a:pt x="0" y="740575"/>
                  </a:lnTo>
                  <a:lnTo>
                    <a:pt x="5232" y="745794"/>
                  </a:lnTo>
                  <a:lnTo>
                    <a:pt x="535127" y="745794"/>
                  </a:lnTo>
                  <a:lnTo>
                    <a:pt x="540346" y="740575"/>
                  </a:lnTo>
                  <a:lnTo>
                    <a:pt x="540344" y="722502"/>
                  </a:lnTo>
                  <a:lnTo>
                    <a:pt x="23291" y="722502"/>
                  </a:lnTo>
                  <a:lnTo>
                    <a:pt x="23291" y="23291"/>
                  </a:lnTo>
                  <a:lnTo>
                    <a:pt x="436966" y="23291"/>
                  </a:lnTo>
                  <a:lnTo>
                    <a:pt x="417194" y="3517"/>
                  </a:lnTo>
                  <a:lnTo>
                    <a:pt x="410514" y="139"/>
                  </a:lnTo>
                  <a:lnTo>
                    <a:pt x="5232" y="0"/>
                  </a:lnTo>
                  <a:close/>
                </a:path>
                <a:path extrusionOk="0" h="746125" w="540385">
                  <a:moveTo>
                    <a:pt x="436966" y="23291"/>
                  </a:moveTo>
                  <a:lnTo>
                    <a:pt x="397217" y="23291"/>
                  </a:lnTo>
                  <a:lnTo>
                    <a:pt x="397217" y="137921"/>
                  </a:lnTo>
                  <a:lnTo>
                    <a:pt x="402437" y="143141"/>
                  </a:lnTo>
                  <a:lnTo>
                    <a:pt x="517067" y="143141"/>
                  </a:lnTo>
                  <a:lnTo>
                    <a:pt x="517067" y="722502"/>
                  </a:lnTo>
                  <a:lnTo>
                    <a:pt x="540344" y="722502"/>
                  </a:lnTo>
                  <a:lnTo>
                    <a:pt x="540257" y="130086"/>
                  </a:lnTo>
                  <a:lnTo>
                    <a:pt x="533527" y="119862"/>
                  </a:lnTo>
                  <a:lnTo>
                    <a:pt x="420496" y="119862"/>
                  </a:lnTo>
                  <a:lnTo>
                    <a:pt x="420496" y="39750"/>
                  </a:lnTo>
                  <a:lnTo>
                    <a:pt x="453424" y="39750"/>
                  </a:lnTo>
                  <a:lnTo>
                    <a:pt x="436966" y="23291"/>
                  </a:lnTo>
                  <a:close/>
                </a:path>
                <a:path extrusionOk="0" h="746125" w="540385">
                  <a:moveTo>
                    <a:pt x="453424" y="39750"/>
                  </a:moveTo>
                  <a:lnTo>
                    <a:pt x="420496" y="39750"/>
                  </a:lnTo>
                  <a:lnTo>
                    <a:pt x="500583" y="119862"/>
                  </a:lnTo>
                  <a:lnTo>
                    <a:pt x="533527" y="119862"/>
                  </a:lnTo>
                  <a:lnTo>
                    <a:pt x="453424" y="39750"/>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54" name="Google Shape;354;p16"/>
            <p:cNvSpPr/>
            <p:nvPr/>
          </p:nvSpPr>
          <p:spPr>
            <a:xfrm>
              <a:off x="1826738" y="3024785"/>
              <a:ext cx="139065" cy="27305"/>
            </a:xfrm>
            <a:custGeom>
              <a:rect b="b" l="l" r="r" t="t"/>
              <a:pathLst>
                <a:path extrusionOk="0" h="27305" w="139064">
                  <a:moveTo>
                    <a:pt x="133349" y="0"/>
                  </a:moveTo>
                  <a:lnTo>
                    <a:pt x="5473" y="0"/>
                  </a:lnTo>
                  <a:lnTo>
                    <a:pt x="0" y="5816"/>
                  </a:lnTo>
                  <a:lnTo>
                    <a:pt x="0" y="21628"/>
                  </a:lnTo>
                  <a:lnTo>
                    <a:pt x="5245" y="26873"/>
                  </a:lnTo>
                  <a:lnTo>
                    <a:pt x="133591" y="26873"/>
                  </a:lnTo>
                  <a:lnTo>
                    <a:pt x="138836" y="21628"/>
                  </a:lnTo>
                  <a:lnTo>
                    <a:pt x="138836" y="5816"/>
                  </a:lnTo>
                  <a:lnTo>
                    <a:pt x="133349" y="0"/>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55" name="Google Shape;355;p16"/>
            <p:cNvSpPr/>
            <p:nvPr/>
          </p:nvSpPr>
          <p:spPr>
            <a:xfrm>
              <a:off x="1826738" y="3100465"/>
              <a:ext cx="139065" cy="27305"/>
            </a:xfrm>
            <a:custGeom>
              <a:rect b="b" l="l" r="r" t="t"/>
              <a:pathLst>
                <a:path extrusionOk="0" h="27305" w="139064">
                  <a:moveTo>
                    <a:pt x="133349" y="0"/>
                  </a:moveTo>
                  <a:lnTo>
                    <a:pt x="5473" y="0"/>
                  </a:lnTo>
                  <a:lnTo>
                    <a:pt x="0" y="5803"/>
                  </a:lnTo>
                  <a:lnTo>
                    <a:pt x="0" y="21628"/>
                  </a:lnTo>
                  <a:lnTo>
                    <a:pt x="5245" y="26873"/>
                  </a:lnTo>
                  <a:lnTo>
                    <a:pt x="133591" y="26873"/>
                  </a:lnTo>
                  <a:lnTo>
                    <a:pt x="138836" y="21628"/>
                  </a:lnTo>
                  <a:lnTo>
                    <a:pt x="138836" y="5803"/>
                  </a:lnTo>
                  <a:lnTo>
                    <a:pt x="133349" y="0"/>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56" name="Google Shape;356;p16"/>
            <p:cNvSpPr/>
            <p:nvPr/>
          </p:nvSpPr>
          <p:spPr>
            <a:xfrm>
              <a:off x="1826738" y="2962543"/>
              <a:ext cx="313055" cy="0"/>
            </a:xfrm>
            <a:custGeom>
              <a:rect b="b" l="l" r="r" t="t"/>
              <a:pathLst>
                <a:path extrusionOk="0" h="120000" w="313055">
                  <a:moveTo>
                    <a:pt x="0" y="0"/>
                  </a:moveTo>
                  <a:lnTo>
                    <a:pt x="312889" y="0"/>
                  </a:lnTo>
                </a:path>
              </a:pathLst>
            </a:custGeom>
            <a:noFill/>
            <a:ln cap="flat" cmpd="sng" w="281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57" name="Google Shape;357;p16"/>
            <p:cNvSpPr/>
            <p:nvPr/>
          </p:nvSpPr>
          <p:spPr>
            <a:xfrm>
              <a:off x="2000780" y="3024785"/>
              <a:ext cx="139065" cy="27305"/>
            </a:xfrm>
            <a:custGeom>
              <a:rect b="b" l="l" r="r" t="t"/>
              <a:pathLst>
                <a:path extrusionOk="0" h="27305" w="139064">
                  <a:moveTo>
                    <a:pt x="133362" y="0"/>
                  </a:moveTo>
                  <a:lnTo>
                    <a:pt x="5486" y="0"/>
                  </a:lnTo>
                  <a:lnTo>
                    <a:pt x="0" y="5816"/>
                  </a:lnTo>
                  <a:lnTo>
                    <a:pt x="0" y="21628"/>
                  </a:lnTo>
                  <a:lnTo>
                    <a:pt x="5245" y="26873"/>
                  </a:lnTo>
                  <a:lnTo>
                    <a:pt x="133603" y="26873"/>
                  </a:lnTo>
                  <a:lnTo>
                    <a:pt x="138849" y="21628"/>
                  </a:lnTo>
                  <a:lnTo>
                    <a:pt x="138849" y="5816"/>
                  </a:lnTo>
                  <a:lnTo>
                    <a:pt x="133362" y="0"/>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58" name="Google Shape;358;p16"/>
            <p:cNvSpPr/>
            <p:nvPr/>
          </p:nvSpPr>
          <p:spPr>
            <a:xfrm>
              <a:off x="2000780" y="3100465"/>
              <a:ext cx="139065" cy="27305"/>
            </a:xfrm>
            <a:custGeom>
              <a:rect b="b" l="l" r="r" t="t"/>
              <a:pathLst>
                <a:path extrusionOk="0" h="27305" w="139064">
                  <a:moveTo>
                    <a:pt x="133362" y="0"/>
                  </a:moveTo>
                  <a:lnTo>
                    <a:pt x="5486" y="0"/>
                  </a:lnTo>
                  <a:lnTo>
                    <a:pt x="0" y="5803"/>
                  </a:lnTo>
                  <a:lnTo>
                    <a:pt x="0" y="21628"/>
                  </a:lnTo>
                  <a:lnTo>
                    <a:pt x="5245" y="26873"/>
                  </a:lnTo>
                  <a:lnTo>
                    <a:pt x="133603" y="26873"/>
                  </a:lnTo>
                  <a:lnTo>
                    <a:pt x="138849" y="21628"/>
                  </a:lnTo>
                  <a:lnTo>
                    <a:pt x="138849" y="5803"/>
                  </a:lnTo>
                  <a:lnTo>
                    <a:pt x="133362" y="0"/>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59" name="Google Shape;359;p16"/>
            <p:cNvSpPr/>
            <p:nvPr/>
          </p:nvSpPr>
          <p:spPr>
            <a:xfrm>
              <a:off x="1813520" y="2633369"/>
              <a:ext cx="338455" cy="257810"/>
            </a:xfrm>
            <a:custGeom>
              <a:rect b="b" l="l" r="r" t="t"/>
              <a:pathLst>
                <a:path extrusionOk="0" h="257810" w="338455">
                  <a:moveTo>
                    <a:pt x="74218" y="182740"/>
                  </a:moveTo>
                  <a:lnTo>
                    <a:pt x="0" y="182740"/>
                  </a:lnTo>
                  <a:lnTo>
                    <a:pt x="0" y="257263"/>
                  </a:lnTo>
                  <a:lnTo>
                    <a:pt x="74218" y="257263"/>
                  </a:lnTo>
                  <a:lnTo>
                    <a:pt x="74218" y="182740"/>
                  </a:lnTo>
                  <a:close/>
                </a:path>
                <a:path extrusionOk="0" h="257810" w="338455">
                  <a:moveTo>
                    <a:pt x="206336" y="182740"/>
                  </a:moveTo>
                  <a:lnTo>
                    <a:pt x="132118" y="182740"/>
                  </a:lnTo>
                  <a:lnTo>
                    <a:pt x="132118" y="257263"/>
                  </a:lnTo>
                  <a:lnTo>
                    <a:pt x="206336" y="257263"/>
                  </a:lnTo>
                  <a:lnTo>
                    <a:pt x="206336" y="182740"/>
                  </a:lnTo>
                  <a:close/>
                </a:path>
                <a:path extrusionOk="0" h="257810" w="338455">
                  <a:moveTo>
                    <a:pt x="338442" y="182740"/>
                  </a:moveTo>
                  <a:lnTo>
                    <a:pt x="264248" y="182740"/>
                  </a:lnTo>
                  <a:lnTo>
                    <a:pt x="264248" y="257263"/>
                  </a:lnTo>
                  <a:lnTo>
                    <a:pt x="338442" y="257263"/>
                  </a:lnTo>
                  <a:lnTo>
                    <a:pt x="338442" y="182740"/>
                  </a:lnTo>
                  <a:close/>
                </a:path>
                <a:path extrusionOk="0" h="257810" w="338455">
                  <a:moveTo>
                    <a:pt x="305841" y="120484"/>
                  </a:moveTo>
                  <a:lnTo>
                    <a:pt x="32626" y="120484"/>
                  </a:lnTo>
                  <a:lnTo>
                    <a:pt x="28968" y="124167"/>
                  </a:lnTo>
                  <a:lnTo>
                    <a:pt x="28968" y="182740"/>
                  </a:lnTo>
                  <a:lnTo>
                    <a:pt x="45300" y="182740"/>
                  </a:lnTo>
                  <a:lnTo>
                    <a:pt x="45300" y="136880"/>
                  </a:lnTo>
                  <a:lnTo>
                    <a:pt x="309501" y="136880"/>
                  </a:lnTo>
                  <a:lnTo>
                    <a:pt x="309499" y="124167"/>
                  </a:lnTo>
                  <a:lnTo>
                    <a:pt x="305841" y="120484"/>
                  </a:lnTo>
                  <a:close/>
                </a:path>
                <a:path extrusionOk="0" h="257810" w="338455">
                  <a:moveTo>
                    <a:pt x="177406" y="136880"/>
                  </a:moveTo>
                  <a:lnTo>
                    <a:pt x="161061" y="136880"/>
                  </a:lnTo>
                  <a:lnTo>
                    <a:pt x="161061" y="182740"/>
                  </a:lnTo>
                  <a:lnTo>
                    <a:pt x="177406" y="182740"/>
                  </a:lnTo>
                  <a:lnTo>
                    <a:pt x="177406" y="136880"/>
                  </a:lnTo>
                  <a:close/>
                </a:path>
                <a:path extrusionOk="0" h="257810" w="338455">
                  <a:moveTo>
                    <a:pt x="309501" y="136880"/>
                  </a:moveTo>
                  <a:lnTo>
                    <a:pt x="293166" y="136880"/>
                  </a:lnTo>
                  <a:lnTo>
                    <a:pt x="293166" y="182740"/>
                  </a:lnTo>
                  <a:lnTo>
                    <a:pt x="309511" y="182740"/>
                  </a:lnTo>
                  <a:lnTo>
                    <a:pt x="309501" y="136880"/>
                  </a:lnTo>
                  <a:close/>
                </a:path>
                <a:path extrusionOk="0" h="257810" w="338455">
                  <a:moveTo>
                    <a:pt x="177406" y="74498"/>
                  </a:moveTo>
                  <a:lnTo>
                    <a:pt x="161061" y="74498"/>
                  </a:lnTo>
                  <a:lnTo>
                    <a:pt x="161061" y="120484"/>
                  </a:lnTo>
                  <a:lnTo>
                    <a:pt x="177406" y="120484"/>
                  </a:lnTo>
                  <a:lnTo>
                    <a:pt x="177406" y="74498"/>
                  </a:lnTo>
                  <a:close/>
                </a:path>
                <a:path extrusionOk="0" h="257810" w="338455">
                  <a:moveTo>
                    <a:pt x="206336" y="0"/>
                  </a:moveTo>
                  <a:lnTo>
                    <a:pt x="132118" y="0"/>
                  </a:lnTo>
                  <a:lnTo>
                    <a:pt x="132118" y="74498"/>
                  </a:lnTo>
                  <a:lnTo>
                    <a:pt x="206336" y="74498"/>
                  </a:lnTo>
                  <a:lnTo>
                    <a:pt x="206336" y="0"/>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pic>
        <p:nvPicPr>
          <p:cNvPr id="360" name="Google Shape;360;p16"/>
          <p:cNvPicPr preferRelativeResize="0"/>
          <p:nvPr/>
        </p:nvPicPr>
        <p:blipFill rotWithShape="1">
          <a:blip r:embed="rId3">
            <a:alphaModFix/>
          </a:blip>
          <a:srcRect b="0" l="0" r="0" t="0"/>
          <a:stretch/>
        </p:blipFill>
        <p:spPr>
          <a:xfrm>
            <a:off x="758072" y="3522061"/>
            <a:ext cx="778538" cy="778538"/>
          </a:xfrm>
          <a:prstGeom prst="rect">
            <a:avLst/>
          </a:prstGeom>
          <a:noFill/>
          <a:ln>
            <a:noFill/>
          </a:ln>
        </p:spPr>
      </p:pic>
      <p:pic>
        <p:nvPicPr>
          <p:cNvPr id="361" name="Google Shape;361;p16"/>
          <p:cNvPicPr preferRelativeResize="0"/>
          <p:nvPr/>
        </p:nvPicPr>
        <p:blipFill rotWithShape="1">
          <a:blip r:embed="rId4">
            <a:alphaModFix/>
          </a:blip>
          <a:srcRect b="0" l="0" r="0" t="0"/>
          <a:stretch/>
        </p:blipFill>
        <p:spPr>
          <a:xfrm>
            <a:off x="1620915" y="2689615"/>
            <a:ext cx="618861" cy="704644"/>
          </a:xfrm>
          <a:prstGeom prst="rect">
            <a:avLst/>
          </a:prstGeom>
          <a:noFill/>
          <a:ln>
            <a:noFill/>
          </a:ln>
        </p:spPr>
      </p:pic>
      <p:pic>
        <p:nvPicPr>
          <p:cNvPr id="362" name="Google Shape;362;p16"/>
          <p:cNvPicPr preferRelativeResize="0"/>
          <p:nvPr/>
        </p:nvPicPr>
        <p:blipFill rotWithShape="1">
          <a:blip r:embed="rId5">
            <a:alphaModFix/>
          </a:blip>
          <a:srcRect b="0" l="0" r="0" t="0"/>
          <a:stretch/>
        </p:blipFill>
        <p:spPr>
          <a:xfrm>
            <a:off x="3497672" y="5210704"/>
            <a:ext cx="1573166" cy="1609192"/>
          </a:xfrm>
          <a:prstGeom prst="rect">
            <a:avLst/>
          </a:prstGeom>
          <a:noFill/>
          <a:ln>
            <a:noFill/>
          </a:ln>
        </p:spPr>
      </p:pic>
      <p:grpSp>
        <p:nvGrpSpPr>
          <p:cNvPr id="363" name="Google Shape;363;p16"/>
          <p:cNvGrpSpPr/>
          <p:nvPr/>
        </p:nvGrpSpPr>
        <p:grpSpPr>
          <a:xfrm>
            <a:off x="3842127" y="5488687"/>
            <a:ext cx="731784" cy="722555"/>
            <a:chOff x="3049395" y="3134538"/>
            <a:chExt cx="943527" cy="931628"/>
          </a:xfrm>
        </p:grpSpPr>
        <p:sp>
          <p:nvSpPr>
            <p:cNvPr id="364" name="Google Shape;364;p16"/>
            <p:cNvSpPr/>
            <p:nvPr/>
          </p:nvSpPr>
          <p:spPr>
            <a:xfrm>
              <a:off x="3049395" y="3134538"/>
              <a:ext cx="514496" cy="432828"/>
            </a:xfrm>
            <a:custGeom>
              <a:rect b="b" l="l" r="r" t="t"/>
              <a:pathLst>
                <a:path extrusionOk="0" h="432828" w="514496">
                  <a:moveTo>
                    <a:pt x="37281" y="432829"/>
                  </a:moveTo>
                  <a:cubicBezTo>
                    <a:pt x="17075" y="432829"/>
                    <a:pt x="0" y="415760"/>
                    <a:pt x="0" y="395554"/>
                  </a:cubicBezTo>
                  <a:lnTo>
                    <a:pt x="0" y="37287"/>
                  </a:lnTo>
                  <a:cubicBezTo>
                    <a:pt x="0" y="17774"/>
                    <a:pt x="18713" y="0"/>
                    <a:pt x="39256" y="0"/>
                  </a:cubicBezTo>
                  <a:lnTo>
                    <a:pt x="197612" y="0"/>
                  </a:lnTo>
                  <a:cubicBezTo>
                    <a:pt x="212572" y="0"/>
                    <a:pt x="225298" y="8534"/>
                    <a:pt x="231648" y="22816"/>
                  </a:cubicBezTo>
                  <a:lnTo>
                    <a:pt x="236360" y="32271"/>
                  </a:lnTo>
                  <a:lnTo>
                    <a:pt x="237306" y="33217"/>
                  </a:lnTo>
                  <a:cubicBezTo>
                    <a:pt x="239992" y="35903"/>
                    <a:pt x="243675" y="39586"/>
                    <a:pt x="249079" y="39586"/>
                  </a:cubicBezTo>
                  <a:lnTo>
                    <a:pt x="441084" y="39586"/>
                  </a:lnTo>
                  <a:cubicBezTo>
                    <a:pt x="462725" y="39586"/>
                    <a:pt x="480339" y="56305"/>
                    <a:pt x="480339" y="76860"/>
                  </a:cubicBezTo>
                  <a:lnTo>
                    <a:pt x="480339" y="172695"/>
                  </a:lnTo>
                  <a:lnTo>
                    <a:pt x="486969" y="174015"/>
                  </a:lnTo>
                  <a:cubicBezTo>
                    <a:pt x="493643" y="175355"/>
                    <a:pt x="500031" y="179153"/>
                    <a:pt x="506501" y="185636"/>
                  </a:cubicBezTo>
                  <a:cubicBezTo>
                    <a:pt x="512464" y="191592"/>
                    <a:pt x="515664" y="202717"/>
                    <a:pt x="514103" y="212090"/>
                  </a:cubicBezTo>
                  <a:lnTo>
                    <a:pt x="513988" y="212770"/>
                  </a:lnTo>
                  <a:lnTo>
                    <a:pt x="513988" y="214719"/>
                  </a:lnTo>
                  <a:lnTo>
                    <a:pt x="482441" y="396126"/>
                  </a:lnTo>
                  <a:cubicBezTo>
                    <a:pt x="478879" y="417424"/>
                    <a:pt x="461499" y="432829"/>
                    <a:pt x="441078" y="432829"/>
                  </a:cubicBezTo>
                  <a:lnTo>
                    <a:pt x="37281" y="432829"/>
                  </a:lnTo>
                  <a:close/>
                  <a:moveTo>
                    <a:pt x="27953" y="403822"/>
                  </a:moveTo>
                  <a:cubicBezTo>
                    <a:pt x="29661" y="407594"/>
                    <a:pt x="33522" y="409734"/>
                    <a:pt x="37287" y="409734"/>
                  </a:cubicBezTo>
                  <a:lnTo>
                    <a:pt x="441090" y="409734"/>
                  </a:lnTo>
                  <a:cubicBezTo>
                    <a:pt x="449027" y="409734"/>
                    <a:pt x="458552" y="403003"/>
                    <a:pt x="459200" y="394488"/>
                  </a:cubicBezTo>
                  <a:lnTo>
                    <a:pt x="490899" y="212173"/>
                  </a:lnTo>
                  <a:lnTo>
                    <a:pt x="490899" y="204108"/>
                  </a:lnTo>
                  <a:lnTo>
                    <a:pt x="488499" y="201682"/>
                  </a:lnTo>
                  <a:cubicBezTo>
                    <a:pt x="485508" y="198691"/>
                    <a:pt x="483571" y="197288"/>
                    <a:pt x="478701" y="197288"/>
                  </a:cubicBezTo>
                  <a:lnTo>
                    <a:pt x="74905" y="197288"/>
                  </a:lnTo>
                  <a:cubicBezTo>
                    <a:pt x="66961" y="197288"/>
                    <a:pt x="57423" y="204019"/>
                    <a:pt x="56794" y="212547"/>
                  </a:cubicBezTo>
                  <a:lnTo>
                    <a:pt x="24486" y="400342"/>
                  </a:lnTo>
                  <a:lnTo>
                    <a:pt x="27953" y="403822"/>
                  </a:lnTo>
                  <a:close/>
                  <a:moveTo>
                    <a:pt x="37281" y="23095"/>
                  </a:moveTo>
                  <a:cubicBezTo>
                    <a:pt x="32296" y="23095"/>
                    <a:pt x="28118" y="26867"/>
                    <a:pt x="23552" y="31426"/>
                  </a:cubicBezTo>
                  <a:lnTo>
                    <a:pt x="21133" y="33839"/>
                  </a:lnTo>
                  <a:lnTo>
                    <a:pt x="21114" y="37281"/>
                  </a:lnTo>
                  <a:lnTo>
                    <a:pt x="21114" y="218389"/>
                  </a:lnTo>
                  <a:lnTo>
                    <a:pt x="35960" y="198603"/>
                  </a:lnTo>
                  <a:cubicBezTo>
                    <a:pt x="41478" y="191249"/>
                    <a:pt x="46673" y="184315"/>
                    <a:pt x="52838" y="181235"/>
                  </a:cubicBezTo>
                  <a:lnTo>
                    <a:pt x="57404" y="178962"/>
                  </a:lnTo>
                  <a:lnTo>
                    <a:pt x="57404" y="122396"/>
                  </a:lnTo>
                  <a:cubicBezTo>
                    <a:pt x="57404" y="109106"/>
                    <a:pt x="69513" y="96996"/>
                    <a:pt x="82804" y="96996"/>
                  </a:cubicBezTo>
                  <a:lnTo>
                    <a:pt x="393573" y="96996"/>
                  </a:lnTo>
                  <a:cubicBezTo>
                    <a:pt x="406864" y="96996"/>
                    <a:pt x="418973" y="109106"/>
                    <a:pt x="418973" y="122396"/>
                  </a:cubicBezTo>
                  <a:lnTo>
                    <a:pt x="418973" y="174187"/>
                  </a:lnTo>
                  <a:lnTo>
                    <a:pt x="455270" y="174187"/>
                  </a:lnTo>
                  <a:lnTo>
                    <a:pt x="455270" y="76867"/>
                  </a:lnTo>
                  <a:cubicBezTo>
                    <a:pt x="455270" y="68383"/>
                    <a:pt x="449567" y="62687"/>
                    <a:pt x="441084" y="62687"/>
                  </a:cubicBezTo>
                  <a:lnTo>
                    <a:pt x="249079" y="62687"/>
                  </a:lnTo>
                  <a:cubicBezTo>
                    <a:pt x="234823" y="62687"/>
                    <a:pt x="219615" y="52959"/>
                    <a:pt x="212909" y="39541"/>
                  </a:cubicBezTo>
                  <a:cubicBezTo>
                    <a:pt x="212611" y="38938"/>
                    <a:pt x="212319" y="38221"/>
                    <a:pt x="212001" y="37465"/>
                  </a:cubicBezTo>
                  <a:cubicBezTo>
                    <a:pt x="210033" y="32810"/>
                    <a:pt x="205937" y="23095"/>
                    <a:pt x="195637" y="23095"/>
                  </a:cubicBezTo>
                  <a:lnTo>
                    <a:pt x="37281" y="23095"/>
                  </a:lnTo>
                  <a:close/>
                  <a:moveTo>
                    <a:pt x="82480" y="174187"/>
                  </a:moveTo>
                  <a:lnTo>
                    <a:pt x="397859" y="174187"/>
                  </a:lnTo>
                  <a:lnTo>
                    <a:pt x="397859" y="118110"/>
                  </a:lnTo>
                  <a:lnTo>
                    <a:pt x="82480" y="118110"/>
                  </a:lnTo>
                  <a:lnTo>
                    <a:pt x="82480" y="174187"/>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65" name="Google Shape;365;p16"/>
            <p:cNvSpPr/>
            <p:nvPr/>
          </p:nvSpPr>
          <p:spPr>
            <a:xfrm>
              <a:off x="3478922" y="3633344"/>
              <a:ext cx="514000" cy="432822"/>
            </a:xfrm>
            <a:custGeom>
              <a:rect b="b" l="l" r="r" t="t"/>
              <a:pathLst>
                <a:path extrusionOk="0" h="432822" w="514000">
                  <a:moveTo>
                    <a:pt x="37281" y="432822"/>
                  </a:moveTo>
                  <a:cubicBezTo>
                    <a:pt x="17075" y="432822"/>
                    <a:pt x="0" y="415754"/>
                    <a:pt x="0" y="395548"/>
                  </a:cubicBezTo>
                  <a:lnTo>
                    <a:pt x="0" y="37274"/>
                  </a:lnTo>
                  <a:cubicBezTo>
                    <a:pt x="0" y="17069"/>
                    <a:pt x="17069" y="0"/>
                    <a:pt x="37281" y="0"/>
                  </a:cubicBezTo>
                  <a:lnTo>
                    <a:pt x="195637" y="0"/>
                  </a:lnTo>
                  <a:cubicBezTo>
                    <a:pt x="209385" y="0"/>
                    <a:pt x="222803" y="9093"/>
                    <a:pt x="229826" y="23152"/>
                  </a:cubicBezTo>
                  <a:lnTo>
                    <a:pt x="234391" y="32277"/>
                  </a:lnTo>
                  <a:lnTo>
                    <a:pt x="235338" y="33230"/>
                  </a:lnTo>
                  <a:cubicBezTo>
                    <a:pt x="238049" y="35928"/>
                    <a:pt x="241726" y="39592"/>
                    <a:pt x="247104" y="39592"/>
                  </a:cubicBezTo>
                  <a:lnTo>
                    <a:pt x="439109" y="39592"/>
                  </a:lnTo>
                  <a:cubicBezTo>
                    <a:pt x="459315" y="39592"/>
                    <a:pt x="476383" y="56667"/>
                    <a:pt x="476383" y="76879"/>
                  </a:cubicBezTo>
                  <a:lnTo>
                    <a:pt x="476383" y="174682"/>
                  </a:lnTo>
                  <a:lnTo>
                    <a:pt x="483019" y="176009"/>
                  </a:lnTo>
                  <a:cubicBezTo>
                    <a:pt x="489591" y="177324"/>
                    <a:pt x="495878" y="181013"/>
                    <a:pt x="502228" y="187280"/>
                  </a:cubicBezTo>
                  <a:cubicBezTo>
                    <a:pt x="507771" y="194348"/>
                    <a:pt x="511728" y="203416"/>
                    <a:pt x="514001" y="214281"/>
                  </a:cubicBezTo>
                  <a:lnTo>
                    <a:pt x="514001" y="214712"/>
                  </a:lnTo>
                  <a:lnTo>
                    <a:pt x="482454" y="396113"/>
                  </a:lnTo>
                  <a:cubicBezTo>
                    <a:pt x="479076" y="416382"/>
                    <a:pt x="460521" y="432816"/>
                    <a:pt x="441090" y="432816"/>
                  </a:cubicBezTo>
                  <a:lnTo>
                    <a:pt x="37281" y="432816"/>
                  </a:lnTo>
                  <a:close/>
                  <a:moveTo>
                    <a:pt x="20517" y="402317"/>
                  </a:moveTo>
                  <a:lnTo>
                    <a:pt x="25514" y="407314"/>
                  </a:lnTo>
                  <a:cubicBezTo>
                    <a:pt x="28505" y="410305"/>
                    <a:pt x="30442" y="411715"/>
                    <a:pt x="35306" y="411715"/>
                  </a:cubicBezTo>
                  <a:lnTo>
                    <a:pt x="439103" y="411715"/>
                  </a:lnTo>
                  <a:cubicBezTo>
                    <a:pt x="447040" y="411715"/>
                    <a:pt x="456578" y="404984"/>
                    <a:pt x="457213" y="396462"/>
                  </a:cubicBezTo>
                  <a:lnTo>
                    <a:pt x="488918" y="214160"/>
                  </a:lnTo>
                  <a:lnTo>
                    <a:pt x="488918" y="206089"/>
                  </a:lnTo>
                  <a:lnTo>
                    <a:pt x="486505" y="203657"/>
                  </a:lnTo>
                  <a:cubicBezTo>
                    <a:pt x="483521" y="200673"/>
                    <a:pt x="481578" y="199269"/>
                    <a:pt x="476714" y="199269"/>
                  </a:cubicBezTo>
                  <a:lnTo>
                    <a:pt x="70942" y="199269"/>
                  </a:lnTo>
                  <a:cubicBezTo>
                    <a:pt x="62998" y="199269"/>
                    <a:pt x="53461" y="206007"/>
                    <a:pt x="52826" y="214535"/>
                  </a:cubicBezTo>
                  <a:lnTo>
                    <a:pt x="20517" y="402317"/>
                  </a:lnTo>
                  <a:close/>
                  <a:moveTo>
                    <a:pt x="37281" y="25070"/>
                  </a:moveTo>
                  <a:cubicBezTo>
                    <a:pt x="28067" y="25070"/>
                    <a:pt x="21114" y="31172"/>
                    <a:pt x="21114" y="39256"/>
                  </a:cubicBezTo>
                  <a:lnTo>
                    <a:pt x="21114" y="218396"/>
                  </a:lnTo>
                  <a:lnTo>
                    <a:pt x="35966" y="198603"/>
                  </a:lnTo>
                  <a:cubicBezTo>
                    <a:pt x="41472" y="191262"/>
                    <a:pt x="46666" y="184328"/>
                    <a:pt x="52851" y="181235"/>
                  </a:cubicBezTo>
                  <a:lnTo>
                    <a:pt x="57410" y="178956"/>
                  </a:lnTo>
                  <a:lnTo>
                    <a:pt x="57410" y="122396"/>
                  </a:lnTo>
                  <a:cubicBezTo>
                    <a:pt x="57410" y="109093"/>
                    <a:pt x="69520" y="96990"/>
                    <a:pt x="82810" y="96990"/>
                  </a:cubicBezTo>
                  <a:lnTo>
                    <a:pt x="391592" y="96990"/>
                  </a:lnTo>
                  <a:cubicBezTo>
                    <a:pt x="404889" y="96990"/>
                    <a:pt x="416992" y="109093"/>
                    <a:pt x="416992" y="122396"/>
                  </a:cubicBezTo>
                  <a:lnTo>
                    <a:pt x="416992" y="176168"/>
                  </a:lnTo>
                  <a:lnTo>
                    <a:pt x="453282" y="176168"/>
                  </a:lnTo>
                  <a:lnTo>
                    <a:pt x="453282" y="78848"/>
                  </a:lnTo>
                  <a:cubicBezTo>
                    <a:pt x="453282" y="70358"/>
                    <a:pt x="447580" y="64662"/>
                    <a:pt x="439096" y="64662"/>
                  </a:cubicBezTo>
                  <a:lnTo>
                    <a:pt x="247091" y="64662"/>
                  </a:lnTo>
                  <a:cubicBezTo>
                    <a:pt x="233356" y="64662"/>
                    <a:pt x="219939" y="55581"/>
                    <a:pt x="212909" y="41510"/>
                  </a:cubicBezTo>
                  <a:lnTo>
                    <a:pt x="209429" y="34550"/>
                  </a:lnTo>
                  <a:cubicBezTo>
                    <a:pt x="207702" y="28689"/>
                    <a:pt x="200673" y="25070"/>
                    <a:pt x="195631" y="25070"/>
                  </a:cubicBezTo>
                  <a:lnTo>
                    <a:pt x="37281" y="25070"/>
                  </a:lnTo>
                  <a:close/>
                  <a:moveTo>
                    <a:pt x="80505" y="176162"/>
                  </a:moveTo>
                  <a:lnTo>
                    <a:pt x="395891" y="176162"/>
                  </a:lnTo>
                  <a:lnTo>
                    <a:pt x="395891" y="120085"/>
                  </a:lnTo>
                  <a:lnTo>
                    <a:pt x="80505" y="120085"/>
                  </a:lnTo>
                  <a:lnTo>
                    <a:pt x="80505" y="176162"/>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66" name="Google Shape;366;p16"/>
            <p:cNvSpPr/>
            <p:nvPr/>
          </p:nvSpPr>
          <p:spPr>
            <a:xfrm>
              <a:off x="3613536" y="3293409"/>
              <a:ext cx="238848" cy="341255"/>
            </a:xfrm>
            <a:custGeom>
              <a:rect b="b" l="l" r="r" t="t"/>
              <a:pathLst>
                <a:path extrusionOk="0" h="341255" w="238848">
                  <a:moveTo>
                    <a:pt x="227292" y="341256"/>
                  </a:moveTo>
                  <a:cubicBezTo>
                    <a:pt x="219951" y="341256"/>
                    <a:pt x="215747" y="337052"/>
                    <a:pt x="215747" y="329711"/>
                  </a:cubicBezTo>
                  <a:lnTo>
                    <a:pt x="215747" y="98120"/>
                  </a:lnTo>
                  <a:cubicBezTo>
                    <a:pt x="215747" y="84639"/>
                    <a:pt x="205029" y="70079"/>
                    <a:pt x="187706" y="70079"/>
                  </a:cubicBezTo>
                  <a:lnTo>
                    <a:pt x="46183" y="70079"/>
                  </a:lnTo>
                  <a:lnTo>
                    <a:pt x="82156" y="97066"/>
                  </a:lnTo>
                  <a:lnTo>
                    <a:pt x="82524" y="97282"/>
                  </a:lnTo>
                  <a:cubicBezTo>
                    <a:pt x="84525" y="98476"/>
                    <a:pt x="85801" y="100400"/>
                    <a:pt x="86309" y="102965"/>
                  </a:cubicBezTo>
                  <a:cubicBezTo>
                    <a:pt x="86970" y="106325"/>
                    <a:pt x="86093" y="110351"/>
                    <a:pt x="84125" y="112960"/>
                  </a:cubicBezTo>
                  <a:lnTo>
                    <a:pt x="83864" y="113309"/>
                  </a:lnTo>
                  <a:lnTo>
                    <a:pt x="83655" y="113678"/>
                  </a:lnTo>
                  <a:cubicBezTo>
                    <a:pt x="81559" y="117164"/>
                    <a:pt x="77724" y="117685"/>
                    <a:pt x="75616" y="117685"/>
                  </a:cubicBezTo>
                  <a:lnTo>
                    <a:pt x="75616" y="117685"/>
                  </a:lnTo>
                  <a:cubicBezTo>
                    <a:pt x="72834" y="117685"/>
                    <a:pt x="69958" y="116789"/>
                    <a:pt x="67957" y="115278"/>
                  </a:cubicBezTo>
                  <a:lnTo>
                    <a:pt x="4438" y="67640"/>
                  </a:lnTo>
                  <a:lnTo>
                    <a:pt x="4248" y="67513"/>
                  </a:lnTo>
                  <a:cubicBezTo>
                    <a:pt x="2419" y="66294"/>
                    <a:pt x="0" y="64053"/>
                    <a:pt x="0" y="58547"/>
                  </a:cubicBezTo>
                  <a:cubicBezTo>
                    <a:pt x="0" y="55918"/>
                    <a:pt x="2000" y="52178"/>
                    <a:pt x="5118" y="48927"/>
                  </a:cubicBezTo>
                  <a:lnTo>
                    <a:pt x="67957" y="1803"/>
                  </a:lnTo>
                  <a:cubicBezTo>
                    <a:pt x="69507" y="641"/>
                    <a:pt x="71767" y="0"/>
                    <a:pt x="74307" y="0"/>
                  </a:cubicBezTo>
                  <a:cubicBezTo>
                    <a:pt x="78334" y="0"/>
                    <a:pt x="82283" y="1645"/>
                    <a:pt x="84125" y="4102"/>
                  </a:cubicBezTo>
                  <a:cubicBezTo>
                    <a:pt x="87357" y="8427"/>
                    <a:pt x="86131" y="17037"/>
                    <a:pt x="81813" y="20276"/>
                  </a:cubicBezTo>
                  <a:lnTo>
                    <a:pt x="46183" y="46996"/>
                  </a:lnTo>
                  <a:lnTo>
                    <a:pt x="187712" y="46996"/>
                  </a:lnTo>
                  <a:cubicBezTo>
                    <a:pt x="215906" y="46996"/>
                    <a:pt x="238849" y="69939"/>
                    <a:pt x="238849" y="98127"/>
                  </a:cubicBezTo>
                  <a:lnTo>
                    <a:pt x="238849" y="329717"/>
                  </a:lnTo>
                  <a:cubicBezTo>
                    <a:pt x="238842" y="337052"/>
                    <a:pt x="234632" y="341256"/>
                    <a:pt x="227292" y="34125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67" name="Google Shape;367;p16"/>
            <p:cNvSpPr/>
            <p:nvPr/>
          </p:nvSpPr>
          <p:spPr>
            <a:xfrm>
              <a:off x="3199833" y="3635325"/>
              <a:ext cx="238848" cy="341267"/>
            </a:xfrm>
            <a:custGeom>
              <a:rect b="b" l="l" r="r" t="t"/>
              <a:pathLst>
                <a:path extrusionOk="0" h="341267" w="238848">
                  <a:moveTo>
                    <a:pt x="164548" y="341268"/>
                  </a:moveTo>
                  <a:cubicBezTo>
                    <a:pt x="160522" y="341268"/>
                    <a:pt x="156566" y="339617"/>
                    <a:pt x="154730" y="337160"/>
                  </a:cubicBezTo>
                  <a:cubicBezTo>
                    <a:pt x="151498" y="332842"/>
                    <a:pt x="152724" y="324237"/>
                    <a:pt x="157042" y="320999"/>
                  </a:cubicBezTo>
                  <a:lnTo>
                    <a:pt x="192665" y="294272"/>
                  </a:lnTo>
                  <a:lnTo>
                    <a:pt x="51143" y="294272"/>
                  </a:lnTo>
                  <a:cubicBezTo>
                    <a:pt x="22949" y="294272"/>
                    <a:pt x="0" y="271342"/>
                    <a:pt x="0" y="243135"/>
                  </a:cubicBezTo>
                  <a:lnTo>
                    <a:pt x="0" y="11544"/>
                  </a:lnTo>
                  <a:cubicBezTo>
                    <a:pt x="0" y="4216"/>
                    <a:pt x="4223" y="0"/>
                    <a:pt x="11551" y="0"/>
                  </a:cubicBezTo>
                  <a:cubicBezTo>
                    <a:pt x="18891" y="0"/>
                    <a:pt x="23095" y="4216"/>
                    <a:pt x="23095" y="11544"/>
                  </a:cubicBezTo>
                  <a:lnTo>
                    <a:pt x="23095" y="243135"/>
                  </a:lnTo>
                  <a:cubicBezTo>
                    <a:pt x="23095" y="256629"/>
                    <a:pt x="33814" y="271177"/>
                    <a:pt x="51137" y="271177"/>
                  </a:cubicBezTo>
                  <a:lnTo>
                    <a:pt x="192665" y="271177"/>
                  </a:lnTo>
                  <a:lnTo>
                    <a:pt x="156692" y="244202"/>
                  </a:lnTo>
                  <a:lnTo>
                    <a:pt x="156331" y="243980"/>
                  </a:lnTo>
                  <a:cubicBezTo>
                    <a:pt x="154324" y="242779"/>
                    <a:pt x="153048" y="240868"/>
                    <a:pt x="152540" y="238296"/>
                  </a:cubicBezTo>
                  <a:cubicBezTo>
                    <a:pt x="151879" y="234937"/>
                    <a:pt x="152755" y="230905"/>
                    <a:pt x="154724" y="228289"/>
                  </a:cubicBezTo>
                  <a:lnTo>
                    <a:pt x="154978" y="227952"/>
                  </a:lnTo>
                  <a:lnTo>
                    <a:pt x="155194" y="227578"/>
                  </a:lnTo>
                  <a:cubicBezTo>
                    <a:pt x="157283" y="224091"/>
                    <a:pt x="161125" y="223571"/>
                    <a:pt x="163227" y="223571"/>
                  </a:cubicBezTo>
                  <a:cubicBezTo>
                    <a:pt x="166014" y="223571"/>
                    <a:pt x="168885" y="224479"/>
                    <a:pt x="170891" y="225977"/>
                  </a:cubicBezTo>
                  <a:lnTo>
                    <a:pt x="234607" y="273748"/>
                  </a:lnTo>
                  <a:cubicBezTo>
                    <a:pt x="236429" y="274961"/>
                    <a:pt x="238849" y="277209"/>
                    <a:pt x="238849" y="282727"/>
                  </a:cubicBezTo>
                  <a:cubicBezTo>
                    <a:pt x="238849" y="285343"/>
                    <a:pt x="236861" y="289071"/>
                    <a:pt x="233731" y="292335"/>
                  </a:cubicBezTo>
                  <a:lnTo>
                    <a:pt x="170891" y="339452"/>
                  </a:lnTo>
                  <a:cubicBezTo>
                    <a:pt x="169335" y="340627"/>
                    <a:pt x="167087" y="341268"/>
                    <a:pt x="164548" y="341268"/>
                  </a:cubicBezTo>
                  <a:lnTo>
                    <a:pt x="164548" y="341268"/>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grpSp>
        <p:nvGrpSpPr>
          <p:cNvPr id="368" name="Google Shape;368;p16"/>
          <p:cNvGrpSpPr/>
          <p:nvPr/>
        </p:nvGrpSpPr>
        <p:grpSpPr>
          <a:xfrm>
            <a:off x="7165246" y="3201458"/>
            <a:ext cx="2065016" cy="2097615"/>
            <a:chOff x="7632240" y="3006907"/>
            <a:chExt cx="2211896" cy="2246813"/>
          </a:xfrm>
        </p:grpSpPr>
        <p:grpSp>
          <p:nvGrpSpPr>
            <p:cNvPr id="369" name="Google Shape;369;p16"/>
            <p:cNvGrpSpPr/>
            <p:nvPr/>
          </p:nvGrpSpPr>
          <p:grpSpPr>
            <a:xfrm>
              <a:off x="7632240" y="3006907"/>
              <a:ext cx="2211896" cy="2246813"/>
              <a:chOff x="7157446" y="3318452"/>
              <a:chExt cx="1368018" cy="1389614"/>
            </a:xfrm>
          </p:grpSpPr>
          <p:grpSp>
            <p:nvGrpSpPr>
              <p:cNvPr id="370" name="Google Shape;370;p16"/>
              <p:cNvGrpSpPr/>
              <p:nvPr/>
            </p:nvGrpSpPr>
            <p:grpSpPr>
              <a:xfrm>
                <a:off x="7157446" y="3318452"/>
                <a:ext cx="1368018" cy="1368018"/>
                <a:chOff x="7157446" y="3318452"/>
                <a:chExt cx="1368018" cy="1368018"/>
              </a:xfrm>
            </p:grpSpPr>
            <p:sp>
              <p:nvSpPr>
                <p:cNvPr id="371" name="Google Shape;371;p16"/>
                <p:cNvSpPr/>
                <p:nvPr/>
              </p:nvSpPr>
              <p:spPr>
                <a:xfrm>
                  <a:off x="7157446" y="3318452"/>
                  <a:ext cx="1368018" cy="1368018"/>
                </a:xfrm>
                <a:custGeom>
                  <a:rect b="b" l="l" r="r" t="t"/>
                  <a:pathLst>
                    <a:path extrusionOk="0" h="1368018" w="1368018">
                      <a:moveTo>
                        <a:pt x="1368019" y="684009"/>
                      </a:moveTo>
                      <a:cubicBezTo>
                        <a:pt x="1368019" y="1061777"/>
                        <a:pt x="1061778" y="1368019"/>
                        <a:pt x="684009" y="1368019"/>
                      </a:cubicBezTo>
                      <a:cubicBezTo>
                        <a:pt x="306242" y="1368019"/>
                        <a:pt x="0" y="1061777"/>
                        <a:pt x="0" y="684009"/>
                      </a:cubicBezTo>
                      <a:cubicBezTo>
                        <a:pt x="0" y="306241"/>
                        <a:pt x="306241" y="0"/>
                        <a:pt x="684009" y="0"/>
                      </a:cubicBezTo>
                      <a:cubicBezTo>
                        <a:pt x="1061777" y="0"/>
                        <a:pt x="1368019" y="306241"/>
                        <a:pt x="1368019" y="684009"/>
                      </a:cubicBezTo>
                      <a:close/>
                    </a:path>
                  </a:pathLst>
                </a:custGeom>
                <a:solidFill>
                  <a:srgbClr val="1EFEC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sp>
              <p:nvSpPr>
                <p:cNvPr id="372" name="Google Shape;372;p16"/>
                <p:cNvSpPr/>
                <p:nvPr/>
              </p:nvSpPr>
              <p:spPr>
                <a:xfrm>
                  <a:off x="7279667" y="3440692"/>
                  <a:ext cx="1123567" cy="1123566"/>
                </a:xfrm>
                <a:custGeom>
                  <a:rect b="b" l="l" r="r" t="t"/>
                  <a:pathLst>
                    <a:path extrusionOk="0" h="1123566" w="1123567">
                      <a:moveTo>
                        <a:pt x="1122782" y="591183"/>
                      </a:moveTo>
                      <a:cubicBezTo>
                        <a:pt x="1106542" y="901040"/>
                        <a:pt x="842205" y="1139022"/>
                        <a:pt x="532375" y="1122782"/>
                      </a:cubicBezTo>
                      <a:cubicBezTo>
                        <a:pt x="222556" y="1106542"/>
                        <a:pt x="-15465" y="842223"/>
                        <a:pt x="785" y="532366"/>
                      </a:cubicBezTo>
                      <a:cubicBezTo>
                        <a:pt x="17016" y="222555"/>
                        <a:pt x="281382" y="-15465"/>
                        <a:pt x="591202" y="785"/>
                      </a:cubicBezTo>
                      <a:cubicBezTo>
                        <a:pt x="901031" y="17025"/>
                        <a:pt x="1139042" y="281382"/>
                        <a:pt x="1122782" y="591183"/>
                      </a:cubicBezTo>
                      <a:close/>
                    </a:path>
                  </a:pathLst>
                </a:custGeom>
                <a:solidFill>
                  <a:srgbClr val="01CC9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sp>
            <p:nvSpPr>
              <p:cNvPr id="373" name="Google Shape;373;p16"/>
              <p:cNvSpPr/>
              <p:nvPr/>
            </p:nvSpPr>
            <p:spPr>
              <a:xfrm>
                <a:off x="8212874" y="4516707"/>
                <a:ext cx="175315" cy="191359"/>
              </a:xfrm>
              <a:custGeom>
                <a:rect b="b" l="l" r="r" t="t"/>
                <a:pathLst>
                  <a:path extrusionOk="0" h="191359" w="175315">
                    <a:moveTo>
                      <a:pt x="157410" y="190233"/>
                    </a:moveTo>
                    <a:lnTo>
                      <a:pt x="0" y="120358"/>
                    </a:lnTo>
                    <a:cubicBezTo>
                      <a:pt x="23393" y="107356"/>
                      <a:pt x="46205" y="92755"/>
                      <a:pt x="68332" y="76638"/>
                    </a:cubicBezTo>
                    <a:cubicBezTo>
                      <a:pt x="100412" y="53273"/>
                      <a:pt x="129968" y="27603"/>
                      <a:pt x="156581" y="0"/>
                    </a:cubicBezTo>
                    <a:lnTo>
                      <a:pt x="175231" y="177279"/>
                    </a:lnTo>
                    <a:cubicBezTo>
                      <a:pt x="176326" y="187071"/>
                      <a:pt x="166525" y="194224"/>
                      <a:pt x="157410" y="190233"/>
                    </a:cubicBezTo>
                    <a:close/>
                  </a:path>
                </a:pathLst>
              </a:custGeom>
              <a:solidFill>
                <a:srgbClr val="01CC9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1" i="0" sz="1800" u="none" cap="none" strike="noStrike">
                  <a:solidFill>
                    <a:srgbClr val="000000"/>
                  </a:solidFill>
                  <a:latin typeface="Calibri"/>
                  <a:ea typeface="Calibri"/>
                  <a:cs typeface="Calibri"/>
                  <a:sym typeface="Calibri"/>
                </a:endParaRPr>
              </a:p>
            </p:txBody>
          </p:sp>
        </p:grpSp>
        <p:sp>
          <p:nvSpPr>
            <p:cNvPr id="374" name="Google Shape;374;p16"/>
            <p:cNvSpPr/>
            <p:nvPr/>
          </p:nvSpPr>
          <p:spPr>
            <a:xfrm>
              <a:off x="7743794" y="3468428"/>
              <a:ext cx="1960094" cy="115383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600"/>
                <a:buFont typeface="Roboto"/>
                <a:buNone/>
              </a:pPr>
              <a:r>
                <a:rPr b="1" i="0" lang="en-US" sz="1600" u="none" cap="none" strike="noStrike">
                  <a:solidFill>
                    <a:srgbClr val="FFFFFF"/>
                  </a:solidFill>
                  <a:latin typeface="Roboto"/>
                  <a:ea typeface="Roboto"/>
                  <a:cs typeface="Roboto"/>
                  <a:sym typeface="Roboto"/>
                </a:rPr>
                <a:t>Reconcile inconsistencies and identify gaps</a:t>
              </a:r>
              <a:endParaRPr/>
            </a:p>
          </p:txBody>
        </p:sp>
      </p:grpSp>
      <p:pic>
        <p:nvPicPr>
          <p:cNvPr id="375" name="Google Shape;375;p16"/>
          <p:cNvPicPr preferRelativeResize="0"/>
          <p:nvPr/>
        </p:nvPicPr>
        <p:blipFill rotWithShape="1">
          <a:blip r:embed="rId6">
            <a:alphaModFix/>
          </a:blip>
          <a:srcRect b="0" l="0" r="0" t="0"/>
          <a:stretch/>
        </p:blipFill>
        <p:spPr>
          <a:xfrm>
            <a:off x="7090450" y="4485934"/>
            <a:ext cx="1914071" cy="1925821"/>
          </a:xfrm>
          <a:prstGeom prst="rect">
            <a:avLst/>
          </a:prstGeom>
          <a:noFill/>
          <a:ln>
            <a:noFill/>
          </a:ln>
        </p:spPr>
      </p:pic>
      <p:grpSp>
        <p:nvGrpSpPr>
          <p:cNvPr id="376" name="Google Shape;376;p16"/>
          <p:cNvGrpSpPr/>
          <p:nvPr/>
        </p:nvGrpSpPr>
        <p:grpSpPr>
          <a:xfrm>
            <a:off x="7705183" y="5011779"/>
            <a:ext cx="564317" cy="694550"/>
            <a:chOff x="6967111" y="3171435"/>
            <a:chExt cx="643635" cy="792173"/>
          </a:xfrm>
        </p:grpSpPr>
        <p:sp>
          <p:nvSpPr>
            <p:cNvPr id="377" name="Google Shape;377;p16"/>
            <p:cNvSpPr/>
            <p:nvPr/>
          </p:nvSpPr>
          <p:spPr>
            <a:xfrm>
              <a:off x="6967111" y="3171435"/>
              <a:ext cx="643635" cy="792173"/>
            </a:xfrm>
            <a:custGeom>
              <a:rect b="b" l="l" r="r" t="t"/>
              <a:pathLst>
                <a:path extrusionOk="0" h="792173" w="643635">
                  <a:moveTo>
                    <a:pt x="643191" y="133176"/>
                  </a:moveTo>
                  <a:cubicBezTo>
                    <a:pt x="642620" y="130750"/>
                    <a:pt x="641286" y="128565"/>
                    <a:pt x="639445" y="126876"/>
                  </a:cubicBezTo>
                  <a:lnTo>
                    <a:pt x="498792" y="3109"/>
                  </a:lnTo>
                  <a:cubicBezTo>
                    <a:pt x="496506" y="1121"/>
                    <a:pt x="493585" y="22"/>
                    <a:pt x="490601" y="22"/>
                  </a:cubicBezTo>
                  <a:lnTo>
                    <a:pt x="40513" y="22"/>
                  </a:lnTo>
                  <a:cubicBezTo>
                    <a:pt x="18923" y="-701"/>
                    <a:pt x="762" y="16253"/>
                    <a:pt x="64" y="37887"/>
                  </a:cubicBezTo>
                  <a:cubicBezTo>
                    <a:pt x="64" y="38154"/>
                    <a:pt x="0" y="38421"/>
                    <a:pt x="0" y="38694"/>
                  </a:cubicBezTo>
                  <a:lnTo>
                    <a:pt x="0" y="756555"/>
                  </a:lnTo>
                  <a:cubicBezTo>
                    <a:pt x="0" y="775847"/>
                    <a:pt x="18605" y="792140"/>
                    <a:pt x="40513" y="792140"/>
                  </a:cubicBezTo>
                  <a:lnTo>
                    <a:pt x="603123" y="792140"/>
                  </a:lnTo>
                  <a:cubicBezTo>
                    <a:pt x="624522" y="793011"/>
                    <a:pt x="642620" y="776418"/>
                    <a:pt x="643636" y="755012"/>
                  </a:cubicBezTo>
                  <a:lnTo>
                    <a:pt x="643636" y="136160"/>
                  </a:lnTo>
                  <a:cubicBezTo>
                    <a:pt x="643636" y="135163"/>
                    <a:pt x="643509" y="134154"/>
                    <a:pt x="643191" y="133176"/>
                  </a:cubicBezTo>
                  <a:close/>
                  <a:moveTo>
                    <a:pt x="597027" y="123797"/>
                  </a:moveTo>
                  <a:lnTo>
                    <a:pt x="512445" y="123797"/>
                  </a:lnTo>
                  <a:cubicBezTo>
                    <a:pt x="503047" y="123797"/>
                    <a:pt x="495109" y="118126"/>
                    <a:pt x="495109" y="111420"/>
                  </a:cubicBezTo>
                  <a:lnTo>
                    <a:pt x="495109" y="38827"/>
                  </a:lnTo>
                  <a:lnTo>
                    <a:pt x="597027" y="123797"/>
                  </a:lnTo>
                  <a:close/>
                  <a:moveTo>
                    <a:pt x="603123" y="767401"/>
                  </a:moveTo>
                  <a:lnTo>
                    <a:pt x="40513" y="767401"/>
                  </a:lnTo>
                  <a:cubicBezTo>
                    <a:pt x="31814" y="767401"/>
                    <a:pt x="24764" y="761470"/>
                    <a:pt x="24764" y="756568"/>
                  </a:cubicBezTo>
                  <a:lnTo>
                    <a:pt x="24764" y="38700"/>
                  </a:lnTo>
                  <a:cubicBezTo>
                    <a:pt x="25146" y="30648"/>
                    <a:pt x="31940" y="24400"/>
                    <a:pt x="40005" y="24743"/>
                  </a:cubicBezTo>
                  <a:cubicBezTo>
                    <a:pt x="40195" y="24749"/>
                    <a:pt x="40386" y="24762"/>
                    <a:pt x="40513" y="24775"/>
                  </a:cubicBezTo>
                  <a:lnTo>
                    <a:pt x="470344" y="24775"/>
                  </a:lnTo>
                  <a:lnTo>
                    <a:pt x="470344" y="111414"/>
                  </a:lnTo>
                  <a:cubicBezTo>
                    <a:pt x="470344" y="131893"/>
                    <a:pt x="489267" y="148543"/>
                    <a:pt x="512445" y="148543"/>
                  </a:cubicBezTo>
                  <a:lnTo>
                    <a:pt x="618871" y="148543"/>
                  </a:lnTo>
                  <a:lnTo>
                    <a:pt x="618871" y="755018"/>
                  </a:lnTo>
                  <a:cubicBezTo>
                    <a:pt x="617727" y="762676"/>
                    <a:pt x="610806" y="768106"/>
                    <a:pt x="603123" y="767401"/>
                  </a:cubicBezTo>
                  <a:lnTo>
                    <a:pt x="603123" y="76740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78" name="Google Shape;378;p16"/>
            <p:cNvSpPr/>
            <p:nvPr/>
          </p:nvSpPr>
          <p:spPr>
            <a:xfrm>
              <a:off x="7041405" y="3251912"/>
              <a:ext cx="297053" cy="24752"/>
            </a:xfrm>
            <a:custGeom>
              <a:rect b="b" l="l" r="r" t="t"/>
              <a:pathLst>
                <a:path extrusionOk="0" h="24752" w="297053">
                  <a:moveTo>
                    <a:pt x="12382" y="24752"/>
                  </a:moveTo>
                  <a:lnTo>
                    <a:pt x="284670" y="24752"/>
                  </a:lnTo>
                  <a:cubicBezTo>
                    <a:pt x="291529" y="24752"/>
                    <a:pt x="297053" y="19215"/>
                    <a:pt x="297053" y="12376"/>
                  </a:cubicBezTo>
                  <a:cubicBezTo>
                    <a:pt x="297053" y="5537"/>
                    <a:pt x="291529" y="0"/>
                    <a:pt x="284670" y="0"/>
                  </a:cubicBezTo>
                  <a:lnTo>
                    <a:pt x="12382" y="0"/>
                  </a:lnTo>
                  <a:cubicBezTo>
                    <a:pt x="5524" y="0"/>
                    <a:pt x="0" y="5537"/>
                    <a:pt x="0" y="12376"/>
                  </a:cubicBezTo>
                  <a:cubicBezTo>
                    <a:pt x="0" y="19215"/>
                    <a:pt x="5524" y="24752"/>
                    <a:pt x="12382" y="2475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79" name="Google Shape;379;p16"/>
            <p:cNvSpPr/>
            <p:nvPr/>
          </p:nvSpPr>
          <p:spPr>
            <a:xfrm>
              <a:off x="7041406" y="3623214"/>
              <a:ext cx="86612" cy="61770"/>
            </a:xfrm>
            <a:custGeom>
              <a:rect b="b" l="l" r="r" t="t"/>
              <a:pathLst>
                <a:path extrusionOk="0" h="61770" w="86612">
                  <a:moveTo>
                    <a:pt x="66420" y="2783"/>
                  </a:moveTo>
                  <a:lnTo>
                    <a:pt x="30607" y="31980"/>
                  </a:lnTo>
                  <a:lnTo>
                    <a:pt x="22034" y="21210"/>
                  </a:lnTo>
                  <a:cubicBezTo>
                    <a:pt x="17843" y="15845"/>
                    <a:pt x="10032" y="14943"/>
                    <a:pt x="4698" y="19185"/>
                  </a:cubicBezTo>
                  <a:cubicBezTo>
                    <a:pt x="-636" y="23427"/>
                    <a:pt x="-1588" y="31206"/>
                    <a:pt x="2667" y="36565"/>
                  </a:cubicBezTo>
                  <a:lnTo>
                    <a:pt x="18986" y="57196"/>
                  </a:lnTo>
                  <a:cubicBezTo>
                    <a:pt x="23368" y="62447"/>
                    <a:pt x="31114" y="63305"/>
                    <a:pt x="36512" y="59107"/>
                  </a:cubicBezTo>
                  <a:lnTo>
                    <a:pt x="82042" y="21972"/>
                  </a:lnTo>
                  <a:cubicBezTo>
                    <a:pt x="87375" y="17654"/>
                    <a:pt x="88137" y="9869"/>
                    <a:pt x="83819" y="4561"/>
                  </a:cubicBezTo>
                  <a:cubicBezTo>
                    <a:pt x="79501" y="-741"/>
                    <a:pt x="71755" y="-1535"/>
                    <a:pt x="66420" y="2783"/>
                  </a:cubicBezTo>
                  <a:lnTo>
                    <a:pt x="66420" y="2783"/>
                  </a:lnTo>
                  <a:lnTo>
                    <a:pt x="66420" y="2783"/>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80" name="Google Shape;380;p16"/>
            <p:cNvSpPr/>
            <p:nvPr/>
          </p:nvSpPr>
          <p:spPr>
            <a:xfrm>
              <a:off x="7041406" y="3722236"/>
              <a:ext cx="86612" cy="61799"/>
            </a:xfrm>
            <a:custGeom>
              <a:rect b="b" l="l" r="r" t="t"/>
              <a:pathLst>
                <a:path extrusionOk="0" h="61799" w="86612">
                  <a:moveTo>
                    <a:pt x="66420" y="2783"/>
                  </a:moveTo>
                  <a:lnTo>
                    <a:pt x="30607" y="31980"/>
                  </a:lnTo>
                  <a:lnTo>
                    <a:pt x="22034" y="21204"/>
                  </a:lnTo>
                  <a:cubicBezTo>
                    <a:pt x="17843" y="15845"/>
                    <a:pt x="10032" y="14943"/>
                    <a:pt x="4698" y="19178"/>
                  </a:cubicBezTo>
                  <a:cubicBezTo>
                    <a:pt x="-636" y="23414"/>
                    <a:pt x="-1588" y="31206"/>
                    <a:pt x="2667" y="36558"/>
                  </a:cubicBezTo>
                  <a:lnTo>
                    <a:pt x="2667" y="36558"/>
                  </a:lnTo>
                  <a:lnTo>
                    <a:pt x="18986" y="57183"/>
                  </a:lnTo>
                  <a:cubicBezTo>
                    <a:pt x="23304" y="62492"/>
                    <a:pt x="31114" y="63343"/>
                    <a:pt x="36512" y="59107"/>
                  </a:cubicBezTo>
                  <a:lnTo>
                    <a:pt x="82042" y="21972"/>
                  </a:lnTo>
                  <a:cubicBezTo>
                    <a:pt x="87375" y="17654"/>
                    <a:pt x="88137" y="9863"/>
                    <a:pt x="83819" y="4561"/>
                  </a:cubicBezTo>
                  <a:cubicBezTo>
                    <a:pt x="79501" y="-741"/>
                    <a:pt x="71755" y="-1535"/>
                    <a:pt x="66420" y="2783"/>
                  </a:cubicBezTo>
                  <a:lnTo>
                    <a:pt x="66420" y="2783"/>
                  </a:lnTo>
                  <a:lnTo>
                    <a:pt x="66420" y="2783"/>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81" name="Google Shape;381;p16"/>
            <p:cNvSpPr/>
            <p:nvPr/>
          </p:nvSpPr>
          <p:spPr>
            <a:xfrm>
              <a:off x="7165167" y="3821246"/>
              <a:ext cx="371284" cy="24752"/>
            </a:xfrm>
            <a:custGeom>
              <a:rect b="b" l="l" r="r" t="t"/>
              <a:pathLst>
                <a:path extrusionOk="0" h="24752" w="371284">
                  <a:moveTo>
                    <a:pt x="358966" y="0"/>
                  </a:moveTo>
                  <a:lnTo>
                    <a:pt x="12383" y="0"/>
                  </a:lnTo>
                  <a:cubicBezTo>
                    <a:pt x="5524" y="0"/>
                    <a:pt x="0" y="5543"/>
                    <a:pt x="0" y="12376"/>
                  </a:cubicBezTo>
                  <a:cubicBezTo>
                    <a:pt x="0" y="19209"/>
                    <a:pt x="5524" y="24752"/>
                    <a:pt x="12383" y="24752"/>
                  </a:cubicBezTo>
                  <a:lnTo>
                    <a:pt x="358966" y="24752"/>
                  </a:lnTo>
                  <a:cubicBezTo>
                    <a:pt x="365760" y="24752"/>
                    <a:pt x="371284" y="19209"/>
                    <a:pt x="371284" y="12376"/>
                  </a:cubicBezTo>
                  <a:cubicBezTo>
                    <a:pt x="371284" y="5543"/>
                    <a:pt x="365760" y="0"/>
                    <a:pt x="358966"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82" name="Google Shape;382;p16"/>
            <p:cNvSpPr/>
            <p:nvPr/>
          </p:nvSpPr>
          <p:spPr>
            <a:xfrm>
              <a:off x="7041406" y="3821253"/>
              <a:ext cx="86612" cy="61850"/>
            </a:xfrm>
            <a:custGeom>
              <a:rect b="b" l="l" r="r" t="t"/>
              <a:pathLst>
                <a:path extrusionOk="0" h="61850" w="86612">
                  <a:moveTo>
                    <a:pt x="66420" y="2787"/>
                  </a:moveTo>
                  <a:lnTo>
                    <a:pt x="30607" y="31978"/>
                  </a:lnTo>
                  <a:lnTo>
                    <a:pt x="22034" y="21208"/>
                  </a:lnTo>
                  <a:cubicBezTo>
                    <a:pt x="17843" y="15849"/>
                    <a:pt x="10032" y="14935"/>
                    <a:pt x="4698" y="19176"/>
                  </a:cubicBezTo>
                  <a:cubicBezTo>
                    <a:pt x="-636" y="23418"/>
                    <a:pt x="-1588" y="31197"/>
                    <a:pt x="2667" y="36556"/>
                  </a:cubicBezTo>
                  <a:lnTo>
                    <a:pt x="2667" y="36556"/>
                  </a:lnTo>
                  <a:lnTo>
                    <a:pt x="18986" y="57187"/>
                  </a:lnTo>
                  <a:cubicBezTo>
                    <a:pt x="23304" y="62560"/>
                    <a:pt x="31114" y="63410"/>
                    <a:pt x="36512" y="59111"/>
                  </a:cubicBezTo>
                  <a:lnTo>
                    <a:pt x="82042" y="21976"/>
                  </a:lnTo>
                  <a:cubicBezTo>
                    <a:pt x="87375" y="17659"/>
                    <a:pt x="88137" y="9861"/>
                    <a:pt x="83819" y="4565"/>
                  </a:cubicBezTo>
                  <a:cubicBezTo>
                    <a:pt x="79501" y="-750"/>
                    <a:pt x="71755" y="-1531"/>
                    <a:pt x="66420" y="278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83" name="Google Shape;383;p16"/>
            <p:cNvSpPr/>
            <p:nvPr/>
          </p:nvSpPr>
          <p:spPr>
            <a:xfrm>
              <a:off x="7165167" y="3722244"/>
              <a:ext cx="190309" cy="24739"/>
            </a:xfrm>
            <a:custGeom>
              <a:rect b="b" l="l" r="r" t="t"/>
              <a:pathLst>
                <a:path extrusionOk="0" h="24739" w="190309">
                  <a:moveTo>
                    <a:pt x="12383" y="24740"/>
                  </a:moveTo>
                  <a:lnTo>
                    <a:pt x="190309" y="24740"/>
                  </a:lnTo>
                  <a:lnTo>
                    <a:pt x="165545" y="0"/>
                  </a:lnTo>
                  <a:lnTo>
                    <a:pt x="12383" y="0"/>
                  </a:lnTo>
                  <a:cubicBezTo>
                    <a:pt x="5524" y="0"/>
                    <a:pt x="0" y="5531"/>
                    <a:pt x="0" y="12376"/>
                  </a:cubicBezTo>
                  <a:cubicBezTo>
                    <a:pt x="0" y="19196"/>
                    <a:pt x="5524" y="24740"/>
                    <a:pt x="12383" y="2474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84" name="Google Shape;384;p16"/>
            <p:cNvSpPr/>
            <p:nvPr/>
          </p:nvSpPr>
          <p:spPr>
            <a:xfrm>
              <a:off x="7497589" y="3722237"/>
              <a:ext cx="38861" cy="24739"/>
            </a:xfrm>
            <a:custGeom>
              <a:rect b="b" l="l" r="r" t="t"/>
              <a:pathLst>
                <a:path extrusionOk="0" h="24739" w="38861">
                  <a:moveTo>
                    <a:pt x="26543" y="0"/>
                  </a:moveTo>
                  <a:lnTo>
                    <a:pt x="0" y="0"/>
                  </a:lnTo>
                  <a:cubicBezTo>
                    <a:pt x="2223" y="8083"/>
                    <a:pt x="2349" y="16605"/>
                    <a:pt x="254" y="24740"/>
                  </a:cubicBezTo>
                  <a:lnTo>
                    <a:pt x="26543" y="24740"/>
                  </a:lnTo>
                  <a:cubicBezTo>
                    <a:pt x="33338" y="24740"/>
                    <a:pt x="38862" y="19196"/>
                    <a:pt x="38862" y="12376"/>
                  </a:cubicBezTo>
                  <a:cubicBezTo>
                    <a:pt x="38862" y="5531"/>
                    <a:pt x="33338" y="0"/>
                    <a:pt x="26543"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85" name="Google Shape;385;p16"/>
            <p:cNvSpPr/>
            <p:nvPr/>
          </p:nvSpPr>
          <p:spPr>
            <a:xfrm>
              <a:off x="7408054" y="3623222"/>
              <a:ext cx="128396" cy="24752"/>
            </a:xfrm>
            <a:custGeom>
              <a:rect b="b" l="l" r="r" t="t"/>
              <a:pathLst>
                <a:path extrusionOk="0" h="24752" w="128396">
                  <a:moveTo>
                    <a:pt x="116078" y="0"/>
                  </a:moveTo>
                  <a:lnTo>
                    <a:pt x="0" y="0"/>
                  </a:lnTo>
                  <a:lnTo>
                    <a:pt x="24765" y="24752"/>
                  </a:lnTo>
                  <a:lnTo>
                    <a:pt x="116078" y="24752"/>
                  </a:lnTo>
                  <a:cubicBezTo>
                    <a:pt x="122872" y="24752"/>
                    <a:pt x="128397" y="19209"/>
                    <a:pt x="128397" y="12376"/>
                  </a:cubicBezTo>
                  <a:cubicBezTo>
                    <a:pt x="128397" y="5537"/>
                    <a:pt x="122872" y="0"/>
                    <a:pt x="116078"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86" name="Google Shape;386;p16"/>
            <p:cNvSpPr/>
            <p:nvPr/>
          </p:nvSpPr>
          <p:spPr>
            <a:xfrm>
              <a:off x="7165167" y="3623183"/>
              <a:ext cx="91313" cy="24790"/>
            </a:xfrm>
            <a:custGeom>
              <a:rect b="b" l="l" r="r" t="t"/>
              <a:pathLst>
                <a:path extrusionOk="0" h="24790" w="91313">
                  <a:moveTo>
                    <a:pt x="12383" y="24791"/>
                  </a:moveTo>
                  <a:lnTo>
                    <a:pt x="91313" y="24791"/>
                  </a:lnTo>
                  <a:cubicBezTo>
                    <a:pt x="84074" y="18066"/>
                    <a:pt x="78740" y="9526"/>
                    <a:pt x="76009" y="39"/>
                  </a:cubicBezTo>
                  <a:lnTo>
                    <a:pt x="13907" y="39"/>
                  </a:lnTo>
                  <a:cubicBezTo>
                    <a:pt x="6795" y="-508"/>
                    <a:pt x="571" y="4814"/>
                    <a:pt x="0" y="11932"/>
                  </a:cubicBezTo>
                  <a:cubicBezTo>
                    <a:pt x="0" y="12091"/>
                    <a:pt x="0" y="12256"/>
                    <a:pt x="0" y="12415"/>
                  </a:cubicBezTo>
                  <a:cubicBezTo>
                    <a:pt x="0" y="19247"/>
                    <a:pt x="5524" y="24791"/>
                    <a:pt x="12383" y="2479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87" name="Google Shape;387;p16"/>
            <p:cNvSpPr/>
            <p:nvPr/>
          </p:nvSpPr>
          <p:spPr>
            <a:xfrm>
              <a:off x="7299470" y="3524200"/>
              <a:ext cx="236981" cy="24752"/>
            </a:xfrm>
            <a:custGeom>
              <a:rect b="b" l="l" r="r" t="t"/>
              <a:pathLst>
                <a:path extrusionOk="0" h="24752" w="236981">
                  <a:moveTo>
                    <a:pt x="224663" y="0"/>
                  </a:moveTo>
                  <a:lnTo>
                    <a:pt x="9271" y="0"/>
                  </a:lnTo>
                  <a:cubicBezTo>
                    <a:pt x="6604" y="6598"/>
                    <a:pt x="3556" y="13005"/>
                    <a:pt x="0" y="19183"/>
                  </a:cubicBezTo>
                  <a:cubicBezTo>
                    <a:pt x="2477" y="18790"/>
                    <a:pt x="5017" y="18586"/>
                    <a:pt x="7493" y="18567"/>
                  </a:cubicBezTo>
                  <a:cubicBezTo>
                    <a:pt x="15939" y="18555"/>
                    <a:pt x="24193" y="20682"/>
                    <a:pt x="31559" y="24752"/>
                  </a:cubicBezTo>
                  <a:lnTo>
                    <a:pt x="224663" y="24752"/>
                  </a:lnTo>
                  <a:cubicBezTo>
                    <a:pt x="231457" y="24752"/>
                    <a:pt x="236982" y="19209"/>
                    <a:pt x="236982" y="12376"/>
                  </a:cubicBezTo>
                  <a:cubicBezTo>
                    <a:pt x="236982" y="5543"/>
                    <a:pt x="231457" y="0"/>
                    <a:pt x="224663"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88" name="Google Shape;388;p16"/>
            <p:cNvSpPr/>
            <p:nvPr/>
          </p:nvSpPr>
          <p:spPr>
            <a:xfrm>
              <a:off x="7316868" y="3425191"/>
              <a:ext cx="219582" cy="24745"/>
            </a:xfrm>
            <a:custGeom>
              <a:rect b="b" l="l" r="r" t="t"/>
              <a:pathLst>
                <a:path extrusionOk="0" h="24745" w="219582">
                  <a:moveTo>
                    <a:pt x="207264" y="0"/>
                  </a:moveTo>
                  <a:lnTo>
                    <a:pt x="0" y="0"/>
                  </a:lnTo>
                  <a:cubicBezTo>
                    <a:pt x="1842" y="8134"/>
                    <a:pt x="3048" y="16421"/>
                    <a:pt x="3619" y="24746"/>
                  </a:cubicBezTo>
                  <a:lnTo>
                    <a:pt x="207264" y="24746"/>
                  </a:lnTo>
                  <a:cubicBezTo>
                    <a:pt x="214058" y="24746"/>
                    <a:pt x="219583" y="19202"/>
                    <a:pt x="219583" y="12370"/>
                  </a:cubicBezTo>
                  <a:cubicBezTo>
                    <a:pt x="219583" y="5537"/>
                    <a:pt x="214058" y="0"/>
                    <a:pt x="207264"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89" name="Google Shape;389;p16"/>
            <p:cNvSpPr/>
            <p:nvPr/>
          </p:nvSpPr>
          <p:spPr>
            <a:xfrm>
              <a:off x="7230445" y="3313793"/>
              <a:ext cx="157480" cy="24752"/>
            </a:xfrm>
            <a:custGeom>
              <a:rect b="b" l="l" r="r" t="t"/>
              <a:pathLst>
                <a:path extrusionOk="0" h="24752" w="157480">
                  <a:moveTo>
                    <a:pt x="35751" y="24752"/>
                  </a:moveTo>
                  <a:lnTo>
                    <a:pt x="145097" y="24752"/>
                  </a:lnTo>
                  <a:cubicBezTo>
                    <a:pt x="151955" y="24752"/>
                    <a:pt x="157480" y="19209"/>
                    <a:pt x="157480" y="12376"/>
                  </a:cubicBezTo>
                  <a:cubicBezTo>
                    <a:pt x="157480" y="5537"/>
                    <a:pt x="151955" y="0"/>
                    <a:pt x="145097" y="0"/>
                  </a:cubicBezTo>
                  <a:lnTo>
                    <a:pt x="0" y="0"/>
                  </a:lnTo>
                  <a:cubicBezTo>
                    <a:pt x="12954" y="6661"/>
                    <a:pt x="24955" y="14980"/>
                    <a:pt x="35751" y="2475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90" name="Google Shape;390;p16"/>
            <p:cNvSpPr/>
            <p:nvPr/>
          </p:nvSpPr>
          <p:spPr>
            <a:xfrm>
              <a:off x="7041405" y="3313792"/>
              <a:ext cx="37210" cy="22250"/>
            </a:xfrm>
            <a:custGeom>
              <a:rect b="b" l="l" r="r" t="t"/>
              <a:pathLst>
                <a:path extrusionOk="0" h="22250" w="37210">
                  <a:moveTo>
                    <a:pt x="4953" y="22251"/>
                  </a:moveTo>
                  <a:cubicBezTo>
                    <a:pt x="14795" y="13551"/>
                    <a:pt x="25591" y="6077"/>
                    <a:pt x="37211" y="0"/>
                  </a:cubicBezTo>
                  <a:lnTo>
                    <a:pt x="12382" y="0"/>
                  </a:lnTo>
                  <a:cubicBezTo>
                    <a:pt x="5524" y="-19"/>
                    <a:pt x="0" y="5493"/>
                    <a:pt x="0" y="12306"/>
                  </a:cubicBezTo>
                  <a:cubicBezTo>
                    <a:pt x="0" y="16231"/>
                    <a:pt x="1842" y="19920"/>
                    <a:pt x="4953" y="2225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91" name="Google Shape;391;p16"/>
            <p:cNvSpPr/>
            <p:nvPr/>
          </p:nvSpPr>
          <p:spPr>
            <a:xfrm>
              <a:off x="7016242" y="3319590"/>
              <a:ext cx="458343" cy="458344"/>
            </a:xfrm>
            <a:custGeom>
              <a:rect b="b" l="l" r="r" t="t"/>
              <a:pathLst>
                <a:path extrusionOk="0" h="458345" w="458343">
                  <a:moveTo>
                    <a:pt x="255414" y="272913"/>
                  </a:moveTo>
                  <a:lnTo>
                    <a:pt x="255287" y="273085"/>
                  </a:lnTo>
                  <a:cubicBezTo>
                    <a:pt x="245507" y="282832"/>
                    <a:pt x="245507" y="298643"/>
                    <a:pt x="255223" y="308410"/>
                  </a:cubicBezTo>
                  <a:cubicBezTo>
                    <a:pt x="255223" y="308410"/>
                    <a:pt x="255223" y="308410"/>
                    <a:pt x="255287" y="308410"/>
                  </a:cubicBezTo>
                  <a:lnTo>
                    <a:pt x="397845" y="451030"/>
                  </a:lnTo>
                  <a:cubicBezTo>
                    <a:pt x="407623" y="460784"/>
                    <a:pt x="423435" y="460784"/>
                    <a:pt x="433214" y="451030"/>
                  </a:cubicBezTo>
                  <a:lnTo>
                    <a:pt x="451058" y="433200"/>
                  </a:lnTo>
                  <a:lnTo>
                    <a:pt x="451058" y="433200"/>
                  </a:lnTo>
                  <a:cubicBezTo>
                    <a:pt x="460773" y="423446"/>
                    <a:pt x="460773" y="407641"/>
                    <a:pt x="451058" y="397875"/>
                  </a:cubicBezTo>
                  <a:lnTo>
                    <a:pt x="451058" y="397875"/>
                  </a:lnTo>
                  <a:lnTo>
                    <a:pt x="308436" y="255254"/>
                  </a:lnTo>
                  <a:cubicBezTo>
                    <a:pt x="298658" y="245507"/>
                    <a:pt x="282845" y="245507"/>
                    <a:pt x="273067" y="255254"/>
                  </a:cubicBezTo>
                  <a:lnTo>
                    <a:pt x="272940" y="255412"/>
                  </a:lnTo>
                  <a:lnTo>
                    <a:pt x="246396" y="228895"/>
                  </a:lnTo>
                  <a:cubicBezTo>
                    <a:pt x="295800" y="169821"/>
                    <a:pt x="287989" y="81886"/>
                    <a:pt x="228870" y="32483"/>
                  </a:cubicBezTo>
                  <a:cubicBezTo>
                    <a:pt x="169816" y="-16926"/>
                    <a:pt x="81869" y="-9084"/>
                    <a:pt x="32465" y="49977"/>
                  </a:cubicBezTo>
                  <a:cubicBezTo>
                    <a:pt x="-16938" y="109051"/>
                    <a:pt x="-9064" y="196992"/>
                    <a:pt x="49991" y="246402"/>
                  </a:cubicBezTo>
                  <a:cubicBezTo>
                    <a:pt x="101744" y="289702"/>
                    <a:pt x="177119" y="289702"/>
                    <a:pt x="228870" y="246402"/>
                  </a:cubicBezTo>
                  <a:lnTo>
                    <a:pt x="255414" y="272913"/>
                  </a:lnTo>
                  <a:close/>
                  <a:moveTo>
                    <a:pt x="290910" y="272748"/>
                  </a:moveTo>
                  <a:lnTo>
                    <a:pt x="433532" y="415375"/>
                  </a:lnTo>
                  <a:cubicBezTo>
                    <a:pt x="433595" y="415471"/>
                    <a:pt x="433595" y="415598"/>
                    <a:pt x="433532" y="415693"/>
                  </a:cubicBezTo>
                  <a:lnTo>
                    <a:pt x="415370" y="433524"/>
                  </a:lnTo>
                  <a:lnTo>
                    <a:pt x="272749" y="290585"/>
                  </a:lnTo>
                  <a:lnTo>
                    <a:pt x="290910" y="272748"/>
                  </a:lnTo>
                  <a:close/>
                  <a:moveTo>
                    <a:pt x="139653" y="254123"/>
                  </a:moveTo>
                  <a:cubicBezTo>
                    <a:pt x="76408" y="254123"/>
                    <a:pt x="25163" y="202866"/>
                    <a:pt x="25163" y="139639"/>
                  </a:cubicBezTo>
                  <a:cubicBezTo>
                    <a:pt x="25163" y="76406"/>
                    <a:pt x="76408" y="25149"/>
                    <a:pt x="139653" y="25149"/>
                  </a:cubicBezTo>
                  <a:cubicBezTo>
                    <a:pt x="202836" y="25149"/>
                    <a:pt x="254144" y="76406"/>
                    <a:pt x="254144" y="139639"/>
                  </a:cubicBezTo>
                  <a:cubicBezTo>
                    <a:pt x="254081" y="202834"/>
                    <a:pt x="202836" y="254054"/>
                    <a:pt x="139653" y="25412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92" name="Google Shape;392;p16"/>
            <p:cNvSpPr/>
            <p:nvPr/>
          </p:nvSpPr>
          <p:spPr>
            <a:xfrm>
              <a:off x="7109460" y="3425184"/>
              <a:ext cx="111405" cy="74158"/>
            </a:xfrm>
            <a:custGeom>
              <a:rect b="b" l="l" r="r" t="t"/>
              <a:pathLst>
                <a:path extrusionOk="0" h="74158" w="111405">
                  <a:moveTo>
                    <a:pt x="108920" y="4959"/>
                  </a:moveTo>
                  <a:cubicBezTo>
                    <a:pt x="104793" y="-514"/>
                    <a:pt x="97046" y="-1625"/>
                    <a:pt x="91585" y="2470"/>
                  </a:cubicBezTo>
                  <a:lnTo>
                    <a:pt x="36277" y="43936"/>
                  </a:lnTo>
                  <a:lnTo>
                    <a:pt x="22878" y="22701"/>
                  </a:lnTo>
                  <a:cubicBezTo>
                    <a:pt x="19195" y="16916"/>
                    <a:pt x="11575" y="15196"/>
                    <a:pt x="5796" y="18840"/>
                  </a:cubicBezTo>
                  <a:cubicBezTo>
                    <a:pt x="18" y="22492"/>
                    <a:pt x="-1760" y="30137"/>
                    <a:pt x="1923" y="35916"/>
                  </a:cubicBezTo>
                  <a:lnTo>
                    <a:pt x="22497" y="68485"/>
                  </a:lnTo>
                  <a:cubicBezTo>
                    <a:pt x="26307" y="74295"/>
                    <a:pt x="34117" y="75914"/>
                    <a:pt x="39959" y="72073"/>
                  </a:cubicBezTo>
                  <a:cubicBezTo>
                    <a:pt x="40087" y="71977"/>
                    <a:pt x="40214" y="71882"/>
                    <a:pt x="40341" y="71780"/>
                  </a:cubicBezTo>
                  <a:lnTo>
                    <a:pt x="106444" y="22270"/>
                  </a:lnTo>
                  <a:cubicBezTo>
                    <a:pt x="111905" y="18186"/>
                    <a:pt x="113048" y="10427"/>
                    <a:pt x="108920" y="495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grpSp>
        <p:nvGrpSpPr>
          <p:cNvPr id="393" name="Google Shape;393;p16"/>
          <p:cNvGrpSpPr/>
          <p:nvPr/>
        </p:nvGrpSpPr>
        <p:grpSpPr>
          <a:xfrm>
            <a:off x="4876131" y="2844999"/>
            <a:ext cx="2324268" cy="3132660"/>
            <a:chOff x="4827838" y="2356929"/>
            <a:chExt cx="2489588" cy="3355478"/>
          </a:xfrm>
        </p:grpSpPr>
        <p:grpSp>
          <p:nvGrpSpPr>
            <p:cNvPr id="394" name="Google Shape;394;p16"/>
            <p:cNvGrpSpPr/>
            <p:nvPr/>
          </p:nvGrpSpPr>
          <p:grpSpPr>
            <a:xfrm>
              <a:off x="4827838" y="3480571"/>
              <a:ext cx="2211858" cy="2231836"/>
              <a:chOff x="5364808" y="3808958"/>
              <a:chExt cx="2211858" cy="2231836"/>
            </a:xfrm>
          </p:grpSpPr>
          <p:grpSp>
            <p:nvGrpSpPr>
              <p:cNvPr id="395" name="Google Shape;395;p16"/>
              <p:cNvGrpSpPr/>
              <p:nvPr/>
            </p:nvGrpSpPr>
            <p:grpSpPr>
              <a:xfrm>
                <a:off x="5364808" y="3808958"/>
                <a:ext cx="2211858" cy="2231836"/>
                <a:chOff x="5517235" y="3903992"/>
                <a:chExt cx="1367995" cy="1380351"/>
              </a:xfrm>
            </p:grpSpPr>
            <p:grpSp>
              <p:nvGrpSpPr>
                <p:cNvPr id="396" name="Google Shape;396;p16"/>
                <p:cNvGrpSpPr/>
                <p:nvPr/>
              </p:nvGrpSpPr>
              <p:grpSpPr>
                <a:xfrm>
                  <a:off x="5517235" y="3916397"/>
                  <a:ext cx="1367995" cy="1367946"/>
                  <a:chOff x="5517235" y="3916397"/>
                  <a:chExt cx="1367995" cy="1367946"/>
                </a:xfrm>
              </p:grpSpPr>
              <p:sp>
                <p:nvSpPr>
                  <p:cNvPr id="397" name="Google Shape;397;p16"/>
                  <p:cNvSpPr/>
                  <p:nvPr/>
                </p:nvSpPr>
                <p:spPr>
                  <a:xfrm>
                    <a:off x="5517235" y="3916397"/>
                    <a:ext cx="1367995" cy="1367946"/>
                  </a:xfrm>
                  <a:custGeom>
                    <a:rect b="b" l="l" r="r" t="t"/>
                    <a:pathLst>
                      <a:path extrusionOk="0" h="1367946" w="1367995">
                        <a:moveTo>
                          <a:pt x="120764" y="296025"/>
                        </a:moveTo>
                        <a:cubicBezTo>
                          <a:pt x="335010" y="-15043"/>
                          <a:pt x="760882" y="-93510"/>
                          <a:pt x="1071969" y="120736"/>
                        </a:cubicBezTo>
                        <a:cubicBezTo>
                          <a:pt x="1383036" y="334973"/>
                          <a:pt x="1461504" y="760854"/>
                          <a:pt x="1247267" y="1071922"/>
                        </a:cubicBezTo>
                        <a:cubicBezTo>
                          <a:pt x="1033012" y="1382989"/>
                          <a:pt x="607120" y="1461466"/>
                          <a:pt x="296062" y="1247191"/>
                        </a:cubicBezTo>
                        <a:cubicBezTo>
                          <a:pt x="-15043" y="1032955"/>
                          <a:pt x="-93529" y="607102"/>
                          <a:pt x="120764" y="296025"/>
                        </a:cubicBezTo>
                        <a:close/>
                      </a:path>
                    </a:pathLst>
                  </a:custGeom>
                  <a:solidFill>
                    <a:srgbClr val="4ACDE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98" name="Google Shape;398;p16"/>
                  <p:cNvSpPr/>
                  <p:nvPr/>
                </p:nvSpPr>
                <p:spPr>
                  <a:xfrm>
                    <a:off x="5639466" y="4038638"/>
                    <a:ext cx="1123530" cy="1123530"/>
                  </a:xfrm>
                  <a:custGeom>
                    <a:rect b="b" l="l" r="r" t="t"/>
                    <a:pathLst>
                      <a:path extrusionOk="0" h="1123530" w="1123530">
                        <a:moveTo>
                          <a:pt x="1123531" y="561765"/>
                        </a:moveTo>
                        <a:cubicBezTo>
                          <a:pt x="1123531" y="872020"/>
                          <a:pt x="872020" y="1123531"/>
                          <a:pt x="561766" y="1123531"/>
                        </a:cubicBezTo>
                        <a:cubicBezTo>
                          <a:pt x="251511" y="1123531"/>
                          <a:pt x="0" y="872020"/>
                          <a:pt x="0" y="561765"/>
                        </a:cubicBezTo>
                        <a:cubicBezTo>
                          <a:pt x="0" y="251511"/>
                          <a:pt x="251511" y="0"/>
                          <a:pt x="561766" y="0"/>
                        </a:cubicBezTo>
                        <a:cubicBezTo>
                          <a:pt x="872020" y="0"/>
                          <a:pt x="1123531" y="251511"/>
                          <a:pt x="1123531" y="561765"/>
                        </a:cubicBezTo>
                        <a:close/>
                      </a:path>
                    </a:pathLst>
                  </a:custGeom>
                  <a:solidFill>
                    <a:srgbClr val="14A0C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
              <p:nvSpPr>
                <p:cNvPr id="399" name="Google Shape;399;p16"/>
                <p:cNvSpPr/>
                <p:nvPr/>
              </p:nvSpPr>
              <p:spPr>
                <a:xfrm>
                  <a:off x="5649404" y="3903992"/>
                  <a:ext cx="176437" cy="191195"/>
                </a:xfrm>
                <a:custGeom>
                  <a:rect b="b" l="l" r="r" t="t"/>
                  <a:pathLst>
                    <a:path extrusionOk="0" h="191195" w="176437">
                      <a:moveTo>
                        <a:pt x="17675" y="1020"/>
                      </a:moveTo>
                      <a:lnTo>
                        <a:pt x="176438" y="67752"/>
                      </a:lnTo>
                      <a:cubicBezTo>
                        <a:pt x="153330" y="81201"/>
                        <a:pt x="130803" y="96270"/>
                        <a:pt x="109010" y="112833"/>
                      </a:cubicBezTo>
                      <a:cubicBezTo>
                        <a:pt x="77406" y="136789"/>
                        <a:pt x="48384" y="163097"/>
                        <a:pt x="22333" y="191196"/>
                      </a:cubicBezTo>
                      <a:lnTo>
                        <a:pt x="120" y="14335"/>
                      </a:lnTo>
                      <a:cubicBezTo>
                        <a:pt x="-1194" y="4572"/>
                        <a:pt x="8483" y="-2781"/>
                        <a:pt x="17675" y="1020"/>
                      </a:cubicBezTo>
                      <a:close/>
                    </a:path>
                  </a:pathLst>
                </a:custGeom>
                <a:solidFill>
                  <a:srgbClr val="14A0C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
            <p:nvSpPr>
              <p:cNvPr id="400" name="Google Shape;400;p16"/>
              <p:cNvSpPr/>
              <p:nvPr/>
            </p:nvSpPr>
            <p:spPr>
              <a:xfrm>
                <a:off x="5643135" y="4338439"/>
                <a:ext cx="1723219" cy="115383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600"/>
                  <a:buFont typeface="Roboto"/>
                  <a:buNone/>
                </a:pPr>
                <a:r>
                  <a:rPr b="1" i="0" lang="en-US" sz="1600" u="none" cap="none" strike="noStrike">
                    <a:solidFill>
                      <a:srgbClr val="FFFFFF"/>
                    </a:solidFill>
                    <a:latin typeface="Roboto"/>
                    <a:ea typeface="Roboto"/>
                    <a:cs typeface="Roboto"/>
                    <a:sym typeface="Roboto"/>
                  </a:rPr>
                  <a:t>Apply Big Data, data science, and machine learning</a:t>
                </a:r>
                <a:endParaRPr/>
              </a:p>
            </p:txBody>
          </p:sp>
        </p:grpSp>
        <p:grpSp>
          <p:nvGrpSpPr>
            <p:cNvPr id="401" name="Google Shape;401;p16"/>
            <p:cNvGrpSpPr/>
            <p:nvPr/>
          </p:nvGrpSpPr>
          <p:grpSpPr>
            <a:xfrm>
              <a:off x="5267436" y="2356929"/>
              <a:ext cx="2049990" cy="2062566"/>
              <a:chOff x="5267436" y="2356929"/>
              <a:chExt cx="2049990" cy="2062566"/>
            </a:xfrm>
          </p:grpSpPr>
          <p:pic>
            <p:nvPicPr>
              <p:cNvPr id="402" name="Google Shape;402;p16"/>
              <p:cNvPicPr preferRelativeResize="0"/>
              <p:nvPr/>
            </p:nvPicPr>
            <p:blipFill rotWithShape="1">
              <a:blip r:embed="rId7">
                <a:alphaModFix/>
              </a:blip>
              <a:srcRect b="0" l="0" r="0" t="0"/>
              <a:stretch/>
            </p:blipFill>
            <p:spPr>
              <a:xfrm>
                <a:off x="5267436" y="2356929"/>
                <a:ext cx="2049990" cy="2062566"/>
              </a:xfrm>
              <a:prstGeom prst="rect">
                <a:avLst/>
              </a:prstGeom>
              <a:noFill/>
              <a:ln>
                <a:noFill/>
              </a:ln>
            </p:spPr>
          </p:pic>
          <p:grpSp>
            <p:nvGrpSpPr>
              <p:cNvPr id="403" name="Google Shape;403;p16"/>
              <p:cNvGrpSpPr/>
              <p:nvPr/>
            </p:nvGrpSpPr>
            <p:grpSpPr>
              <a:xfrm>
                <a:off x="5922185" y="2899529"/>
                <a:ext cx="815334" cy="814873"/>
                <a:chOff x="5086831" y="3194533"/>
                <a:chExt cx="890239" cy="889736"/>
              </a:xfrm>
            </p:grpSpPr>
            <p:sp>
              <p:nvSpPr>
                <p:cNvPr id="404" name="Google Shape;404;p16"/>
                <p:cNvSpPr/>
                <p:nvPr/>
              </p:nvSpPr>
              <p:spPr>
                <a:xfrm>
                  <a:off x="5385433" y="3403531"/>
                  <a:ext cx="202984" cy="83546"/>
                </a:xfrm>
                <a:custGeom>
                  <a:rect b="b" l="l" r="r" t="t"/>
                  <a:pathLst>
                    <a:path extrusionOk="0" h="83546" w="202984">
                      <a:moveTo>
                        <a:pt x="11913" y="83547"/>
                      </a:moveTo>
                      <a:cubicBezTo>
                        <a:pt x="5347" y="83547"/>
                        <a:pt x="0" y="78200"/>
                        <a:pt x="0" y="71628"/>
                      </a:cubicBezTo>
                      <a:lnTo>
                        <a:pt x="0" y="11912"/>
                      </a:lnTo>
                      <a:cubicBezTo>
                        <a:pt x="0" y="5347"/>
                        <a:pt x="5347" y="0"/>
                        <a:pt x="11913" y="0"/>
                      </a:cubicBezTo>
                      <a:lnTo>
                        <a:pt x="191072" y="0"/>
                      </a:lnTo>
                      <a:cubicBezTo>
                        <a:pt x="197638" y="0"/>
                        <a:pt x="202984" y="5347"/>
                        <a:pt x="202984" y="11912"/>
                      </a:cubicBezTo>
                      <a:lnTo>
                        <a:pt x="202984" y="71628"/>
                      </a:lnTo>
                      <a:cubicBezTo>
                        <a:pt x="202984" y="78200"/>
                        <a:pt x="197638" y="83547"/>
                        <a:pt x="191072" y="83547"/>
                      </a:cubicBezTo>
                      <a:lnTo>
                        <a:pt x="11913" y="83547"/>
                      </a:lnTo>
                      <a:close/>
                      <a:moveTo>
                        <a:pt x="23819" y="59722"/>
                      </a:moveTo>
                      <a:lnTo>
                        <a:pt x="179146" y="59722"/>
                      </a:lnTo>
                      <a:lnTo>
                        <a:pt x="179146" y="23825"/>
                      </a:lnTo>
                      <a:lnTo>
                        <a:pt x="23819" y="23825"/>
                      </a:lnTo>
                      <a:lnTo>
                        <a:pt x="23819" y="59722"/>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05" name="Google Shape;405;p16"/>
                <p:cNvSpPr/>
                <p:nvPr/>
              </p:nvSpPr>
              <p:spPr>
                <a:xfrm>
                  <a:off x="5325712" y="3463252"/>
                  <a:ext cx="23825" cy="23825"/>
                </a:xfrm>
                <a:custGeom>
                  <a:rect b="b" l="l" r="r" t="t"/>
                  <a:pathLst>
                    <a:path extrusionOk="0" h="23825" w="23825">
                      <a:moveTo>
                        <a:pt x="0" y="0"/>
                      </a:moveTo>
                      <a:lnTo>
                        <a:pt x="23825" y="0"/>
                      </a:lnTo>
                      <a:lnTo>
                        <a:pt x="23825" y="23825"/>
                      </a:lnTo>
                      <a:lnTo>
                        <a:pt x="0" y="2382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06" name="Google Shape;406;p16"/>
                <p:cNvSpPr/>
                <p:nvPr/>
              </p:nvSpPr>
              <p:spPr>
                <a:xfrm>
                  <a:off x="5280919" y="3463252"/>
                  <a:ext cx="23825" cy="23825"/>
                </a:xfrm>
                <a:custGeom>
                  <a:rect b="b" l="l" r="r" t="t"/>
                  <a:pathLst>
                    <a:path extrusionOk="0" h="23825" w="23825">
                      <a:moveTo>
                        <a:pt x="0" y="0"/>
                      </a:moveTo>
                      <a:lnTo>
                        <a:pt x="23825" y="0"/>
                      </a:lnTo>
                      <a:lnTo>
                        <a:pt x="23825" y="23825"/>
                      </a:lnTo>
                      <a:lnTo>
                        <a:pt x="0" y="2382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07" name="Google Shape;407;p16"/>
                <p:cNvSpPr/>
                <p:nvPr/>
              </p:nvSpPr>
              <p:spPr>
                <a:xfrm>
                  <a:off x="5236132" y="3463252"/>
                  <a:ext cx="23825" cy="23825"/>
                </a:xfrm>
                <a:custGeom>
                  <a:rect b="b" l="l" r="r" t="t"/>
                  <a:pathLst>
                    <a:path extrusionOk="0" h="23825" w="23825">
                      <a:moveTo>
                        <a:pt x="0" y="0"/>
                      </a:moveTo>
                      <a:lnTo>
                        <a:pt x="23825" y="0"/>
                      </a:lnTo>
                      <a:lnTo>
                        <a:pt x="23825" y="23825"/>
                      </a:lnTo>
                      <a:lnTo>
                        <a:pt x="0" y="2382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08" name="Google Shape;408;p16"/>
                <p:cNvSpPr/>
                <p:nvPr/>
              </p:nvSpPr>
              <p:spPr>
                <a:xfrm>
                  <a:off x="5191346" y="3463252"/>
                  <a:ext cx="23825" cy="23825"/>
                </a:xfrm>
                <a:custGeom>
                  <a:rect b="b" l="l" r="r" t="t"/>
                  <a:pathLst>
                    <a:path extrusionOk="0" h="23825" w="23825">
                      <a:moveTo>
                        <a:pt x="0" y="0"/>
                      </a:moveTo>
                      <a:lnTo>
                        <a:pt x="23825" y="0"/>
                      </a:lnTo>
                      <a:lnTo>
                        <a:pt x="23825" y="23825"/>
                      </a:lnTo>
                      <a:lnTo>
                        <a:pt x="0" y="2382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09" name="Google Shape;409;p16"/>
                <p:cNvSpPr/>
                <p:nvPr/>
              </p:nvSpPr>
              <p:spPr>
                <a:xfrm>
                  <a:off x="5146553" y="3463252"/>
                  <a:ext cx="23825" cy="23825"/>
                </a:xfrm>
                <a:custGeom>
                  <a:rect b="b" l="l" r="r" t="t"/>
                  <a:pathLst>
                    <a:path extrusionOk="0" h="23825" w="23825">
                      <a:moveTo>
                        <a:pt x="0" y="0"/>
                      </a:moveTo>
                      <a:lnTo>
                        <a:pt x="23825" y="0"/>
                      </a:lnTo>
                      <a:lnTo>
                        <a:pt x="23825" y="23825"/>
                      </a:lnTo>
                      <a:lnTo>
                        <a:pt x="0" y="2382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10" name="Google Shape;410;p16"/>
                <p:cNvSpPr/>
                <p:nvPr/>
              </p:nvSpPr>
              <p:spPr>
                <a:xfrm>
                  <a:off x="5325712" y="3403531"/>
                  <a:ext cx="23825" cy="23825"/>
                </a:xfrm>
                <a:custGeom>
                  <a:rect b="b" l="l" r="r" t="t"/>
                  <a:pathLst>
                    <a:path extrusionOk="0" h="23825" w="23825">
                      <a:moveTo>
                        <a:pt x="0" y="0"/>
                      </a:moveTo>
                      <a:lnTo>
                        <a:pt x="23825" y="0"/>
                      </a:lnTo>
                      <a:lnTo>
                        <a:pt x="23825" y="23825"/>
                      </a:lnTo>
                      <a:lnTo>
                        <a:pt x="0" y="2382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11" name="Google Shape;411;p16"/>
                <p:cNvSpPr/>
                <p:nvPr/>
              </p:nvSpPr>
              <p:spPr>
                <a:xfrm>
                  <a:off x="5280919" y="3403531"/>
                  <a:ext cx="23825" cy="23825"/>
                </a:xfrm>
                <a:custGeom>
                  <a:rect b="b" l="l" r="r" t="t"/>
                  <a:pathLst>
                    <a:path extrusionOk="0" h="23825" w="23825">
                      <a:moveTo>
                        <a:pt x="0" y="0"/>
                      </a:moveTo>
                      <a:lnTo>
                        <a:pt x="23825" y="0"/>
                      </a:lnTo>
                      <a:lnTo>
                        <a:pt x="23825" y="23825"/>
                      </a:lnTo>
                      <a:lnTo>
                        <a:pt x="0" y="2382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12" name="Google Shape;412;p16"/>
                <p:cNvSpPr/>
                <p:nvPr/>
              </p:nvSpPr>
              <p:spPr>
                <a:xfrm>
                  <a:off x="5236132" y="3403531"/>
                  <a:ext cx="23825" cy="23825"/>
                </a:xfrm>
                <a:custGeom>
                  <a:rect b="b" l="l" r="r" t="t"/>
                  <a:pathLst>
                    <a:path extrusionOk="0" h="23825" w="23825">
                      <a:moveTo>
                        <a:pt x="0" y="0"/>
                      </a:moveTo>
                      <a:lnTo>
                        <a:pt x="23825" y="0"/>
                      </a:lnTo>
                      <a:lnTo>
                        <a:pt x="23825" y="23825"/>
                      </a:lnTo>
                      <a:lnTo>
                        <a:pt x="0" y="2382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13" name="Google Shape;413;p16"/>
                <p:cNvSpPr/>
                <p:nvPr/>
              </p:nvSpPr>
              <p:spPr>
                <a:xfrm>
                  <a:off x="5191346" y="3403531"/>
                  <a:ext cx="23825" cy="23825"/>
                </a:xfrm>
                <a:custGeom>
                  <a:rect b="b" l="l" r="r" t="t"/>
                  <a:pathLst>
                    <a:path extrusionOk="0" h="23825" w="23825">
                      <a:moveTo>
                        <a:pt x="0" y="0"/>
                      </a:moveTo>
                      <a:lnTo>
                        <a:pt x="23825" y="0"/>
                      </a:lnTo>
                      <a:lnTo>
                        <a:pt x="23825" y="23825"/>
                      </a:lnTo>
                      <a:lnTo>
                        <a:pt x="0" y="2382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14" name="Google Shape;414;p16"/>
                <p:cNvSpPr/>
                <p:nvPr/>
              </p:nvSpPr>
              <p:spPr>
                <a:xfrm>
                  <a:off x="5146553" y="3403531"/>
                  <a:ext cx="23825" cy="23825"/>
                </a:xfrm>
                <a:custGeom>
                  <a:rect b="b" l="l" r="r" t="t"/>
                  <a:pathLst>
                    <a:path extrusionOk="0" h="23825" w="23825">
                      <a:moveTo>
                        <a:pt x="0" y="0"/>
                      </a:moveTo>
                      <a:lnTo>
                        <a:pt x="23825" y="0"/>
                      </a:lnTo>
                      <a:lnTo>
                        <a:pt x="23825" y="23825"/>
                      </a:lnTo>
                      <a:lnTo>
                        <a:pt x="0" y="2382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15" name="Google Shape;415;p16"/>
                <p:cNvSpPr/>
                <p:nvPr/>
              </p:nvSpPr>
              <p:spPr>
                <a:xfrm>
                  <a:off x="5325712" y="3642405"/>
                  <a:ext cx="23825" cy="23831"/>
                </a:xfrm>
                <a:custGeom>
                  <a:rect b="b" l="l" r="r" t="t"/>
                  <a:pathLst>
                    <a:path extrusionOk="0" h="23831" w="23825">
                      <a:moveTo>
                        <a:pt x="0" y="0"/>
                      </a:moveTo>
                      <a:lnTo>
                        <a:pt x="23825" y="0"/>
                      </a:lnTo>
                      <a:lnTo>
                        <a:pt x="23825" y="23831"/>
                      </a:lnTo>
                      <a:lnTo>
                        <a:pt x="0" y="2383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16" name="Google Shape;416;p16"/>
                <p:cNvSpPr/>
                <p:nvPr/>
              </p:nvSpPr>
              <p:spPr>
                <a:xfrm>
                  <a:off x="5280919" y="3642405"/>
                  <a:ext cx="23825" cy="23831"/>
                </a:xfrm>
                <a:custGeom>
                  <a:rect b="b" l="l" r="r" t="t"/>
                  <a:pathLst>
                    <a:path extrusionOk="0" h="23831" w="23825">
                      <a:moveTo>
                        <a:pt x="0" y="0"/>
                      </a:moveTo>
                      <a:lnTo>
                        <a:pt x="23825" y="0"/>
                      </a:lnTo>
                      <a:lnTo>
                        <a:pt x="23825" y="23831"/>
                      </a:lnTo>
                      <a:lnTo>
                        <a:pt x="0" y="2383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17" name="Google Shape;417;p16"/>
                <p:cNvSpPr/>
                <p:nvPr/>
              </p:nvSpPr>
              <p:spPr>
                <a:xfrm>
                  <a:off x="5236132" y="3642405"/>
                  <a:ext cx="23825" cy="23831"/>
                </a:xfrm>
                <a:custGeom>
                  <a:rect b="b" l="l" r="r" t="t"/>
                  <a:pathLst>
                    <a:path extrusionOk="0" h="23831" w="23825">
                      <a:moveTo>
                        <a:pt x="0" y="0"/>
                      </a:moveTo>
                      <a:lnTo>
                        <a:pt x="23825" y="0"/>
                      </a:lnTo>
                      <a:lnTo>
                        <a:pt x="23825" y="23831"/>
                      </a:lnTo>
                      <a:lnTo>
                        <a:pt x="0" y="2383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18" name="Google Shape;418;p16"/>
                <p:cNvSpPr/>
                <p:nvPr/>
              </p:nvSpPr>
              <p:spPr>
                <a:xfrm>
                  <a:off x="5191346" y="3642405"/>
                  <a:ext cx="23825" cy="23831"/>
                </a:xfrm>
                <a:custGeom>
                  <a:rect b="b" l="l" r="r" t="t"/>
                  <a:pathLst>
                    <a:path extrusionOk="0" h="23831" w="23825">
                      <a:moveTo>
                        <a:pt x="0" y="0"/>
                      </a:moveTo>
                      <a:lnTo>
                        <a:pt x="23825" y="0"/>
                      </a:lnTo>
                      <a:lnTo>
                        <a:pt x="23825" y="23831"/>
                      </a:lnTo>
                      <a:lnTo>
                        <a:pt x="0" y="2383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19" name="Google Shape;419;p16"/>
                <p:cNvSpPr/>
                <p:nvPr/>
              </p:nvSpPr>
              <p:spPr>
                <a:xfrm>
                  <a:off x="5146553" y="3642405"/>
                  <a:ext cx="23825" cy="23831"/>
                </a:xfrm>
                <a:custGeom>
                  <a:rect b="b" l="l" r="r" t="t"/>
                  <a:pathLst>
                    <a:path extrusionOk="0" h="23831" w="23825">
                      <a:moveTo>
                        <a:pt x="0" y="0"/>
                      </a:moveTo>
                      <a:lnTo>
                        <a:pt x="23825" y="0"/>
                      </a:lnTo>
                      <a:lnTo>
                        <a:pt x="23825" y="23831"/>
                      </a:lnTo>
                      <a:lnTo>
                        <a:pt x="0" y="2383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20" name="Google Shape;420;p16"/>
                <p:cNvSpPr/>
                <p:nvPr/>
              </p:nvSpPr>
              <p:spPr>
                <a:xfrm>
                  <a:off x="5325712" y="3582696"/>
                  <a:ext cx="23825" cy="23825"/>
                </a:xfrm>
                <a:custGeom>
                  <a:rect b="b" l="l" r="r" t="t"/>
                  <a:pathLst>
                    <a:path extrusionOk="0" h="23825" w="23825">
                      <a:moveTo>
                        <a:pt x="0" y="0"/>
                      </a:moveTo>
                      <a:lnTo>
                        <a:pt x="23825" y="0"/>
                      </a:lnTo>
                      <a:lnTo>
                        <a:pt x="23825" y="23825"/>
                      </a:lnTo>
                      <a:lnTo>
                        <a:pt x="0" y="2382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21" name="Google Shape;421;p16"/>
                <p:cNvSpPr/>
                <p:nvPr/>
              </p:nvSpPr>
              <p:spPr>
                <a:xfrm>
                  <a:off x="5280919" y="3582696"/>
                  <a:ext cx="23825" cy="23825"/>
                </a:xfrm>
                <a:custGeom>
                  <a:rect b="b" l="l" r="r" t="t"/>
                  <a:pathLst>
                    <a:path extrusionOk="0" h="23825" w="23825">
                      <a:moveTo>
                        <a:pt x="0" y="0"/>
                      </a:moveTo>
                      <a:lnTo>
                        <a:pt x="23825" y="0"/>
                      </a:lnTo>
                      <a:lnTo>
                        <a:pt x="23825" y="23825"/>
                      </a:lnTo>
                      <a:lnTo>
                        <a:pt x="0" y="2382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22" name="Google Shape;422;p16"/>
                <p:cNvSpPr/>
                <p:nvPr/>
              </p:nvSpPr>
              <p:spPr>
                <a:xfrm>
                  <a:off x="5236132" y="3582696"/>
                  <a:ext cx="23825" cy="23825"/>
                </a:xfrm>
                <a:custGeom>
                  <a:rect b="b" l="l" r="r" t="t"/>
                  <a:pathLst>
                    <a:path extrusionOk="0" h="23825" w="23825">
                      <a:moveTo>
                        <a:pt x="0" y="0"/>
                      </a:moveTo>
                      <a:lnTo>
                        <a:pt x="23825" y="0"/>
                      </a:lnTo>
                      <a:lnTo>
                        <a:pt x="23825" y="23825"/>
                      </a:lnTo>
                      <a:lnTo>
                        <a:pt x="0" y="2382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23" name="Google Shape;423;p16"/>
                <p:cNvSpPr/>
                <p:nvPr/>
              </p:nvSpPr>
              <p:spPr>
                <a:xfrm>
                  <a:off x="5191346" y="3582696"/>
                  <a:ext cx="23825" cy="23825"/>
                </a:xfrm>
                <a:custGeom>
                  <a:rect b="b" l="l" r="r" t="t"/>
                  <a:pathLst>
                    <a:path extrusionOk="0" h="23825" w="23825">
                      <a:moveTo>
                        <a:pt x="0" y="0"/>
                      </a:moveTo>
                      <a:lnTo>
                        <a:pt x="23825" y="0"/>
                      </a:lnTo>
                      <a:lnTo>
                        <a:pt x="23825" y="23825"/>
                      </a:lnTo>
                      <a:lnTo>
                        <a:pt x="0" y="2382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24" name="Google Shape;424;p16"/>
                <p:cNvSpPr/>
                <p:nvPr/>
              </p:nvSpPr>
              <p:spPr>
                <a:xfrm>
                  <a:off x="5146553" y="3582696"/>
                  <a:ext cx="23825" cy="23825"/>
                </a:xfrm>
                <a:custGeom>
                  <a:rect b="b" l="l" r="r" t="t"/>
                  <a:pathLst>
                    <a:path extrusionOk="0" h="23825" w="23825">
                      <a:moveTo>
                        <a:pt x="0" y="0"/>
                      </a:moveTo>
                      <a:lnTo>
                        <a:pt x="23825" y="0"/>
                      </a:lnTo>
                      <a:lnTo>
                        <a:pt x="23825" y="23825"/>
                      </a:lnTo>
                      <a:lnTo>
                        <a:pt x="0" y="2382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25" name="Google Shape;425;p16"/>
                <p:cNvSpPr/>
                <p:nvPr/>
              </p:nvSpPr>
              <p:spPr>
                <a:xfrm>
                  <a:off x="5325712" y="3821570"/>
                  <a:ext cx="23825" cy="23825"/>
                </a:xfrm>
                <a:custGeom>
                  <a:rect b="b" l="l" r="r" t="t"/>
                  <a:pathLst>
                    <a:path extrusionOk="0" h="23825" w="23825">
                      <a:moveTo>
                        <a:pt x="0" y="0"/>
                      </a:moveTo>
                      <a:lnTo>
                        <a:pt x="23825" y="0"/>
                      </a:lnTo>
                      <a:lnTo>
                        <a:pt x="23825" y="23825"/>
                      </a:lnTo>
                      <a:lnTo>
                        <a:pt x="0" y="2382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26" name="Google Shape;426;p16"/>
                <p:cNvSpPr/>
                <p:nvPr/>
              </p:nvSpPr>
              <p:spPr>
                <a:xfrm>
                  <a:off x="5280919" y="3821570"/>
                  <a:ext cx="23825" cy="23825"/>
                </a:xfrm>
                <a:custGeom>
                  <a:rect b="b" l="l" r="r" t="t"/>
                  <a:pathLst>
                    <a:path extrusionOk="0" h="23825" w="23825">
                      <a:moveTo>
                        <a:pt x="0" y="0"/>
                      </a:moveTo>
                      <a:lnTo>
                        <a:pt x="23825" y="0"/>
                      </a:lnTo>
                      <a:lnTo>
                        <a:pt x="23825" y="23825"/>
                      </a:lnTo>
                      <a:lnTo>
                        <a:pt x="0" y="2382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27" name="Google Shape;427;p16"/>
                <p:cNvSpPr/>
                <p:nvPr/>
              </p:nvSpPr>
              <p:spPr>
                <a:xfrm>
                  <a:off x="5236132" y="3821570"/>
                  <a:ext cx="23825" cy="23825"/>
                </a:xfrm>
                <a:custGeom>
                  <a:rect b="b" l="l" r="r" t="t"/>
                  <a:pathLst>
                    <a:path extrusionOk="0" h="23825" w="23825">
                      <a:moveTo>
                        <a:pt x="0" y="0"/>
                      </a:moveTo>
                      <a:lnTo>
                        <a:pt x="23825" y="0"/>
                      </a:lnTo>
                      <a:lnTo>
                        <a:pt x="23825" y="23825"/>
                      </a:lnTo>
                      <a:lnTo>
                        <a:pt x="0" y="2382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28" name="Google Shape;428;p16"/>
                <p:cNvSpPr/>
                <p:nvPr/>
              </p:nvSpPr>
              <p:spPr>
                <a:xfrm>
                  <a:off x="5191346" y="3821570"/>
                  <a:ext cx="23825" cy="23825"/>
                </a:xfrm>
                <a:custGeom>
                  <a:rect b="b" l="l" r="r" t="t"/>
                  <a:pathLst>
                    <a:path extrusionOk="0" h="23825" w="23825">
                      <a:moveTo>
                        <a:pt x="0" y="0"/>
                      </a:moveTo>
                      <a:lnTo>
                        <a:pt x="23825" y="0"/>
                      </a:lnTo>
                      <a:lnTo>
                        <a:pt x="23825" y="23825"/>
                      </a:lnTo>
                      <a:lnTo>
                        <a:pt x="0" y="2382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29" name="Google Shape;429;p16"/>
                <p:cNvSpPr/>
                <p:nvPr/>
              </p:nvSpPr>
              <p:spPr>
                <a:xfrm>
                  <a:off x="5146553" y="3821570"/>
                  <a:ext cx="23825" cy="23825"/>
                </a:xfrm>
                <a:custGeom>
                  <a:rect b="b" l="l" r="r" t="t"/>
                  <a:pathLst>
                    <a:path extrusionOk="0" h="23825" w="23825">
                      <a:moveTo>
                        <a:pt x="0" y="0"/>
                      </a:moveTo>
                      <a:lnTo>
                        <a:pt x="23825" y="0"/>
                      </a:lnTo>
                      <a:lnTo>
                        <a:pt x="23825" y="23825"/>
                      </a:lnTo>
                      <a:lnTo>
                        <a:pt x="0" y="2382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30" name="Google Shape;430;p16"/>
                <p:cNvSpPr/>
                <p:nvPr/>
              </p:nvSpPr>
              <p:spPr>
                <a:xfrm>
                  <a:off x="5325712" y="3761855"/>
                  <a:ext cx="23825" cy="23825"/>
                </a:xfrm>
                <a:custGeom>
                  <a:rect b="b" l="l" r="r" t="t"/>
                  <a:pathLst>
                    <a:path extrusionOk="0" h="23825" w="23825">
                      <a:moveTo>
                        <a:pt x="0" y="0"/>
                      </a:moveTo>
                      <a:lnTo>
                        <a:pt x="23825" y="0"/>
                      </a:lnTo>
                      <a:lnTo>
                        <a:pt x="23825" y="23825"/>
                      </a:lnTo>
                      <a:lnTo>
                        <a:pt x="0" y="2382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31" name="Google Shape;431;p16"/>
                <p:cNvSpPr/>
                <p:nvPr/>
              </p:nvSpPr>
              <p:spPr>
                <a:xfrm>
                  <a:off x="5280919" y="3761855"/>
                  <a:ext cx="23825" cy="23825"/>
                </a:xfrm>
                <a:custGeom>
                  <a:rect b="b" l="l" r="r" t="t"/>
                  <a:pathLst>
                    <a:path extrusionOk="0" h="23825" w="23825">
                      <a:moveTo>
                        <a:pt x="0" y="0"/>
                      </a:moveTo>
                      <a:lnTo>
                        <a:pt x="23825" y="0"/>
                      </a:lnTo>
                      <a:lnTo>
                        <a:pt x="23825" y="23825"/>
                      </a:lnTo>
                      <a:lnTo>
                        <a:pt x="0" y="2382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32" name="Google Shape;432;p16"/>
                <p:cNvSpPr/>
                <p:nvPr/>
              </p:nvSpPr>
              <p:spPr>
                <a:xfrm>
                  <a:off x="5236132" y="3761855"/>
                  <a:ext cx="23825" cy="23825"/>
                </a:xfrm>
                <a:custGeom>
                  <a:rect b="b" l="l" r="r" t="t"/>
                  <a:pathLst>
                    <a:path extrusionOk="0" h="23825" w="23825">
                      <a:moveTo>
                        <a:pt x="0" y="0"/>
                      </a:moveTo>
                      <a:lnTo>
                        <a:pt x="23825" y="0"/>
                      </a:lnTo>
                      <a:lnTo>
                        <a:pt x="23825" y="23825"/>
                      </a:lnTo>
                      <a:lnTo>
                        <a:pt x="0" y="2382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33" name="Google Shape;433;p16"/>
                <p:cNvSpPr/>
                <p:nvPr/>
              </p:nvSpPr>
              <p:spPr>
                <a:xfrm>
                  <a:off x="5191346" y="3761855"/>
                  <a:ext cx="23825" cy="23825"/>
                </a:xfrm>
                <a:custGeom>
                  <a:rect b="b" l="l" r="r" t="t"/>
                  <a:pathLst>
                    <a:path extrusionOk="0" h="23825" w="23825">
                      <a:moveTo>
                        <a:pt x="0" y="0"/>
                      </a:moveTo>
                      <a:lnTo>
                        <a:pt x="23825" y="0"/>
                      </a:lnTo>
                      <a:lnTo>
                        <a:pt x="23825" y="23825"/>
                      </a:lnTo>
                      <a:lnTo>
                        <a:pt x="0" y="2382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34" name="Google Shape;434;p16"/>
                <p:cNvSpPr/>
                <p:nvPr/>
              </p:nvSpPr>
              <p:spPr>
                <a:xfrm>
                  <a:off x="5146553" y="3761855"/>
                  <a:ext cx="23825" cy="23825"/>
                </a:xfrm>
                <a:custGeom>
                  <a:rect b="b" l="l" r="r" t="t"/>
                  <a:pathLst>
                    <a:path extrusionOk="0" h="23825" w="23825">
                      <a:moveTo>
                        <a:pt x="0" y="0"/>
                      </a:moveTo>
                      <a:lnTo>
                        <a:pt x="23825" y="0"/>
                      </a:lnTo>
                      <a:lnTo>
                        <a:pt x="23825" y="23825"/>
                      </a:lnTo>
                      <a:lnTo>
                        <a:pt x="0" y="2382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35" name="Google Shape;435;p16"/>
                <p:cNvSpPr/>
                <p:nvPr/>
              </p:nvSpPr>
              <p:spPr>
                <a:xfrm>
                  <a:off x="5385433" y="3761855"/>
                  <a:ext cx="202984" cy="83540"/>
                </a:xfrm>
                <a:custGeom>
                  <a:rect b="b" l="l" r="r" t="t"/>
                  <a:pathLst>
                    <a:path extrusionOk="0" h="83540" w="202984">
                      <a:moveTo>
                        <a:pt x="11913" y="83541"/>
                      </a:moveTo>
                      <a:cubicBezTo>
                        <a:pt x="5347" y="83541"/>
                        <a:pt x="0" y="78194"/>
                        <a:pt x="0" y="71622"/>
                      </a:cubicBezTo>
                      <a:lnTo>
                        <a:pt x="0" y="11906"/>
                      </a:lnTo>
                      <a:cubicBezTo>
                        <a:pt x="0" y="5340"/>
                        <a:pt x="5347" y="0"/>
                        <a:pt x="11913" y="0"/>
                      </a:cubicBezTo>
                      <a:lnTo>
                        <a:pt x="191072" y="0"/>
                      </a:lnTo>
                      <a:cubicBezTo>
                        <a:pt x="197638" y="0"/>
                        <a:pt x="202984" y="5340"/>
                        <a:pt x="202984" y="11906"/>
                      </a:cubicBezTo>
                      <a:lnTo>
                        <a:pt x="202984" y="71622"/>
                      </a:lnTo>
                      <a:cubicBezTo>
                        <a:pt x="202984" y="78194"/>
                        <a:pt x="197638" y="83541"/>
                        <a:pt x="191072" y="83541"/>
                      </a:cubicBezTo>
                      <a:lnTo>
                        <a:pt x="11913" y="83541"/>
                      </a:lnTo>
                      <a:close/>
                      <a:moveTo>
                        <a:pt x="23819" y="59716"/>
                      </a:moveTo>
                      <a:lnTo>
                        <a:pt x="179146" y="59716"/>
                      </a:lnTo>
                      <a:lnTo>
                        <a:pt x="179146" y="23825"/>
                      </a:lnTo>
                      <a:lnTo>
                        <a:pt x="23819" y="23825"/>
                      </a:lnTo>
                      <a:lnTo>
                        <a:pt x="23819" y="5971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36" name="Google Shape;436;p16"/>
                <p:cNvSpPr/>
                <p:nvPr/>
              </p:nvSpPr>
              <p:spPr>
                <a:xfrm>
                  <a:off x="5086831" y="3194533"/>
                  <a:ext cx="890239" cy="889736"/>
                </a:xfrm>
                <a:custGeom>
                  <a:rect b="b" l="l" r="r" t="t"/>
                  <a:pathLst>
                    <a:path extrusionOk="0" h="889736" w="890239">
                      <a:moveTo>
                        <a:pt x="280607" y="889737"/>
                      </a:moveTo>
                      <a:cubicBezTo>
                        <a:pt x="254813" y="889737"/>
                        <a:pt x="232347" y="872255"/>
                        <a:pt x="225978" y="847224"/>
                      </a:cubicBezTo>
                      <a:lnTo>
                        <a:pt x="225400" y="844950"/>
                      </a:lnTo>
                      <a:lnTo>
                        <a:pt x="11913" y="844950"/>
                      </a:lnTo>
                      <a:cubicBezTo>
                        <a:pt x="5341" y="844950"/>
                        <a:pt x="0" y="839603"/>
                        <a:pt x="0" y="833038"/>
                      </a:cubicBezTo>
                      <a:cubicBezTo>
                        <a:pt x="0" y="826472"/>
                        <a:pt x="5341" y="821125"/>
                        <a:pt x="11913" y="821125"/>
                      </a:cubicBezTo>
                      <a:lnTo>
                        <a:pt x="225381" y="821125"/>
                      </a:lnTo>
                      <a:lnTo>
                        <a:pt x="225971" y="818877"/>
                      </a:lnTo>
                      <a:cubicBezTo>
                        <a:pt x="231147" y="799059"/>
                        <a:pt x="246672" y="783533"/>
                        <a:pt x="266484" y="778358"/>
                      </a:cubicBezTo>
                      <a:lnTo>
                        <a:pt x="268732" y="777761"/>
                      </a:lnTo>
                      <a:lnTo>
                        <a:pt x="268732" y="710578"/>
                      </a:lnTo>
                      <a:lnTo>
                        <a:pt x="71628" y="710578"/>
                      </a:lnTo>
                      <a:cubicBezTo>
                        <a:pt x="32131" y="710578"/>
                        <a:pt x="0" y="678440"/>
                        <a:pt x="0" y="638944"/>
                      </a:cubicBezTo>
                      <a:lnTo>
                        <a:pt x="0" y="579228"/>
                      </a:lnTo>
                      <a:cubicBezTo>
                        <a:pt x="89" y="556730"/>
                        <a:pt x="10960" y="535305"/>
                        <a:pt x="29077" y="521945"/>
                      </a:cubicBezTo>
                      <a:lnTo>
                        <a:pt x="32373" y="519512"/>
                      </a:lnTo>
                      <a:lnTo>
                        <a:pt x="29077" y="517087"/>
                      </a:lnTo>
                      <a:cubicBezTo>
                        <a:pt x="10954" y="503720"/>
                        <a:pt x="89" y="482295"/>
                        <a:pt x="0" y="459784"/>
                      </a:cubicBezTo>
                      <a:lnTo>
                        <a:pt x="0" y="400082"/>
                      </a:lnTo>
                      <a:cubicBezTo>
                        <a:pt x="89" y="377577"/>
                        <a:pt x="10960" y="356153"/>
                        <a:pt x="29077" y="342786"/>
                      </a:cubicBezTo>
                      <a:lnTo>
                        <a:pt x="32373" y="340360"/>
                      </a:lnTo>
                      <a:lnTo>
                        <a:pt x="29077" y="337934"/>
                      </a:lnTo>
                      <a:cubicBezTo>
                        <a:pt x="10954" y="324574"/>
                        <a:pt x="89" y="303143"/>
                        <a:pt x="0" y="280626"/>
                      </a:cubicBezTo>
                      <a:lnTo>
                        <a:pt x="0" y="219132"/>
                      </a:lnTo>
                      <a:cubicBezTo>
                        <a:pt x="-25" y="208864"/>
                        <a:pt x="2248" y="198520"/>
                        <a:pt x="6585" y="189205"/>
                      </a:cubicBezTo>
                      <a:lnTo>
                        <a:pt x="74676" y="41542"/>
                      </a:lnTo>
                      <a:cubicBezTo>
                        <a:pt x="86398" y="16351"/>
                        <a:pt x="111932" y="45"/>
                        <a:pt x="139726" y="0"/>
                      </a:cubicBezTo>
                      <a:lnTo>
                        <a:pt x="421596" y="0"/>
                      </a:lnTo>
                      <a:cubicBezTo>
                        <a:pt x="449384" y="45"/>
                        <a:pt x="474917" y="16358"/>
                        <a:pt x="486652" y="41548"/>
                      </a:cubicBezTo>
                      <a:lnTo>
                        <a:pt x="554717" y="189052"/>
                      </a:lnTo>
                      <a:cubicBezTo>
                        <a:pt x="559042" y="198419"/>
                        <a:pt x="561321" y="208826"/>
                        <a:pt x="561309" y="219132"/>
                      </a:cubicBezTo>
                      <a:lnTo>
                        <a:pt x="561309" y="264497"/>
                      </a:lnTo>
                      <a:lnTo>
                        <a:pt x="566052" y="261176"/>
                      </a:lnTo>
                      <a:cubicBezTo>
                        <a:pt x="600857" y="236817"/>
                        <a:pt x="641693" y="223952"/>
                        <a:pt x="684175" y="223952"/>
                      </a:cubicBezTo>
                      <a:cubicBezTo>
                        <a:pt x="726650" y="223952"/>
                        <a:pt x="767493" y="236817"/>
                        <a:pt x="802297" y="261176"/>
                      </a:cubicBezTo>
                      <a:cubicBezTo>
                        <a:pt x="847376" y="292729"/>
                        <a:pt x="877463" y="339941"/>
                        <a:pt x="887051" y="394132"/>
                      </a:cubicBezTo>
                      <a:cubicBezTo>
                        <a:pt x="896614" y="448316"/>
                        <a:pt x="884504" y="502990"/>
                        <a:pt x="852951" y="548069"/>
                      </a:cubicBezTo>
                      <a:cubicBezTo>
                        <a:pt x="814432" y="603111"/>
                        <a:pt x="751269" y="635972"/>
                        <a:pt x="683997" y="635972"/>
                      </a:cubicBezTo>
                      <a:cubicBezTo>
                        <a:pt x="641661" y="635972"/>
                        <a:pt x="600876" y="623094"/>
                        <a:pt x="566058" y="598729"/>
                      </a:cubicBezTo>
                      <a:lnTo>
                        <a:pt x="561315" y="595408"/>
                      </a:lnTo>
                      <a:lnTo>
                        <a:pt x="561315" y="638969"/>
                      </a:lnTo>
                      <a:cubicBezTo>
                        <a:pt x="561315" y="678472"/>
                        <a:pt x="529178" y="710603"/>
                        <a:pt x="489687" y="710603"/>
                      </a:cubicBezTo>
                      <a:lnTo>
                        <a:pt x="292577" y="710603"/>
                      </a:lnTo>
                      <a:lnTo>
                        <a:pt x="292577" y="777786"/>
                      </a:lnTo>
                      <a:lnTo>
                        <a:pt x="294831" y="778383"/>
                      </a:lnTo>
                      <a:cubicBezTo>
                        <a:pt x="314636" y="783552"/>
                        <a:pt x="330162" y="799084"/>
                        <a:pt x="335350" y="818902"/>
                      </a:cubicBezTo>
                      <a:lnTo>
                        <a:pt x="335941" y="821150"/>
                      </a:lnTo>
                      <a:lnTo>
                        <a:pt x="554914" y="821150"/>
                      </a:lnTo>
                      <a:cubicBezTo>
                        <a:pt x="561487" y="821150"/>
                        <a:pt x="566833" y="826497"/>
                        <a:pt x="566833" y="833063"/>
                      </a:cubicBezTo>
                      <a:cubicBezTo>
                        <a:pt x="566833" y="839629"/>
                        <a:pt x="561487" y="844976"/>
                        <a:pt x="554914" y="844976"/>
                      </a:cubicBezTo>
                      <a:lnTo>
                        <a:pt x="335922" y="844976"/>
                      </a:lnTo>
                      <a:lnTo>
                        <a:pt x="335344" y="847249"/>
                      </a:lnTo>
                      <a:cubicBezTo>
                        <a:pt x="330245" y="867283"/>
                        <a:pt x="314624" y="882904"/>
                        <a:pt x="294583" y="888009"/>
                      </a:cubicBezTo>
                      <a:cubicBezTo>
                        <a:pt x="289992" y="889146"/>
                        <a:pt x="285287" y="889737"/>
                        <a:pt x="280607" y="889737"/>
                      </a:cubicBezTo>
                      <a:close/>
                      <a:moveTo>
                        <a:pt x="280651" y="800164"/>
                      </a:moveTo>
                      <a:cubicBezTo>
                        <a:pt x="262528" y="800164"/>
                        <a:pt x="247777" y="814908"/>
                        <a:pt x="247777" y="833038"/>
                      </a:cubicBezTo>
                      <a:cubicBezTo>
                        <a:pt x="247777" y="851167"/>
                        <a:pt x="262528" y="865918"/>
                        <a:pt x="280651" y="865918"/>
                      </a:cubicBezTo>
                      <a:cubicBezTo>
                        <a:pt x="298774" y="865918"/>
                        <a:pt x="313525" y="851167"/>
                        <a:pt x="313525" y="833038"/>
                      </a:cubicBezTo>
                      <a:cubicBezTo>
                        <a:pt x="313525" y="814908"/>
                        <a:pt x="298780" y="800164"/>
                        <a:pt x="280651" y="800164"/>
                      </a:cubicBezTo>
                      <a:close/>
                      <a:moveTo>
                        <a:pt x="71622" y="531419"/>
                      </a:moveTo>
                      <a:cubicBezTo>
                        <a:pt x="45346" y="531501"/>
                        <a:pt x="23908" y="552945"/>
                        <a:pt x="23832" y="579209"/>
                      </a:cubicBezTo>
                      <a:lnTo>
                        <a:pt x="23832" y="638937"/>
                      </a:lnTo>
                      <a:cubicBezTo>
                        <a:pt x="23908" y="665220"/>
                        <a:pt x="45346" y="686664"/>
                        <a:pt x="71622" y="686746"/>
                      </a:cubicBezTo>
                      <a:lnTo>
                        <a:pt x="489668" y="686746"/>
                      </a:lnTo>
                      <a:cubicBezTo>
                        <a:pt x="515957" y="686657"/>
                        <a:pt x="537401" y="665213"/>
                        <a:pt x="537471" y="638950"/>
                      </a:cubicBezTo>
                      <a:lnTo>
                        <a:pt x="537471" y="579222"/>
                      </a:lnTo>
                      <a:cubicBezTo>
                        <a:pt x="537445" y="577850"/>
                        <a:pt x="537337" y="576516"/>
                        <a:pt x="537153" y="575215"/>
                      </a:cubicBezTo>
                      <a:lnTo>
                        <a:pt x="537014" y="574249"/>
                      </a:lnTo>
                      <a:lnTo>
                        <a:pt x="536334" y="573545"/>
                      </a:lnTo>
                      <a:cubicBezTo>
                        <a:pt x="525304" y="562146"/>
                        <a:pt x="515601" y="549472"/>
                        <a:pt x="507493" y="535877"/>
                      </a:cubicBezTo>
                      <a:lnTo>
                        <a:pt x="506965" y="534988"/>
                      </a:lnTo>
                      <a:lnTo>
                        <a:pt x="506007" y="534607"/>
                      </a:lnTo>
                      <a:cubicBezTo>
                        <a:pt x="500806" y="532562"/>
                        <a:pt x="495319" y="531495"/>
                        <a:pt x="489712" y="531413"/>
                      </a:cubicBezTo>
                      <a:lnTo>
                        <a:pt x="71622" y="531413"/>
                      </a:lnTo>
                      <a:close/>
                      <a:moveTo>
                        <a:pt x="683749" y="247745"/>
                      </a:moveTo>
                      <a:cubicBezTo>
                        <a:pt x="583387" y="247834"/>
                        <a:pt x="501663" y="329552"/>
                        <a:pt x="501580" y="429920"/>
                      </a:cubicBezTo>
                      <a:cubicBezTo>
                        <a:pt x="501580" y="530377"/>
                        <a:pt x="583305" y="612096"/>
                        <a:pt x="683749" y="612096"/>
                      </a:cubicBezTo>
                      <a:cubicBezTo>
                        <a:pt x="784193" y="612096"/>
                        <a:pt x="865925" y="530377"/>
                        <a:pt x="865925" y="429920"/>
                      </a:cubicBezTo>
                      <a:cubicBezTo>
                        <a:pt x="865937" y="329470"/>
                        <a:pt x="784206" y="247745"/>
                        <a:pt x="683749" y="247745"/>
                      </a:cubicBezTo>
                      <a:lnTo>
                        <a:pt x="683749" y="247745"/>
                      </a:lnTo>
                      <a:close/>
                      <a:moveTo>
                        <a:pt x="71622" y="352260"/>
                      </a:moveTo>
                      <a:cubicBezTo>
                        <a:pt x="45346" y="352342"/>
                        <a:pt x="23908" y="373787"/>
                        <a:pt x="23832" y="400056"/>
                      </a:cubicBezTo>
                      <a:lnTo>
                        <a:pt x="23832" y="459784"/>
                      </a:lnTo>
                      <a:cubicBezTo>
                        <a:pt x="23908" y="486067"/>
                        <a:pt x="45346" y="507511"/>
                        <a:pt x="71622" y="507594"/>
                      </a:cubicBezTo>
                      <a:lnTo>
                        <a:pt x="493192" y="507594"/>
                      </a:lnTo>
                      <a:lnTo>
                        <a:pt x="491579" y="503479"/>
                      </a:lnTo>
                      <a:cubicBezTo>
                        <a:pt x="487858" y="493947"/>
                        <a:pt x="484835" y="484048"/>
                        <a:pt x="482607" y="474059"/>
                      </a:cubicBezTo>
                      <a:lnTo>
                        <a:pt x="482080" y="471697"/>
                      </a:lnTo>
                      <a:lnTo>
                        <a:pt x="310503" y="471697"/>
                      </a:lnTo>
                      <a:cubicBezTo>
                        <a:pt x="303937" y="471697"/>
                        <a:pt x="298590" y="466357"/>
                        <a:pt x="298590" y="459784"/>
                      </a:cubicBezTo>
                      <a:lnTo>
                        <a:pt x="298590" y="400069"/>
                      </a:lnTo>
                      <a:cubicBezTo>
                        <a:pt x="298590" y="393497"/>
                        <a:pt x="303937" y="388157"/>
                        <a:pt x="310503" y="388157"/>
                      </a:cubicBezTo>
                      <a:lnTo>
                        <a:pt x="482080" y="388157"/>
                      </a:lnTo>
                      <a:lnTo>
                        <a:pt x="482607" y="385794"/>
                      </a:lnTo>
                      <a:cubicBezTo>
                        <a:pt x="484842" y="375806"/>
                        <a:pt x="487858" y="365900"/>
                        <a:pt x="491579" y="356369"/>
                      </a:cubicBezTo>
                      <a:lnTo>
                        <a:pt x="493192" y="352260"/>
                      </a:lnTo>
                      <a:lnTo>
                        <a:pt x="71622" y="352260"/>
                      </a:lnTo>
                      <a:close/>
                      <a:moveTo>
                        <a:pt x="322422" y="447872"/>
                      </a:moveTo>
                      <a:lnTo>
                        <a:pt x="477749" y="447872"/>
                      </a:lnTo>
                      <a:lnTo>
                        <a:pt x="477749" y="411988"/>
                      </a:lnTo>
                      <a:lnTo>
                        <a:pt x="322422" y="411988"/>
                      </a:lnTo>
                      <a:lnTo>
                        <a:pt x="322422" y="447872"/>
                      </a:lnTo>
                      <a:close/>
                      <a:moveTo>
                        <a:pt x="71622" y="173107"/>
                      </a:moveTo>
                      <a:cubicBezTo>
                        <a:pt x="45346" y="173190"/>
                        <a:pt x="23908" y="194628"/>
                        <a:pt x="23832" y="220897"/>
                      </a:cubicBezTo>
                      <a:lnTo>
                        <a:pt x="23832" y="280626"/>
                      </a:lnTo>
                      <a:cubicBezTo>
                        <a:pt x="23908" y="306921"/>
                        <a:pt x="45352" y="328365"/>
                        <a:pt x="71622" y="328435"/>
                      </a:cubicBezTo>
                      <a:lnTo>
                        <a:pt x="489668" y="328435"/>
                      </a:lnTo>
                      <a:cubicBezTo>
                        <a:pt x="495313" y="328359"/>
                        <a:pt x="500793" y="327279"/>
                        <a:pt x="506000" y="325241"/>
                      </a:cubicBezTo>
                      <a:lnTo>
                        <a:pt x="506959" y="324860"/>
                      </a:lnTo>
                      <a:lnTo>
                        <a:pt x="507486" y="323964"/>
                      </a:lnTo>
                      <a:cubicBezTo>
                        <a:pt x="515601" y="310375"/>
                        <a:pt x="525304" y="297707"/>
                        <a:pt x="536328" y="286309"/>
                      </a:cubicBezTo>
                      <a:lnTo>
                        <a:pt x="537007" y="285604"/>
                      </a:lnTo>
                      <a:lnTo>
                        <a:pt x="537147" y="284639"/>
                      </a:lnTo>
                      <a:cubicBezTo>
                        <a:pt x="537337" y="283324"/>
                        <a:pt x="537439" y="281997"/>
                        <a:pt x="537464" y="280676"/>
                      </a:cubicBezTo>
                      <a:lnTo>
                        <a:pt x="537464" y="220904"/>
                      </a:lnTo>
                      <a:cubicBezTo>
                        <a:pt x="537395" y="194621"/>
                        <a:pt x="515951" y="173177"/>
                        <a:pt x="489668" y="173101"/>
                      </a:cubicBezTo>
                      <a:lnTo>
                        <a:pt x="71622" y="173101"/>
                      </a:lnTo>
                      <a:close/>
                      <a:moveTo>
                        <a:pt x="489674" y="149276"/>
                      </a:moveTo>
                      <a:cubicBezTo>
                        <a:pt x="495008" y="149295"/>
                        <a:pt x="500336" y="149962"/>
                        <a:pt x="505505" y="151270"/>
                      </a:cubicBezTo>
                      <a:lnTo>
                        <a:pt x="511633" y="152826"/>
                      </a:lnTo>
                      <a:lnTo>
                        <a:pt x="464947" y="51537"/>
                      </a:lnTo>
                      <a:cubicBezTo>
                        <a:pt x="457149" y="34703"/>
                        <a:pt x="440138" y="23813"/>
                        <a:pt x="421602" y="23800"/>
                      </a:cubicBezTo>
                      <a:lnTo>
                        <a:pt x="139719" y="23800"/>
                      </a:lnTo>
                      <a:cubicBezTo>
                        <a:pt x="121171" y="23813"/>
                        <a:pt x="104159" y="34697"/>
                        <a:pt x="96374" y="51530"/>
                      </a:cubicBezTo>
                      <a:lnTo>
                        <a:pt x="49683" y="152826"/>
                      </a:lnTo>
                      <a:lnTo>
                        <a:pt x="55810" y="151270"/>
                      </a:lnTo>
                      <a:cubicBezTo>
                        <a:pt x="60973" y="149962"/>
                        <a:pt x="66307" y="149289"/>
                        <a:pt x="71647" y="149276"/>
                      </a:cubicBezTo>
                      <a:lnTo>
                        <a:pt x="71641" y="149276"/>
                      </a:lnTo>
                      <a:lnTo>
                        <a:pt x="489674" y="14927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37" name="Google Shape;437;p16"/>
                <p:cNvSpPr/>
                <p:nvPr/>
              </p:nvSpPr>
              <p:spPr>
                <a:xfrm>
                  <a:off x="5758674" y="3493116"/>
                  <a:ext cx="23825" cy="173120"/>
                </a:xfrm>
                <a:custGeom>
                  <a:rect b="b" l="l" r="r" t="t"/>
                  <a:pathLst>
                    <a:path extrusionOk="0" h="173120" w="23825">
                      <a:moveTo>
                        <a:pt x="11913" y="173120"/>
                      </a:moveTo>
                      <a:cubicBezTo>
                        <a:pt x="5340" y="173120"/>
                        <a:pt x="0" y="167780"/>
                        <a:pt x="0" y="161208"/>
                      </a:cubicBezTo>
                      <a:lnTo>
                        <a:pt x="0" y="11906"/>
                      </a:lnTo>
                      <a:cubicBezTo>
                        <a:pt x="0" y="5340"/>
                        <a:pt x="5340" y="0"/>
                        <a:pt x="11913" y="0"/>
                      </a:cubicBezTo>
                      <a:cubicBezTo>
                        <a:pt x="18479" y="0"/>
                        <a:pt x="23825" y="5340"/>
                        <a:pt x="23825" y="11906"/>
                      </a:cubicBezTo>
                      <a:lnTo>
                        <a:pt x="23825" y="161208"/>
                      </a:lnTo>
                      <a:cubicBezTo>
                        <a:pt x="23831" y="167780"/>
                        <a:pt x="18485" y="173120"/>
                        <a:pt x="11913" y="17312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38" name="Google Shape;438;p16"/>
                <p:cNvSpPr/>
                <p:nvPr/>
              </p:nvSpPr>
              <p:spPr>
                <a:xfrm>
                  <a:off x="5758674" y="3702133"/>
                  <a:ext cx="23825" cy="38747"/>
                </a:xfrm>
                <a:custGeom>
                  <a:rect b="b" l="l" r="r" t="t"/>
                  <a:pathLst>
                    <a:path extrusionOk="0" h="38747" w="23825">
                      <a:moveTo>
                        <a:pt x="11913" y="38748"/>
                      </a:moveTo>
                      <a:cubicBezTo>
                        <a:pt x="5340" y="38748"/>
                        <a:pt x="0" y="33401"/>
                        <a:pt x="0" y="26841"/>
                      </a:cubicBezTo>
                      <a:lnTo>
                        <a:pt x="0" y="11906"/>
                      </a:lnTo>
                      <a:cubicBezTo>
                        <a:pt x="0" y="5340"/>
                        <a:pt x="5340" y="0"/>
                        <a:pt x="11913" y="0"/>
                      </a:cubicBezTo>
                      <a:cubicBezTo>
                        <a:pt x="18479" y="0"/>
                        <a:pt x="23825" y="5340"/>
                        <a:pt x="23825" y="11906"/>
                      </a:cubicBezTo>
                      <a:lnTo>
                        <a:pt x="23825" y="26841"/>
                      </a:lnTo>
                      <a:cubicBezTo>
                        <a:pt x="23831" y="33401"/>
                        <a:pt x="18485" y="38748"/>
                        <a:pt x="11913" y="3874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grpSp>
      </p:grpSp>
      <p:pic>
        <p:nvPicPr>
          <p:cNvPr id="439" name="Google Shape;439;p16"/>
          <p:cNvPicPr preferRelativeResize="0"/>
          <p:nvPr/>
        </p:nvPicPr>
        <p:blipFill rotWithShape="1">
          <a:blip r:embed="rId8">
            <a:alphaModFix/>
          </a:blip>
          <a:srcRect b="0" l="0" r="0" t="0"/>
          <a:stretch/>
        </p:blipFill>
        <p:spPr>
          <a:xfrm>
            <a:off x="9575012" y="3086136"/>
            <a:ext cx="1914078" cy="1925821"/>
          </a:xfrm>
          <a:prstGeom prst="rect">
            <a:avLst/>
          </a:prstGeom>
          <a:noFill/>
          <a:ln>
            <a:noFill/>
          </a:ln>
        </p:spPr>
      </p:pic>
      <p:grpSp>
        <p:nvGrpSpPr>
          <p:cNvPr id="440" name="Google Shape;440;p16"/>
          <p:cNvGrpSpPr/>
          <p:nvPr/>
        </p:nvGrpSpPr>
        <p:grpSpPr>
          <a:xfrm>
            <a:off x="10076254" y="3464071"/>
            <a:ext cx="807617" cy="932856"/>
            <a:chOff x="8814870" y="3042013"/>
            <a:chExt cx="938888" cy="1084484"/>
          </a:xfrm>
        </p:grpSpPr>
        <p:sp>
          <p:nvSpPr>
            <p:cNvPr id="441" name="Google Shape;441;p16"/>
            <p:cNvSpPr/>
            <p:nvPr/>
          </p:nvSpPr>
          <p:spPr>
            <a:xfrm>
              <a:off x="8814870" y="3475286"/>
              <a:ext cx="938888" cy="651211"/>
            </a:xfrm>
            <a:custGeom>
              <a:rect b="b" l="l" r="r" t="t"/>
              <a:pathLst>
                <a:path extrusionOk="0" h="651211" w="938888">
                  <a:moveTo>
                    <a:pt x="276951" y="252235"/>
                  </a:moveTo>
                  <a:lnTo>
                    <a:pt x="297081" y="273405"/>
                  </a:lnTo>
                  <a:lnTo>
                    <a:pt x="324830" y="264027"/>
                  </a:lnTo>
                  <a:cubicBezTo>
                    <a:pt x="330355" y="262153"/>
                    <a:pt x="336323" y="265119"/>
                    <a:pt x="338229" y="270650"/>
                  </a:cubicBezTo>
                  <a:lnTo>
                    <a:pt x="338356" y="271145"/>
                  </a:lnTo>
                  <a:lnTo>
                    <a:pt x="338356" y="271145"/>
                  </a:lnTo>
                  <a:lnTo>
                    <a:pt x="346356" y="299288"/>
                  </a:lnTo>
                  <a:lnTo>
                    <a:pt x="375185" y="303841"/>
                  </a:lnTo>
                  <a:cubicBezTo>
                    <a:pt x="380964" y="304743"/>
                    <a:pt x="384901" y="310128"/>
                    <a:pt x="384012" y="315894"/>
                  </a:cubicBezTo>
                  <a:lnTo>
                    <a:pt x="383948" y="316427"/>
                  </a:lnTo>
                  <a:lnTo>
                    <a:pt x="383948" y="316427"/>
                  </a:lnTo>
                  <a:lnTo>
                    <a:pt x="377980" y="345072"/>
                  </a:lnTo>
                  <a:lnTo>
                    <a:pt x="401411" y="362515"/>
                  </a:lnTo>
                  <a:cubicBezTo>
                    <a:pt x="406110" y="366001"/>
                    <a:pt x="407062" y="372618"/>
                    <a:pt x="403633" y="377304"/>
                  </a:cubicBezTo>
                  <a:cubicBezTo>
                    <a:pt x="403443" y="377539"/>
                    <a:pt x="403253" y="377780"/>
                    <a:pt x="403062" y="378009"/>
                  </a:cubicBezTo>
                  <a:lnTo>
                    <a:pt x="384647" y="400304"/>
                  </a:lnTo>
                  <a:lnTo>
                    <a:pt x="397347" y="426682"/>
                  </a:lnTo>
                  <a:cubicBezTo>
                    <a:pt x="399823" y="431952"/>
                    <a:pt x="397601" y="438245"/>
                    <a:pt x="392331" y="440760"/>
                  </a:cubicBezTo>
                  <a:lnTo>
                    <a:pt x="391886" y="440963"/>
                  </a:lnTo>
                  <a:lnTo>
                    <a:pt x="364962" y="452317"/>
                  </a:lnTo>
                  <a:lnTo>
                    <a:pt x="363882" y="481552"/>
                  </a:lnTo>
                  <a:cubicBezTo>
                    <a:pt x="363692" y="487375"/>
                    <a:pt x="358803" y="491934"/>
                    <a:pt x="352960" y="491737"/>
                  </a:cubicBezTo>
                  <a:lnTo>
                    <a:pt x="352453" y="491699"/>
                  </a:lnTo>
                  <a:lnTo>
                    <a:pt x="352453" y="491737"/>
                  </a:lnTo>
                  <a:lnTo>
                    <a:pt x="323305" y="489255"/>
                  </a:lnTo>
                  <a:lnTo>
                    <a:pt x="308828" y="514629"/>
                  </a:lnTo>
                  <a:cubicBezTo>
                    <a:pt x="305907" y="519703"/>
                    <a:pt x="299430" y="521462"/>
                    <a:pt x="294350" y="518560"/>
                  </a:cubicBezTo>
                  <a:cubicBezTo>
                    <a:pt x="293969" y="518338"/>
                    <a:pt x="293588" y="518077"/>
                    <a:pt x="293207" y="517804"/>
                  </a:cubicBezTo>
                  <a:lnTo>
                    <a:pt x="269268" y="502526"/>
                  </a:lnTo>
                  <a:lnTo>
                    <a:pt x="244630" y="518274"/>
                  </a:lnTo>
                  <a:cubicBezTo>
                    <a:pt x="239676" y="521405"/>
                    <a:pt x="233199" y="519963"/>
                    <a:pt x="230024" y="515042"/>
                  </a:cubicBezTo>
                  <a:lnTo>
                    <a:pt x="229770" y="514617"/>
                  </a:lnTo>
                  <a:lnTo>
                    <a:pt x="229707" y="514629"/>
                  </a:lnTo>
                  <a:lnTo>
                    <a:pt x="215229" y="489255"/>
                  </a:lnTo>
                  <a:lnTo>
                    <a:pt x="186082" y="491737"/>
                  </a:lnTo>
                  <a:cubicBezTo>
                    <a:pt x="180241" y="492214"/>
                    <a:pt x="175097" y="487883"/>
                    <a:pt x="174653" y="482054"/>
                  </a:cubicBezTo>
                  <a:cubicBezTo>
                    <a:pt x="174653" y="481622"/>
                    <a:pt x="174589" y="481197"/>
                    <a:pt x="174653" y="480771"/>
                  </a:cubicBezTo>
                  <a:lnTo>
                    <a:pt x="173573" y="452329"/>
                  </a:lnTo>
                  <a:lnTo>
                    <a:pt x="146649" y="440982"/>
                  </a:lnTo>
                  <a:cubicBezTo>
                    <a:pt x="141251" y="438721"/>
                    <a:pt x="138775" y="432524"/>
                    <a:pt x="140997" y="427152"/>
                  </a:cubicBezTo>
                  <a:lnTo>
                    <a:pt x="153888" y="400310"/>
                  </a:lnTo>
                  <a:lnTo>
                    <a:pt x="135282" y="377723"/>
                  </a:lnTo>
                  <a:cubicBezTo>
                    <a:pt x="131536" y="373215"/>
                    <a:pt x="132234" y="366560"/>
                    <a:pt x="136743" y="362858"/>
                  </a:cubicBezTo>
                  <a:lnTo>
                    <a:pt x="137124" y="362528"/>
                  </a:lnTo>
                  <a:lnTo>
                    <a:pt x="160556" y="345072"/>
                  </a:lnTo>
                  <a:lnTo>
                    <a:pt x="154586" y="316427"/>
                  </a:lnTo>
                  <a:cubicBezTo>
                    <a:pt x="153380" y="310712"/>
                    <a:pt x="157063" y="305117"/>
                    <a:pt x="162778" y="303924"/>
                  </a:cubicBezTo>
                  <a:cubicBezTo>
                    <a:pt x="163159" y="303847"/>
                    <a:pt x="163476" y="303790"/>
                    <a:pt x="163857" y="303765"/>
                  </a:cubicBezTo>
                  <a:lnTo>
                    <a:pt x="192179" y="299288"/>
                  </a:lnTo>
                  <a:lnTo>
                    <a:pt x="200180" y="271145"/>
                  </a:lnTo>
                  <a:cubicBezTo>
                    <a:pt x="201767" y="265519"/>
                    <a:pt x="207609" y="262255"/>
                    <a:pt x="213260" y="263861"/>
                  </a:cubicBezTo>
                  <a:cubicBezTo>
                    <a:pt x="213578" y="263957"/>
                    <a:pt x="213895" y="264065"/>
                    <a:pt x="214213" y="264179"/>
                  </a:cubicBezTo>
                  <a:lnTo>
                    <a:pt x="241455" y="273405"/>
                  </a:lnTo>
                  <a:lnTo>
                    <a:pt x="261584" y="252235"/>
                  </a:lnTo>
                  <a:cubicBezTo>
                    <a:pt x="265648" y="248005"/>
                    <a:pt x="272316" y="247840"/>
                    <a:pt x="276570" y="251866"/>
                  </a:cubicBezTo>
                  <a:lnTo>
                    <a:pt x="276951" y="252235"/>
                  </a:lnTo>
                  <a:lnTo>
                    <a:pt x="276951" y="252235"/>
                  </a:lnTo>
                  <a:close/>
                  <a:moveTo>
                    <a:pt x="286412" y="292881"/>
                  </a:moveTo>
                  <a:lnTo>
                    <a:pt x="269268" y="274853"/>
                  </a:lnTo>
                  <a:lnTo>
                    <a:pt x="252440" y="292570"/>
                  </a:lnTo>
                  <a:cubicBezTo>
                    <a:pt x="249646" y="295681"/>
                    <a:pt x="245265" y="297021"/>
                    <a:pt x="241073" y="295611"/>
                  </a:cubicBezTo>
                  <a:lnTo>
                    <a:pt x="217515" y="287623"/>
                  </a:lnTo>
                  <a:lnTo>
                    <a:pt x="210657" y="311563"/>
                  </a:lnTo>
                  <a:lnTo>
                    <a:pt x="210657" y="311563"/>
                  </a:lnTo>
                  <a:cubicBezTo>
                    <a:pt x="209578" y="315398"/>
                    <a:pt x="206339" y="318446"/>
                    <a:pt x="202084" y="319107"/>
                  </a:cubicBezTo>
                  <a:lnTo>
                    <a:pt x="177573" y="322974"/>
                  </a:lnTo>
                  <a:lnTo>
                    <a:pt x="182654" y="347370"/>
                  </a:lnTo>
                  <a:cubicBezTo>
                    <a:pt x="183479" y="351275"/>
                    <a:pt x="182018" y="355467"/>
                    <a:pt x="178590" y="358006"/>
                  </a:cubicBezTo>
                  <a:lnTo>
                    <a:pt x="158650" y="372872"/>
                  </a:lnTo>
                  <a:lnTo>
                    <a:pt x="174462" y="392100"/>
                  </a:lnTo>
                  <a:cubicBezTo>
                    <a:pt x="177002" y="395167"/>
                    <a:pt x="177637" y="399536"/>
                    <a:pt x="175859" y="403352"/>
                  </a:cubicBezTo>
                  <a:lnTo>
                    <a:pt x="165064" y="425825"/>
                  </a:lnTo>
                  <a:lnTo>
                    <a:pt x="187606" y="435318"/>
                  </a:lnTo>
                  <a:cubicBezTo>
                    <a:pt x="191480" y="436772"/>
                    <a:pt x="194337" y="440449"/>
                    <a:pt x="194465" y="444836"/>
                  </a:cubicBezTo>
                  <a:lnTo>
                    <a:pt x="195354" y="469690"/>
                  </a:lnTo>
                  <a:lnTo>
                    <a:pt x="220245" y="467576"/>
                  </a:lnTo>
                  <a:cubicBezTo>
                    <a:pt x="224182" y="467258"/>
                    <a:pt x="228183" y="469195"/>
                    <a:pt x="230279" y="472878"/>
                  </a:cubicBezTo>
                  <a:lnTo>
                    <a:pt x="242597" y="494506"/>
                  </a:lnTo>
                  <a:lnTo>
                    <a:pt x="263425" y="481222"/>
                  </a:lnTo>
                  <a:cubicBezTo>
                    <a:pt x="266791" y="478974"/>
                    <a:pt x="271299" y="478796"/>
                    <a:pt x="274919" y="481108"/>
                  </a:cubicBezTo>
                  <a:lnTo>
                    <a:pt x="295937" y="494500"/>
                  </a:lnTo>
                  <a:lnTo>
                    <a:pt x="308066" y="473221"/>
                  </a:lnTo>
                  <a:cubicBezTo>
                    <a:pt x="309971" y="469557"/>
                    <a:pt x="313971" y="467201"/>
                    <a:pt x="318353" y="467563"/>
                  </a:cubicBezTo>
                  <a:lnTo>
                    <a:pt x="343181" y="469678"/>
                  </a:lnTo>
                  <a:lnTo>
                    <a:pt x="344070" y="444824"/>
                  </a:lnTo>
                  <a:cubicBezTo>
                    <a:pt x="344197" y="440855"/>
                    <a:pt x="346610" y="437121"/>
                    <a:pt x="350547" y="435470"/>
                  </a:cubicBezTo>
                  <a:lnTo>
                    <a:pt x="373471" y="425812"/>
                  </a:lnTo>
                  <a:lnTo>
                    <a:pt x="362930" y="403695"/>
                  </a:lnTo>
                  <a:cubicBezTo>
                    <a:pt x="360961" y="400056"/>
                    <a:pt x="361343" y="395459"/>
                    <a:pt x="364073" y="392081"/>
                  </a:cubicBezTo>
                  <a:lnTo>
                    <a:pt x="379948" y="372859"/>
                  </a:lnTo>
                  <a:lnTo>
                    <a:pt x="360263" y="358229"/>
                  </a:lnTo>
                  <a:cubicBezTo>
                    <a:pt x="356897" y="355886"/>
                    <a:pt x="354993" y="351656"/>
                    <a:pt x="355881" y="347357"/>
                  </a:cubicBezTo>
                  <a:lnTo>
                    <a:pt x="361025" y="322961"/>
                  </a:lnTo>
                  <a:lnTo>
                    <a:pt x="337276" y="319215"/>
                  </a:lnTo>
                  <a:cubicBezTo>
                    <a:pt x="332958" y="318884"/>
                    <a:pt x="329148" y="315932"/>
                    <a:pt x="327878" y="311550"/>
                  </a:cubicBezTo>
                  <a:lnTo>
                    <a:pt x="321020" y="287610"/>
                  </a:lnTo>
                  <a:lnTo>
                    <a:pt x="297525" y="295599"/>
                  </a:lnTo>
                  <a:cubicBezTo>
                    <a:pt x="293715" y="296882"/>
                    <a:pt x="289333" y="295954"/>
                    <a:pt x="286412" y="292881"/>
                  </a:cubicBezTo>
                  <a:lnTo>
                    <a:pt x="286412" y="292881"/>
                  </a:lnTo>
                  <a:close/>
                  <a:moveTo>
                    <a:pt x="298223" y="323736"/>
                  </a:moveTo>
                  <a:cubicBezTo>
                    <a:pt x="299684" y="321221"/>
                    <a:pt x="302922" y="320351"/>
                    <a:pt x="305462" y="321812"/>
                  </a:cubicBezTo>
                  <a:cubicBezTo>
                    <a:pt x="308003" y="323272"/>
                    <a:pt x="308828" y="326511"/>
                    <a:pt x="307368" y="329038"/>
                  </a:cubicBezTo>
                  <a:lnTo>
                    <a:pt x="240311" y="445167"/>
                  </a:lnTo>
                  <a:cubicBezTo>
                    <a:pt x="238851" y="447694"/>
                    <a:pt x="235612" y="448551"/>
                    <a:pt x="233072" y="447091"/>
                  </a:cubicBezTo>
                  <a:cubicBezTo>
                    <a:pt x="230596" y="445630"/>
                    <a:pt x="229707" y="442398"/>
                    <a:pt x="231168" y="439871"/>
                  </a:cubicBezTo>
                  <a:lnTo>
                    <a:pt x="298223" y="323736"/>
                  </a:lnTo>
                  <a:close/>
                  <a:moveTo>
                    <a:pt x="299493" y="386759"/>
                  </a:moveTo>
                  <a:cubicBezTo>
                    <a:pt x="306986" y="386759"/>
                    <a:pt x="313844" y="389807"/>
                    <a:pt x="318734" y="394748"/>
                  </a:cubicBezTo>
                  <a:lnTo>
                    <a:pt x="319179" y="395199"/>
                  </a:lnTo>
                  <a:cubicBezTo>
                    <a:pt x="323878" y="400095"/>
                    <a:pt x="326735" y="406730"/>
                    <a:pt x="326735" y="414014"/>
                  </a:cubicBezTo>
                  <a:cubicBezTo>
                    <a:pt x="326735" y="421506"/>
                    <a:pt x="323687" y="428314"/>
                    <a:pt x="318734" y="433260"/>
                  </a:cubicBezTo>
                  <a:lnTo>
                    <a:pt x="318734" y="433279"/>
                  </a:lnTo>
                  <a:cubicBezTo>
                    <a:pt x="313780" y="438207"/>
                    <a:pt x="306986" y="441261"/>
                    <a:pt x="299493" y="441261"/>
                  </a:cubicBezTo>
                  <a:cubicBezTo>
                    <a:pt x="291937" y="441261"/>
                    <a:pt x="285143" y="438214"/>
                    <a:pt x="280190" y="433279"/>
                  </a:cubicBezTo>
                  <a:lnTo>
                    <a:pt x="279808" y="432829"/>
                  </a:lnTo>
                  <a:cubicBezTo>
                    <a:pt x="275109" y="427933"/>
                    <a:pt x="272252" y="421297"/>
                    <a:pt x="272252" y="414014"/>
                  </a:cubicBezTo>
                  <a:cubicBezTo>
                    <a:pt x="272252" y="406508"/>
                    <a:pt x="275300" y="399701"/>
                    <a:pt x="280253" y="394760"/>
                  </a:cubicBezTo>
                  <a:lnTo>
                    <a:pt x="280190" y="394748"/>
                  </a:lnTo>
                  <a:cubicBezTo>
                    <a:pt x="285143" y="389807"/>
                    <a:pt x="291937" y="386759"/>
                    <a:pt x="299493" y="386759"/>
                  </a:cubicBezTo>
                  <a:close/>
                  <a:moveTo>
                    <a:pt x="308765" y="404736"/>
                  </a:moveTo>
                  <a:cubicBezTo>
                    <a:pt x="306415" y="402355"/>
                    <a:pt x="303113" y="400888"/>
                    <a:pt x="299493" y="400888"/>
                  </a:cubicBezTo>
                  <a:cubicBezTo>
                    <a:pt x="295874" y="400888"/>
                    <a:pt x="292572" y="402355"/>
                    <a:pt x="290222" y="404736"/>
                  </a:cubicBezTo>
                  <a:lnTo>
                    <a:pt x="290159" y="404711"/>
                  </a:lnTo>
                  <a:lnTo>
                    <a:pt x="290159" y="404736"/>
                  </a:lnTo>
                  <a:cubicBezTo>
                    <a:pt x="287809" y="407079"/>
                    <a:pt x="286349" y="410369"/>
                    <a:pt x="286349" y="414014"/>
                  </a:cubicBezTo>
                  <a:cubicBezTo>
                    <a:pt x="286349" y="417506"/>
                    <a:pt x="287682" y="420669"/>
                    <a:pt x="289905" y="423005"/>
                  </a:cubicBezTo>
                  <a:lnTo>
                    <a:pt x="290222" y="423285"/>
                  </a:lnTo>
                  <a:cubicBezTo>
                    <a:pt x="292572" y="425660"/>
                    <a:pt x="295874" y="427120"/>
                    <a:pt x="299493" y="427120"/>
                  </a:cubicBezTo>
                  <a:cubicBezTo>
                    <a:pt x="303113" y="427120"/>
                    <a:pt x="306415" y="425660"/>
                    <a:pt x="308765" y="423285"/>
                  </a:cubicBezTo>
                  <a:lnTo>
                    <a:pt x="308765" y="423304"/>
                  </a:lnTo>
                  <a:lnTo>
                    <a:pt x="308765" y="423285"/>
                  </a:lnTo>
                  <a:cubicBezTo>
                    <a:pt x="311178" y="420935"/>
                    <a:pt x="312574" y="417652"/>
                    <a:pt x="312574" y="414014"/>
                  </a:cubicBezTo>
                  <a:cubicBezTo>
                    <a:pt x="312574" y="410515"/>
                    <a:pt x="311241" y="407352"/>
                    <a:pt x="309082" y="405022"/>
                  </a:cubicBezTo>
                  <a:lnTo>
                    <a:pt x="308765" y="404736"/>
                  </a:lnTo>
                  <a:lnTo>
                    <a:pt x="308765" y="404736"/>
                  </a:lnTo>
                  <a:close/>
                  <a:moveTo>
                    <a:pt x="239042" y="327641"/>
                  </a:moveTo>
                  <a:cubicBezTo>
                    <a:pt x="246598" y="327641"/>
                    <a:pt x="253393" y="330689"/>
                    <a:pt x="258282" y="335623"/>
                  </a:cubicBezTo>
                  <a:lnTo>
                    <a:pt x="258345" y="335668"/>
                  </a:lnTo>
                  <a:cubicBezTo>
                    <a:pt x="263298" y="340601"/>
                    <a:pt x="266346" y="347415"/>
                    <a:pt x="266346" y="354889"/>
                  </a:cubicBezTo>
                  <a:cubicBezTo>
                    <a:pt x="266346" y="362382"/>
                    <a:pt x="263298" y="369189"/>
                    <a:pt x="258345" y="374129"/>
                  </a:cubicBezTo>
                  <a:lnTo>
                    <a:pt x="258282" y="374174"/>
                  </a:lnTo>
                  <a:cubicBezTo>
                    <a:pt x="253329" y="379095"/>
                    <a:pt x="246534" y="382137"/>
                    <a:pt x="239042" y="382137"/>
                  </a:cubicBezTo>
                  <a:cubicBezTo>
                    <a:pt x="231548" y="382137"/>
                    <a:pt x="224754" y="379089"/>
                    <a:pt x="219801" y="374155"/>
                  </a:cubicBezTo>
                  <a:lnTo>
                    <a:pt x="219420" y="373710"/>
                  </a:lnTo>
                  <a:cubicBezTo>
                    <a:pt x="214721" y="368808"/>
                    <a:pt x="211863" y="362172"/>
                    <a:pt x="211863" y="354889"/>
                  </a:cubicBezTo>
                  <a:cubicBezTo>
                    <a:pt x="211863" y="347396"/>
                    <a:pt x="214911" y="340595"/>
                    <a:pt x="219801" y="335648"/>
                  </a:cubicBezTo>
                  <a:lnTo>
                    <a:pt x="219865" y="335610"/>
                  </a:lnTo>
                  <a:cubicBezTo>
                    <a:pt x="224818" y="330689"/>
                    <a:pt x="231612" y="327641"/>
                    <a:pt x="239042" y="327641"/>
                  </a:cubicBezTo>
                  <a:lnTo>
                    <a:pt x="239042" y="327641"/>
                  </a:lnTo>
                  <a:close/>
                  <a:moveTo>
                    <a:pt x="248376" y="345586"/>
                  </a:moveTo>
                  <a:cubicBezTo>
                    <a:pt x="246026" y="343230"/>
                    <a:pt x="242724" y="341770"/>
                    <a:pt x="239042" y="341770"/>
                  </a:cubicBezTo>
                  <a:cubicBezTo>
                    <a:pt x="235422" y="341770"/>
                    <a:pt x="232120" y="343224"/>
                    <a:pt x="229770" y="345586"/>
                  </a:cubicBezTo>
                  <a:lnTo>
                    <a:pt x="229770" y="345611"/>
                  </a:lnTo>
                  <a:cubicBezTo>
                    <a:pt x="227421" y="347967"/>
                    <a:pt x="225960" y="351256"/>
                    <a:pt x="225960" y="354889"/>
                  </a:cubicBezTo>
                  <a:cubicBezTo>
                    <a:pt x="225960" y="358387"/>
                    <a:pt x="227294" y="361550"/>
                    <a:pt x="229517" y="363881"/>
                  </a:cubicBezTo>
                  <a:lnTo>
                    <a:pt x="229770" y="364166"/>
                  </a:lnTo>
                  <a:cubicBezTo>
                    <a:pt x="232183" y="366535"/>
                    <a:pt x="235422" y="368008"/>
                    <a:pt x="239042" y="368008"/>
                  </a:cubicBezTo>
                  <a:cubicBezTo>
                    <a:pt x="242724" y="368008"/>
                    <a:pt x="246026" y="366547"/>
                    <a:pt x="248376" y="364185"/>
                  </a:cubicBezTo>
                  <a:lnTo>
                    <a:pt x="248376" y="364160"/>
                  </a:lnTo>
                  <a:cubicBezTo>
                    <a:pt x="250725" y="361804"/>
                    <a:pt x="252186" y="358527"/>
                    <a:pt x="252186" y="354882"/>
                  </a:cubicBezTo>
                  <a:cubicBezTo>
                    <a:pt x="252186" y="351250"/>
                    <a:pt x="250725" y="347961"/>
                    <a:pt x="248376" y="345605"/>
                  </a:cubicBezTo>
                  <a:lnTo>
                    <a:pt x="248376" y="345586"/>
                  </a:lnTo>
                  <a:lnTo>
                    <a:pt x="248376" y="345586"/>
                  </a:lnTo>
                  <a:close/>
                  <a:moveTo>
                    <a:pt x="691923" y="530308"/>
                  </a:moveTo>
                  <a:cubicBezTo>
                    <a:pt x="689130" y="530968"/>
                    <a:pt x="686272" y="529203"/>
                    <a:pt x="685573" y="526358"/>
                  </a:cubicBezTo>
                  <a:cubicBezTo>
                    <a:pt x="684938" y="523513"/>
                    <a:pt x="686717" y="520662"/>
                    <a:pt x="689510" y="520002"/>
                  </a:cubicBezTo>
                  <a:lnTo>
                    <a:pt x="765710" y="502069"/>
                  </a:lnTo>
                  <a:cubicBezTo>
                    <a:pt x="768568" y="501409"/>
                    <a:pt x="771425" y="503180"/>
                    <a:pt x="772060" y="506025"/>
                  </a:cubicBezTo>
                  <a:cubicBezTo>
                    <a:pt x="772759" y="508864"/>
                    <a:pt x="770981" y="511715"/>
                    <a:pt x="768123" y="512388"/>
                  </a:cubicBezTo>
                  <a:lnTo>
                    <a:pt x="691923" y="530308"/>
                  </a:lnTo>
                  <a:close/>
                  <a:moveTo>
                    <a:pt x="691860" y="480339"/>
                  </a:moveTo>
                  <a:cubicBezTo>
                    <a:pt x="689003" y="480949"/>
                    <a:pt x="686145" y="479120"/>
                    <a:pt x="685573" y="476269"/>
                  </a:cubicBezTo>
                  <a:cubicBezTo>
                    <a:pt x="684938" y="473405"/>
                    <a:pt x="686780" y="470598"/>
                    <a:pt x="689637" y="469995"/>
                  </a:cubicBezTo>
                  <a:lnTo>
                    <a:pt x="795492" y="447249"/>
                  </a:lnTo>
                  <a:cubicBezTo>
                    <a:pt x="798349" y="446640"/>
                    <a:pt x="801143" y="448469"/>
                    <a:pt x="801779" y="451326"/>
                  </a:cubicBezTo>
                  <a:cubicBezTo>
                    <a:pt x="802350" y="454184"/>
                    <a:pt x="800508" y="456997"/>
                    <a:pt x="797715" y="457600"/>
                  </a:cubicBezTo>
                  <a:lnTo>
                    <a:pt x="691860" y="480339"/>
                  </a:lnTo>
                  <a:close/>
                  <a:moveTo>
                    <a:pt x="93245" y="21196"/>
                  </a:moveTo>
                  <a:lnTo>
                    <a:pt x="26824" y="139649"/>
                  </a:lnTo>
                  <a:lnTo>
                    <a:pt x="88610" y="152794"/>
                  </a:lnTo>
                  <a:cubicBezTo>
                    <a:pt x="89055" y="152864"/>
                    <a:pt x="89499" y="152952"/>
                    <a:pt x="89880" y="153079"/>
                  </a:cubicBezTo>
                  <a:lnTo>
                    <a:pt x="370359" y="212795"/>
                  </a:lnTo>
                  <a:lnTo>
                    <a:pt x="453354" y="21190"/>
                  </a:lnTo>
                  <a:lnTo>
                    <a:pt x="93245" y="21190"/>
                  </a:lnTo>
                  <a:lnTo>
                    <a:pt x="93245" y="21196"/>
                  </a:lnTo>
                  <a:close/>
                  <a:moveTo>
                    <a:pt x="1361" y="141827"/>
                  </a:moveTo>
                  <a:lnTo>
                    <a:pt x="77497" y="5937"/>
                  </a:lnTo>
                  <a:cubicBezTo>
                    <a:pt x="79275" y="2426"/>
                    <a:pt x="82895" y="0"/>
                    <a:pt x="87022" y="0"/>
                  </a:cubicBezTo>
                  <a:lnTo>
                    <a:pt x="469419" y="0"/>
                  </a:lnTo>
                  <a:lnTo>
                    <a:pt x="851817" y="0"/>
                  </a:lnTo>
                  <a:cubicBezTo>
                    <a:pt x="856007" y="0"/>
                    <a:pt x="859627" y="2426"/>
                    <a:pt x="861342" y="5937"/>
                  </a:cubicBezTo>
                  <a:lnTo>
                    <a:pt x="937542" y="141827"/>
                  </a:lnTo>
                  <a:cubicBezTo>
                    <a:pt x="940399" y="146920"/>
                    <a:pt x="938557" y="153372"/>
                    <a:pt x="933478" y="156223"/>
                  </a:cubicBezTo>
                  <a:cubicBezTo>
                    <a:pt x="932398" y="156832"/>
                    <a:pt x="931318" y="157213"/>
                    <a:pt x="930175" y="157416"/>
                  </a:cubicBezTo>
                  <a:lnTo>
                    <a:pt x="862421" y="171844"/>
                  </a:lnTo>
                  <a:lnTo>
                    <a:pt x="862421" y="542182"/>
                  </a:lnTo>
                  <a:lnTo>
                    <a:pt x="862421" y="542182"/>
                  </a:lnTo>
                  <a:cubicBezTo>
                    <a:pt x="862421" y="546894"/>
                    <a:pt x="859246" y="551199"/>
                    <a:pt x="854420" y="552405"/>
                  </a:cubicBezTo>
                  <a:lnTo>
                    <a:pt x="473039" y="650583"/>
                  </a:lnTo>
                  <a:cubicBezTo>
                    <a:pt x="471896" y="650983"/>
                    <a:pt x="470690" y="651211"/>
                    <a:pt x="469419" y="651211"/>
                  </a:cubicBezTo>
                  <a:cubicBezTo>
                    <a:pt x="468213" y="651211"/>
                    <a:pt x="466943" y="650989"/>
                    <a:pt x="465863" y="650583"/>
                  </a:cubicBezTo>
                  <a:lnTo>
                    <a:pt x="84419" y="552405"/>
                  </a:lnTo>
                  <a:cubicBezTo>
                    <a:pt x="79656" y="551199"/>
                    <a:pt x="76481" y="546894"/>
                    <a:pt x="76481" y="542182"/>
                  </a:cubicBezTo>
                  <a:lnTo>
                    <a:pt x="76418" y="542182"/>
                  </a:lnTo>
                  <a:lnTo>
                    <a:pt x="76418" y="171844"/>
                  </a:lnTo>
                  <a:lnTo>
                    <a:pt x="8727" y="157416"/>
                  </a:lnTo>
                  <a:cubicBezTo>
                    <a:pt x="7584" y="157219"/>
                    <a:pt x="6441" y="156832"/>
                    <a:pt x="5425" y="156223"/>
                  </a:cubicBezTo>
                  <a:cubicBezTo>
                    <a:pt x="281" y="153372"/>
                    <a:pt x="-1496" y="146914"/>
                    <a:pt x="1361" y="141827"/>
                  </a:cubicBezTo>
                  <a:lnTo>
                    <a:pt x="1361" y="141827"/>
                  </a:lnTo>
                  <a:close/>
                  <a:moveTo>
                    <a:pt x="458879" y="61601"/>
                  </a:moveTo>
                  <a:lnTo>
                    <a:pt x="386552" y="228416"/>
                  </a:lnTo>
                  <a:cubicBezTo>
                    <a:pt x="384837" y="233381"/>
                    <a:pt x="379631" y="236410"/>
                    <a:pt x="374360" y="235286"/>
                  </a:cubicBezTo>
                  <a:lnTo>
                    <a:pt x="97627" y="176365"/>
                  </a:lnTo>
                  <a:lnTo>
                    <a:pt x="97627" y="534016"/>
                  </a:lnTo>
                  <a:lnTo>
                    <a:pt x="458879" y="626999"/>
                  </a:lnTo>
                  <a:lnTo>
                    <a:pt x="458879" y="61601"/>
                  </a:lnTo>
                  <a:close/>
                  <a:moveTo>
                    <a:pt x="841275" y="176359"/>
                  </a:moveTo>
                  <a:lnTo>
                    <a:pt x="564479" y="235280"/>
                  </a:lnTo>
                  <a:cubicBezTo>
                    <a:pt x="559208" y="236404"/>
                    <a:pt x="554065" y="233375"/>
                    <a:pt x="552350" y="228409"/>
                  </a:cubicBezTo>
                  <a:lnTo>
                    <a:pt x="480024" y="61595"/>
                  </a:lnTo>
                  <a:lnTo>
                    <a:pt x="480024" y="626980"/>
                  </a:lnTo>
                  <a:lnTo>
                    <a:pt x="841275" y="534003"/>
                  </a:lnTo>
                  <a:lnTo>
                    <a:pt x="841275" y="176359"/>
                  </a:lnTo>
                  <a:close/>
                  <a:moveTo>
                    <a:pt x="912078" y="139649"/>
                  </a:moveTo>
                  <a:lnTo>
                    <a:pt x="845657" y="21196"/>
                  </a:lnTo>
                  <a:lnTo>
                    <a:pt x="485548" y="21196"/>
                  </a:lnTo>
                  <a:lnTo>
                    <a:pt x="568543" y="212801"/>
                  </a:lnTo>
                  <a:lnTo>
                    <a:pt x="848959" y="153086"/>
                  </a:lnTo>
                  <a:cubicBezTo>
                    <a:pt x="849404" y="152959"/>
                    <a:pt x="849848" y="152870"/>
                    <a:pt x="850293" y="152800"/>
                  </a:cubicBezTo>
                  <a:lnTo>
                    <a:pt x="912078" y="139649"/>
                  </a:lnTo>
                  <a:lnTo>
                    <a:pt x="912078" y="139649"/>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42" name="Google Shape;442;p16"/>
            <p:cNvSpPr/>
            <p:nvPr/>
          </p:nvSpPr>
          <p:spPr>
            <a:xfrm>
              <a:off x="9153416" y="3042013"/>
              <a:ext cx="261778" cy="325964"/>
            </a:xfrm>
            <a:custGeom>
              <a:rect b="b" l="l" r="r" t="t"/>
              <a:pathLst>
                <a:path extrusionOk="0" h="325964" w="261778">
                  <a:moveTo>
                    <a:pt x="123253" y="7626"/>
                  </a:moveTo>
                  <a:cubicBezTo>
                    <a:pt x="123253" y="3410"/>
                    <a:pt x="126683" y="0"/>
                    <a:pt x="130873" y="0"/>
                  </a:cubicBezTo>
                  <a:cubicBezTo>
                    <a:pt x="135128" y="0"/>
                    <a:pt x="138494" y="3410"/>
                    <a:pt x="138494" y="7626"/>
                  </a:cubicBezTo>
                  <a:lnTo>
                    <a:pt x="138494" y="301098"/>
                  </a:lnTo>
                  <a:lnTo>
                    <a:pt x="249047" y="200615"/>
                  </a:lnTo>
                  <a:cubicBezTo>
                    <a:pt x="252159" y="197783"/>
                    <a:pt x="256985" y="198012"/>
                    <a:pt x="259778" y="201123"/>
                  </a:cubicBezTo>
                  <a:cubicBezTo>
                    <a:pt x="262636" y="204235"/>
                    <a:pt x="262382" y="209055"/>
                    <a:pt x="259334" y="211880"/>
                  </a:cubicBezTo>
                  <a:lnTo>
                    <a:pt x="136335" y="323666"/>
                  </a:lnTo>
                  <a:cubicBezTo>
                    <a:pt x="134937" y="325082"/>
                    <a:pt x="133033" y="325965"/>
                    <a:pt x="130873" y="325965"/>
                  </a:cubicBezTo>
                  <a:cubicBezTo>
                    <a:pt x="128778" y="325965"/>
                    <a:pt x="126810" y="325082"/>
                    <a:pt x="125412" y="323666"/>
                  </a:cubicBezTo>
                  <a:lnTo>
                    <a:pt x="2476" y="211880"/>
                  </a:lnTo>
                  <a:cubicBezTo>
                    <a:pt x="-635" y="209055"/>
                    <a:pt x="-826" y="204235"/>
                    <a:pt x="1969" y="201123"/>
                  </a:cubicBezTo>
                  <a:cubicBezTo>
                    <a:pt x="4826" y="198018"/>
                    <a:pt x="9652" y="197790"/>
                    <a:pt x="12763" y="200615"/>
                  </a:cubicBezTo>
                  <a:lnTo>
                    <a:pt x="123253" y="301098"/>
                  </a:lnTo>
                  <a:lnTo>
                    <a:pt x="123253" y="7626"/>
                  </a:lnTo>
                  <a:lnTo>
                    <a:pt x="123253" y="7626"/>
                  </a:lnTo>
                  <a:close/>
                </a:path>
              </a:pathLst>
            </a:custGeom>
            <a:solidFill>
              <a:srgbClr val="000000"/>
            </a:solidFill>
            <a:ln cap="rnd" cmpd="sng" w="576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pic>
        <p:nvPicPr>
          <p:cNvPr descr="Text, logo&#10;&#10;Description automatically generated" id="443" name="Google Shape;443;p16"/>
          <p:cNvPicPr preferRelativeResize="0"/>
          <p:nvPr/>
        </p:nvPicPr>
        <p:blipFill rotWithShape="1">
          <a:blip r:embed="rId9">
            <a:alphaModFix amt="50000"/>
          </a:blip>
          <a:srcRect b="0" l="0" r="0" t="0"/>
          <a:stretch/>
        </p:blipFill>
        <p:spPr>
          <a:xfrm>
            <a:off x="10453751" y="176644"/>
            <a:ext cx="1639608" cy="796492"/>
          </a:xfrm>
          <a:prstGeom prst="rect">
            <a:avLst/>
          </a:prstGeom>
          <a:noFill/>
          <a:ln>
            <a:noFill/>
          </a:ln>
        </p:spPr>
      </p:pic>
      <p:cxnSp>
        <p:nvCxnSpPr>
          <p:cNvPr id="444" name="Google Shape;444;p16"/>
          <p:cNvCxnSpPr/>
          <p:nvPr/>
        </p:nvCxnSpPr>
        <p:spPr>
          <a:xfrm>
            <a:off x="600370" y="1375702"/>
            <a:ext cx="1171723" cy="0"/>
          </a:xfrm>
          <a:prstGeom prst="straightConnector1">
            <a:avLst/>
          </a:prstGeom>
          <a:noFill/>
          <a:ln cap="flat" cmpd="sng" w="76200">
            <a:solidFill>
              <a:srgbClr val="00B0F0"/>
            </a:solidFill>
            <a:prstDash val="solid"/>
            <a:miter lim="800000"/>
            <a:headEnd len="sm" w="sm" type="none"/>
            <a:tailEnd len="sm" w="sm" type="none"/>
          </a:ln>
        </p:spPr>
      </p:cxnSp>
      <p:sp>
        <p:nvSpPr>
          <p:cNvPr id="445" name="Google Shape;445;p16"/>
          <p:cNvSpPr txBox="1"/>
          <p:nvPr/>
        </p:nvSpPr>
        <p:spPr>
          <a:xfrm>
            <a:off x="600370" y="372984"/>
            <a:ext cx="10443648" cy="769175"/>
          </a:xfrm>
          <a:prstGeom prst="rect">
            <a:avLst/>
          </a:prstGeom>
          <a:noFill/>
          <a:ln>
            <a:noFill/>
          </a:ln>
        </p:spPr>
        <p:txBody>
          <a:bodyPr anchorCtr="0" anchor="b" bIns="45700" lIns="0" spcFirstLastPara="1" rIns="90000" wrap="square" tIns="45700">
            <a:noAutofit/>
          </a:bodyPr>
          <a:lstStyle/>
          <a:p>
            <a:pPr indent="0" lvl="0" marL="0" marR="0" rtl="0" algn="l">
              <a:lnSpc>
                <a:spcPct val="90000"/>
              </a:lnSpc>
              <a:spcBef>
                <a:spcPts val="0"/>
              </a:spcBef>
              <a:spcAft>
                <a:spcPts val="0"/>
              </a:spcAft>
              <a:buClr>
                <a:srgbClr val="00B0F0"/>
              </a:buClr>
              <a:buSzPts val="2400"/>
              <a:buFont typeface="Roboto"/>
              <a:buNone/>
            </a:pPr>
            <a:r>
              <a:rPr b="1" lang="en-US" sz="2400">
                <a:solidFill>
                  <a:srgbClr val="00B0F0"/>
                </a:solidFill>
                <a:latin typeface="Roboto"/>
                <a:ea typeface="Roboto"/>
                <a:cs typeface="Roboto"/>
                <a:sym typeface="Roboto"/>
              </a:rPr>
              <a:t>How will IMEO answer the methane emissions data problem?</a:t>
            </a:r>
            <a:endParaRPr b="1" i="0" sz="2400" u="none" cap="none" strike="noStrike">
              <a:solidFill>
                <a:srgbClr val="00B0F0"/>
              </a:solidFill>
              <a:latin typeface="Roboto"/>
              <a:ea typeface="Roboto"/>
              <a:cs typeface="Roboto"/>
              <a:sym typeface="Roboto"/>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pic>
        <p:nvPicPr>
          <p:cNvPr id="451" name="Google Shape;451;p17"/>
          <p:cNvPicPr preferRelativeResize="0"/>
          <p:nvPr/>
        </p:nvPicPr>
        <p:blipFill rotWithShape="1">
          <a:blip r:embed="rId3">
            <a:alphaModFix/>
          </a:blip>
          <a:srcRect b="0" l="0" r="0" t="0"/>
          <a:stretch/>
        </p:blipFill>
        <p:spPr>
          <a:xfrm>
            <a:off x="0" y="0"/>
            <a:ext cx="12161520" cy="6840855"/>
          </a:xfrm>
          <a:prstGeom prst="rect">
            <a:avLst/>
          </a:prstGeom>
          <a:noFill/>
          <a:ln>
            <a:noFill/>
          </a:ln>
        </p:spPr>
      </p:pic>
      <p:pic>
        <p:nvPicPr>
          <p:cNvPr id="452" name="Google Shape;452;p17"/>
          <p:cNvPicPr preferRelativeResize="0"/>
          <p:nvPr/>
        </p:nvPicPr>
        <p:blipFill rotWithShape="1">
          <a:blip r:embed="rId4">
            <a:alphaModFix/>
          </a:blip>
          <a:srcRect b="0" l="0" r="0" t="0"/>
          <a:stretch/>
        </p:blipFill>
        <p:spPr>
          <a:xfrm>
            <a:off x="0" y="0"/>
            <a:ext cx="12161520" cy="6840855"/>
          </a:xfrm>
          <a:prstGeom prst="rect">
            <a:avLst/>
          </a:prstGeom>
          <a:noFill/>
          <a:ln>
            <a:noFill/>
          </a:ln>
        </p:spPr>
      </p:pic>
      <p:pic>
        <p:nvPicPr>
          <p:cNvPr id="453" name="Google Shape;453;p17"/>
          <p:cNvPicPr preferRelativeResize="0"/>
          <p:nvPr/>
        </p:nvPicPr>
        <p:blipFill rotWithShape="1">
          <a:blip r:embed="rId5">
            <a:alphaModFix/>
          </a:blip>
          <a:srcRect b="0" l="0" r="0" t="0"/>
          <a:stretch/>
        </p:blipFill>
        <p:spPr>
          <a:xfrm>
            <a:off x="0" y="0"/>
            <a:ext cx="12161520" cy="6840855"/>
          </a:xfrm>
          <a:prstGeom prst="rect">
            <a:avLst/>
          </a:prstGeom>
          <a:noFill/>
          <a:ln>
            <a:noFill/>
          </a:ln>
        </p:spPr>
      </p:pic>
      <p:pic>
        <p:nvPicPr>
          <p:cNvPr id="454" name="Google Shape;454;p17"/>
          <p:cNvPicPr preferRelativeResize="0"/>
          <p:nvPr/>
        </p:nvPicPr>
        <p:blipFill rotWithShape="1">
          <a:blip r:embed="rId6">
            <a:alphaModFix/>
          </a:blip>
          <a:srcRect b="0" l="0" r="0" t="0"/>
          <a:stretch/>
        </p:blipFill>
        <p:spPr>
          <a:xfrm>
            <a:off x="0" y="0"/>
            <a:ext cx="12161520" cy="6840855"/>
          </a:xfrm>
          <a:prstGeom prst="rect">
            <a:avLst/>
          </a:prstGeom>
          <a:noFill/>
          <a:ln>
            <a:noFill/>
          </a:ln>
        </p:spPr>
      </p:pic>
      <p:pic>
        <p:nvPicPr>
          <p:cNvPr id="455" name="Google Shape;455;p17"/>
          <p:cNvPicPr preferRelativeResize="0"/>
          <p:nvPr/>
        </p:nvPicPr>
        <p:blipFill rotWithShape="1">
          <a:blip r:embed="rId7">
            <a:alphaModFix/>
          </a:blip>
          <a:srcRect b="0" l="0" r="0" t="0"/>
          <a:stretch/>
        </p:blipFill>
        <p:spPr>
          <a:xfrm>
            <a:off x="0" y="0"/>
            <a:ext cx="12161520" cy="6840855"/>
          </a:xfrm>
          <a:prstGeom prst="rect">
            <a:avLst/>
          </a:prstGeom>
          <a:noFill/>
          <a:ln>
            <a:noFill/>
          </a:ln>
        </p:spPr>
      </p:pic>
      <p:pic>
        <p:nvPicPr>
          <p:cNvPr id="456" name="Google Shape;456;p17"/>
          <p:cNvPicPr preferRelativeResize="0"/>
          <p:nvPr/>
        </p:nvPicPr>
        <p:blipFill rotWithShape="1">
          <a:blip r:embed="rId8">
            <a:alphaModFix/>
          </a:blip>
          <a:srcRect b="0" l="0" r="0" t="0"/>
          <a:stretch/>
        </p:blipFill>
        <p:spPr>
          <a:xfrm>
            <a:off x="0" y="0"/>
            <a:ext cx="12161520" cy="6840855"/>
          </a:xfrm>
          <a:prstGeom prst="rect">
            <a:avLst/>
          </a:prstGeom>
          <a:noFill/>
          <a:ln>
            <a:noFill/>
          </a:ln>
        </p:spPr>
      </p:pic>
      <p:pic>
        <p:nvPicPr>
          <p:cNvPr id="457" name="Google Shape;457;p17"/>
          <p:cNvPicPr preferRelativeResize="0"/>
          <p:nvPr/>
        </p:nvPicPr>
        <p:blipFill rotWithShape="1">
          <a:blip r:embed="rId9">
            <a:alphaModFix/>
          </a:blip>
          <a:srcRect b="0" l="0" r="0" t="0"/>
          <a:stretch/>
        </p:blipFill>
        <p:spPr>
          <a:xfrm>
            <a:off x="6270" y="43062"/>
            <a:ext cx="12161520" cy="6840855"/>
          </a:xfrm>
          <a:prstGeom prst="rect">
            <a:avLst/>
          </a:prstGeom>
          <a:noFill/>
          <a:ln>
            <a:noFill/>
          </a:ln>
        </p:spPr>
      </p:pic>
      <p:sp>
        <p:nvSpPr>
          <p:cNvPr id="458" name="Google Shape;458;p17"/>
          <p:cNvSpPr txBox="1"/>
          <p:nvPr/>
        </p:nvSpPr>
        <p:spPr>
          <a:xfrm>
            <a:off x="600370" y="372984"/>
            <a:ext cx="10443648" cy="769175"/>
          </a:xfrm>
          <a:prstGeom prst="rect">
            <a:avLst/>
          </a:prstGeom>
          <a:noFill/>
          <a:ln>
            <a:noFill/>
          </a:ln>
        </p:spPr>
        <p:txBody>
          <a:bodyPr anchorCtr="0" anchor="b" bIns="45700" lIns="0" spcFirstLastPara="1" rIns="90000" wrap="square" tIns="45700">
            <a:normAutofit/>
          </a:bodyPr>
          <a:lstStyle/>
          <a:p>
            <a:pPr indent="0" lvl="0" marL="0" marR="0" rtl="0" algn="l">
              <a:lnSpc>
                <a:spcPct val="90000"/>
              </a:lnSpc>
              <a:spcBef>
                <a:spcPts val="0"/>
              </a:spcBef>
              <a:spcAft>
                <a:spcPts val="0"/>
              </a:spcAft>
              <a:buClr>
                <a:schemeClr val="dk1"/>
              </a:buClr>
              <a:buSzPts val="2400"/>
              <a:buFont typeface="Calibri"/>
              <a:buNone/>
            </a:pPr>
            <a:r>
              <a:t/>
            </a:r>
            <a:endParaRPr b="1" sz="2400">
              <a:solidFill>
                <a:srgbClr val="00B0F0"/>
              </a:solidFill>
              <a:latin typeface="Roboto"/>
              <a:ea typeface="Roboto"/>
              <a:cs typeface="Roboto"/>
              <a:sym typeface="Roboto"/>
            </a:endParaRPr>
          </a:p>
        </p:txBody>
      </p:sp>
      <p:cxnSp>
        <p:nvCxnSpPr>
          <p:cNvPr id="459" name="Google Shape;459;p17"/>
          <p:cNvCxnSpPr/>
          <p:nvPr/>
        </p:nvCxnSpPr>
        <p:spPr>
          <a:xfrm>
            <a:off x="600370" y="1375702"/>
            <a:ext cx="1171723" cy="0"/>
          </a:xfrm>
          <a:prstGeom prst="straightConnector1">
            <a:avLst/>
          </a:prstGeom>
          <a:noFill/>
          <a:ln cap="flat" cmpd="sng" w="76200">
            <a:solidFill>
              <a:srgbClr val="00B0F0"/>
            </a:solidFill>
            <a:prstDash val="solid"/>
            <a:miter lim="800000"/>
            <a:headEnd len="sm" w="sm" type="none"/>
            <a:tailEnd len="sm" w="sm" type="none"/>
          </a:ln>
        </p:spPr>
      </p:cxnSp>
      <p:pic>
        <p:nvPicPr>
          <p:cNvPr descr="Text, logo&#10;&#10;Description automatically generated" id="460" name="Google Shape;460;p17"/>
          <p:cNvPicPr preferRelativeResize="0"/>
          <p:nvPr/>
        </p:nvPicPr>
        <p:blipFill rotWithShape="1">
          <a:blip r:embed="rId10">
            <a:alphaModFix amt="50000"/>
          </a:blip>
          <a:srcRect b="0" l="0" r="0" t="0"/>
          <a:stretch/>
        </p:blipFill>
        <p:spPr>
          <a:xfrm>
            <a:off x="10453751" y="176644"/>
            <a:ext cx="1639608" cy="796492"/>
          </a:xfrm>
          <a:prstGeom prst="rect">
            <a:avLst/>
          </a:prstGeom>
          <a:noFill/>
          <a:ln>
            <a:noFill/>
          </a:ln>
        </p:spPr>
      </p:pic>
      <p:sp>
        <p:nvSpPr>
          <p:cNvPr id="461" name="Google Shape;461;p17"/>
          <p:cNvSpPr txBox="1"/>
          <p:nvPr/>
        </p:nvSpPr>
        <p:spPr>
          <a:xfrm>
            <a:off x="8414264" y="2428960"/>
            <a:ext cx="2518351" cy="4985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320">
                <a:solidFill>
                  <a:srgbClr val="FFFFFF"/>
                </a:solidFill>
                <a:latin typeface="Roboto"/>
                <a:ea typeface="Roboto"/>
                <a:cs typeface="Roboto"/>
                <a:sym typeface="Roboto"/>
              </a:rPr>
              <a:t>Collect and verify OGMP 2.0 company reporting </a:t>
            </a:r>
            <a:endParaRPr/>
          </a:p>
        </p:txBody>
      </p:sp>
      <p:sp>
        <p:nvSpPr>
          <p:cNvPr id="462" name="Google Shape;462;p17"/>
          <p:cNvSpPr txBox="1"/>
          <p:nvPr/>
        </p:nvSpPr>
        <p:spPr>
          <a:xfrm>
            <a:off x="8414264" y="3671443"/>
            <a:ext cx="3008701" cy="4985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320">
                <a:solidFill>
                  <a:srgbClr val="FFFFFF"/>
                </a:solidFill>
                <a:latin typeface="Roboto"/>
                <a:ea typeface="Roboto"/>
                <a:cs typeface="Roboto"/>
                <a:sym typeface="Roboto"/>
              </a:rPr>
              <a:t>Integrate and analyze methane emissions data from various sources</a:t>
            </a:r>
            <a:endParaRPr sz="1320">
              <a:solidFill>
                <a:srgbClr val="FFFFFF"/>
              </a:solidFill>
              <a:latin typeface="Roboto"/>
              <a:ea typeface="Roboto"/>
              <a:cs typeface="Roboto"/>
              <a:sym typeface="Roboto"/>
            </a:endParaRPr>
          </a:p>
        </p:txBody>
      </p:sp>
      <p:sp>
        <p:nvSpPr>
          <p:cNvPr id="463" name="Google Shape;463;p17"/>
          <p:cNvSpPr txBox="1"/>
          <p:nvPr/>
        </p:nvSpPr>
        <p:spPr>
          <a:xfrm>
            <a:off x="8414264" y="4917307"/>
            <a:ext cx="3008701" cy="9048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320">
                <a:solidFill>
                  <a:srgbClr val="FFFFFF"/>
                </a:solidFill>
                <a:latin typeface="Roboto"/>
                <a:ea typeface="Roboto"/>
                <a:cs typeface="Roboto"/>
                <a:sym typeface="Roboto"/>
              </a:rPr>
              <a:t>Develop and publish a global dataset of methane emissions at an increasing level of accuracy and granularity</a:t>
            </a:r>
            <a:endParaRPr sz="1320">
              <a:solidFill>
                <a:srgbClr val="FFFFFF"/>
              </a:solidFill>
              <a:latin typeface="Roboto"/>
              <a:ea typeface="Roboto"/>
              <a:cs typeface="Roboto"/>
              <a:sym typeface="Roboto"/>
            </a:endParaRPr>
          </a:p>
        </p:txBody>
      </p:sp>
      <p:sp>
        <p:nvSpPr>
          <p:cNvPr id="464" name="Google Shape;464;p17"/>
          <p:cNvSpPr txBox="1"/>
          <p:nvPr/>
        </p:nvSpPr>
        <p:spPr>
          <a:xfrm>
            <a:off x="759656" y="2215195"/>
            <a:ext cx="2935468" cy="9048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320">
                <a:solidFill>
                  <a:srgbClr val="FFFFFF"/>
                </a:solidFill>
                <a:latin typeface="Roboto"/>
                <a:ea typeface="Roboto"/>
                <a:cs typeface="Roboto"/>
                <a:sym typeface="Roboto"/>
              </a:rPr>
              <a:t>Sponsor science studies to fill emission data gaps, validate remote sensing data and provide insight into data discrepancies</a:t>
            </a:r>
            <a:endParaRPr sz="1320">
              <a:solidFill>
                <a:srgbClr val="FFFFFF"/>
              </a:solidFill>
              <a:latin typeface="Roboto"/>
              <a:ea typeface="Roboto"/>
              <a:cs typeface="Roboto"/>
              <a:sym typeface="Roboto"/>
            </a:endParaRPr>
          </a:p>
        </p:txBody>
      </p:sp>
      <p:sp>
        <p:nvSpPr>
          <p:cNvPr id="465" name="Google Shape;465;p17"/>
          <p:cNvSpPr txBox="1"/>
          <p:nvPr/>
        </p:nvSpPr>
        <p:spPr>
          <a:xfrm>
            <a:off x="769035" y="3660810"/>
            <a:ext cx="2811838" cy="7017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320">
                <a:solidFill>
                  <a:srgbClr val="FFFFFF"/>
                </a:solidFill>
                <a:latin typeface="Roboto"/>
                <a:ea typeface="Roboto"/>
                <a:cs typeface="Roboto"/>
                <a:sym typeface="Roboto"/>
              </a:rPr>
              <a:t>Produce policy-relevant science to support enhanced government ambition</a:t>
            </a:r>
            <a:endParaRPr sz="1320">
              <a:solidFill>
                <a:srgbClr val="FFFFFF"/>
              </a:solidFill>
              <a:latin typeface="Roboto"/>
              <a:ea typeface="Roboto"/>
              <a:cs typeface="Roboto"/>
              <a:sym typeface="Roboto"/>
            </a:endParaRPr>
          </a:p>
        </p:txBody>
      </p:sp>
      <p:sp>
        <p:nvSpPr>
          <p:cNvPr id="466" name="Google Shape;466;p17"/>
          <p:cNvSpPr txBox="1"/>
          <p:nvPr/>
        </p:nvSpPr>
        <p:spPr>
          <a:xfrm>
            <a:off x="769035" y="5121929"/>
            <a:ext cx="2664101" cy="4985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320">
                <a:solidFill>
                  <a:srgbClr val="FFFFFF"/>
                </a:solidFill>
                <a:latin typeface="Roboto"/>
                <a:ea typeface="Roboto"/>
                <a:cs typeface="Roboto"/>
                <a:sym typeface="Roboto"/>
              </a:rPr>
              <a:t>Hold companies accountable to methane performance goals</a:t>
            </a:r>
            <a:endParaRPr sz="1320">
              <a:solidFill>
                <a:srgbClr val="FFFFFF"/>
              </a:solidFill>
              <a:latin typeface="Roboto"/>
              <a:ea typeface="Roboto"/>
              <a:cs typeface="Roboto"/>
              <a:sym typeface="Roboto"/>
            </a:endParaRPr>
          </a:p>
        </p:txBody>
      </p:sp>
      <p:sp>
        <p:nvSpPr>
          <p:cNvPr id="467" name="Google Shape;467;p17"/>
          <p:cNvSpPr txBox="1"/>
          <p:nvPr/>
        </p:nvSpPr>
        <p:spPr>
          <a:xfrm>
            <a:off x="603908" y="376522"/>
            <a:ext cx="10443648" cy="769175"/>
          </a:xfrm>
          <a:prstGeom prst="rect">
            <a:avLst/>
          </a:prstGeom>
          <a:noFill/>
          <a:ln>
            <a:noFill/>
          </a:ln>
        </p:spPr>
        <p:txBody>
          <a:bodyPr anchorCtr="0" anchor="b" bIns="45700" lIns="0" spcFirstLastPara="1" rIns="90000" wrap="square" tIns="45700">
            <a:noAutofit/>
          </a:bodyPr>
          <a:lstStyle/>
          <a:p>
            <a:pPr indent="0" lvl="0" marL="0" marR="0" rtl="0" algn="l">
              <a:lnSpc>
                <a:spcPct val="90000"/>
              </a:lnSpc>
              <a:spcBef>
                <a:spcPts val="0"/>
              </a:spcBef>
              <a:spcAft>
                <a:spcPts val="0"/>
              </a:spcAft>
              <a:buClr>
                <a:srgbClr val="00B0F0"/>
              </a:buClr>
              <a:buSzPts val="2400"/>
              <a:buFont typeface="Roboto"/>
              <a:buNone/>
            </a:pPr>
            <a:r>
              <a:rPr b="1" lang="en-US" sz="2400">
                <a:solidFill>
                  <a:srgbClr val="00B0F0"/>
                </a:solidFill>
                <a:latin typeface="Roboto"/>
                <a:ea typeface="Roboto"/>
                <a:cs typeface="Roboto"/>
                <a:sym typeface="Roboto"/>
              </a:rPr>
              <a:t>IMEO Core Functions</a:t>
            </a:r>
            <a:endParaRPr b="1" i="0" sz="2400" u="none" cap="none" strike="noStrike">
              <a:solidFill>
                <a:srgbClr val="00B0F0"/>
              </a:solidFill>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18"/>
          <p:cNvSpPr/>
          <p:nvPr/>
        </p:nvSpPr>
        <p:spPr>
          <a:xfrm>
            <a:off x="400440" y="5876758"/>
            <a:ext cx="189667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0000"/>
                </a:solidFill>
                <a:latin typeface="Roboto"/>
                <a:ea typeface="Roboto"/>
                <a:cs typeface="Roboto"/>
                <a:sym typeface="Roboto"/>
              </a:rPr>
              <a:t>Steven Hamburg</a:t>
            </a:r>
            <a:endParaRPr/>
          </a:p>
        </p:txBody>
      </p:sp>
      <p:pic>
        <p:nvPicPr>
          <p:cNvPr descr="Text, logo&#10;&#10;Description automatically generated" id="474" name="Google Shape;474;p18"/>
          <p:cNvPicPr preferRelativeResize="0"/>
          <p:nvPr/>
        </p:nvPicPr>
        <p:blipFill rotWithShape="1">
          <a:blip r:embed="rId3">
            <a:alphaModFix amt="50000"/>
          </a:blip>
          <a:srcRect b="0" l="0" r="0" t="0"/>
          <a:stretch/>
        </p:blipFill>
        <p:spPr>
          <a:xfrm>
            <a:off x="10422220" y="5847844"/>
            <a:ext cx="1639608" cy="796492"/>
          </a:xfrm>
          <a:prstGeom prst="rect">
            <a:avLst/>
          </a:prstGeom>
          <a:noFill/>
          <a:ln>
            <a:noFill/>
          </a:ln>
        </p:spPr>
      </p:pic>
      <p:pic>
        <p:nvPicPr>
          <p:cNvPr id="475" name="Google Shape;475;p18"/>
          <p:cNvPicPr preferRelativeResize="0"/>
          <p:nvPr/>
        </p:nvPicPr>
        <p:blipFill rotWithShape="1">
          <a:blip r:embed="rId4">
            <a:alphaModFix/>
          </a:blip>
          <a:srcRect b="0" l="0" r="0" t="0"/>
          <a:stretch/>
        </p:blipFill>
        <p:spPr>
          <a:xfrm>
            <a:off x="6096000" y="4544"/>
            <a:ext cx="6110990" cy="5676191"/>
          </a:xfrm>
          <a:prstGeom prst="rect">
            <a:avLst/>
          </a:prstGeom>
          <a:noFill/>
          <a:ln>
            <a:noFill/>
          </a:ln>
        </p:spPr>
      </p:pic>
      <p:sp>
        <p:nvSpPr>
          <p:cNvPr id="476" name="Google Shape;476;p18"/>
          <p:cNvSpPr/>
          <p:nvPr/>
        </p:nvSpPr>
        <p:spPr>
          <a:xfrm>
            <a:off x="0" y="4545"/>
            <a:ext cx="6096000" cy="5676191"/>
          </a:xfrm>
          <a:prstGeom prst="rect">
            <a:avLst/>
          </a:prstGeom>
          <a:solidFill>
            <a:srgbClr val="B9E3F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7" name="Google Shape;477;p18"/>
          <p:cNvSpPr txBox="1"/>
          <p:nvPr>
            <p:ph type="ctrTitle"/>
          </p:nvPr>
        </p:nvSpPr>
        <p:spPr>
          <a:xfrm>
            <a:off x="349391" y="890454"/>
            <a:ext cx="5695561" cy="390437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800"/>
              <a:buFont typeface="Roboto"/>
              <a:buNone/>
            </a:pPr>
            <a:br>
              <a:rPr b="1" lang="en-US" sz="4800">
                <a:solidFill>
                  <a:schemeClr val="lt1"/>
                </a:solidFill>
                <a:latin typeface="Roboto"/>
                <a:ea typeface="Roboto"/>
                <a:cs typeface="Roboto"/>
                <a:sym typeface="Roboto"/>
              </a:rPr>
            </a:br>
            <a:r>
              <a:rPr b="1" lang="en-US" sz="4800">
                <a:solidFill>
                  <a:schemeClr val="lt1"/>
                </a:solidFill>
                <a:latin typeface="Roboto"/>
                <a:ea typeface="Roboto"/>
                <a:cs typeface="Roboto"/>
                <a:sym typeface="Roboto"/>
              </a:rPr>
              <a:t>Drive action through Data</a:t>
            </a:r>
            <a:br>
              <a:rPr b="1" lang="en-US" sz="4800">
                <a:solidFill>
                  <a:schemeClr val="lt1"/>
                </a:solidFill>
                <a:latin typeface="Roboto"/>
                <a:ea typeface="Roboto"/>
                <a:cs typeface="Roboto"/>
                <a:sym typeface="Roboto"/>
              </a:rPr>
            </a:br>
            <a:br>
              <a:rPr b="1" lang="en-US" sz="4800">
                <a:solidFill>
                  <a:schemeClr val="lt1"/>
                </a:solidFill>
                <a:latin typeface="Roboto"/>
                <a:ea typeface="Roboto"/>
                <a:cs typeface="Roboto"/>
                <a:sym typeface="Roboto"/>
              </a:rPr>
            </a:br>
            <a:endParaRPr b="1" sz="4800">
              <a:solidFill>
                <a:schemeClr val="lt1"/>
              </a:solidFill>
              <a:latin typeface="Roboto"/>
              <a:ea typeface="Roboto"/>
              <a:cs typeface="Roboto"/>
              <a:sym typeface="Roboto"/>
            </a:endParaRPr>
          </a:p>
        </p:txBody>
      </p:sp>
      <p:sp>
        <p:nvSpPr>
          <p:cNvPr id="478" name="Google Shape;478;p18"/>
          <p:cNvSpPr txBox="1"/>
          <p:nvPr>
            <p:ph idx="1" type="subTitle"/>
          </p:nvPr>
        </p:nvSpPr>
        <p:spPr>
          <a:xfrm>
            <a:off x="400440" y="411527"/>
            <a:ext cx="9144000" cy="136839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400"/>
              <a:buNone/>
            </a:pPr>
            <a:r>
              <a:rPr lang="en-US">
                <a:solidFill>
                  <a:schemeClr val="lt1"/>
                </a:solidFill>
                <a:latin typeface="Roboto Light"/>
                <a:ea typeface="Roboto Light"/>
                <a:cs typeface="Roboto Light"/>
                <a:sym typeface="Roboto Light"/>
              </a:rPr>
              <a:t>March 2022</a:t>
            </a:r>
            <a:endParaRPr>
              <a:solidFill>
                <a:schemeClr val="lt1"/>
              </a:solidFill>
              <a:latin typeface="Roboto Light"/>
              <a:ea typeface="Roboto Light"/>
              <a:cs typeface="Roboto Light"/>
              <a:sym typeface="Roboto Light"/>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id="101" name="Google Shape;101;p2"/>
          <p:cNvPicPr preferRelativeResize="0"/>
          <p:nvPr/>
        </p:nvPicPr>
        <p:blipFill rotWithShape="1">
          <a:blip r:embed="rId3">
            <a:alphaModFix/>
          </a:blip>
          <a:srcRect b="0" l="0" r="0" t="0"/>
          <a:stretch/>
        </p:blipFill>
        <p:spPr>
          <a:xfrm>
            <a:off x="6970957" y="2576100"/>
            <a:ext cx="4003167" cy="2651887"/>
          </a:xfrm>
          <a:prstGeom prst="rect">
            <a:avLst/>
          </a:prstGeom>
          <a:noFill/>
          <a:ln>
            <a:noFill/>
          </a:ln>
        </p:spPr>
      </p:pic>
      <p:sp>
        <p:nvSpPr>
          <p:cNvPr id="102" name="Google Shape;102;p2"/>
          <p:cNvSpPr/>
          <p:nvPr/>
        </p:nvSpPr>
        <p:spPr>
          <a:xfrm>
            <a:off x="529694" y="1783253"/>
            <a:ext cx="4490941" cy="28291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C0C0C"/>
              </a:buClr>
              <a:buSzPts val="1600"/>
              <a:buFont typeface="Roboto"/>
              <a:buNone/>
            </a:pPr>
            <a:r>
              <a:rPr b="0" i="0" lang="en-US" sz="1600" u="none" cap="none" strike="noStrike">
                <a:solidFill>
                  <a:srgbClr val="0C0C0C"/>
                </a:solidFill>
                <a:latin typeface="Roboto"/>
                <a:ea typeface="Roboto"/>
                <a:cs typeface="Roboto"/>
                <a:sym typeface="Roboto"/>
              </a:rPr>
              <a:t>Anthropogenic Sources of Methane Emissions</a:t>
            </a:r>
            <a:endParaRPr/>
          </a:p>
        </p:txBody>
      </p:sp>
      <p:sp>
        <p:nvSpPr>
          <p:cNvPr id="103" name="Google Shape;103;p2"/>
          <p:cNvSpPr/>
          <p:nvPr/>
        </p:nvSpPr>
        <p:spPr>
          <a:xfrm>
            <a:off x="5800275" y="1783253"/>
            <a:ext cx="5243743"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C0C0C"/>
              </a:buClr>
              <a:buSzPts val="1600"/>
              <a:buFont typeface="Roboto"/>
              <a:buNone/>
            </a:pPr>
            <a:r>
              <a:rPr b="0" i="0" lang="en-US" sz="1600" u="none" cap="none" strike="noStrike">
                <a:solidFill>
                  <a:srgbClr val="0C0C0C"/>
                </a:solidFill>
                <a:latin typeface="Roboto"/>
                <a:ea typeface="Roboto"/>
                <a:cs typeface="Roboto"/>
                <a:sym typeface="Roboto"/>
              </a:rPr>
              <a:t>Methane Emissions Reduction Potential by Sector</a:t>
            </a:r>
            <a:endParaRPr/>
          </a:p>
        </p:txBody>
      </p:sp>
      <p:sp>
        <p:nvSpPr>
          <p:cNvPr id="104" name="Google Shape;104;p2"/>
          <p:cNvSpPr txBox="1"/>
          <p:nvPr/>
        </p:nvSpPr>
        <p:spPr>
          <a:xfrm>
            <a:off x="600370" y="372984"/>
            <a:ext cx="10443648" cy="769175"/>
          </a:xfrm>
          <a:prstGeom prst="rect">
            <a:avLst/>
          </a:prstGeom>
          <a:noFill/>
          <a:ln>
            <a:noFill/>
          </a:ln>
        </p:spPr>
        <p:txBody>
          <a:bodyPr anchorCtr="0" anchor="b" bIns="45700" lIns="0" spcFirstLastPara="1" rIns="90000" wrap="square" tIns="45700">
            <a:normAutofit/>
          </a:bodyPr>
          <a:lstStyle/>
          <a:p>
            <a:pPr indent="0" lvl="0" marL="0" marR="0" rtl="0" algn="l">
              <a:lnSpc>
                <a:spcPct val="90000"/>
              </a:lnSpc>
              <a:spcBef>
                <a:spcPts val="0"/>
              </a:spcBef>
              <a:spcAft>
                <a:spcPts val="0"/>
              </a:spcAft>
              <a:buClr>
                <a:srgbClr val="00B0F0"/>
              </a:buClr>
              <a:buSzPts val="2400"/>
              <a:buFont typeface="Roboto"/>
              <a:buNone/>
            </a:pPr>
            <a:r>
              <a:rPr b="1" lang="en-US" sz="2400">
                <a:solidFill>
                  <a:srgbClr val="00B0F0"/>
                </a:solidFill>
                <a:latin typeface="Roboto"/>
                <a:ea typeface="Roboto"/>
                <a:cs typeface="Roboto"/>
                <a:sym typeface="Roboto"/>
              </a:rPr>
              <a:t>Anthropogenic m</a:t>
            </a:r>
            <a:r>
              <a:rPr b="1" i="0" lang="en-US" sz="2400" u="none" cap="none" strike="noStrike">
                <a:solidFill>
                  <a:srgbClr val="00B0F0"/>
                </a:solidFill>
                <a:latin typeface="Roboto"/>
                <a:ea typeface="Roboto"/>
                <a:cs typeface="Roboto"/>
                <a:sym typeface="Roboto"/>
              </a:rPr>
              <a:t>ethane emission sources</a:t>
            </a:r>
            <a:endParaRPr b="1" i="0" sz="2400" u="none" cap="none" strike="noStrike">
              <a:solidFill>
                <a:srgbClr val="00B0F0"/>
              </a:solidFill>
              <a:latin typeface="Roboto"/>
              <a:ea typeface="Roboto"/>
              <a:cs typeface="Roboto"/>
              <a:sym typeface="Roboto"/>
            </a:endParaRPr>
          </a:p>
        </p:txBody>
      </p:sp>
      <p:cxnSp>
        <p:nvCxnSpPr>
          <p:cNvPr id="105" name="Google Shape;105;p2"/>
          <p:cNvCxnSpPr/>
          <p:nvPr/>
        </p:nvCxnSpPr>
        <p:spPr>
          <a:xfrm>
            <a:off x="600370" y="1375702"/>
            <a:ext cx="1171723" cy="0"/>
          </a:xfrm>
          <a:prstGeom prst="straightConnector1">
            <a:avLst/>
          </a:prstGeom>
          <a:noFill/>
          <a:ln cap="flat" cmpd="sng" w="76200">
            <a:solidFill>
              <a:srgbClr val="00B0F0"/>
            </a:solidFill>
            <a:prstDash val="solid"/>
            <a:miter lim="800000"/>
            <a:headEnd len="sm" w="sm" type="none"/>
            <a:tailEnd len="sm" w="sm" type="none"/>
          </a:ln>
        </p:spPr>
      </p:cxnSp>
      <p:sp>
        <p:nvSpPr>
          <p:cNvPr id="106" name="Google Shape;106;p2"/>
          <p:cNvSpPr/>
          <p:nvPr/>
        </p:nvSpPr>
        <p:spPr>
          <a:xfrm>
            <a:off x="5800274" y="2318626"/>
            <a:ext cx="1672371"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C0C0C"/>
              </a:buClr>
              <a:buSzPts val="1000"/>
              <a:buFont typeface="Roboto"/>
              <a:buNone/>
            </a:pPr>
            <a:r>
              <a:rPr b="0" i="0" lang="en-US" sz="1000" u="none" cap="none" strike="noStrike">
                <a:solidFill>
                  <a:srgbClr val="0C0C0C"/>
                </a:solidFill>
                <a:latin typeface="Roboto"/>
                <a:ea typeface="Roboto"/>
                <a:cs typeface="Roboto"/>
                <a:sym typeface="Roboto"/>
              </a:rPr>
              <a:t>Total Emissions</a:t>
            </a:r>
            <a:endParaRPr/>
          </a:p>
          <a:p>
            <a:pPr indent="0" lvl="0" marL="0" marR="0" rtl="0" algn="l">
              <a:lnSpc>
                <a:spcPct val="100000"/>
              </a:lnSpc>
              <a:spcBef>
                <a:spcPts val="0"/>
              </a:spcBef>
              <a:spcAft>
                <a:spcPts val="0"/>
              </a:spcAft>
              <a:buClr>
                <a:srgbClr val="0C0C0C"/>
              </a:buClr>
              <a:buSzPts val="1000"/>
              <a:buFont typeface="Roboto"/>
              <a:buNone/>
            </a:pPr>
            <a:r>
              <a:rPr b="0" i="0" lang="en-US" sz="1000" u="none" cap="none" strike="noStrike">
                <a:solidFill>
                  <a:srgbClr val="0C0C0C"/>
                </a:solidFill>
                <a:latin typeface="Roboto"/>
                <a:ea typeface="Roboto"/>
                <a:cs typeface="Roboto"/>
                <a:sym typeface="Roboto"/>
              </a:rPr>
              <a:t>(MMT)</a:t>
            </a:r>
            <a:endParaRPr/>
          </a:p>
        </p:txBody>
      </p:sp>
      <p:sp>
        <p:nvSpPr>
          <p:cNvPr id="107" name="Google Shape;107;p2"/>
          <p:cNvSpPr/>
          <p:nvPr/>
        </p:nvSpPr>
        <p:spPr>
          <a:xfrm>
            <a:off x="6879193" y="4027694"/>
            <a:ext cx="570247"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C0C0C"/>
              </a:buClr>
              <a:buSzPts val="2000"/>
              <a:buFont typeface="Roboto"/>
              <a:buNone/>
            </a:pPr>
            <a:r>
              <a:rPr b="0" i="0" lang="en-US" sz="2000" u="none" cap="none" strike="noStrike">
                <a:solidFill>
                  <a:srgbClr val="0C0C0C"/>
                </a:solidFill>
                <a:latin typeface="Roboto"/>
                <a:ea typeface="Roboto"/>
                <a:cs typeface="Roboto"/>
                <a:sym typeface="Roboto"/>
              </a:rPr>
              <a:t>44</a:t>
            </a:r>
            <a:endParaRPr/>
          </a:p>
        </p:txBody>
      </p:sp>
      <p:sp>
        <p:nvSpPr>
          <p:cNvPr id="108" name="Google Shape;108;p2"/>
          <p:cNvSpPr/>
          <p:nvPr/>
        </p:nvSpPr>
        <p:spPr>
          <a:xfrm>
            <a:off x="7993588" y="3272087"/>
            <a:ext cx="570247"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C0C0C"/>
              </a:buClr>
              <a:buSzPts val="2000"/>
              <a:buFont typeface="Roboto"/>
              <a:buNone/>
            </a:pPr>
            <a:r>
              <a:rPr b="0" i="0" lang="en-US" sz="2000" u="none" cap="none" strike="noStrike">
                <a:solidFill>
                  <a:srgbClr val="0C0C0C"/>
                </a:solidFill>
                <a:latin typeface="Roboto"/>
                <a:ea typeface="Roboto"/>
                <a:cs typeface="Roboto"/>
                <a:sym typeface="Roboto"/>
              </a:rPr>
              <a:t>84</a:t>
            </a:r>
            <a:endParaRPr/>
          </a:p>
        </p:txBody>
      </p:sp>
      <p:sp>
        <p:nvSpPr>
          <p:cNvPr id="109" name="Google Shape;109;p2"/>
          <p:cNvSpPr/>
          <p:nvPr/>
        </p:nvSpPr>
        <p:spPr>
          <a:xfrm>
            <a:off x="9112602" y="3583659"/>
            <a:ext cx="570247"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C0C0C"/>
              </a:buClr>
              <a:buSzPts val="2000"/>
              <a:buFont typeface="Roboto"/>
              <a:buNone/>
            </a:pPr>
            <a:r>
              <a:rPr b="0" i="0" lang="en-US" sz="2000" u="none" cap="none" strike="noStrike">
                <a:solidFill>
                  <a:srgbClr val="0C0C0C"/>
                </a:solidFill>
                <a:latin typeface="Roboto"/>
                <a:ea typeface="Roboto"/>
                <a:cs typeface="Roboto"/>
                <a:sym typeface="Roboto"/>
              </a:rPr>
              <a:t>68</a:t>
            </a:r>
            <a:endParaRPr/>
          </a:p>
        </p:txBody>
      </p:sp>
      <p:sp>
        <p:nvSpPr>
          <p:cNvPr id="110" name="Google Shape;110;p2"/>
          <p:cNvSpPr/>
          <p:nvPr/>
        </p:nvSpPr>
        <p:spPr>
          <a:xfrm>
            <a:off x="7004836" y="5325844"/>
            <a:ext cx="570247"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C0C0C"/>
              </a:buClr>
              <a:buSzPts val="1400"/>
              <a:buFont typeface="Roboto"/>
              <a:buNone/>
            </a:pPr>
            <a:r>
              <a:rPr b="0" i="0" lang="en-US" sz="1400" u="none" cap="none" strike="noStrike">
                <a:solidFill>
                  <a:srgbClr val="0C0C0C"/>
                </a:solidFill>
                <a:latin typeface="Roboto"/>
                <a:ea typeface="Roboto"/>
                <a:cs typeface="Roboto"/>
                <a:sym typeface="Roboto"/>
              </a:rPr>
              <a:t>Coal</a:t>
            </a:r>
            <a:endParaRPr/>
          </a:p>
        </p:txBody>
      </p:sp>
      <p:sp>
        <p:nvSpPr>
          <p:cNvPr id="111" name="Google Shape;111;p2"/>
          <p:cNvSpPr/>
          <p:nvPr/>
        </p:nvSpPr>
        <p:spPr>
          <a:xfrm>
            <a:off x="7828291" y="5325844"/>
            <a:ext cx="1246394"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C0C0C"/>
              </a:buClr>
              <a:buSzPts val="1400"/>
              <a:buFont typeface="Roboto"/>
              <a:buNone/>
            </a:pPr>
            <a:r>
              <a:rPr b="0" i="0" lang="en-US" sz="1400" u="none" cap="none" strike="noStrike">
                <a:solidFill>
                  <a:srgbClr val="0C0C0C"/>
                </a:solidFill>
                <a:latin typeface="Roboto"/>
                <a:ea typeface="Roboto"/>
                <a:cs typeface="Roboto"/>
                <a:sym typeface="Roboto"/>
              </a:rPr>
              <a:t>Oil and gas</a:t>
            </a:r>
            <a:endParaRPr/>
          </a:p>
        </p:txBody>
      </p:sp>
      <p:sp>
        <p:nvSpPr>
          <p:cNvPr id="112" name="Google Shape;112;p2"/>
          <p:cNvSpPr/>
          <p:nvPr/>
        </p:nvSpPr>
        <p:spPr>
          <a:xfrm>
            <a:off x="9013918" y="5325843"/>
            <a:ext cx="1071847"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C0C0C"/>
              </a:buClr>
              <a:buSzPts val="1400"/>
              <a:buFont typeface="Roboto"/>
              <a:buNone/>
            </a:pPr>
            <a:r>
              <a:rPr b="0" i="0" lang="en-US" sz="1400" u="none" cap="none" strike="noStrike">
                <a:solidFill>
                  <a:srgbClr val="0C0C0C"/>
                </a:solidFill>
                <a:latin typeface="Roboto"/>
                <a:ea typeface="Roboto"/>
                <a:cs typeface="Roboto"/>
                <a:sym typeface="Roboto"/>
              </a:rPr>
              <a:t>Waste</a:t>
            </a:r>
            <a:endParaRPr/>
          </a:p>
        </p:txBody>
      </p:sp>
      <p:sp>
        <p:nvSpPr>
          <p:cNvPr id="113" name="Google Shape;113;p2"/>
          <p:cNvSpPr/>
          <p:nvPr/>
        </p:nvSpPr>
        <p:spPr>
          <a:xfrm>
            <a:off x="6957727" y="5704375"/>
            <a:ext cx="818527"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505853"/>
              </a:buClr>
              <a:buSzPts val="2800"/>
              <a:buFont typeface="Roboto"/>
              <a:buNone/>
            </a:pPr>
            <a:r>
              <a:rPr b="0" i="0" lang="en-US" sz="2800" u="none" cap="none" strike="noStrike">
                <a:solidFill>
                  <a:srgbClr val="505853"/>
                </a:solidFill>
                <a:latin typeface="Roboto"/>
                <a:ea typeface="Roboto"/>
                <a:cs typeface="Roboto"/>
                <a:sym typeface="Roboto"/>
              </a:rPr>
              <a:t>61</a:t>
            </a:r>
            <a:r>
              <a:rPr b="0" i="0" lang="en-US" sz="2000" u="none" cap="none" strike="noStrike">
                <a:solidFill>
                  <a:srgbClr val="505853"/>
                </a:solidFill>
                <a:latin typeface="Roboto"/>
                <a:ea typeface="Roboto"/>
                <a:cs typeface="Roboto"/>
                <a:sym typeface="Roboto"/>
              </a:rPr>
              <a:t>%</a:t>
            </a:r>
            <a:endParaRPr/>
          </a:p>
        </p:txBody>
      </p:sp>
      <p:sp>
        <p:nvSpPr>
          <p:cNvPr id="114" name="Google Shape;114;p2"/>
          <p:cNvSpPr/>
          <p:nvPr/>
        </p:nvSpPr>
        <p:spPr>
          <a:xfrm>
            <a:off x="8076009" y="5726396"/>
            <a:ext cx="818527"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737F79"/>
              </a:buClr>
              <a:buSzPts val="2800"/>
              <a:buFont typeface="Roboto"/>
              <a:buNone/>
            </a:pPr>
            <a:r>
              <a:rPr b="0" i="0" lang="en-US" sz="2800" u="none" cap="none" strike="noStrike">
                <a:solidFill>
                  <a:srgbClr val="737F79"/>
                </a:solidFill>
                <a:latin typeface="Roboto"/>
                <a:ea typeface="Roboto"/>
                <a:cs typeface="Roboto"/>
                <a:sym typeface="Roboto"/>
              </a:rPr>
              <a:t>68</a:t>
            </a:r>
            <a:r>
              <a:rPr b="0" i="0" lang="en-US" sz="2000" u="none" cap="none" strike="noStrike">
                <a:solidFill>
                  <a:srgbClr val="737F79"/>
                </a:solidFill>
                <a:latin typeface="Roboto"/>
                <a:ea typeface="Roboto"/>
                <a:cs typeface="Roboto"/>
                <a:sym typeface="Roboto"/>
              </a:rPr>
              <a:t>%</a:t>
            </a:r>
            <a:endParaRPr/>
          </a:p>
        </p:txBody>
      </p:sp>
      <p:sp>
        <p:nvSpPr>
          <p:cNvPr id="115" name="Google Shape;115;p2"/>
          <p:cNvSpPr/>
          <p:nvPr/>
        </p:nvSpPr>
        <p:spPr>
          <a:xfrm>
            <a:off x="9211845" y="5743693"/>
            <a:ext cx="818527"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EEBF01"/>
              </a:buClr>
              <a:buSzPts val="2800"/>
              <a:buFont typeface="Roboto"/>
              <a:buNone/>
            </a:pPr>
            <a:r>
              <a:rPr b="0" i="0" lang="en-US" sz="2800" u="none" cap="none" strike="noStrike">
                <a:solidFill>
                  <a:srgbClr val="EEBF01"/>
                </a:solidFill>
                <a:latin typeface="Roboto"/>
                <a:ea typeface="Roboto"/>
                <a:cs typeface="Roboto"/>
                <a:sym typeface="Roboto"/>
              </a:rPr>
              <a:t>48</a:t>
            </a:r>
            <a:r>
              <a:rPr b="0" i="0" lang="en-US" sz="2000" u="none" cap="none" strike="noStrike">
                <a:solidFill>
                  <a:srgbClr val="EEBF01"/>
                </a:solidFill>
                <a:latin typeface="Roboto"/>
                <a:ea typeface="Roboto"/>
                <a:cs typeface="Roboto"/>
                <a:sym typeface="Roboto"/>
              </a:rPr>
              <a:t>%</a:t>
            </a:r>
            <a:endParaRPr/>
          </a:p>
        </p:txBody>
      </p:sp>
      <p:sp>
        <p:nvSpPr>
          <p:cNvPr id="116" name="Google Shape;116;p2"/>
          <p:cNvSpPr/>
          <p:nvPr/>
        </p:nvSpPr>
        <p:spPr>
          <a:xfrm>
            <a:off x="5800274" y="5608884"/>
            <a:ext cx="1672371" cy="553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C0C0C"/>
              </a:buClr>
              <a:buSzPts val="1000"/>
              <a:buFont typeface="Roboto"/>
              <a:buNone/>
            </a:pPr>
            <a:r>
              <a:rPr b="0" i="0" lang="en-US" sz="1000" u="none" cap="none" strike="noStrike">
                <a:solidFill>
                  <a:srgbClr val="0C0C0C"/>
                </a:solidFill>
                <a:latin typeface="Roboto"/>
                <a:ea typeface="Roboto"/>
                <a:cs typeface="Roboto"/>
                <a:sym typeface="Roboto"/>
              </a:rPr>
              <a:t>Maximum </a:t>
            </a:r>
            <a:endParaRPr/>
          </a:p>
          <a:p>
            <a:pPr indent="0" lvl="0" marL="0" marR="0" rtl="0" algn="l">
              <a:lnSpc>
                <a:spcPct val="100000"/>
              </a:lnSpc>
              <a:spcBef>
                <a:spcPts val="0"/>
              </a:spcBef>
              <a:spcAft>
                <a:spcPts val="0"/>
              </a:spcAft>
              <a:buClr>
                <a:srgbClr val="0C0C0C"/>
              </a:buClr>
              <a:buSzPts val="1000"/>
              <a:buFont typeface="Roboto"/>
              <a:buNone/>
            </a:pPr>
            <a:r>
              <a:rPr b="0" i="0" lang="en-US" sz="1000" u="none" cap="none" strike="noStrike">
                <a:solidFill>
                  <a:srgbClr val="0C0C0C"/>
                </a:solidFill>
                <a:latin typeface="Roboto"/>
                <a:ea typeface="Roboto"/>
                <a:cs typeface="Roboto"/>
                <a:sym typeface="Roboto"/>
              </a:rPr>
              <a:t>Abatement </a:t>
            </a:r>
            <a:br>
              <a:rPr b="0" i="0" lang="en-US" sz="1000" u="none" cap="none" strike="noStrike">
                <a:solidFill>
                  <a:srgbClr val="0C0C0C"/>
                </a:solidFill>
                <a:latin typeface="Roboto"/>
                <a:ea typeface="Roboto"/>
                <a:cs typeface="Roboto"/>
                <a:sym typeface="Roboto"/>
              </a:rPr>
            </a:br>
            <a:r>
              <a:rPr b="0" i="0" lang="en-US" sz="1000" u="none" cap="none" strike="noStrike">
                <a:solidFill>
                  <a:srgbClr val="0C0C0C"/>
                </a:solidFill>
                <a:latin typeface="Roboto"/>
                <a:ea typeface="Roboto"/>
                <a:cs typeface="Roboto"/>
                <a:sym typeface="Roboto"/>
              </a:rPr>
              <a:t>Potential</a:t>
            </a:r>
            <a:endParaRPr/>
          </a:p>
        </p:txBody>
      </p:sp>
      <p:sp>
        <p:nvSpPr>
          <p:cNvPr id="117" name="Google Shape;117;p2"/>
          <p:cNvSpPr/>
          <p:nvPr/>
        </p:nvSpPr>
        <p:spPr>
          <a:xfrm>
            <a:off x="5313175" y="4683753"/>
            <a:ext cx="1672371" cy="246221"/>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C0C0C"/>
              </a:buClr>
              <a:buSzPts val="1000"/>
              <a:buFont typeface="Roboto"/>
              <a:buNone/>
            </a:pPr>
            <a:r>
              <a:rPr b="0" i="1" lang="en-US" sz="1000" u="none" cap="none" strike="noStrike">
                <a:solidFill>
                  <a:srgbClr val="0C0C0C"/>
                </a:solidFill>
                <a:latin typeface="Roboto"/>
                <a:ea typeface="Roboto"/>
                <a:cs typeface="Roboto"/>
                <a:sym typeface="Roboto"/>
              </a:rPr>
              <a:t>Max. abatement potential</a:t>
            </a:r>
            <a:endParaRPr/>
          </a:p>
        </p:txBody>
      </p:sp>
      <p:pic>
        <p:nvPicPr>
          <p:cNvPr id="118" name="Google Shape;118;p2"/>
          <p:cNvPicPr preferRelativeResize="0"/>
          <p:nvPr/>
        </p:nvPicPr>
        <p:blipFill rotWithShape="1">
          <a:blip r:embed="rId4">
            <a:alphaModFix/>
          </a:blip>
          <a:srcRect b="0" l="0" r="0" t="0"/>
          <a:stretch/>
        </p:blipFill>
        <p:spPr>
          <a:xfrm>
            <a:off x="1399297" y="3246395"/>
            <a:ext cx="2330958" cy="2330958"/>
          </a:xfrm>
          <a:prstGeom prst="rect">
            <a:avLst/>
          </a:prstGeom>
          <a:noFill/>
          <a:ln>
            <a:noFill/>
          </a:ln>
        </p:spPr>
      </p:pic>
      <p:cxnSp>
        <p:nvCxnSpPr>
          <p:cNvPr id="119" name="Google Shape;119;p2"/>
          <p:cNvCxnSpPr/>
          <p:nvPr/>
        </p:nvCxnSpPr>
        <p:spPr>
          <a:xfrm>
            <a:off x="5937813" y="5241235"/>
            <a:ext cx="5415987" cy="0"/>
          </a:xfrm>
          <a:prstGeom prst="straightConnector1">
            <a:avLst/>
          </a:prstGeom>
          <a:noFill/>
          <a:ln cap="flat" cmpd="sng" w="12700">
            <a:solidFill>
              <a:schemeClr val="accent1"/>
            </a:solidFill>
            <a:prstDash val="solid"/>
            <a:miter lim="800000"/>
            <a:headEnd len="sm" w="sm" type="none"/>
            <a:tailEnd len="sm" w="sm" type="none"/>
          </a:ln>
        </p:spPr>
      </p:cxnSp>
      <p:sp>
        <p:nvSpPr>
          <p:cNvPr id="120" name="Google Shape;120;p2"/>
          <p:cNvSpPr/>
          <p:nvPr/>
        </p:nvSpPr>
        <p:spPr>
          <a:xfrm>
            <a:off x="2032113" y="2838579"/>
            <a:ext cx="84881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3BBABE"/>
              </a:buClr>
              <a:buSzPts val="1600"/>
              <a:buFont typeface="Roboto Light"/>
              <a:buNone/>
            </a:pPr>
            <a:r>
              <a:rPr b="0" i="0" lang="en-US" sz="1600" u="none" cap="none" strike="noStrike">
                <a:solidFill>
                  <a:srgbClr val="3BBABE"/>
                </a:solidFill>
                <a:latin typeface="Roboto Light"/>
                <a:ea typeface="Roboto Light"/>
                <a:cs typeface="Roboto Light"/>
                <a:sym typeface="Roboto Light"/>
              </a:rPr>
              <a:t>Other</a:t>
            </a:r>
            <a:endParaRPr b="0" i="0" sz="1600" u="none" cap="none" strike="noStrike">
              <a:solidFill>
                <a:srgbClr val="3BBABE"/>
              </a:solidFill>
              <a:latin typeface="Roboto Light"/>
              <a:ea typeface="Roboto Light"/>
              <a:cs typeface="Roboto Light"/>
              <a:sym typeface="Roboto Light"/>
            </a:endParaRPr>
          </a:p>
        </p:txBody>
      </p:sp>
      <p:sp>
        <p:nvSpPr>
          <p:cNvPr id="121" name="Google Shape;121;p2"/>
          <p:cNvSpPr/>
          <p:nvPr/>
        </p:nvSpPr>
        <p:spPr>
          <a:xfrm>
            <a:off x="844350" y="5390218"/>
            <a:ext cx="1296866"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8778"/>
              </a:buClr>
              <a:buSzPts val="1600"/>
              <a:buFont typeface="Roboto Light"/>
              <a:buNone/>
            </a:pPr>
            <a:r>
              <a:rPr b="0" i="0" lang="en-US" sz="1600" u="none" cap="none" strike="noStrike">
                <a:solidFill>
                  <a:srgbClr val="008778"/>
                </a:solidFill>
                <a:latin typeface="Roboto Light"/>
                <a:ea typeface="Roboto Light"/>
                <a:cs typeface="Roboto Light"/>
                <a:sym typeface="Roboto Light"/>
              </a:rPr>
              <a:t>Livestock</a:t>
            </a:r>
            <a:endParaRPr b="0" i="0" sz="1600" u="none" cap="none" strike="noStrike">
              <a:solidFill>
                <a:srgbClr val="008778"/>
              </a:solidFill>
              <a:latin typeface="Roboto Light"/>
              <a:ea typeface="Roboto Light"/>
              <a:cs typeface="Roboto Light"/>
              <a:sym typeface="Roboto Light"/>
            </a:endParaRPr>
          </a:p>
        </p:txBody>
      </p:sp>
      <p:sp>
        <p:nvSpPr>
          <p:cNvPr id="122" name="Google Shape;122;p2"/>
          <p:cNvSpPr/>
          <p:nvPr/>
        </p:nvSpPr>
        <p:spPr>
          <a:xfrm>
            <a:off x="768951" y="2838760"/>
            <a:ext cx="1918658"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76C088"/>
              </a:buClr>
              <a:buSzPts val="1600"/>
              <a:buFont typeface="Roboto Light"/>
              <a:buNone/>
            </a:pPr>
            <a:r>
              <a:rPr b="0" i="0" lang="en-US" sz="1600" u="none" cap="none" strike="noStrike">
                <a:solidFill>
                  <a:srgbClr val="76C088"/>
                </a:solidFill>
                <a:latin typeface="Roboto Light"/>
                <a:ea typeface="Roboto Light"/>
                <a:cs typeface="Roboto Light"/>
                <a:sym typeface="Roboto Light"/>
              </a:rPr>
              <a:t>Rice </a:t>
            </a:r>
            <a:endParaRPr/>
          </a:p>
          <a:p>
            <a:pPr indent="0" lvl="0" marL="0" marR="0" rtl="0" algn="l">
              <a:lnSpc>
                <a:spcPct val="100000"/>
              </a:lnSpc>
              <a:spcBef>
                <a:spcPts val="0"/>
              </a:spcBef>
              <a:spcAft>
                <a:spcPts val="0"/>
              </a:spcAft>
              <a:buClr>
                <a:srgbClr val="76C088"/>
              </a:buClr>
              <a:buSzPts val="1600"/>
              <a:buFont typeface="Roboto Light"/>
              <a:buNone/>
            </a:pPr>
            <a:r>
              <a:rPr b="0" i="0" lang="en-US" sz="1600" u="none" cap="none" strike="noStrike">
                <a:solidFill>
                  <a:srgbClr val="76C088"/>
                </a:solidFill>
                <a:latin typeface="Roboto Light"/>
                <a:ea typeface="Roboto Light"/>
                <a:cs typeface="Roboto Light"/>
                <a:sym typeface="Roboto Light"/>
              </a:rPr>
              <a:t>cultivation</a:t>
            </a:r>
            <a:endParaRPr b="0" i="0" sz="1600" u="none" cap="none" strike="noStrike">
              <a:solidFill>
                <a:srgbClr val="76C088"/>
              </a:solidFill>
              <a:latin typeface="Roboto Light"/>
              <a:ea typeface="Roboto Light"/>
              <a:cs typeface="Roboto Light"/>
              <a:sym typeface="Roboto Light"/>
            </a:endParaRPr>
          </a:p>
        </p:txBody>
      </p:sp>
      <p:sp>
        <p:nvSpPr>
          <p:cNvPr id="123" name="Google Shape;123;p2"/>
          <p:cNvSpPr/>
          <p:nvPr/>
        </p:nvSpPr>
        <p:spPr>
          <a:xfrm>
            <a:off x="2772214" y="2960612"/>
            <a:ext cx="764050"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505853"/>
              </a:buClr>
              <a:buSzPts val="1600"/>
              <a:buFont typeface="Roboto Light"/>
              <a:buNone/>
            </a:pPr>
            <a:r>
              <a:rPr b="0" i="0" lang="en-US" sz="1600" u="none" cap="none" strike="noStrike">
                <a:solidFill>
                  <a:srgbClr val="505853"/>
                </a:solidFill>
                <a:latin typeface="Roboto Light"/>
                <a:ea typeface="Roboto Light"/>
                <a:cs typeface="Roboto Light"/>
                <a:sym typeface="Roboto Light"/>
              </a:rPr>
              <a:t>Coal</a:t>
            </a:r>
            <a:endParaRPr b="0" i="0" sz="1600" u="none" cap="none" strike="noStrike">
              <a:solidFill>
                <a:srgbClr val="505853"/>
              </a:solidFill>
              <a:latin typeface="Roboto Light"/>
              <a:ea typeface="Roboto Light"/>
              <a:cs typeface="Roboto Light"/>
              <a:sym typeface="Roboto Light"/>
            </a:endParaRPr>
          </a:p>
        </p:txBody>
      </p:sp>
      <p:sp>
        <p:nvSpPr>
          <p:cNvPr id="124" name="Google Shape;124;p2"/>
          <p:cNvSpPr/>
          <p:nvPr/>
        </p:nvSpPr>
        <p:spPr>
          <a:xfrm>
            <a:off x="3202568" y="3445882"/>
            <a:ext cx="1495570"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737F79"/>
              </a:buClr>
              <a:buSzPts val="1600"/>
              <a:buFont typeface="Roboto Light"/>
              <a:buNone/>
            </a:pPr>
            <a:r>
              <a:rPr b="0" i="0" lang="en-US" sz="1600" u="none" cap="none" strike="noStrike">
                <a:solidFill>
                  <a:srgbClr val="737F79"/>
                </a:solidFill>
                <a:latin typeface="Roboto Light"/>
                <a:ea typeface="Roboto Light"/>
                <a:cs typeface="Roboto Light"/>
                <a:sym typeface="Roboto Light"/>
              </a:rPr>
              <a:t>Oil and gas</a:t>
            </a:r>
            <a:endParaRPr b="0" i="0" sz="1600" u="none" cap="none" strike="noStrike">
              <a:solidFill>
                <a:srgbClr val="737F79"/>
              </a:solidFill>
              <a:latin typeface="Roboto Light"/>
              <a:ea typeface="Roboto Light"/>
              <a:cs typeface="Roboto Light"/>
              <a:sym typeface="Roboto Light"/>
            </a:endParaRPr>
          </a:p>
        </p:txBody>
      </p:sp>
      <p:sp>
        <p:nvSpPr>
          <p:cNvPr id="125" name="Google Shape;125;p2"/>
          <p:cNvSpPr/>
          <p:nvPr/>
        </p:nvSpPr>
        <p:spPr>
          <a:xfrm>
            <a:off x="2922332" y="5414210"/>
            <a:ext cx="965218"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EEBF01"/>
              </a:buClr>
              <a:buSzPts val="1600"/>
              <a:buFont typeface="Roboto Light"/>
              <a:buNone/>
            </a:pPr>
            <a:r>
              <a:rPr b="0" i="0" lang="en-US" sz="1600" u="none" cap="none" strike="noStrike">
                <a:solidFill>
                  <a:srgbClr val="EEBF01"/>
                </a:solidFill>
                <a:latin typeface="Roboto Light"/>
                <a:ea typeface="Roboto Light"/>
                <a:cs typeface="Roboto Light"/>
                <a:sym typeface="Roboto Light"/>
              </a:rPr>
              <a:t>Waste</a:t>
            </a:r>
            <a:endParaRPr b="0" i="0" sz="1600" u="none" cap="none" strike="noStrike">
              <a:solidFill>
                <a:srgbClr val="EEBF01"/>
              </a:solidFill>
              <a:latin typeface="Roboto Light"/>
              <a:ea typeface="Roboto Light"/>
              <a:cs typeface="Roboto Light"/>
              <a:sym typeface="Roboto Light"/>
            </a:endParaRPr>
          </a:p>
        </p:txBody>
      </p:sp>
      <p:sp>
        <p:nvSpPr>
          <p:cNvPr id="126" name="Google Shape;126;p2"/>
          <p:cNvSpPr/>
          <p:nvPr/>
        </p:nvSpPr>
        <p:spPr>
          <a:xfrm>
            <a:off x="10119919" y="5333631"/>
            <a:ext cx="1071847"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C0C0C"/>
              </a:buClr>
              <a:buSzPts val="1400"/>
              <a:buFont typeface="Roboto"/>
              <a:buNone/>
            </a:pPr>
            <a:r>
              <a:rPr b="0" i="0" lang="en-US" sz="1400" u="none" cap="none" strike="noStrike">
                <a:solidFill>
                  <a:srgbClr val="0C0C0C"/>
                </a:solidFill>
                <a:latin typeface="Roboto"/>
                <a:ea typeface="Roboto"/>
                <a:cs typeface="Roboto"/>
                <a:sym typeface="Roboto"/>
              </a:rPr>
              <a:t>Agriculture</a:t>
            </a:r>
            <a:endParaRPr/>
          </a:p>
        </p:txBody>
      </p:sp>
      <p:pic>
        <p:nvPicPr>
          <p:cNvPr id="127" name="Google Shape;127;p2"/>
          <p:cNvPicPr preferRelativeResize="0"/>
          <p:nvPr/>
        </p:nvPicPr>
        <p:blipFill rotWithShape="1">
          <a:blip r:embed="rId5">
            <a:alphaModFix/>
          </a:blip>
          <a:srcRect b="0" l="0" r="0" t="0"/>
          <a:stretch/>
        </p:blipFill>
        <p:spPr>
          <a:xfrm>
            <a:off x="10264702" y="2576106"/>
            <a:ext cx="709422" cy="574294"/>
          </a:xfrm>
          <a:prstGeom prst="rect">
            <a:avLst/>
          </a:prstGeom>
          <a:noFill/>
          <a:ln>
            <a:noFill/>
          </a:ln>
        </p:spPr>
      </p:pic>
      <p:pic>
        <p:nvPicPr>
          <p:cNvPr id="128" name="Google Shape;128;p2"/>
          <p:cNvPicPr preferRelativeResize="0"/>
          <p:nvPr/>
        </p:nvPicPr>
        <p:blipFill rotWithShape="1">
          <a:blip r:embed="rId6">
            <a:alphaModFix/>
          </a:blip>
          <a:srcRect b="0" l="0" r="0" t="0"/>
          <a:stretch/>
        </p:blipFill>
        <p:spPr>
          <a:xfrm>
            <a:off x="9166787" y="3983770"/>
            <a:ext cx="709422" cy="608076"/>
          </a:xfrm>
          <a:prstGeom prst="rect">
            <a:avLst/>
          </a:prstGeom>
          <a:noFill/>
          <a:ln>
            <a:noFill/>
          </a:ln>
        </p:spPr>
      </p:pic>
      <p:pic>
        <p:nvPicPr>
          <p:cNvPr id="129" name="Google Shape;129;p2"/>
          <p:cNvPicPr preferRelativeResize="0"/>
          <p:nvPr/>
        </p:nvPicPr>
        <p:blipFill rotWithShape="1">
          <a:blip r:embed="rId7">
            <a:alphaModFix/>
          </a:blip>
          <a:srcRect b="0" l="0" r="0" t="0"/>
          <a:stretch/>
        </p:blipFill>
        <p:spPr>
          <a:xfrm>
            <a:off x="8068872" y="3672197"/>
            <a:ext cx="709422" cy="1047242"/>
          </a:xfrm>
          <a:prstGeom prst="rect">
            <a:avLst/>
          </a:prstGeom>
          <a:noFill/>
          <a:ln>
            <a:noFill/>
          </a:ln>
        </p:spPr>
      </p:pic>
      <p:pic>
        <p:nvPicPr>
          <p:cNvPr id="130" name="Google Shape;130;p2"/>
          <p:cNvPicPr preferRelativeResize="0"/>
          <p:nvPr/>
        </p:nvPicPr>
        <p:blipFill rotWithShape="1">
          <a:blip r:embed="rId8">
            <a:alphaModFix/>
          </a:blip>
          <a:srcRect b="0" l="0" r="0" t="0"/>
          <a:stretch/>
        </p:blipFill>
        <p:spPr>
          <a:xfrm>
            <a:off x="6970957" y="4420757"/>
            <a:ext cx="709422" cy="489839"/>
          </a:xfrm>
          <a:prstGeom prst="rect">
            <a:avLst/>
          </a:prstGeom>
          <a:noFill/>
          <a:ln>
            <a:noFill/>
          </a:ln>
        </p:spPr>
      </p:pic>
      <p:sp>
        <p:nvSpPr>
          <p:cNvPr id="131" name="Google Shape;131;p2"/>
          <p:cNvSpPr/>
          <p:nvPr/>
        </p:nvSpPr>
        <p:spPr>
          <a:xfrm>
            <a:off x="10263941" y="5740741"/>
            <a:ext cx="818527"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8778"/>
              </a:buClr>
              <a:buSzPts val="2800"/>
              <a:buFont typeface="Roboto"/>
              <a:buNone/>
            </a:pPr>
            <a:r>
              <a:rPr b="0" i="0" lang="en-US" sz="2800" u="none" cap="none" strike="noStrike">
                <a:solidFill>
                  <a:srgbClr val="008778"/>
                </a:solidFill>
                <a:latin typeface="Roboto"/>
                <a:ea typeface="Roboto"/>
                <a:cs typeface="Roboto"/>
                <a:sym typeface="Roboto"/>
              </a:rPr>
              <a:t>22</a:t>
            </a:r>
            <a:r>
              <a:rPr b="0" i="0" lang="en-US" sz="2000" u="none" cap="none" strike="noStrike">
                <a:solidFill>
                  <a:srgbClr val="008778"/>
                </a:solidFill>
                <a:latin typeface="Roboto"/>
                <a:ea typeface="Roboto"/>
                <a:cs typeface="Roboto"/>
                <a:sym typeface="Roboto"/>
              </a:rPr>
              <a:t>%</a:t>
            </a:r>
            <a:endParaRPr/>
          </a:p>
        </p:txBody>
      </p:sp>
      <p:sp>
        <p:nvSpPr>
          <p:cNvPr id="132" name="Google Shape;132;p2"/>
          <p:cNvSpPr/>
          <p:nvPr/>
        </p:nvSpPr>
        <p:spPr>
          <a:xfrm>
            <a:off x="10168196" y="2171718"/>
            <a:ext cx="805928"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C0C0C"/>
              </a:buClr>
              <a:buSzPts val="2000"/>
              <a:buFont typeface="Roboto"/>
              <a:buNone/>
            </a:pPr>
            <a:r>
              <a:rPr b="0" i="0" lang="en-US" sz="2000" u="none" cap="none" strike="noStrike">
                <a:solidFill>
                  <a:srgbClr val="0C0C0C"/>
                </a:solidFill>
                <a:latin typeface="Roboto"/>
                <a:ea typeface="Roboto"/>
                <a:cs typeface="Roboto"/>
                <a:sym typeface="Roboto"/>
              </a:rPr>
              <a:t>145</a:t>
            </a:r>
            <a:endParaRPr/>
          </a:p>
        </p:txBody>
      </p:sp>
      <p:sp>
        <p:nvSpPr>
          <p:cNvPr id="133" name="Google Shape;133;p2"/>
          <p:cNvSpPr/>
          <p:nvPr/>
        </p:nvSpPr>
        <p:spPr>
          <a:xfrm>
            <a:off x="7063559" y="4883838"/>
            <a:ext cx="873856" cy="378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862"/>
              <a:buFont typeface="Roboto"/>
              <a:buNone/>
            </a:pPr>
            <a:r>
              <a:rPr b="0" i="0" lang="en-US" sz="1862" u="none" cap="none" strike="noStrike">
                <a:solidFill>
                  <a:srgbClr val="FFFFFF"/>
                </a:solidFill>
                <a:latin typeface="Roboto"/>
                <a:ea typeface="Roboto"/>
                <a:cs typeface="Roboto"/>
                <a:sym typeface="Roboto"/>
              </a:rPr>
              <a:t>19</a:t>
            </a:r>
            <a:endParaRPr/>
          </a:p>
        </p:txBody>
      </p:sp>
      <p:sp>
        <p:nvSpPr>
          <p:cNvPr id="134" name="Google Shape;134;p2"/>
          <p:cNvSpPr/>
          <p:nvPr/>
        </p:nvSpPr>
        <p:spPr>
          <a:xfrm>
            <a:off x="8168148" y="4878966"/>
            <a:ext cx="858414" cy="378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862"/>
              <a:buFont typeface="Roboto"/>
              <a:buNone/>
            </a:pPr>
            <a:r>
              <a:rPr b="0" i="0" lang="en-US" sz="1862" u="none" cap="none" strike="noStrike">
                <a:solidFill>
                  <a:srgbClr val="FFFFFF"/>
                </a:solidFill>
                <a:latin typeface="Roboto"/>
                <a:ea typeface="Roboto"/>
                <a:cs typeface="Roboto"/>
                <a:sym typeface="Roboto"/>
              </a:rPr>
              <a:t>27</a:t>
            </a:r>
            <a:endParaRPr/>
          </a:p>
        </p:txBody>
      </p:sp>
      <p:sp>
        <p:nvSpPr>
          <p:cNvPr id="135" name="Google Shape;135;p2"/>
          <p:cNvSpPr/>
          <p:nvPr/>
        </p:nvSpPr>
        <p:spPr>
          <a:xfrm>
            <a:off x="9284257" y="4889272"/>
            <a:ext cx="905923" cy="378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C0C0C"/>
              </a:buClr>
              <a:buSzPts val="1862"/>
              <a:buFont typeface="Roboto"/>
              <a:buNone/>
            </a:pPr>
            <a:r>
              <a:rPr b="0" i="0" lang="en-US" sz="1862" u="none" cap="none" strike="noStrike">
                <a:solidFill>
                  <a:srgbClr val="0C0C0C"/>
                </a:solidFill>
                <a:latin typeface="Roboto"/>
                <a:ea typeface="Roboto"/>
                <a:cs typeface="Roboto"/>
                <a:sym typeface="Roboto"/>
              </a:rPr>
              <a:t>35</a:t>
            </a:r>
            <a:endParaRPr/>
          </a:p>
        </p:txBody>
      </p:sp>
      <p:sp>
        <p:nvSpPr>
          <p:cNvPr id="136" name="Google Shape;136;p2"/>
          <p:cNvSpPr/>
          <p:nvPr/>
        </p:nvSpPr>
        <p:spPr>
          <a:xfrm>
            <a:off x="6946433" y="4024171"/>
            <a:ext cx="355320" cy="30561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7" name="Google Shape;137;p2"/>
          <p:cNvSpPr/>
          <p:nvPr/>
        </p:nvSpPr>
        <p:spPr>
          <a:xfrm>
            <a:off x="8002028" y="3284583"/>
            <a:ext cx="355320" cy="30561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8" name="Google Shape;138;p2"/>
          <p:cNvSpPr/>
          <p:nvPr/>
        </p:nvSpPr>
        <p:spPr>
          <a:xfrm>
            <a:off x="9158475" y="3587142"/>
            <a:ext cx="355320" cy="30561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9" name="Google Shape;139;p2"/>
          <p:cNvSpPr/>
          <p:nvPr/>
        </p:nvSpPr>
        <p:spPr>
          <a:xfrm>
            <a:off x="10207346" y="2175204"/>
            <a:ext cx="821330" cy="30561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0" name="Google Shape;140;p2"/>
          <p:cNvSpPr/>
          <p:nvPr/>
        </p:nvSpPr>
        <p:spPr>
          <a:xfrm>
            <a:off x="5800273" y="2354826"/>
            <a:ext cx="1078919" cy="30561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1" name="Google Shape;141;p2"/>
          <p:cNvSpPr/>
          <p:nvPr/>
        </p:nvSpPr>
        <p:spPr>
          <a:xfrm>
            <a:off x="3402063" y="6469493"/>
            <a:ext cx="5243743" cy="2616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C0C0C"/>
              </a:buClr>
              <a:buSzPts val="1100"/>
              <a:buFont typeface="Roboto"/>
              <a:buNone/>
            </a:pPr>
            <a:r>
              <a:rPr b="0" i="1" lang="en-US" sz="1100" u="none" cap="none" strike="noStrike">
                <a:solidFill>
                  <a:srgbClr val="0C0C0C"/>
                </a:solidFill>
                <a:latin typeface="Roboto"/>
                <a:ea typeface="Roboto"/>
                <a:cs typeface="Roboto"/>
                <a:sym typeface="Roboto"/>
              </a:rPr>
              <a:t>Source: Climate and Clean Air Coalition Global Methane Assessment</a:t>
            </a:r>
            <a:endParaRPr/>
          </a:p>
        </p:txBody>
      </p:sp>
      <p:sp>
        <p:nvSpPr>
          <p:cNvPr id="142" name="Google Shape;142;p2"/>
          <p:cNvSpPr/>
          <p:nvPr/>
        </p:nvSpPr>
        <p:spPr>
          <a:xfrm>
            <a:off x="5310404" y="4415793"/>
            <a:ext cx="1672371" cy="246221"/>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C0C0C"/>
              </a:buClr>
              <a:buSzPts val="1000"/>
              <a:buFont typeface="Roboto"/>
              <a:buNone/>
            </a:pPr>
            <a:r>
              <a:rPr b="0" i="1" lang="en-US" sz="1000" u="none" cap="none" strike="noStrike">
                <a:solidFill>
                  <a:srgbClr val="0C0C0C"/>
                </a:solidFill>
                <a:latin typeface="Roboto"/>
                <a:ea typeface="Roboto"/>
                <a:cs typeface="Roboto"/>
                <a:sym typeface="Roboto"/>
              </a:rPr>
              <a:t>Min. abatement potential</a:t>
            </a:r>
            <a:endParaRPr/>
          </a:p>
        </p:txBody>
      </p:sp>
      <p:sp>
        <p:nvSpPr>
          <p:cNvPr id="143" name="Google Shape;143;p2"/>
          <p:cNvSpPr/>
          <p:nvPr/>
        </p:nvSpPr>
        <p:spPr>
          <a:xfrm>
            <a:off x="5299424" y="4944727"/>
            <a:ext cx="1672371" cy="246221"/>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C0C0C"/>
              </a:buClr>
              <a:buSzPts val="1000"/>
              <a:buFont typeface="Roboto"/>
              <a:buNone/>
            </a:pPr>
            <a:r>
              <a:rPr b="0" i="1" lang="en-US" sz="1000" u="none" cap="none" strike="noStrike">
                <a:solidFill>
                  <a:srgbClr val="0C0C0C"/>
                </a:solidFill>
                <a:latin typeface="Roboto"/>
                <a:ea typeface="Roboto"/>
                <a:cs typeface="Roboto"/>
                <a:sym typeface="Roboto"/>
              </a:rPr>
              <a:t>Remaining emissions</a:t>
            </a:r>
            <a:endParaRPr/>
          </a:p>
        </p:txBody>
      </p:sp>
      <p:sp>
        <p:nvSpPr>
          <p:cNvPr id="144" name="Google Shape;144;p2"/>
          <p:cNvSpPr/>
          <p:nvPr/>
        </p:nvSpPr>
        <p:spPr>
          <a:xfrm>
            <a:off x="10330184" y="4889272"/>
            <a:ext cx="805928" cy="378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C0C0C"/>
              </a:buClr>
              <a:buSzPts val="1862"/>
              <a:buFont typeface="Roboto"/>
              <a:buNone/>
            </a:pPr>
            <a:r>
              <a:rPr b="0" i="0" lang="en-US" sz="1862" u="none" cap="none" strike="noStrike">
                <a:solidFill>
                  <a:srgbClr val="0C0C0C"/>
                </a:solidFill>
                <a:latin typeface="Roboto"/>
                <a:ea typeface="Roboto"/>
                <a:cs typeface="Roboto"/>
                <a:sym typeface="Roboto"/>
              </a:rPr>
              <a:t>113</a:t>
            </a:r>
            <a:endParaRPr/>
          </a:p>
        </p:txBody>
      </p:sp>
      <p:pic>
        <p:nvPicPr>
          <p:cNvPr descr="Text, logo&#10;&#10;Description automatically generated" id="145" name="Google Shape;145;p2"/>
          <p:cNvPicPr preferRelativeResize="0"/>
          <p:nvPr/>
        </p:nvPicPr>
        <p:blipFill rotWithShape="1">
          <a:blip r:embed="rId9">
            <a:alphaModFix amt="50000"/>
          </a:blip>
          <a:srcRect b="0" l="0" r="0" t="0"/>
          <a:stretch/>
        </p:blipFill>
        <p:spPr>
          <a:xfrm>
            <a:off x="10453751" y="176644"/>
            <a:ext cx="1639608" cy="79649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id="151" name="Google Shape;151;p3"/>
          <p:cNvPicPr preferRelativeResize="0"/>
          <p:nvPr/>
        </p:nvPicPr>
        <p:blipFill rotWithShape="1">
          <a:blip r:embed="rId3">
            <a:alphaModFix/>
          </a:blip>
          <a:srcRect b="0" l="42343" r="6641" t="0"/>
          <a:stretch/>
        </p:blipFill>
        <p:spPr>
          <a:xfrm>
            <a:off x="2232297" y="-355839"/>
            <a:ext cx="6204284" cy="6840855"/>
          </a:xfrm>
          <a:prstGeom prst="rect">
            <a:avLst/>
          </a:prstGeom>
          <a:noFill/>
          <a:ln>
            <a:noFill/>
          </a:ln>
        </p:spPr>
      </p:pic>
      <p:cxnSp>
        <p:nvCxnSpPr>
          <p:cNvPr id="152" name="Google Shape;152;p3"/>
          <p:cNvCxnSpPr/>
          <p:nvPr/>
        </p:nvCxnSpPr>
        <p:spPr>
          <a:xfrm>
            <a:off x="600370" y="1375702"/>
            <a:ext cx="1171723" cy="0"/>
          </a:xfrm>
          <a:prstGeom prst="straightConnector1">
            <a:avLst/>
          </a:prstGeom>
          <a:noFill/>
          <a:ln cap="flat" cmpd="sng" w="76200">
            <a:solidFill>
              <a:srgbClr val="00B0F0"/>
            </a:solidFill>
            <a:prstDash val="solid"/>
            <a:miter lim="800000"/>
            <a:headEnd len="sm" w="sm" type="none"/>
            <a:tailEnd len="sm" w="sm" type="none"/>
          </a:ln>
        </p:spPr>
      </p:cxnSp>
      <p:sp>
        <p:nvSpPr>
          <p:cNvPr id="153" name="Google Shape;153;p3"/>
          <p:cNvSpPr txBox="1"/>
          <p:nvPr/>
        </p:nvSpPr>
        <p:spPr>
          <a:xfrm>
            <a:off x="600370" y="372984"/>
            <a:ext cx="10443648" cy="769175"/>
          </a:xfrm>
          <a:prstGeom prst="rect">
            <a:avLst/>
          </a:prstGeom>
          <a:noFill/>
          <a:ln>
            <a:noFill/>
          </a:ln>
        </p:spPr>
        <p:txBody>
          <a:bodyPr anchorCtr="0" anchor="b" bIns="45700" lIns="0" spcFirstLastPara="1" rIns="90000" wrap="square" tIns="45700">
            <a:noAutofit/>
          </a:bodyPr>
          <a:lstStyle/>
          <a:p>
            <a:pPr indent="0" lvl="0" marL="0" marR="0" rtl="0" algn="l">
              <a:lnSpc>
                <a:spcPct val="90000"/>
              </a:lnSpc>
              <a:spcBef>
                <a:spcPts val="0"/>
              </a:spcBef>
              <a:spcAft>
                <a:spcPts val="0"/>
              </a:spcAft>
              <a:buClr>
                <a:srgbClr val="00B0F0"/>
              </a:buClr>
              <a:buSzPts val="2200"/>
              <a:buFont typeface="Roboto"/>
              <a:buNone/>
            </a:pPr>
            <a:r>
              <a:rPr b="1" lang="en-US" sz="2200">
                <a:solidFill>
                  <a:srgbClr val="00B0F0"/>
                </a:solidFill>
                <a:latin typeface="Roboto"/>
                <a:ea typeface="Roboto"/>
                <a:cs typeface="Roboto"/>
                <a:sym typeface="Roboto"/>
              </a:rPr>
              <a:t>IMEO interconnects better data with action on transparency, science, and implementation</a:t>
            </a:r>
            <a:endParaRPr b="1" i="0" sz="2200" u="none" cap="none" strike="noStrike">
              <a:solidFill>
                <a:srgbClr val="00B0F0"/>
              </a:solidFill>
              <a:latin typeface="Roboto"/>
              <a:ea typeface="Roboto"/>
              <a:cs typeface="Roboto"/>
              <a:sym typeface="Roboto"/>
            </a:endParaRPr>
          </a:p>
        </p:txBody>
      </p:sp>
      <p:pic>
        <p:nvPicPr>
          <p:cNvPr descr="Text, logo&#10;&#10;Description automatically generated" id="154" name="Google Shape;154;p3"/>
          <p:cNvPicPr preferRelativeResize="0"/>
          <p:nvPr/>
        </p:nvPicPr>
        <p:blipFill rotWithShape="1">
          <a:blip r:embed="rId4">
            <a:alphaModFix amt="50000"/>
          </a:blip>
          <a:srcRect b="0" l="0" r="0" t="0"/>
          <a:stretch/>
        </p:blipFill>
        <p:spPr>
          <a:xfrm>
            <a:off x="10453751" y="176644"/>
            <a:ext cx="1639608" cy="796492"/>
          </a:xfrm>
          <a:prstGeom prst="rect">
            <a:avLst/>
          </a:prstGeom>
          <a:noFill/>
          <a:ln>
            <a:noFill/>
          </a:ln>
        </p:spPr>
      </p:pic>
      <p:sp>
        <p:nvSpPr>
          <p:cNvPr id="155" name="Google Shape;155;p3"/>
          <p:cNvSpPr txBox="1"/>
          <p:nvPr/>
        </p:nvSpPr>
        <p:spPr>
          <a:xfrm>
            <a:off x="8198433" y="2705591"/>
            <a:ext cx="3681155" cy="8925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u="sng">
                <a:solidFill>
                  <a:srgbClr val="309486"/>
                </a:solidFill>
                <a:latin typeface="Roboto"/>
                <a:ea typeface="Roboto"/>
                <a:cs typeface="Roboto"/>
                <a:sym typeface="Roboto"/>
              </a:rPr>
              <a:t>Provide</a:t>
            </a:r>
            <a:r>
              <a:rPr lang="en-US" sz="1800" u="sng">
                <a:solidFill>
                  <a:srgbClr val="309486"/>
                </a:solidFill>
                <a:latin typeface="Roboto"/>
                <a:ea typeface="Roboto"/>
                <a:cs typeface="Roboto"/>
                <a:sym typeface="Roboto"/>
              </a:rPr>
              <a:t> </a:t>
            </a:r>
            <a:r>
              <a:rPr b="1" lang="en-US" sz="1800" u="sng">
                <a:solidFill>
                  <a:srgbClr val="309486"/>
                </a:solidFill>
                <a:latin typeface="Roboto"/>
                <a:ea typeface="Roboto"/>
                <a:cs typeface="Roboto"/>
                <a:sym typeface="Roboto"/>
              </a:rPr>
              <a:t>accurate, unbiased and up-to-date information </a:t>
            </a:r>
            <a:r>
              <a:rPr lang="en-US" sz="1600">
                <a:solidFill>
                  <a:srgbClr val="309486"/>
                </a:solidFill>
                <a:latin typeface="Roboto"/>
                <a:ea typeface="Roboto"/>
                <a:cs typeface="Roboto"/>
                <a:sym typeface="Roboto"/>
              </a:rPr>
              <a:t>on methane emissions</a:t>
            </a:r>
            <a:endParaRPr sz="1600">
              <a:solidFill>
                <a:schemeClr val="dk1"/>
              </a:solidFill>
              <a:latin typeface="Roboto"/>
              <a:ea typeface="Roboto"/>
              <a:cs typeface="Roboto"/>
              <a:sym typeface="Roboto"/>
            </a:endParaRPr>
          </a:p>
        </p:txBody>
      </p:sp>
      <p:sp>
        <p:nvSpPr>
          <p:cNvPr id="156" name="Google Shape;156;p3"/>
          <p:cNvSpPr txBox="1"/>
          <p:nvPr/>
        </p:nvSpPr>
        <p:spPr>
          <a:xfrm>
            <a:off x="25072" y="1870982"/>
            <a:ext cx="3968496" cy="1138773"/>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800" u="sng">
                <a:solidFill>
                  <a:srgbClr val="7BC391"/>
                </a:solidFill>
                <a:latin typeface="Roboto"/>
                <a:ea typeface="Roboto"/>
                <a:cs typeface="Roboto"/>
                <a:sym typeface="Roboto"/>
              </a:rPr>
              <a:t>Close the knowledge gap </a:t>
            </a:r>
            <a:endParaRPr/>
          </a:p>
          <a:p>
            <a:pPr indent="0" lvl="0" marL="0" marR="0" rtl="0" algn="r">
              <a:spcBef>
                <a:spcPts val="0"/>
              </a:spcBef>
              <a:spcAft>
                <a:spcPts val="0"/>
              </a:spcAft>
              <a:buNone/>
            </a:pPr>
            <a:r>
              <a:rPr b="1" lang="en-US" sz="1600">
                <a:solidFill>
                  <a:srgbClr val="7BC391"/>
                </a:solidFill>
                <a:latin typeface="Roboto"/>
                <a:ea typeface="Roboto"/>
                <a:cs typeface="Roboto"/>
                <a:sym typeface="Roboto"/>
              </a:rPr>
              <a:t>peer-reviewed studies and data reconciliation.</a:t>
            </a:r>
            <a:endParaRPr b="1" sz="1600">
              <a:solidFill>
                <a:srgbClr val="7BC391"/>
              </a:solidFill>
              <a:latin typeface="Roboto"/>
              <a:ea typeface="Roboto"/>
              <a:cs typeface="Roboto"/>
              <a:sym typeface="Roboto"/>
            </a:endParaRPr>
          </a:p>
          <a:p>
            <a:pPr indent="0" lvl="0" marL="0" marR="0" rtl="0" algn="r">
              <a:spcBef>
                <a:spcPts val="0"/>
              </a:spcBef>
              <a:spcAft>
                <a:spcPts val="0"/>
              </a:spcAft>
              <a:buNone/>
            </a:pPr>
            <a:r>
              <a:t/>
            </a:r>
            <a:endParaRPr sz="1800">
              <a:solidFill>
                <a:schemeClr val="dk1"/>
              </a:solidFill>
              <a:latin typeface="Roboto"/>
              <a:ea typeface="Roboto"/>
              <a:cs typeface="Roboto"/>
              <a:sym typeface="Roboto"/>
            </a:endParaRPr>
          </a:p>
        </p:txBody>
      </p:sp>
      <p:sp>
        <p:nvSpPr>
          <p:cNvPr id="157" name="Google Shape;157;p3"/>
          <p:cNvSpPr/>
          <p:nvPr/>
        </p:nvSpPr>
        <p:spPr>
          <a:xfrm>
            <a:off x="4771392" y="5753828"/>
            <a:ext cx="5845995" cy="922047"/>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None/>
            </a:pPr>
            <a:r>
              <a:rPr b="1" lang="en-US" sz="1800" u="sng">
                <a:solidFill>
                  <a:srgbClr val="E79848"/>
                </a:solidFill>
                <a:latin typeface="Roboto"/>
                <a:ea typeface="Roboto"/>
                <a:cs typeface="Roboto"/>
                <a:sym typeface="Roboto"/>
              </a:rPr>
              <a:t>Raise awareness and increase the capacity of governments </a:t>
            </a:r>
            <a:r>
              <a:rPr lang="en-US" sz="1600">
                <a:solidFill>
                  <a:srgbClr val="E79848"/>
                </a:solidFill>
                <a:latin typeface="Roboto"/>
                <a:ea typeface="Roboto"/>
                <a:cs typeface="Roboto"/>
                <a:sym typeface="Roboto"/>
              </a:rPr>
              <a:t>to pursue </a:t>
            </a:r>
            <a:r>
              <a:rPr b="1" lang="en-US" sz="1600">
                <a:solidFill>
                  <a:srgbClr val="E79848"/>
                </a:solidFill>
                <a:latin typeface="Roboto"/>
                <a:ea typeface="Roboto"/>
                <a:cs typeface="Roboto"/>
                <a:sym typeface="Roboto"/>
              </a:rPr>
              <a:t>science based-policy options </a:t>
            </a:r>
            <a:r>
              <a:rPr lang="en-US" sz="1600">
                <a:solidFill>
                  <a:srgbClr val="E79848"/>
                </a:solidFill>
                <a:latin typeface="Roboto"/>
                <a:ea typeface="Roboto"/>
                <a:cs typeface="Roboto"/>
                <a:sym typeface="Roboto"/>
              </a:rPr>
              <a:t>to manage methane emissions.</a:t>
            </a:r>
            <a:endParaRPr sz="1600">
              <a:solidFill>
                <a:srgbClr val="E79848"/>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descr="Text, logo&#10;&#10;Description automatically generated" id="163" name="Google Shape;163;p4"/>
          <p:cNvPicPr preferRelativeResize="0"/>
          <p:nvPr/>
        </p:nvPicPr>
        <p:blipFill rotWithShape="1">
          <a:blip r:embed="rId3">
            <a:alphaModFix amt="50000"/>
          </a:blip>
          <a:srcRect b="0" l="0" r="0" t="0"/>
          <a:stretch/>
        </p:blipFill>
        <p:spPr>
          <a:xfrm>
            <a:off x="10350848" y="166231"/>
            <a:ext cx="1639608" cy="796492"/>
          </a:xfrm>
          <a:prstGeom prst="rect">
            <a:avLst/>
          </a:prstGeom>
          <a:noFill/>
          <a:ln>
            <a:noFill/>
          </a:ln>
        </p:spPr>
      </p:pic>
      <p:grpSp>
        <p:nvGrpSpPr>
          <p:cNvPr id="164" name="Google Shape;164;p4"/>
          <p:cNvGrpSpPr/>
          <p:nvPr/>
        </p:nvGrpSpPr>
        <p:grpSpPr>
          <a:xfrm>
            <a:off x="8055011" y="5358940"/>
            <a:ext cx="2875848" cy="367915"/>
            <a:chOff x="5825067" y="2660073"/>
            <a:chExt cx="2156886" cy="275936"/>
          </a:xfrm>
        </p:grpSpPr>
        <p:sp>
          <p:nvSpPr>
            <p:cNvPr id="165" name="Google Shape;165;p4"/>
            <p:cNvSpPr/>
            <p:nvPr/>
          </p:nvSpPr>
          <p:spPr>
            <a:xfrm>
              <a:off x="5825067" y="2684703"/>
              <a:ext cx="366375" cy="172797"/>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166" name="Google Shape;166;p4"/>
            <p:cNvSpPr/>
            <p:nvPr/>
          </p:nvSpPr>
          <p:spPr>
            <a:xfrm>
              <a:off x="6995008" y="2827577"/>
              <a:ext cx="206279" cy="78509"/>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167" name="Google Shape;167;p4"/>
            <p:cNvSpPr/>
            <p:nvPr/>
          </p:nvSpPr>
          <p:spPr>
            <a:xfrm>
              <a:off x="7775674" y="2857500"/>
              <a:ext cx="206279" cy="78509"/>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cxnSp>
          <p:nvCxnSpPr>
            <p:cNvPr id="168" name="Google Shape;168;p4"/>
            <p:cNvCxnSpPr/>
            <p:nvPr/>
          </p:nvCxnSpPr>
          <p:spPr>
            <a:xfrm>
              <a:off x="6921115" y="2660073"/>
              <a:ext cx="73893" cy="177030"/>
            </a:xfrm>
            <a:prstGeom prst="straightConnector1">
              <a:avLst/>
            </a:prstGeom>
            <a:noFill/>
            <a:ln cap="flat" cmpd="sng" w="9525">
              <a:solidFill>
                <a:schemeClr val="lt1"/>
              </a:solidFill>
              <a:prstDash val="solid"/>
              <a:miter lim="800000"/>
              <a:headEnd len="sm" w="sm" type="none"/>
              <a:tailEnd len="sm" w="sm" type="none"/>
            </a:ln>
          </p:spPr>
        </p:cxnSp>
        <p:cxnSp>
          <p:nvCxnSpPr>
            <p:cNvPr id="169" name="Google Shape;169;p4"/>
            <p:cNvCxnSpPr/>
            <p:nvPr/>
          </p:nvCxnSpPr>
          <p:spPr>
            <a:xfrm flipH="1" rot="10800000">
              <a:off x="7630776" y="2915612"/>
              <a:ext cx="144898" cy="13854"/>
            </a:xfrm>
            <a:prstGeom prst="straightConnector1">
              <a:avLst/>
            </a:prstGeom>
            <a:noFill/>
            <a:ln cap="flat" cmpd="sng" w="9525">
              <a:solidFill>
                <a:schemeClr val="lt1"/>
              </a:solidFill>
              <a:prstDash val="solid"/>
              <a:miter lim="800000"/>
              <a:headEnd len="sm" w="sm" type="none"/>
              <a:tailEnd len="sm" w="sm" type="none"/>
            </a:ln>
          </p:spPr>
        </p:cxnSp>
      </p:grpSp>
      <p:sp>
        <p:nvSpPr>
          <p:cNvPr id="170" name="Google Shape;170;p4"/>
          <p:cNvSpPr txBox="1"/>
          <p:nvPr/>
        </p:nvSpPr>
        <p:spPr>
          <a:xfrm>
            <a:off x="2685487" y="735724"/>
            <a:ext cx="521322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rgbClr val="00B0F0"/>
                </a:solidFill>
                <a:latin typeface="Calibri"/>
                <a:ea typeface="Calibri"/>
                <a:cs typeface="Calibri"/>
                <a:sym typeface="Calibri"/>
              </a:rPr>
              <a:t>CEOS – </a:t>
            </a:r>
            <a:r>
              <a:rPr lang="en-US" sz="3600">
                <a:solidFill>
                  <a:srgbClr val="00B050"/>
                </a:solidFill>
                <a:latin typeface="Calibri"/>
                <a:ea typeface="Calibri"/>
                <a:cs typeface="Calibri"/>
                <a:sym typeface="Calibri"/>
              </a:rPr>
              <a:t>IMEO</a:t>
            </a:r>
            <a:r>
              <a:rPr lang="en-US" sz="3600">
                <a:solidFill>
                  <a:srgbClr val="00B0F0"/>
                </a:solidFill>
                <a:latin typeface="Calibri"/>
                <a:ea typeface="Calibri"/>
                <a:cs typeface="Calibri"/>
                <a:sym typeface="Calibri"/>
              </a:rPr>
              <a:t> </a:t>
            </a:r>
            <a:r>
              <a:rPr lang="en-US" sz="3600">
                <a:solidFill>
                  <a:schemeClr val="dk1"/>
                </a:solidFill>
                <a:latin typeface="Calibri"/>
                <a:ea typeface="Calibri"/>
                <a:cs typeface="Calibri"/>
                <a:sym typeface="Calibri"/>
              </a:rPr>
              <a:t>collaboration</a:t>
            </a:r>
            <a:endParaRPr/>
          </a:p>
        </p:txBody>
      </p:sp>
      <p:sp>
        <p:nvSpPr>
          <p:cNvPr id="171" name="Google Shape;171;p4"/>
          <p:cNvSpPr txBox="1"/>
          <p:nvPr/>
        </p:nvSpPr>
        <p:spPr>
          <a:xfrm>
            <a:off x="1186849" y="1800837"/>
            <a:ext cx="10831491" cy="467820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Data integration of similar data sources</a:t>
            </a:r>
            <a:endParaRPr/>
          </a:p>
          <a:p>
            <a:pPr indent="-514350" lvl="1" marL="971550" marR="0" rtl="0" algn="l">
              <a:spcBef>
                <a:spcPts val="0"/>
              </a:spcBef>
              <a:spcAft>
                <a:spcPts val="0"/>
              </a:spcAft>
              <a:buClr>
                <a:srgbClr val="00B0F0"/>
              </a:buClr>
              <a:buSzPts val="2800"/>
              <a:buFont typeface="Arial"/>
              <a:buChar char="•"/>
            </a:pPr>
            <a:r>
              <a:rPr b="0" i="0" lang="en-US" sz="2800" u="none" cap="none" strike="noStrike">
                <a:solidFill>
                  <a:srgbClr val="00B0F0"/>
                </a:solidFill>
                <a:latin typeface="Calibri"/>
                <a:ea typeface="Calibri"/>
                <a:cs typeface="Calibri"/>
                <a:sym typeface="Calibri"/>
              </a:rPr>
              <a:t>Remote sensing data </a:t>
            </a:r>
            <a:r>
              <a:rPr b="0" i="0" lang="en-US" sz="2800" u="none" cap="none" strike="noStrike">
                <a:solidFill>
                  <a:schemeClr val="dk1"/>
                </a:solidFill>
                <a:latin typeface="Calibri"/>
                <a:ea typeface="Calibri"/>
                <a:cs typeface="Calibri"/>
                <a:sym typeface="Calibri"/>
              </a:rPr>
              <a:t>(addressing spatial &amp; precision differences)</a:t>
            </a:r>
            <a:endParaRPr/>
          </a:p>
          <a:p>
            <a:pPr indent="-514350" lvl="2" marL="1428750" marR="0" rtl="0" algn="l">
              <a:spcBef>
                <a:spcPts val="0"/>
              </a:spcBef>
              <a:spcAft>
                <a:spcPts val="0"/>
              </a:spcAft>
              <a:buClr>
                <a:srgbClr val="00B0F0"/>
              </a:buClr>
              <a:buSzPts val="2800"/>
              <a:buFont typeface="Arial"/>
              <a:buChar char="•"/>
            </a:pPr>
            <a:r>
              <a:rPr b="0" i="0" lang="en-US" sz="2800" u="none" cap="none" strike="noStrike">
                <a:solidFill>
                  <a:srgbClr val="00B0F0"/>
                </a:solidFill>
                <a:latin typeface="Calibri"/>
                <a:ea typeface="Calibri"/>
                <a:cs typeface="Calibri"/>
                <a:sym typeface="Calibri"/>
              </a:rPr>
              <a:t>Target mode</a:t>
            </a:r>
            <a:endParaRPr/>
          </a:p>
          <a:p>
            <a:pPr indent="-514350" lvl="2" marL="1428750" marR="0" rtl="0" algn="l">
              <a:spcBef>
                <a:spcPts val="0"/>
              </a:spcBef>
              <a:spcAft>
                <a:spcPts val="0"/>
              </a:spcAft>
              <a:buClr>
                <a:srgbClr val="00B0F0"/>
              </a:buClr>
              <a:buSzPts val="2800"/>
              <a:buFont typeface="Arial"/>
              <a:buChar char="•"/>
            </a:pPr>
            <a:r>
              <a:rPr b="0" i="0" lang="en-US" sz="2800" u="none" cap="none" strike="noStrike">
                <a:solidFill>
                  <a:srgbClr val="00B0F0"/>
                </a:solidFill>
                <a:latin typeface="Calibri"/>
                <a:ea typeface="Calibri"/>
                <a:cs typeface="Calibri"/>
                <a:sym typeface="Calibri"/>
              </a:rPr>
              <a:t>Mapper</a:t>
            </a:r>
            <a:endParaRPr/>
          </a:p>
          <a:p>
            <a:pPr indent="-514350" lvl="2" marL="1428750" marR="0" rtl="0" algn="l">
              <a:spcBef>
                <a:spcPts val="0"/>
              </a:spcBef>
              <a:spcAft>
                <a:spcPts val="0"/>
              </a:spcAft>
              <a:buClr>
                <a:srgbClr val="00B0F0"/>
              </a:buClr>
              <a:buSzPts val="2800"/>
              <a:buFont typeface="Arial"/>
              <a:buChar char="•"/>
            </a:pPr>
            <a:r>
              <a:rPr b="0" i="0" lang="en-US" sz="2800" u="none" cap="none" strike="noStrike">
                <a:solidFill>
                  <a:srgbClr val="00B0F0"/>
                </a:solidFill>
                <a:latin typeface="Calibri"/>
                <a:ea typeface="Calibri"/>
                <a:cs typeface="Calibri"/>
                <a:sym typeface="Calibri"/>
              </a:rPr>
              <a:t>Hybrid</a:t>
            </a:r>
            <a:endParaRPr/>
          </a:p>
          <a:p>
            <a:pPr indent="-514350" lvl="1" marL="971550" marR="0" rtl="0" algn="l">
              <a:spcBef>
                <a:spcPts val="0"/>
              </a:spcBef>
              <a:spcAft>
                <a:spcPts val="0"/>
              </a:spcAft>
              <a:buClr>
                <a:srgbClr val="00B050"/>
              </a:buClr>
              <a:buSzPts val="2800"/>
              <a:buFont typeface="Arial"/>
              <a:buChar char="•"/>
            </a:pPr>
            <a:r>
              <a:rPr b="0" i="0" lang="en-US" sz="2800" u="none" cap="none" strike="noStrike">
                <a:solidFill>
                  <a:srgbClr val="00B050"/>
                </a:solidFill>
                <a:latin typeface="Calibri"/>
                <a:ea typeface="Calibri"/>
                <a:cs typeface="Calibri"/>
                <a:sym typeface="Calibri"/>
              </a:rPr>
              <a:t>Regional empirical data</a:t>
            </a:r>
            <a:endParaRPr/>
          </a:p>
          <a:p>
            <a:pPr indent="-514350" lvl="2" marL="1428750" marR="0" rtl="0" algn="l">
              <a:spcBef>
                <a:spcPts val="0"/>
              </a:spcBef>
              <a:spcAft>
                <a:spcPts val="0"/>
              </a:spcAft>
              <a:buClr>
                <a:srgbClr val="00B050"/>
              </a:buClr>
              <a:buSzPts val="2800"/>
              <a:buFont typeface="Arial"/>
              <a:buChar char="•"/>
            </a:pPr>
            <a:r>
              <a:rPr b="0" i="0" lang="en-US" sz="2800" u="none" cap="none" strike="noStrike">
                <a:solidFill>
                  <a:srgbClr val="00B050"/>
                </a:solidFill>
                <a:latin typeface="Calibri"/>
                <a:ea typeface="Calibri"/>
                <a:cs typeface="Calibri"/>
                <a:sym typeface="Calibri"/>
              </a:rPr>
              <a:t>Towers</a:t>
            </a:r>
            <a:endParaRPr/>
          </a:p>
          <a:p>
            <a:pPr indent="-514350" lvl="2" marL="1428750" marR="0" rtl="0" algn="l">
              <a:spcBef>
                <a:spcPts val="0"/>
              </a:spcBef>
              <a:spcAft>
                <a:spcPts val="0"/>
              </a:spcAft>
              <a:buClr>
                <a:srgbClr val="00B050"/>
              </a:buClr>
              <a:buSzPts val="2800"/>
              <a:buFont typeface="Arial"/>
              <a:buChar char="•"/>
            </a:pPr>
            <a:r>
              <a:rPr b="0" i="0" lang="en-US" sz="2800" u="none" cap="none" strike="noStrike">
                <a:solidFill>
                  <a:srgbClr val="00B050"/>
                </a:solidFill>
                <a:latin typeface="Calibri"/>
                <a:ea typeface="Calibri"/>
                <a:cs typeface="Calibri"/>
                <a:sym typeface="Calibri"/>
              </a:rPr>
              <a:t>Aircraft </a:t>
            </a:r>
            <a:endParaRPr/>
          </a:p>
          <a:p>
            <a:pPr indent="0" lvl="0" marL="0" marR="0" rtl="0" algn="l">
              <a:spcBef>
                <a:spcPts val="0"/>
              </a:spcBef>
              <a:spcAft>
                <a:spcPts val="0"/>
              </a:spcAft>
              <a:buNone/>
            </a:pPr>
            <a:r>
              <a:rPr lang="en-US" sz="2800">
                <a:solidFill>
                  <a:srgbClr val="00B050"/>
                </a:solidFill>
                <a:latin typeface="Calibri"/>
                <a:ea typeface="Calibri"/>
                <a:cs typeface="Calibri"/>
                <a:sym typeface="Calibri"/>
              </a:rPr>
              <a:t>Data integration across types of data</a:t>
            </a:r>
            <a:endParaRPr/>
          </a:p>
          <a:p>
            <a:pPr indent="-514350" lvl="1" marL="971550" marR="0" rtl="0" algn="l">
              <a:spcBef>
                <a:spcPts val="0"/>
              </a:spcBef>
              <a:spcAft>
                <a:spcPts val="0"/>
              </a:spcAft>
              <a:buClr>
                <a:srgbClr val="00B0F0"/>
              </a:buClr>
              <a:buSzPts val="2800"/>
              <a:buFont typeface="Arial"/>
              <a:buChar char="•"/>
            </a:pPr>
            <a:r>
              <a:rPr b="0" i="0" lang="en-US" sz="2800" u="none" cap="none" strike="noStrike">
                <a:solidFill>
                  <a:srgbClr val="00B0F0"/>
                </a:solidFill>
                <a:latin typeface="Calibri"/>
                <a:ea typeface="Calibri"/>
                <a:cs typeface="Calibri"/>
                <a:sym typeface="Calibri"/>
              </a:rPr>
              <a:t>Remote sensing</a:t>
            </a:r>
            <a:r>
              <a:rPr b="0" i="0" lang="en-US" sz="2800" u="none" cap="none" strike="noStrike">
                <a:solidFill>
                  <a:schemeClr val="dk1"/>
                </a:solidFill>
                <a:latin typeface="Calibri"/>
                <a:ea typeface="Calibri"/>
                <a:cs typeface="Calibri"/>
                <a:sym typeface="Calibri"/>
              </a:rPr>
              <a:t>, </a:t>
            </a:r>
            <a:r>
              <a:rPr b="0" i="0" lang="en-US" sz="2800" u="none" cap="none" strike="noStrike">
                <a:solidFill>
                  <a:srgbClr val="00B050"/>
                </a:solidFill>
                <a:latin typeface="Calibri"/>
                <a:ea typeface="Calibri"/>
                <a:cs typeface="Calibri"/>
                <a:sym typeface="Calibri"/>
              </a:rPr>
              <a:t>inventories, self reported (OGMP 2.0), campaigns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Methane emissions Surat Basin, New South Wales, Australia</a:t>
            </a:r>
            <a:endParaRPr/>
          </a:p>
        </p:txBody>
      </p:sp>
      <p:pic>
        <p:nvPicPr>
          <p:cNvPr id="177" name="Google Shape;177;p5"/>
          <p:cNvPicPr preferRelativeResize="0"/>
          <p:nvPr>
            <p:ph idx="1" type="body"/>
          </p:nvPr>
        </p:nvPicPr>
        <p:blipFill rotWithShape="1">
          <a:blip r:embed="rId3">
            <a:alphaModFix/>
          </a:blip>
          <a:srcRect b="0" l="0" r="0" t="0"/>
          <a:stretch/>
        </p:blipFill>
        <p:spPr>
          <a:xfrm>
            <a:off x="256164" y="805911"/>
            <a:ext cx="10794128" cy="5906221"/>
          </a:xfrm>
          <a:prstGeom prst="rect">
            <a:avLst/>
          </a:prstGeom>
          <a:noFill/>
          <a:ln>
            <a:noFill/>
          </a:ln>
        </p:spPr>
      </p:pic>
      <p:sp>
        <p:nvSpPr>
          <p:cNvPr id="178" name="Google Shape;178;p5"/>
          <p:cNvSpPr txBox="1"/>
          <p:nvPr/>
        </p:nvSpPr>
        <p:spPr>
          <a:xfrm>
            <a:off x="256164" y="6312022"/>
            <a:ext cx="3222292" cy="80021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Neininger et al. 2021</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184" name="Google Shape;184;p6"/>
          <p:cNvPicPr preferRelativeResize="0"/>
          <p:nvPr>
            <p:ph idx="1" type="body"/>
          </p:nvPr>
        </p:nvPicPr>
        <p:blipFill rotWithShape="1">
          <a:blip r:embed="rId3">
            <a:alphaModFix/>
          </a:blip>
          <a:srcRect b="0" l="0" r="0" t="0"/>
          <a:stretch/>
        </p:blipFill>
        <p:spPr>
          <a:xfrm>
            <a:off x="-539724" y="-152767"/>
            <a:ext cx="10288158" cy="7010767"/>
          </a:xfrm>
          <a:prstGeom prst="rect">
            <a:avLst/>
          </a:prstGeom>
          <a:noFill/>
          <a:ln>
            <a:noFill/>
          </a:ln>
        </p:spPr>
      </p:pic>
      <p:sp>
        <p:nvSpPr>
          <p:cNvPr id="185" name="Google Shape;185;p6"/>
          <p:cNvSpPr txBox="1"/>
          <p:nvPr/>
        </p:nvSpPr>
        <p:spPr>
          <a:xfrm>
            <a:off x="9205994" y="1731526"/>
            <a:ext cx="2740494"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Norway Offshore </a:t>
            </a:r>
            <a:endParaRPr/>
          </a:p>
          <a:p>
            <a:pPr indent="0" lvl="0" marL="0" marR="0" rtl="0" algn="l">
              <a:spcBef>
                <a:spcPts val="0"/>
              </a:spcBef>
              <a:spcAft>
                <a:spcPts val="0"/>
              </a:spcAft>
              <a:buNone/>
            </a:pPr>
            <a:r>
              <a:rPr lang="en-US" sz="2800">
                <a:solidFill>
                  <a:schemeClr val="dk1"/>
                </a:solidFill>
                <a:latin typeface="Calibri"/>
                <a:ea typeface="Calibri"/>
                <a:cs typeface="Calibri"/>
                <a:sym typeface="Calibri"/>
              </a:rPr>
              <a:t>O&amp;G production</a:t>
            </a:r>
            <a:endParaRPr/>
          </a:p>
        </p:txBody>
      </p:sp>
      <p:sp>
        <p:nvSpPr>
          <p:cNvPr id="186" name="Google Shape;186;p6"/>
          <p:cNvSpPr txBox="1"/>
          <p:nvPr/>
        </p:nvSpPr>
        <p:spPr>
          <a:xfrm>
            <a:off x="9205994" y="5377912"/>
            <a:ext cx="2833981" cy="123110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Foulds et al. 2022 </a:t>
            </a:r>
            <a:endParaRPr/>
          </a:p>
          <a:p>
            <a:pPr indent="0" lvl="0" marL="0" marR="0" rtl="0" algn="l">
              <a:spcBef>
                <a:spcPts val="0"/>
              </a:spcBef>
              <a:spcAft>
                <a:spcPts val="0"/>
              </a:spcAft>
              <a:buNone/>
            </a:pPr>
            <a:r>
              <a:rPr lang="en-US" sz="2800">
                <a:solidFill>
                  <a:schemeClr val="dk1"/>
                </a:solidFill>
                <a:latin typeface="Calibri"/>
                <a:ea typeface="Calibri"/>
                <a:cs typeface="Calibri"/>
                <a:sym typeface="Calibri"/>
              </a:rPr>
              <a:t>preprint</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7"/>
          <p:cNvSpPr txBox="1"/>
          <p:nvPr>
            <p:ph type="title"/>
          </p:nvPr>
        </p:nvSpPr>
        <p:spPr>
          <a:xfrm>
            <a:off x="838200" y="0"/>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Methane Emissions across O&amp;G Basins</a:t>
            </a:r>
            <a:endParaRPr/>
          </a:p>
        </p:txBody>
      </p:sp>
      <p:pic>
        <p:nvPicPr>
          <p:cNvPr id="192" name="Google Shape;192;p7"/>
          <p:cNvPicPr preferRelativeResize="0"/>
          <p:nvPr>
            <p:ph idx="1" type="body"/>
          </p:nvPr>
        </p:nvPicPr>
        <p:blipFill rotWithShape="1">
          <a:blip r:embed="rId3">
            <a:alphaModFix/>
          </a:blip>
          <a:srcRect b="0" l="0" r="0" t="0"/>
          <a:stretch/>
        </p:blipFill>
        <p:spPr>
          <a:xfrm>
            <a:off x="108488" y="826098"/>
            <a:ext cx="10988298" cy="5507299"/>
          </a:xfrm>
          <a:prstGeom prst="rect">
            <a:avLst/>
          </a:prstGeom>
          <a:noFill/>
          <a:ln>
            <a:noFill/>
          </a:ln>
        </p:spPr>
      </p:pic>
      <p:sp>
        <p:nvSpPr>
          <p:cNvPr id="193" name="Google Shape;193;p7"/>
          <p:cNvSpPr txBox="1"/>
          <p:nvPr/>
        </p:nvSpPr>
        <p:spPr>
          <a:xfrm>
            <a:off x="8477573" y="6290016"/>
            <a:ext cx="322229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Neininger et al. 2021</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cxnSp>
        <p:nvCxnSpPr>
          <p:cNvPr id="199" name="Google Shape;199;p8"/>
          <p:cNvCxnSpPr/>
          <p:nvPr/>
        </p:nvCxnSpPr>
        <p:spPr>
          <a:xfrm>
            <a:off x="600370" y="1375702"/>
            <a:ext cx="1171723" cy="0"/>
          </a:xfrm>
          <a:prstGeom prst="straightConnector1">
            <a:avLst/>
          </a:prstGeom>
          <a:noFill/>
          <a:ln cap="flat" cmpd="sng" w="76200">
            <a:solidFill>
              <a:srgbClr val="00B0F0"/>
            </a:solidFill>
            <a:prstDash val="solid"/>
            <a:miter lim="800000"/>
            <a:headEnd len="sm" w="sm" type="none"/>
            <a:tailEnd len="sm" w="sm" type="none"/>
          </a:ln>
        </p:spPr>
      </p:cxnSp>
      <p:sp>
        <p:nvSpPr>
          <p:cNvPr id="200" name="Google Shape;200;p8"/>
          <p:cNvSpPr txBox="1"/>
          <p:nvPr/>
        </p:nvSpPr>
        <p:spPr>
          <a:xfrm>
            <a:off x="600370" y="372984"/>
            <a:ext cx="9853381" cy="769175"/>
          </a:xfrm>
          <a:prstGeom prst="rect">
            <a:avLst/>
          </a:prstGeom>
          <a:noFill/>
          <a:ln>
            <a:noFill/>
          </a:ln>
        </p:spPr>
        <p:txBody>
          <a:bodyPr anchorCtr="0" anchor="b" bIns="45700" lIns="0" spcFirstLastPara="1" rIns="90000" wrap="square" tIns="45700">
            <a:normAutofit/>
          </a:bodyPr>
          <a:lstStyle/>
          <a:p>
            <a:pPr indent="0" lvl="0" marL="0" marR="0" rtl="0" algn="l">
              <a:lnSpc>
                <a:spcPct val="90000"/>
              </a:lnSpc>
              <a:spcBef>
                <a:spcPts val="0"/>
              </a:spcBef>
              <a:spcAft>
                <a:spcPts val="0"/>
              </a:spcAft>
              <a:buClr>
                <a:srgbClr val="00B0F0"/>
              </a:buClr>
              <a:buSzPts val="2400"/>
              <a:buFont typeface="Roboto"/>
              <a:buNone/>
            </a:pPr>
            <a:r>
              <a:rPr b="1" i="0" lang="en-US" sz="2400" u="none" cap="none" strike="noStrike">
                <a:solidFill>
                  <a:srgbClr val="00B0F0"/>
                </a:solidFill>
                <a:latin typeface="Roboto"/>
                <a:ea typeface="Roboto"/>
                <a:cs typeface="Roboto"/>
                <a:sym typeface="Roboto"/>
              </a:rPr>
              <a:t>Oil and Gas Methane Partnership 2.0</a:t>
            </a:r>
            <a:endParaRPr b="0" i="0" sz="2000" u="none" cap="none" strike="noStrike">
              <a:solidFill>
                <a:srgbClr val="00B0F0"/>
              </a:solidFill>
              <a:latin typeface="Roboto"/>
              <a:ea typeface="Roboto"/>
              <a:cs typeface="Roboto"/>
              <a:sym typeface="Roboto"/>
            </a:endParaRPr>
          </a:p>
        </p:txBody>
      </p:sp>
      <p:pic>
        <p:nvPicPr>
          <p:cNvPr descr="Text, logo&#10;&#10;Description automatically generated" id="201" name="Google Shape;201;p8"/>
          <p:cNvPicPr preferRelativeResize="0"/>
          <p:nvPr/>
        </p:nvPicPr>
        <p:blipFill rotWithShape="1">
          <a:blip r:embed="rId3">
            <a:alphaModFix amt="50000"/>
          </a:blip>
          <a:srcRect b="0" l="0" r="0" t="0"/>
          <a:stretch/>
        </p:blipFill>
        <p:spPr>
          <a:xfrm>
            <a:off x="10350848" y="166231"/>
            <a:ext cx="1639608" cy="796492"/>
          </a:xfrm>
          <a:prstGeom prst="rect">
            <a:avLst/>
          </a:prstGeom>
          <a:noFill/>
          <a:ln>
            <a:noFill/>
          </a:ln>
        </p:spPr>
      </p:pic>
      <p:pic>
        <p:nvPicPr>
          <p:cNvPr descr="A picture containing text, clipart&#10;&#10;Description automatically generated" id="202" name="Google Shape;202;p8"/>
          <p:cNvPicPr preferRelativeResize="0"/>
          <p:nvPr/>
        </p:nvPicPr>
        <p:blipFill rotWithShape="1">
          <a:blip r:embed="rId4">
            <a:alphaModFix/>
          </a:blip>
          <a:srcRect b="0" l="0" r="0" t="0"/>
          <a:stretch/>
        </p:blipFill>
        <p:spPr>
          <a:xfrm>
            <a:off x="6254220" y="1397832"/>
            <a:ext cx="3302000" cy="876300"/>
          </a:xfrm>
          <a:prstGeom prst="rect">
            <a:avLst/>
          </a:prstGeom>
          <a:noFill/>
          <a:ln>
            <a:noFill/>
          </a:ln>
        </p:spPr>
      </p:pic>
      <p:grpSp>
        <p:nvGrpSpPr>
          <p:cNvPr id="203" name="Google Shape;203;p8"/>
          <p:cNvGrpSpPr/>
          <p:nvPr/>
        </p:nvGrpSpPr>
        <p:grpSpPr>
          <a:xfrm>
            <a:off x="8055011" y="5358940"/>
            <a:ext cx="2875848" cy="367915"/>
            <a:chOff x="5825067" y="2660073"/>
            <a:chExt cx="2156886" cy="275936"/>
          </a:xfrm>
        </p:grpSpPr>
        <p:sp>
          <p:nvSpPr>
            <p:cNvPr id="204" name="Google Shape;204;p8"/>
            <p:cNvSpPr/>
            <p:nvPr/>
          </p:nvSpPr>
          <p:spPr>
            <a:xfrm>
              <a:off x="5825067" y="2684703"/>
              <a:ext cx="366375" cy="172797"/>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205" name="Google Shape;205;p8"/>
            <p:cNvSpPr/>
            <p:nvPr/>
          </p:nvSpPr>
          <p:spPr>
            <a:xfrm>
              <a:off x="6995008" y="2827577"/>
              <a:ext cx="206279" cy="78509"/>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206" name="Google Shape;206;p8"/>
            <p:cNvSpPr/>
            <p:nvPr/>
          </p:nvSpPr>
          <p:spPr>
            <a:xfrm>
              <a:off x="7775674" y="2857500"/>
              <a:ext cx="206279" cy="78509"/>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cxnSp>
          <p:nvCxnSpPr>
            <p:cNvPr id="207" name="Google Shape;207;p8"/>
            <p:cNvCxnSpPr/>
            <p:nvPr/>
          </p:nvCxnSpPr>
          <p:spPr>
            <a:xfrm>
              <a:off x="6921115" y="2660073"/>
              <a:ext cx="73893" cy="177030"/>
            </a:xfrm>
            <a:prstGeom prst="straightConnector1">
              <a:avLst/>
            </a:prstGeom>
            <a:noFill/>
            <a:ln cap="flat" cmpd="sng" w="9525">
              <a:solidFill>
                <a:schemeClr val="lt1"/>
              </a:solidFill>
              <a:prstDash val="solid"/>
              <a:miter lim="800000"/>
              <a:headEnd len="sm" w="sm" type="none"/>
              <a:tailEnd len="sm" w="sm" type="none"/>
            </a:ln>
          </p:spPr>
        </p:cxnSp>
        <p:cxnSp>
          <p:nvCxnSpPr>
            <p:cNvPr id="208" name="Google Shape;208;p8"/>
            <p:cNvCxnSpPr/>
            <p:nvPr/>
          </p:nvCxnSpPr>
          <p:spPr>
            <a:xfrm flipH="1" rot="10800000">
              <a:off x="7630776" y="2915612"/>
              <a:ext cx="144898" cy="13854"/>
            </a:xfrm>
            <a:prstGeom prst="straightConnector1">
              <a:avLst/>
            </a:prstGeom>
            <a:noFill/>
            <a:ln cap="flat" cmpd="sng" w="9525">
              <a:solidFill>
                <a:schemeClr val="lt1"/>
              </a:solidFill>
              <a:prstDash val="solid"/>
              <a:miter lim="800000"/>
              <a:headEnd len="sm" w="sm" type="none"/>
              <a:tailEnd len="sm" w="sm" type="none"/>
            </a:ln>
          </p:spPr>
        </p:cxnSp>
      </p:grpSp>
      <p:pic>
        <p:nvPicPr>
          <p:cNvPr id="209" name="Google Shape;209;p8"/>
          <p:cNvPicPr preferRelativeResize="0"/>
          <p:nvPr/>
        </p:nvPicPr>
        <p:blipFill rotWithShape="1">
          <a:blip r:embed="rId5">
            <a:alphaModFix/>
          </a:blip>
          <a:srcRect b="0" l="0" r="0" t="0"/>
          <a:stretch/>
        </p:blipFill>
        <p:spPr>
          <a:xfrm>
            <a:off x="6656543" y="2618052"/>
            <a:ext cx="962823" cy="764629"/>
          </a:xfrm>
          <a:prstGeom prst="rect">
            <a:avLst/>
          </a:prstGeom>
          <a:noFill/>
          <a:ln>
            <a:noFill/>
          </a:ln>
        </p:spPr>
      </p:pic>
      <p:pic>
        <p:nvPicPr>
          <p:cNvPr id="210" name="Google Shape;210;p8"/>
          <p:cNvPicPr preferRelativeResize="0"/>
          <p:nvPr/>
        </p:nvPicPr>
        <p:blipFill rotWithShape="1">
          <a:blip r:embed="rId6">
            <a:alphaModFix/>
          </a:blip>
          <a:srcRect b="0" l="0" r="0" t="0"/>
          <a:stretch/>
        </p:blipFill>
        <p:spPr>
          <a:xfrm>
            <a:off x="7720692" y="2680104"/>
            <a:ext cx="962823" cy="727574"/>
          </a:xfrm>
          <a:prstGeom prst="rect">
            <a:avLst/>
          </a:prstGeom>
          <a:noFill/>
          <a:ln>
            <a:noFill/>
          </a:ln>
        </p:spPr>
      </p:pic>
      <p:pic>
        <p:nvPicPr>
          <p:cNvPr id="211" name="Google Shape;211;p8"/>
          <p:cNvPicPr preferRelativeResize="0"/>
          <p:nvPr/>
        </p:nvPicPr>
        <p:blipFill rotWithShape="1">
          <a:blip r:embed="rId7">
            <a:alphaModFix/>
          </a:blip>
          <a:srcRect b="0" l="0" r="0" t="0"/>
          <a:stretch/>
        </p:blipFill>
        <p:spPr>
          <a:xfrm>
            <a:off x="8956608" y="2722434"/>
            <a:ext cx="962823" cy="727574"/>
          </a:xfrm>
          <a:prstGeom prst="rect">
            <a:avLst/>
          </a:prstGeom>
          <a:noFill/>
          <a:ln>
            <a:noFill/>
          </a:ln>
        </p:spPr>
      </p:pic>
      <p:pic>
        <p:nvPicPr>
          <p:cNvPr id="212" name="Google Shape;212;p8"/>
          <p:cNvPicPr preferRelativeResize="0"/>
          <p:nvPr/>
        </p:nvPicPr>
        <p:blipFill rotWithShape="1">
          <a:blip r:embed="rId8">
            <a:alphaModFix/>
          </a:blip>
          <a:srcRect b="0" l="0" r="0" t="0"/>
          <a:stretch/>
        </p:blipFill>
        <p:spPr>
          <a:xfrm>
            <a:off x="10397108" y="2680104"/>
            <a:ext cx="962823" cy="727574"/>
          </a:xfrm>
          <a:prstGeom prst="rect">
            <a:avLst/>
          </a:prstGeom>
          <a:noFill/>
          <a:ln>
            <a:noFill/>
          </a:ln>
        </p:spPr>
      </p:pic>
      <p:sp>
        <p:nvSpPr>
          <p:cNvPr id="213" name="Google Shape;213;p8"/>
          <p:cNvSpPr txBox="1"/>
          <p:nvPr/>
        </p:nvSpPr>
        <p:spPr>
          <a:xfrm>
            <a:off x="418274" y="2212686"/>
            <a:ext cx="5855085" cy="2116748"/>
          </a:xfrm>
          <a:prstGeom prst="rect">
            <a:avLst/>
          </a:prstGeom>
          <a:noFill/>
          <a:ln>
            <a:noFill/>
          </a:ln>
        </p:spPr>
        <p:txBody>
          <a:bodyPr anchorCtr="0" anchor="t" bIns="0" lIns="0" spcFirstLastPara="1" rIns="0" wrap="square" tIns="0">
            <a:normAutofit/>
          </a:bodyPr>
          <a:lstStyle/>
          <a:p>
            <a:pPr indent="-342900" lvl="0" marL="342900" marR="0" rtl="0" algn="l">
              <a:lnSpc>
                <a:spcPct val="95000"/>
              </a:lnSpc>
              <a:spcBef>
                <a:spcPts val="0"/>
              </a:spcBef>
              <a:spcAft>
                <a:spcPts val="0"/>
              </a:spcAft>
              <a:buClr>
                <a:schemeClr val="dk1"/>
              </a:buClr>
              <a:buSzPts val="1200"/>
              <a:buFont typeface="Arial"/>
              <a:buChar char="•"/>
            </a:pPr>
            <a:r>
              <a:rPr lang="en-US" sz="1200">
                <a:solidFill>
                  <a:schemeClr val="dk1"/>
                </a:solidFill>
                <a:latin typeface="Roboto"/>
                <a:ea typeface="Roboto"/>
                <a:cs typeface="Roboto"/>
                <a:sym typeface="Roboto"/>
              </a:rPr>
              <a:t>Comprehensive, measurement-based reporting framework </a:t>
            </a:r>
            <a:endParaRPr/>
          </a:p>
          <a:p>
            <a:pPr indent="-342900" lvl="0" marL="342900" marR="0" rtl="0" algn="l">
              <a:lnSpc>
                <a:spcPct val="95000"/>
              </a:lnSpc>
              <a:spcBef>
                <a:spcPts val="1350"/>
              </a:spcBef>
              <a:spcAft>
                <a:spcPts val="0"/>
              </a:spcAft>
              <a:buClr>
                <a:schemeClr val="dk1"/>
              </a:buClr>
              <a:buSzPts val="1200"/>
              <a:buFont typeface="Arial"/>
              <a:buChar char="•"/>
            </a:pPr>
            <a:r>
              <a:rPr lang="en-US" sz="1200">
                <a:solidFill>
                  <a:schemeClr val="dk1"/>
                </a:solidFill>
                <a:latin typeface="Roboto"/>
                <a:ea typeface="Roboto"/>
                <a:cs typeface="Roboto"/>
                <a:sym typeface="Roboto"/>
              </a:rPr>
              <a:t>Global coverage and scope</a:t>
            </a:r>
            <a:endParaRPr/>
          </a:p>
          <a:p>
            <a:pPr indent="-285750" lvl="1" marL="628650" marR="0" rtl="0" algn="l">
              <a:lnSpc>
                <a:spcPct val="95000"/>
              </a:lnSpc>
              <a:spcBef>
                <a:spcPts val="675"/>
              </a:spcBef>
              <a:spcAft>
                <a:spcPts val="0"/>
              </a:spcAft>
              <a:buClr>
                <a:schemeClr val="dk1"/>
              </a:buClr>
              <a:buSzPts val="1200"/>
              <a:buFont typeface="Arial"/>
              <a:buChar char="•"/>
            </a:pPr>
            <a:r>
              <a:rPr b="0" i="0" lang="en-US" sz="1200" u="none" cap="none" strike="noStrike">
                <a:solidFill>
                  <a:schemeClr val="dk1"/>
                </a:solidFill>
                <a:latin typeface="Roboto"/>
                <a:ea typeface="Roboto"/>
                <a:cs typeface="Roboto"/>
                <a:sym typeface="Roboto"/>
              </a:rPr>
              <a:t> 77 companies</a:t>
            </a:r>
            <a:endParaRPr/>
          </a:p>
          <a:p>
            <a:pPr indent="-285750" lvl="2" marL="971550" marR="0" rtl="0" algn="l">
              <a:spcBef>
                <a:spcPts val="240"/>
              </a:spcBef>
              <a:spcAft>
                <a:spcPts val="0"/>
              </a:spcAft>
              <a:buClr>
                <a:schemeClr val="dk1"/>
              </a:buClr>
              <a:buSzPts val="1200"/>
              <a:buFont typeface="Arial"/>
              <a:buChar char="•"/>
            </a:pPr>
            <a:r>
              <a:rPr b="0" i="0" lang="en-US" sz="1200" u="none" cap="none" strike="noStrike">
                <a:solidFill>
                  <a:schemeClr val="dk1"/>
                </a:solidFill>
                <a:latin typeface="Roboto"/>
                <a:ea typeface="Roboto"/>
                <a:cs typeface="Roboto"/>
                <a:sym typeface="Roboto"/>
              </a:rPr>
              <a:t>Upstream, midstream and downstream</a:t>
            </a:r>
            <a:endParaRPr/>
          </a:p>
          <a:p>
            <a:pPr indent="-285750" lvl="2" marL="971550" marR="0" rtl="0" algn="l">
              <a:spcBef>
                <a:spcPts val="240"/>
              </a:spcBef>
              <a:spcAft>
                <a:spcPts val="0"/>
              </a:spcAft>
              <a:buClr>
                <a:schemeClr val="dk1"/>
              </a:buClr>
              <a:buSzPts val="1200"/>
              <a:buFont typeface="Arial"/>
              <a:buChar char="•"/>
            </a:pPr>
            <a:r>
              <a:rPr b="0" i="0" lang="en-US" sz="1200" u="none" cap="none" strike="noStrike">
                <a:solidFill>
                  <a:schemeClr val="dk1"/>
                </a:solidFill>
                <a:latin typeface="Roboto"/>
                <a:ea typeface="Roboto"/>
                <a:cs typeface="Roboto"/>
                <a:sym typeface="Roboto"/>
              </a:rPr>
              <a:t>Public, private and national oil companies</a:t>
            </a:r>
            <a:endParaRPr/>
          </a:p>
          <a:p>
            <a:pPr indent="-342900" lvl="1" marL="342900" marR="0" rtl="0" algn="l">
              <a:lnSpc>
                <a:spcPct val="95000"/>
              </a:lnSpc>
              <a:spcBef>
                <a:spcPts val="1350"/>
              </a:spcBef>
              <a:spcAft>
                <a:spcPts val="0"/>
              </a:spcAft>
              <a:buClr>
                <a:schemeClr val="dk1"/>
              </a:buClr>
              <a:buSzPts val="1200"/>
              <a:buFont typeface="Arial"/>
              <a:buChar char="•"/>
            </a:pPr>
            <a:r>
              <a:rPr b="0" i="0" lang="en-US" sz="1200" u="none" cap="none" strike="noStrike">
                <a:solidFill>
                  <a:schemeClr val="dk1"/>
                </a:solidFill>
                <a:latin typeface="Roboto"/>
                <a:ea typeface="Roboto"/>
                <a:cs typeface="Roboto"/>
                <a:sym typeface="Roboto"/>
              </a:rPr>
              <a:t>Assets in scope represent over 50% of global oil and gas production in over 60 countries</a:t>
            </a:r>
            <a:endParaRPr/>
          </a:p>
        </p:txBody>
      </p:sp>
      <p:pic>
        <p:nvPicPr>
          <p:cNvPr descr="Home | Jonah Energy" id="214" name="Google Shape;214;p8"/>
          <p:cNvPicPr preferRelativeResize="0"/>
          <p:nvPr/>
        </p:nvPicPr>
        <p:blipFill rotWithShape="1">
          <a:blip r:embed="rId9">
            <a:alphaModFix/>
          </a:blip>
          <a:srcRect b="0" l="0" r="0" t="0"/>
          <a:stretch/>
        </p:blipFill>
        <p:spPr>
          <a:xfrm>
            <a:off x="10218590" y="4282569"/>
            <a:ext cx="1147005" cy="229263"/>
          </a:xfrm>
          <a:prstGeom prst="rect">
            <a:avLst/>
          </a:prstGeom>
          <a:noFill/>
          <a:ln>
            <a:noFill/>
          </a:ln>
        </p:spPr>
      </p:pic>
      <p:pic>
        <p:nvPicPr>
          <p:cNvPr id="215" name="Google Shape;215;p8"/>
          <p:cNvPicPr preferRelativeResize="0"/>
          <p:nvPr/>
        </p:nvPicPr>
        <p:blipFill rotWithShape="1">
          <a:blip r:embed="rId10">
            <a:alphaModFix/>
          </a:blip>
          <a:srcRect b="0" l="0" r="0" t="0"/>
          <a:stretch/>
        </p:blipFill>
        <p:spPr>
          <a:xfrm>
            <a:off x="6617540" y="3944062"/>
            <a:ext cx="1038203" cy="550310"/>
          </a:xfrm>
          <a:prstGeom prst="rect">
            <a:avLst/>
          </a:prstGeom>
          <a:noFill/>
          <a:ln>
            <a:noFill/>
          </a:ln>
        </p:spPr>
      </p:pic>
      <p:pic>
        <p:nvPicPr>
          <p:cNvPr descr="Download ADNOC (Abu Dhabi National Oil Company) Logo in SVG Vector or PNG  File Format - Logo.wine" id="216" name="Google Shape;216;p8"/>
          <p:cNvPicPr preferRelativeResize="0"/>
          <p:nvPr/>
        </p:nvPicPr>
        <p:blipFill rotWithShape="1">
          <a:blip r:embed="rId11">
            <a:alphaModFix/>
          </a:blip>
          <a:srcRect b="0" l="0" r="0" t="0"/>
          <a:stretch/>
        </p:blipFill>
        <p:spPr>
          <a:xfrm>
            <a:off x="7415750" y="3875449"/>
            <a:ext cx="1335674" cy="907971"/>
          </a:xfrm>
          <a:prstGeom prst="rect">
            <a:avLst/>
          </a:prstGeom>
          <a:noFill/>
          <a:ln>
            <a:noFill/>
          </a:ln>
        </p:spPr>
      </p:pic>
      <p:pic>
        <p:nvPicPr>
          <p:cNvPr descr="Enagás - Wikipedia" id="217" name="Google Shape;217;p8"/>
          <p:cNvPicPr preferRelativeResize="0"/>
          <p:nvPr/>
        </p:nvPicPr>
        <p:blipFill rotWithShape="1">
          <a:blip r:embed="rId12">
            <a:alphaModFix/>
          </a:blip>
          <a:srcRect b="0" l="0" r="0" t="0"/>
          <a:stretch/>
        </p:blipFill>
        <p:spPr>
          <a:xfrm>
            <a:off x="6890277" y="4946680"/>
            <a:ext cx="707225" cy="544020"/>
          </a:xfrm>
          <a:prstGeom prst="rect">
            <a:avLst/>
          </a:prstGeom>
          <a:noFill/>
          <a:ln>
            <a:noFill/>
          </a:ln>
        </p:spPr>
      </p:pic>
      <p:pic>
        <p:nvPicPr>
          <p:cNvPr descr="Snam - Wikipedia" id="218" name="Google Shape;218;p8"/>
          <p:cNvPicPr preferRelativeResize="0"/>
          <p:nvPr/>
        </p:nvPicPr>
        <p:blipFill rotWithShape="1">
          <a:blip r:embed="rId13">
            <a:alphaModFix/>
          </a:blip>
          <a:srcRect b="0" l="0" r="0" t="0"/>
          <a:stretch/>
        </p:blipFill>
        <p:spPr>
          <a:xfrm>
            <a:off x="7889565" y="4999921"/>
            <a:ext cx="527495" cy="527495"/>
          </a:xfrm>
          <a:prstGeom prst="rect">
            <a:avLst/>
          </a:prstGeom>
          <a:noFill/>
          <a:ln>
            <a:noFill/>
          </a:ln>
        </p:spPr>
      </p:pic>
      <p:pic>
        <p:nvPicPr>
          <p:cNvPr id="219" name="Google Shape;219;p8"/>
          <p:cNvPicPr preferRelativeResize="0"/>
          <p:nvPr/>
        </p:nvPicPr>
        <p:blipFill rotWithShape="1">
          <a:blip r:embed="rId14">
            <a:alphaModFix/>
          </a:blip>
          <a:srcRect b="2223" l="1596" r="3484" t="6643"/>
          <a:stretch/>
        </p:blipFill>
        <p:spPr>
          <a:xfrm>
            <a:off x="1261141" y="4401574"/>
            <a:ext cx="3751720" cy="1914732"/>
          </a:xfrm>
          <a:prstGeom prst="rect">
            <a:avLst/>
          </a:prstGeom>
          <a:noFill/>
          <a:ln>
            <a:noFill/>
          </a:ln>
        </p:spPr>
      </p:pic>
      <p:pic>
        <p:nvPicPr>
          <p:cNvPr id="220" name="Google Shape;220;p8"/>
          <p:cNvPicPr preferRelativeResize="0"/>
          <p:nvPr/>
        </p:nvPicPr>
        <p:blipFill rotWithShape="1">
          <a:blip r:embed="rId15">
            <a:alphaModFix/>
          </a:blip>
          <a:srcRect b="0" l="0" r="0" t="0"/>
          <a:stretch/>
        </p:blipFill>
        <p:spPr>
          <a:xfrm>
            <a:off x="6793238" y="5841303"/>
            <a:ext cx="858340" cy="648620"/>
          </a:xfrm>
          <a:prstGeom prst="rect">
            <a:avLst/>
          </a:prstGeom>
          <a:noFill/>
          <a:ln>
            <a:noFill/>
          </a:ln>
        </p:spPr>
      </p:pic>
      <p:pic>
        <p:nvPicPr>
          <p:cNvPr id="221" name="Google Shape;221;p8"/>
          <p:cNvPicPr preferRelativeResize="0"/>
          <p:nvPr/>
        </p:nvPicPr>
        <p:blipFill rotWithShape="1">
          <a:blip r:embed="rId16">
            <a:alphaModFix/>
          </a:blip>
          <a:srcRect b="0" l="0" r="0" t="0"/>
          <a:stretch/>
        </p:blipFill>
        <p:spPr>
          <a:xfrm>
            <a:off x="10250883" y="5788459"/>
            <a:ext cx="1205393" cy="814348"/>
          </a:xfrm>
          <a:prstGeom prst="rect">
            <a:avLst/>
          </a:prstGeom>
          <a:noFill/>
          <a:ln>
            <a:noFill/>
          </a:ln>
        </p:spPr>
      </p:pic>
      <p:pic>
        <p:nvPicPr>
          <p:cNvPr id="222" name="Google Shape;222;p8"/>
          <p:cNvPicPr preferRelativeResize="0"/>
          <p:nvPr/>
        </p:nvPicPr>
        <p:blipFill rotWithShape="1">
          <a:blip r:embed="rId17">
            <a:alphaModFix/>
          </a:blip>
          <a:srcRect b="0" l="0" r="0" t="0"/>
          <a:stretch/>
        </p:blipFill>
        <p:spPr>
          <a:xfrm>
            <a:off x="9115404" y="5882711"/>
            <a:ext cx="698052" cy="527495"/>
          </a:xfrm>
          <a:prstGeom prst="rect">
            <a:avLst/>
          </a:prstGeom>
          <a:noFill/>
          <a:ln>
            <a:noFill/>
          </a:ln>
        </p:spPr>
      </p:pic>
      <p:sp>
        <p:nvSpPr>
          <p:cNvPr id="223" name="Google Shape;223;p8"/>
          <p:cNvSpPr txBox="1"/>
          <p:nvPr/>
        </p:nvSpPr>
        <p:spPr>
          <a:xfrm>
            <a:off x="6537841" y="3542458"/>
            <a:ext cx="5518193" cy="351680"/>
          </a:xfrm>
          <a:prstGeom prst="rect">
            <a:avLst/>
          </a:prstGeom>
          <a:noFill/>
          <a:ln>
            <a:noFill/>
          </a:ln>
        </p:spPr>
        <p:txBody>
          <a:bodyPr anchorCtr="0" anchor="t" bIns="0" lIns="0" spcFirstLastPara="1" rIns="0" wrap="square" tIns="0">
            <a:normAutofit/>
          </a:bodyPr>
          <a:lstStyle/>
          <a:p>
            <a:pPr indent="0" lvl="0" marL="0" marR="0" rtl="0" algn="l">
              <a:lnSpc>
                <a:spcPct val="95000"/>
              </a:lnSpc>
              <a:spcBef>
                <a:spcPts val="0"/>
              </a:spcBef>
              <a:spcAft>
                <a:spcPts val="0"/>
              </a:spcAft>
              <a:buClr>
                <a:schemeClr val="dk1"/>
              </a:buClr>
              <a:buSzPts val="1600"/>
              <a:buFont typeface="Arial"/>
              <a:buNone/>
            </a:pPr>
            <a:r>
              <a:rPr lang="en-US" sz="1600">
                <a:solidFill>
                  <a:schemeClr val="dk1"/>
                </a:solidFill>
                <a:latin typeface="Roboto"/>
                <a:ea typeface="Roboto"/>
                <a:cs typeface="Roboto"/>
                <a:sym typeface="Roboto"/>
              </a:rPr>
              <a:t>Snapshot of Company Membership</a:t>
            </a:r>
            <a:endParaRPr/>
          </a:p>
        </p:txBody>
      </p:sp>
      <p:sp>
        <p:nvSpPr>
          <p:cNvPr id="224" name="Google Shape;224;p8"/>
          <p:cNvSpPr txBox="1"/>
          <p:nvPr/>
        </p:nvSpPr>
        <p:spPr>
          <a:xfrm>
            <a:off x="524944" y="1741321"/>
            <a:ext cx="5518193" cy="351680"/>
          </a:xfrm>
          <a:prstGeom prst="rect">
            <a:avLst/>
          </a:prstGeom>
          <a:noFill/>
          <a:ln>
            <a:noFill/>
          </a:ln>
        </p:spPr>
        <p:txBody>
          <a:bodyPr anchorCtr="0" anchor="t" bIns="0" lIns="0" spcFirstLastPara="1" rIns="0" wrap="square" tIns="0">
            <a:normAutofit/>
          </a:bodyPr>
          <a:lstStyle/>
          <a:p>
            <a:pPr indent="0" lvl="0" marL="0" marR="0" rtl="0" algn="l">
              <a:lnSpc>
                <a:spcPct val="95000"/>
              </a:lnSpc>
              <a:spcBef>
                <a:spcPts val="0"/>
              </a:spcBef>
              <a:spcAft>
                <a:spcPts val="0"/>
              </a:spcAft>
              <a:buClr>
                <a:schemeClr val="dk1"/>
              </a:buClr>
              <a:buSzPts val="2000"/>
              <a:buFont typeface="Arial"/>
              <a:buNone/>
            </a:pPr>
            <a:r>
              <a:rPr b="1" lang="en-US" sz="2000">
                <a:solidFill>
                  <a:schemeClr val="dk1"/>
                </a:solidFill>
                <a:latin typeface="Roboto"/>
                <a:ea typeface="Roboto"/>
                <a:cs typeface="Roboto"/>
                <a:sym typeface="Roboto"/>
              </a:rPr>
              <a:t>What is OGMP 2.0?</a:t>
            </a:r>
            <a:endParaRPr/>
          </a:p>
        </p:txBody>
      </p:sp>
      <p:sp>
        <p:nvSpPr>
          <p:cNvPr id="225" name="Google Shape;225;p8"/>
          <p:cNvSpPr txBox="1"/>
          <p:nvPr/>
        </p:nvSpPr>
        <p:spPr>
          <a:xfrm>
            <a:off x="6537841" y="2387613"/>
            <a:ext cx="5518193" cy="351680"/>
          </a:xfrm>
          <a:prstGeom prst="rect">
            <a:avLst/>
          </a:prstGeom>
          <a:noFill/>
          <a:ln>
            <a:noFill/>
          </a:ln>
        </p:spPr>
        <p:txBody>
          <a:bodyPr anchorCtr="0" anchor="t" bIns="0" lIns="0" spcFirstLastPara="1" rIns="0" wrap="square" tIns="0">
            <a:normAutofit/>
          </a:bodyPr>
          <a:lstStyle/>
          <a:p>
            <a:pPr indent="0" lvl="0" marL="0" marR="0" rtl="0" algn="l">
              <a:lnSpc>
                <a:spcPct val="95000"/>
              </a:lnSpc>
              <a:spcBef>
                <a:spcPts val="0"/>
              </a:spcBef>
              <a:spcAft>
                <a:spcPts val="0"/>
              </a:spcAft>
              <a:buClr>
                <a:schemeClr val="dk1"/>
              </a:buClr>
              <a:buSzPts val="1600"/>
              <a:buFont typeface="Arial"/>
              <a:buNone/>
            </a:pPr>
            <a:r>
              <a:rPr lang="en-US" sz="1600">
                <a:solidFill>
                  <a:schemeClr val="dk1"/>
                </a:solidFill>
                <a:latin typeface="Roboto"/>
                <a:ea typeface="Roboto"/>
                <a:cs typeface="Roboto"/>
                <a:sym typeface="Roboto"/>
              </a:rPr>
              <a:t>OGMP 2.0 Partners</a:t>
            </a:r>
            <a:endParaRPr/>
          </a:p>
        </p:txBody>
      </p:sp>
      <p:pic>
        <p:nvPicPr>
          <p:cNvPr descr="Avis des salariés sur Qatar Petroleum | Glassdoor" id="226" name="Google Shape;226;p8"/>
          <p:cNvPicPr preferRelativeResize="0"/>
          <p:nvPr/>
        </p:nvPicPr>
        <p:blipFill rotWithShape="1">
          <a:blip r:embed="rId18">
            <a:alphaModFix/>
          </a:blip>
          <a:srcRect b="1624" l="4682" r="3454" t="8298"/>
          <a:stretch/>
        </p:blipFill>
        <p:spPr>
          <a:xfrm>
            <a:off x="7855321" y="5882711"/>
            <a:ext cx="714412" cy="700529"/>
          </a:xfrm>
          <a:prstGeom prst="rect">
            <a:avLst/>
          </a:prstGeom>
          <a:noFill/>
          <a:ln>
            <a:noFill/>
          </a:ln>
        </p:spPr>
      </p:pic>
      <p:pic>
        <p:nvPicPr>
          <p:cNvPr id="227" name="Google Shape;227;p8"/>
          <p:cNvPicPr preferRelativeResize="0"/>
          <p:nvPr/>
        </p:nvPicPr>
        <p:blipFill rotWithShape="1">
          <a:blip r:embed="rId19">
            <a:alphaModFix/>
          </a:blip>
          <a:srcRect b="0" l="0" r="0" t="0"/>
          <a:stretch/>
        </p:blipFill>
        <p:spPr>
          <a:xfrm>
            <a:off x="9010651" y="4061794"/>
            <a:ext cx="729866" cy="551536"/>
          </a:xfrm>
          <a:prstGeom prst="rect">
            <a:avLst/>
          </a:prstGeom>
          <a:noFill/>
          <a:ln>
            <a:noFill/>
          </a:ln>
        </p:spPr>
      </p:pic>
      <p:pic>
        <p:nvPicPr>
          <p:cNvPr descr="A picture containing text&#10;&#10;Description automatically generated" id="228" name="Google Shape;228;p8"/>
          <p:cNvPicPr preferRelativeResize="0"/>
          <p:nvPr/>
        </p:nvPicPr>
        <p:blipFill rotWithShape="1">
          <a:blip r:embed="rId20">
            <a:alphaModFix/>
          </a:blip>
          <a:srcRect b="0" l="0" r="0" t="0"/>
          <a:stretch/>
        </p:blipFill>
        <p:spPr>
          <a:xfrm>
            <a:off x="9002575" y="5025125"/>
            <a:ext cx="761910" cy="370274"/>
          </a:xfrm>
          <a:prstGeom prst="rect">
            <a:avLst/>
          </a:prstGeom>
          <a:noFill/>
          <a:ln>
            <a:noFill/>
          </a:ln>
        </p:spPr>
      </p:pic>
      <p:pic>
        <p:nvPicPr>
          <p:cNvPr id="229" name="Google Shape;229;p8"/>
          <p:cNvPicPr preferRelativeResize="0"/>
          <p:nvPr/>
        </p:nvPicPr>
        <p:blipFill rotWithShape="1">
          <a:blip r:embed="rId21">
            <a:alphaModFix/>
          </a:blip>
          <a:srcRect b="0" l="0" r="0" t="0"/>
          <a:stretch/>
        </p:blipFill>
        <p:spPr>
          <a:xfrm>
            <a:off x="10494190" y="4900334"/>
            <a:ext cx="676462" cy="50556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9"/>
          <p:cNvSpPr txBox="1"/>
          <p:nvPr>
            <p:ph type="title"/>
          </p:nvPr>
        </p:nvSpPr>
        <p:spPr>
          <a:xfrm>
            <a:off x="600370" y="372984"/>
            <a:ext cx="10443648" cy="769175"/>
          </a:xfrm>
          <a:prstGeom prst="rect">
            <a:avLst/>
          </a:prstGeom>
          <a:noFill/>
          <a:ln>
            <a:noFill/>
          </a:ln>
        </p:spPr>
        <p:txBody>
          <a:bodyPr anchorCtr="0" anchor="b" bIns="45700" lIns="0" spcFirstLastPara="1" rIns="90000" wrap="square" tIns="45700">
            <a:normAutofit/>
          </a:bodyPr>
          <a:lstStyle/>
          <a:p>
            <a:pPr indent="0" lvl="0" marL="0" rtl="0" algn="l">
              <a:lnSpc>
                <a:spcPct val="90000"/>
              </a:lnSpc>
              <a:spcBef>
                <a:spcPts val="0"/>
              </a:spcBef>
              <a:spcAft>
                <a:spcPts val="0"/>
              </a:spcAft>
              <a:buClr>
                <a:srgbClr val="00B0F0"/>
              </a:buClr>
              <a:buSzPts val="2800"/>
              <a:buFont typeface="Roboto"/>
              <a:buNone/>
            </a:pPr>
            <a:r>
              <a:rPr b="1" lang="en-US" sz="2800">
                <a:solidFill>
                  <a:srgbClr val="00B0F0"/>
                </a:solidFill>
                <a:latin typeface="Roboto"/>
                <a:ea typeface="Roboto"/>
                <a:cs typeface="Roboto"/>
                <a:sym typeface="Roboto"/>
              </a:rPr>
              <a:t>OGMP 2.0 Reporting Levels </a:t>
            </a:r>
            <a:endParaRPr/>
          </a:p>
        </p:txBody>
      </p:sp>
      <p:cxnSp>
        <p:nvCxnSpPr>
          <p:cNvPr id="236" name="Google Shape;236;p9"/>
          <p:cNvCxnSpPr/>
          <p:nvPr/>
        </p:nvCxnSpPr>
        <p:spPr>
          <a:xfrm>
            <a:off x="600370" y="1142159"/>
            <a:ext cx="1171723" cy="0"/>
          </a:xfrm>
          <a:prstGeom prst="straightConnector1">
            <a:avLst/>
          </a:prstGeom>
          <a:noFill/>
          <a:ln cap="flat" cmpd="sng" w="76200">
            <a:solidFill>
              <a:srgbClr val="00B0F0"/>
            </a:solidFill>
            <a:prstDash val="solid"/>
            <a:miter lim="800000"/>
            <a:headEnd len="sm" w="sm" type="none"/>
            <a:tailEnd len="sm" w="sm" type="none"/>
          </a:ln>
        </p:spPr>
      </p:cxnSp>
      <p:grpSp>
        <p:nvGrpSpPr>
          <p:cNvPr id="237" name="Google Shape;237;p9"/>
          <p:cNvGrpSpPr/>
          <p:nvPr/>
        </p:nvGrpSpPr>
        <p:grpSpPr>
          <a:xfrm>
            <a:off x="600370" y="1405968"/>
            <a:ext cx="7955398" cy="5262118"/>
            <a:chOff x="920402" y="1689313"/>
            <a:chExt cx="7580837" cy="4967186"/>
          </a:xfrm>
        </p:grpSpPr>
        <p:sp>
          <p:nvSpPr>
            <p:cNvPr id="238" name="Google Shape;238;p9"/>
            <p:cNvSpPr/>
            <p:nvPr/>
          </p:nvSpPr>
          <p:spPr>
            <a:xfrm>
              <a:off x="2277373" y="5628884"/>
              <a:ext cx="6223866" cy="1027615"/>
            </a:xfrm>
            <a:prstGeom prst="rect">
              <a:avLst/>
            </a:prstGeom>
            <a:solidFill>
              <a:schemeClr val="lt2"/>
            </a:solidFill>
            <a:ln>
              <a:noFill/>
            </a:ln>
          </p:spPr>
          <p:txBody>
            <a:bodyPr anchorCtr="0" anchor="ctr" bIns="45700" lIns="91425" spcFirstLastPara="1" rIns="91425" wrap="square" tIns="45700">
              <a:noAutofit/>
            </a:bodyPr>
            <a:lstStyle/>
            <a:p>
              <a:pPr indent="0" lvl="1" marL="457200" marR="0" rtl="0" algn="l">
                <a:lnSpc>
                  <a:spcPct val="100000"/>
                </a:lnSpc>
                <a:spcBef>
                  <a:spcPts val="0"/>
                </a:spcBef>
                <a:spcAft>
                  <a:spcPts val="0"/>
                </a:spcAft>
                <a:buClr>
                  <a:srgbClr val="000000"/>
                </a:buClr>
                <a:buSzPts val="1800"/>
                <a:buFont typeface="Roboto"/>
                <a:buNone/>
              </a:pPr>
              <a:r>
                <a:rPr b="1" i="0" lang="en-US" sz="1800" u="none" cap="none" strike="noStrike">
                  <a:solidFill>
                    <a:srgbClr val="000000"/>
                  </a:solidFill>
                  <a:latin typeface="Roboto"/>
                  <a:ea typeface="Roboto"/>
                  <a:cs typeface="Roboto"/>
                  <a:sym typeface="Roboto"/>
                </a:rPr>
                <a:t>Level 4 + Site Level Measurement Reconciliation</a:t>
              </a:r>
              <a:endParaRPr/>
            </a:p>
            <a:p>
              <a:pPr indent="-285750" lvl="1" marL="7429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Roboto"/>
                  <a:ea typeface="Roboto"/>
                  <a:cs typeface="Roboto"/>
                  <a:sym typeface="Roboto"/>
                </a:rPr>
                <a:t>Direct measurement methodologies at a site or facility level*, typically through sensors mounted on a mobile platform</a:t>
              </a:r>
              <a:endParaRPr/>
            </a:p>
            <a:p>
              <a:pPr indent="-285750" lvl="1" marL="7429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Roboto"/>
                  <a:ea typeface="Roboto"/>
                  <a:cs typeface="Roboto"/>
                  <a:sym typeface="Roboto"/>
                </a:rPr>
                <a:t>Reconciled with Level 4</a:t>
              </a:r>
              <a:endParaRPr/>
            </a:p>
            <a:p>
              <a:pPr indent="0" lvl="1" marL="457200" marR="0" rtl="0" algn="l">
                <a:lnSpc>
                  <a:spcPct val="100000"/>
                </a:lnSpc>
                <a:spcBef>
                  <a:spcPts val="0"/>
                </a:spcBef>
                <a:spcAft>
                  <a:spcPts val="0"/>
                </a:spcAft>
                <a:buNone/>
              </a:pPr>
              <a:r>
                <a:rPr b="0" i="0" lang="en-US" sz="1600" u="none" cap="none" strike="noStrike">
                  <a:solidFill>
                    <a:srgbClr val="000000"/>
                  </a:solidFill>
                  <a:latin typeface="Roboto"/>
                  <a:ea typeface="Roboto"/>
                  <a:cs typeface="Roboto"/>
                  <a:sym typeface="Roboto"/>
                </a:rPr>
                <a:t>*    on a representative sample of facilities  </a:t>
              </a:r>
              <a:endParaRPr b="0" i="0" sz="1600" u="none" cap="none" strike="noStrike">
                <a:solidFill>
                  <a:srgbClr val="000000"/>
                </a:solidFill>
                <a:latin typeface="Roboto"/>
                <a:ea typeface="Roboto"/>
                <a:cs typeface="Roboto"/>
                <a:sym typeface="Roboto"/>
              </a:endParaRPr>
            </a:p>
          </p:txBody>
        </p:sp>
        <p:sp>
          <p:nvSpPr>
            <p:cNvPr id="239" name="Google Shape;239;p9"/>
            <p:cNvSpPr/>
            <p:nvPr/>
          </p:nvSpPr>
          <p:spPr>
            <a:xfrm>
              <a:off x="2230830" y="4599435"/>
              <a:ext cx="6232524" cy="930500"/>
            </a:xfrm>
            <a:prstGeom prst="rect">
              <a:avLst/>
            </a:prstGeom>
            <a:solidFill>
              <a:schemeClr val="lt2"/>
            </a:solidFill>
            <a:ln>
              <a:noFill/>
            </a:ln>
          </p:spPr>
          <p:txBody>
            <a:bodyPr anchorCtr="0" anchor="ctr" bIns="45700" lIns="91425" spcFirstLastPara="1" rIns="91425" wrap="square" tIns="45700">
              <a:noAutofit/>
            </a:bodyPr>
            <a:lstStyle/>
            <a:p>
              <a:pPr indent="0" lvl="1" marL="457200" marR="0" rtl="0" algn="l">
                <a:lnSpc>
                  <a:spcPct val="100000"/>
                </a:lnSpc>
                <a:spcBef>
                  <a:spcPts val="0"/>
                </a:spcBef>
                <a:spcAft>
                  <a:spcPts val="0"/>
                </a:spcAft>
                <a:buClr>
                  <a:srgbClr val="000000"/>
                </a:buClr>
                <a:buSzPts val="1800"/>
                <a:buFont typeface="Roboto"/>
                <a:buNone/>
              </a:pPr>
              <a:r>
                <a:rPr b="1" i="0" lang="en-US" sz="1800" u="none" cap="none" strike="noStrike">
                  <a:solidFill>
                    <a:srgbClr val="000000"/>
                  </a:solidFill>
                  <a:latin typeface="Roboto"/>
                  <a:ea typeface="Roboto"/>
                  <a:cs typeface="Roboto"/>
                  <a:sym typeface="Roboto"/>
                </a:rPr>
                <a:t>Specific Emission Source Level</a:t>
              </a:r>
              <a:endParaRPr/>
            </a:p>
            <a:p>
              <a:pPr indent="-285750" lvl="1" marL="7429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Roboto"/>
                  <a:ea typeface="Roboto"/>
                  <a:cs typeface="Roboto"/>
                  <a:sym typeface="Roboto"/>
                </a:rPr>
                <a:t>Emissions reported by detailed source type using specific emissions and activity factors</a:t>
              </a:r>
              <a:endParaRPr/>
            </a:p>
            <a:p>
              <a:pPr indent="-285750" lvl="1" marL="7429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Roboto"/>
                  <a:ea typeface="Roboto"/>
                  <a:cs typeface="Roboto"/>
                  <a:sym typeface="Roboto"/>
                </a:rPr>
                <a:t>Based on direct measurement or other methodologies</a:t>
              </a:r>
              <a:endParaRPr/>
            </a:p>
          </p:txBody>
        </p:sp>
        <p:sp>
          <p:nvSpPr>
            <p:cNvPr id="240" name="Google Shape;240;p9"/>
            <p:cNvSpPr/>
            <p:nvPr/>
          </p:nvSpPr>
          <p:spPr>
            <a:xfrm>
              <a:off x="2051083" y="1689313"/>
              <a:ext cx="6450156" cy="818148"/>
            </a:xfrm>
            <a:prstGeom prst="rect">
              <a:avLst/>
            </a:prstGeom>
            <a:solidFill>
              <a:schemeClr val="lt2"/>
            </a:solidFill>
            <a:ln>
              <a:noFill/>
            </a:ln>
          </p:spPr>
          <p:txBody>
            <a:bodyPr anchorCtr="0" anchor="t" bIns="45700" lIns="91425" spcFirstLastPara="1" rIns="91425" wrap="square" tIns="45700">
              <a:noAutofit/>
            </a:bodyPr>
            <a:lstStyle/>
            <a:p>
              <a:pPr indent="0" lvl="1" marL="457200" marR="0" rtl="0" algn="l">
                <a:lnSpc>
                  <a:spcPct val="100000"/>
                </a:lnSpc>
                <a:spcBef>
                  <a:spcPts val="0"/>
                </a:spcBef>
                <a:spcAft>
                  <a:spcPts val="0"/>
                </a:spcAft>
                <a:buClr>
                  <a:srgbClr val="000000"/>
                </a:buClr>
                <a:buSzPts val="1800"/>
                <a:buFont typeface="Roboto"/>
                <a:buNone/>
              </a:pPr>
              <a:r>
                <a:rPr b="1" i="0" lang="en-US" sz="1800" u="none" cap="none" strike="noStrike">
                  <a:solidFill>
                    <a:srgbClr val="000000"/>
                  </a:solidFill>
                  <a:latin typeface="Roboto"/>
                  <a:ea typeface="Roboto"/>
                  <a:cs typeface="Roboto"/>
                  <a:sym typeface="Roboto"/>
                </a:rPr>
                <a:t>Venture/Asset Reporting</a:t>
              </a:r>
              <a:endParaRPr/>
            </a:p>
            <a:p>
              <a:pPr indent="-285750" lvl="1" marL="7429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Roboto"/>
                  <a:ea typeface="Roboto"/>
                  <a:cs typeface="Roboto"/>
                  <a:sym typeface="Roboto"/>
                </a:rPr>
                <a:t>Single, consolidated emissions number</a:t>
              </a:r>
              <a:endParaRPr/>
            </a:p>
            <a:p>
              <a:pPr indent="-285750" lvl="1" marL="7429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Roboto"/>
                  <a:ea typeface="Roboto"/>
                  <a:cs typeface="Roboto"/>
                  <a:sym typeface="Roboto"/>
                </a:rPr>
                <a:t>Only applicable where company has very limited information</a:t>
              </a:r>
              <a:endParaRPr/>
            </a:p>
            <a:p>
              <a:pPr indent="0" lvl="1" marL="457200" marR="0" rtl="0" algn="l">
                <a:lnSpc>
                  <a:spcPct val="100000"/>
                </a:lnSpc>
                <a:spcBef>
                  <a:spcPts val="0"/>
                </a:spcBef>
                <a:spcAft>
                  <a:spcPts val="0"/>
                </a:spcAft>
                <a:buClr>
                  <a:schemeClr val="lt1"/>
                </a:buClr>
                <a:buSzPts val="1800"/>
                <a:buFont typeface="Calibri"/>
                <a:buNone/>
              </a:pPr>
              <a:r>
                <a:t/>
              </a:r>
              <a:endParaRPr b="1" i="0" sz="1800" u="none" cap="none" strike="noStrike">
                <a:solidFill>
                  <a:srgbClr val="000000"/>
                </a:solidFill>
                <a:latin typeface="Roboto"/>
                <a:ea typeface="Roboto"/>
                <a:cs typeface="Roboto"/>
                <a:sym typeface="Roboto"/>
              </a:endParaRPr>
            </a:p>
          </p:txBody>
        </p:sp>
        <p:sp>
          <p:nvSpPr>
            <p:cNvPr id="241" name="Google Shape;241;p9"/>
            <p:cNvSpPr/>
            <p:nvPr/>
          </p:nvSpPr>
          <p:spPr>
            <a:xfrm>
              <a:off x="1998832" y="2698153"/>
              <a:ext cx="6502407" cy="818148"/>
            </a:xfrm>
            <a:prstGeom prst="rect">
              <a:avLst/>
            </a:prstGeom>
            <a:solidFill>
              <a:schemeClr val="lt2"/>
            </a:solidFill>
            <a:ln>
              <a:noFill/>
            </a:ln>
          </p:spPr>
          <p:txBody>
            <a:bodyPr anchorCtr="0" anchor="t" bIns="45700" lIns="91425" spcFirstLastPara="1" rIns="91425" wrap="square" tIns="45700">
              <a:noAutofit/>
            </a:bodyPr>
            <a:lstStyle/>
            <a:p>
              <a:pPr indent="0" lvl="1" marL="457200" marR="0" rtl="0" algn="l">
                <a:lnSpc>
                  <a:spcPct val="100000"/>
                </a:lnSpc>
                <a:spcBef>
                  <a:spcPts val="0"/>
                </a:spcBef>
                <a:spcAft>
                  <a:spcPts val="0"/>
                </a:spcAft>
                <a:buClr>
                  <a:srgbClr val="000000"/>
                </a:buClr>
                <a:buSzPts val="1800"/>
                <a:buFont typeface="Roboto"/>
                <a:buNone/>
              </a:pPr>
              <a:r>
                <a:rPr b="1" i="0" lang="en-US" sz="1800" u="none" cap="none" strike="noStrike">
                  <a:solidFill>
                    <a:srgbClr val="000000"/>
                  </a:solidFill>
                  <a:latin typeface="Roboto"/>
                  <a:ea typeface="Roboto"/>
                  <a:cs typeface="Roboto"/>
                  <a:sym typeface="Roboto"/>
                </a:rPr>
                <a:t>Emissions Category</a:t>
              </a:r>
              <a:endParaRPr/>
            </a:p>
            <a:p>
              <a:pPr indent="-285750" lvl="1" marL="7429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Roboto"/>
                  <a:ea typeface="Roboto"/>
                  <a:cs typeface="Roboto"/>
                  <a:sym typeface="Roboto"/>
                </a:rPr>
                <a:t>Emissions reported based on IOGP and Marcogaz emissions categories</a:t>
              </a:r>
              <a:endParaRPr/>
            </a:p>
            <a:p>
              <a:pPr indent="-285750" lvl="1" marL="7429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Roboto"/>
                  <a:ea typeface="Roboto"/>
                  <a:cs typeface="Roboto"/>
                  <a:sym typeface="Roboto"/>
                </a:rPr>
                <a:t>Based on generic emissions factors</a:t>
              </a:r>
              <a:endParaRPr/>
            </a:p>
            <a:p>
              <a:pPr indent="0" lvl="1" marL="457200" marR="0" rtl="0" algn="l">
                <a:lnSpc>
                  <a:spcPct val="100000"/>
                </a:lnSpc>
                <a:spcBef>
                  <a:spcPts val="0"/>
                </a:spcBef>
                <a:spcAft>
                  <a:spcPts val="0"/>
                </a:spcAft>
                <a:buClr>
                  <a:schemeClr val="lt1"/>
                </a:buClr>
                <a:buSzPts val="1800"/>
                <a:buFont typeface="Calibri"/>
                <a:buNone/>
              </a:pPr>
              <a:r>
                <a:t/>
              </a:r>
              <a:endParaRPr b="1" i="0" sz="1800" u="none" cap="none" strike="noStrike">
                <a:solidFill>
                  <a:srgbClr val="000000"/>
                </a:solidFill>
                <a:latin typeface="Roboto"/>
                <a:ea typeface="Roboto"/>
                <a:cs typeface="Roboto"/>
                <a:sym typeface="Roboto"/>
              </a:endParaRPr>
            </a:p>
          </p:txBody>
        </p:sp>
        <p:sp>
          <p:nvSpPr>
            <p:cNvPr id="242" name="Google Shape;242;p9"/>
            <p:cNvSpPr/>
            <p:nvPr/>
          </p:nvSpPr>
          <p:spPr>
            <a:xfrm>
              <a:off x="2036954" y="3695289"/>
              <a:ext cx="6464284" cy="818148"/>
            </a:xfrm>
            <a:prstGeom prst="rect">
              <a:avLst/>
            </a:prstGeom>
            <a:solidFill>
              <a:schemeClr val="lt2"/>
            </a:solidFill>
            <a:ln>
              <a:noFill/>
            </a:ln>
          </p:spPr>
          <p:txBody>
            <a:bodyPr anchorCtr="0" anchor="ctr" bIns="45700" lIns="91425" spcFirstLastPara="1" rIns="91425" wrap="square" tIns="45700">
              <a:noAutofit/>
            </a:bodyPr>
            <a:lstStyle/>
            <a:p>
              <a:pPr indent="0" lvl="1" marL="457200" marR="0" rtl="0" algn="l">
                <a:lnSpc>
                  <a:spcPct val="100000"/>
                </a:lnSpc>
                <a:spcBef>
                  <a:spcPts val="0"/>
                </a:spcBef>
                <a:spcAft>
                  <a:spcPts val="0"/>
                </a:spcAft>
                <a:buClr>
                  <a:srgbClr val="000000"/>
                </a:buClr>
                <a:buSzPts val="1800"/>
                <a:buFont typeface="Roboto"/>
                <a:buNone/>
              </a:pPr>
              <a:r>
                <a:rPr b="1" i="0" lang="en-US" sz="1800" u="none" cap="none" strike="noStrike">
                  <a:solidFill>
                    <a:srgbClr val="000000"/>
                  </a:solidFill>
                  <a:latin typeface="Roboto"/>
                  <a:ea typeface="Roboto"/>
                  <a:cs typeface="Roboto"/>
                  <a:sym typeface="Roboto"/>
                </a:rPr>
                <a:t>Generic Emission Source Level</a:t>
              </a:r>
              <a:endParaRPr/>
            </a:p>
            <a:p>
              <a:pPr indent="-285750" lvl="1" marL="7429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Roboto"/>
                  <a:ea typeface="Roboto"/>
                  <a:cs typeface="Roboto"/>
                  <a:sym typeface="Roboto"/>
                </a:rPr>
                <a:t>Emissions reported by detailed source type  </a:t>
              </a:r>
              <a:endParaRPr/>
            </a:p>
            <a:p>
              <a:pPr indent="-285750" lvl="1" marL="7429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Roboto"/>
                  <a:ea typeface="Roboto"/>
                  <a:cs typeface="Roboto"/>
                  <a:sym typeface="Roboto"/>
                </a:rPr>
                <a:t>Based on generic emissions factors</a:t>
              </a:r>
              <a:endParaRPr/>
            </a:p>
          </p:txBody>
        </p:sp>
        <p:sp>
          <p:nvSpPr>
            <p:cNvPr id="243" name="Google Shape;243;p9"/>
            <p:cNvSpPr/>
            <p:nvPr/>
          </p:nvSpPr>
          <p:spPr>
            <a:xfrm>
              <a:off x="922866" y="1727199"/>
              <a:ext cx="1591733" cy="818149"/>
            </a:xfrm>
            <a:prstGeom prst="homePlate">
              <a:avLst>
                <a:gd fmla="val 50000" name="adj"/>
              </a:avLst>
            </a:prstGeom>
            <a:solidFill>
              <a:srgbClr val="B3C6E7"/>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Roboto"/>
                <a:buNone/>
              </a:pPr>
              <a:r>
                <a:rPr b="0" i="0" lang="en-US" sz="1800" u="none" cap="none" strike="noStrike">
                  <a:solidFill>
                    <a:srgbClr val="FFFFFF"/>
                  </a:solidFill>
                  <a:latin typeface="Roboto"/>
                  <a:ea typeface="Roboto"/>
                  <a:cs typeface="Roboto"/>
                  <a:sym typeface="Roboto"/>
                </a:rPr>
                <a:t>Level 1</a:t>
              </a:r>
              <a:endParaRPr/>
            </a:p>
          </p:txBody>
        </p:sp>
        <p:sp>
          <p:nvSpPr>
            <p:cNvPr id="244" name="Google Shape;244;p9"/>
            <p:cNvSpPr/>
            <p:nvPr/>
          </p:nvSpPr>
          <p:spPr>
            <a:xfrm>
              <a:off x="922866" y="2706880"/>
              <a:ext cx="1591733" cy="818149"/>
            </a:xfrm>
            <a:prstGeom prst="homePlate">
              <a:avLst>
                <a:gd fmla="val 50000" name="adj"/>
              </a:avLst>
            </a:prstGeom>
            <a:solidFill>
              <a:srgbClr val="9CC2E5"/>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Roboto"/>
                <a:buNone/>
              </a:pPr>
              <a:r>
                <a:rPr b="0" i="0" lang="en-US" sz="1800" u="none" cap="none" strike="noStrike">
                  <a:solidFill>
                    <a:srgbClr val="FFFFFF"/>
                  </a:solidFill>
                  <a:latin typeface="Roboto"/>
                  <a:ea typeface="Roboto"/>
                  <a:cs typeface="Roboto"/>
                  <a:sym typeface="Roboto"/>
                </a:rPr>
                <a:t>Level 2</a:t>
              </a:r>
              <a:endParaRPr/>
            </a:p>
          </p:txBody>
        </p:sp>
        <p:sp>
          <p:nvSpPr>
            <p:cNvPr id="245" name="Google Shape;245;p9"/>
            <p:cNvSpPr/>
            <p:nvPr/>
          </p:nvSpPr>
          <p:spPr>
            <a:xfrm>
              <a:off x="922866" y="3686561"/>
              <a:ext cx="1591733" cy="818149"/>
            </a:xfrm>
            <a:prstGeom prst="homePlate">
              <a:avLst>
                <a:gd fmla="val 50000" name="adj"/>
              </a:avLst>
            </a:prstGeom>
            <a:solidFill>
              <a:schemeClr val="accent5"/>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Roboto"/>
                <a:buNone/>
              </a:pPr>
              <a:r>
                <a:rPr b="0" i="0" lang="en-US" sz="1800" u="none" cap="none" strike="noStrike">
                  <a:solidFill>
                    <a:srgbClr val="FFFFFF"/>
                  </a:solidFill>
                  <a:latin typeface="Roboto"/>
                  <a:ea typeface="Roboto"/>
                  <a:cs typeface="Roboto"/>
                  <a:sym typeface="Roboto"/>
                </a:rPr>
                <a:t>Level 3</a:t>
              </a:r>
              <a:endParaRPr/>
            </a:p>
          </p:txBody>
        </p:sp>
        <p:sp>
          <p:nvSpPr>
            <p:cNvPr id="246" name="Google Shape;246;p9"/>
            <p:cNvSpPr/>
            <p:nvPr/>
          </p:nvSpPr>
          <p:spPr>
            <a:xfrm>
              <a:off x="922866" y="4599435"/>
              <a:ext cx="1667656" cy="884956"/>
            </a:xfrm>
            <a:prstGeom prst="homePlate">
              <a:avLst>
                <a:gd fmla="val 50000" name="adj"/>
              </a:avLst>
            </a:prstGeom>
            <a:solidFill>
              <a:schemeClr val="accent1"/>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Roboto"/>
                <a:buNone/>
              </a:pPr>
              <a:r>
                <a:rPr b="0" i="0" lang="en-US" sz="1800" u="none" cap="none" strike="noStrike">
                  <a:solidFill>
                    <a:srgbClr val="FFFFFF"/>
                  </a:solidFill>
                  <a:latin typeface="Roboto"/>
                  <a:ea typeface="Roboto"/>
                  <a:cs typeface="Roboto"/>
                  <a:sym typeface="Roboto"/>
                </a:rPr>
                <a:t>Level 4</a:t>
              </a:r>
              <a:endParaRPr/>
            </a:p>
          </p:txBody>
        </p:sp>
        <p:sp>
          <p:nvSpPr>
            <p:cNvPr id="247" name="Google Shape;247;p9"/>
            <p:cNvSpPr/>
            <p:nvPr/>
          </p:nvSpPr>
          <p:spPr>
            <a:xfrm>
              <a:off x="920402" y="5645922"/>
              <a:ext cx="1722371" cy="899220"/>
            </a:xfrm>
            <a:prstGeom prst="homePlate">
              <a:avLst>
                <a:gd fmla="val 50000" name="adj"/>
              </a:avLst>
            </a:prstGeom>
            <a:solidFill>
              <a:srgbClr val="1E4E79"/>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Roboto"/>
                <a:buNone/>
              </a:pPr>
              <a:r>
                <a:rPr b="0" i="0" lang="en-US" sz="1800" u="none" cap="none" strike="noStrike">
                  <a:solidFill>
                    <a:srgbClr val="FFFFFF"/>
                  </a:solidFill>
                  <a:latin typeface="Roboto"/>
                  <a:ea typeface="Roboto"/>
                  <a:cs typeface="Roboto"/>
                  <a:sym typeface="Roboto"/>
                </a:rPr>
                <a:t>Level 5</a:t>
              </a:r>
              <a:endParaRPr/>
            </a:p>
          </p:txBody>
        </p:sp>
      </p:grpSp>
      <p:sp>
        <p:nvSpPr>
          <p:cNvPr id="248" name="Google Shape;248;p9"/>
          <p:cNvSpPr/>
          <p:nvPr/>
        </p:nvSpPr>
        <p:spPr>
          <a:xfrm>
            <a:off x="2407841" y="5474630"/>
            <a:ext cx="6147926" cy="1383370"/>
          </a:xfrm>
          <a:prstGeom prst="rect">
            <a:avLst/>
          </a:prstGeom>
          <a:noFill/>
          <a:ln cap="flat" cmpd="sng" w="28575">
            <a:solidFill>
              <a:srgbClr val="FFCC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Roboto"/>
              <a:ea typeface="Roboto"/>
              <a:cs typeface="Roboto"/>
              <a:sym typeface="Roboto"/>
            </a:endParaRPr>
          </a:p>
        </p:txBody>
      </p:sp>
      <p:sp>
        <p:nvSpPr>
          <p:cNvPr id="249" name="Google Shape;249;p9"/>
          <p:cNvSpPr/>
          <p:nvPr/>
        </p:nvSpPr>
        <p:spPr>
          <a:xfrm>
            <a:off x="8610600" y="1862994"/>
            <a:ext cx="3473548" cy="3699540"/>
          </a:xfrm>
          <a:prstGeom prst="rect">
            <a:avLst/>
          </a:prstGeom>
          <a:solidFill>
            <a:srgbClr val="FFC000"/>
          </a:solidFill>
          <a:ln cap="flat" cmpd="sng" w="12700">
            <a:solidFill>
              <a:srgbClr val="00B0F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000"/>
              <a:buFont typeface="Roboto"/>
              <a:buNone/>
            </a:pPr>
            <a:r>
              <a:rPr b="1" lang="en-US" sz="2000">
                <a:solidFill>
                  <a:schemeClr val="dk1"/>
                </a:solidFill>
                <a:latin typeface="Roboto"/>
                <a:ea typeface="Roboto"/>
                <a:cs typeface="Roboto"/>
                <a:sym typeface="Roboto"/>
              </a:rPr>
              <a:t>GOLD STANDARD</a:t>
            </a:r>
            <a:r>
              <a:rPr lang="en-US" sz="2000">
                <a:solidFill>
                  <a:schemeClr val="dk1"/>
                </a:solidFill>
                <a:latin typeface="Roboto"/>
                <a:ea typeface="Roboto"/>
                <a:cs typeface="Roboto"/>
                <a:sym typeface="Roboto"/>
              </a:rPr>
              <a:t>:</a:t>
            </a:r>
            <a:endParaRPr/>
          </a:p>
          <a:p>
            <a:pPr indent="0" lvl="0" marL="0" marR="0" rtl="0" algn="ctr">
              <a:lnSpc>
                <a:spcPct val="100000"/>
              </a:lnSpc>
              <a:spcBef>
                <a:spcPts val="0"/>
              </a:spcBef>
              <a:spcAft>
                <a:spcPts val="0"/>
              </a:spcAft>
              <a:buClr>
                <a:schemeClr val="lt1"/>
              </a:buClr>
              <a:buSzPts val="2000"/>
              <a:buFont typeface="Calibri"/>
              <a:buNone/>
            </a:pPr>
            <a:r>
              <a:t/>
            </a:r>
            <a:endParaRPr sz="2000">
              <a:solidFill>
                <a:schemeClr val="dk1"/>
              </a:solidFill>
              <a:latin typeface="Roboto"/>
              <a:ea typeface="Roboto"/>
              <a:cs typeface="Roboto"/>
              <a:sym typeface="Roboto"/>
            </a:endParaRPr>
          </a:p>
          <a:p>
            <a:pPr indent="0" lvl="0" marL="0" marR="0" rtl="0" algn="ctr">
              <a:lnSpc>
                <a:spcPct val="100000"/>
              </a:lnSpc>
              <a:spcBef>
                <a:spcPts val="0"/>
              </a:spcBef>
              <a:spcAft>
                <a:spcPts val="0"/>
              </a:spcAft>
              <a:buClr>
                <a:schemeClr val="dk1"/>
              </a:buClr>
              <a:buSzPts val="2000"/>
              <a:buFont typeface="Roboto"/>
              <a:buNone/>
            </a:pPr>
            <a:r>
              <a:rPr lang="en-US" sz="2000">
                <a:solidFill>
                  <a:schemeClr val="dk1"/>
                </a:solidFill>
                <a:latin typeface="Roboto"/>
                <a:ea typeface="Roboto"/>
                <a:cs typeface="Roboto"/>
                <a:sym typeface="Roboto"/>
              </a:rPr>
              <a:t> Integrates “bottom-up” source-level reporting, with independent “top-down” site-level measurements for the majority assets</a:t>
            </a:r>
            <a:endParaRPr/>
          </a:p>
        </p:txBody>
      </p:sp>
      <p:pic>
        <p:nvPicPr>
          <p:cNvPr descr="Text, logo&#10;&#10;Description automatically generated" id="250" name="Google Shape;250;p9"/>
          <p:cNvPicPr preferRelativeResize="0"/>
          <p:nvPr/>
        </p:nvPicPr>
        <p:blipFill rotWithShape="1">
          <a:blip r:embed="rId3">
            <a:alphaModFix amt="50000"/>
          </a:blip>
          <a:srcRect b="0" l="0" r="0" t="0"/>
          <a:stretch/>
        </p:blipFill>
        <p:spPr>
          <a:xfrm>
            <a:off x="10224214" y="176644"/>
            <a:ext cx="1639608" cy="79649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2022-02-24T09:51:29Z</dcterms:created>
  <dc:creator>Chenchen Lin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0x0101003C6AE89AEA54B04FA47AD82CEC56E765</vt:lpwstr>
  </property>
</Properties>
</file>