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3" r:id="rId1"/>
  </p:sldMasterIdLst>
  <p:notesMasterIdLst>
    <p:notesMasterId r:id="rId7"/>
  </p:notesMasterIdLst>
  <p:sldIdLst>
    <p:sldId id="256" r:id="rId2"/>
    <p:sldId id="261" r:id="rId3"/>
    <p:sldId id="264" r:id="rId4"/>
    <p:sldId id="268" r:id="rId5"/>
    <p:sldId id="266" r:id="rId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456187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227303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417931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35738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301750" y="2265730"/>
            <a:ext cx="8288157" cy="27567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2"/>
          <p:cNvPicPr preferRelativeResize="0"/>
          <p:nvPr/>
        </p:nvPicPr>
        <p:blipFill rotWithShape="1">
          <a:blip r:embed="rId3">
            <a:alphaModFix/>
          </a:blip>
          <a:srcRect b="-113"/>
          <a:stretch/>
        </p:blipFill>
        <p:spPr>
          <a:xfrm rot="10800000" flipH="1">
            <a:off x="2824280" y="4824248"/>
            <a:ext cx="5391556" cy="2038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2" descr="A picture containing nature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477344" y="-1"/>
            <a:ext cx="3714656" cy="2686815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 flipH="1">
            <a:off x="5456394" y="1968439"/>
            <a:ext cx="6751471" cy="4901119"/>
          </a:xfrm>
          <a:custGeom>
            <a:avLst/>
            <a:gdLst/>
            <a:ahLst/>
            <a:cxnLst/>
            <a:rect l="l" t="t" r="r" b="b"/>
            <a:pathLst>
              <a:path w="6751471" h="4901119" extrusionOk="0">
                <a:moveTo>
                  <a:pt x="0" y="4901119"/>
                </a:moveTo>
                <a:cubicBezTo>
                  <a:pt x="794" y="3261063"/>
                  <a:pt x="1588" y="1640056"/>
                  <a:pt x="2382" y="0"/>
                </a:cubicBezTo>
                <a:lnTo>
                  <a:pt x="6751471" y="4901119"/>
                </a:lnTo>
                <a:lnTo>
                  <a:pt x="0" y="490111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13500000" algn="b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2"/>
          <p:cNvSpPr/>
          <p:nvPr/>
        </p:nvSpPr>
        <p:spPr>
          <a:xfrm flipH="1">
            <a:off x="-4784" y="-14542"/>
            <a:ext cx="12199164" cy="6874921"/>
          </a:xfrm>
          <a:custGeom>
            <a:avLst/>
            <a:gdLst/>
            <a:ahLst/>
            <a:cxnLst/>
            <a:rect l="l" t="t" r="r" b="b"/>
            <a:pathLst>
              <a:path w="14761910" h="6836301" extrusionOk="0">
                <a:moveTo>
                  <a:pt x="11356917" y="6833935"/>
                </a:moveTo>
                <a:lnTo>
                  <a:pt x="0" y="12611"/>
                </a:lnTo>
                <a:lnTo>
                  <a:pt x="14761631" y="0"/>
                </a:lnTo>
                <a:cubicBezTo>
                  <a:pt x="14763636" y="1138989"/>
                  <a:pt x="14754117" y="2277978"/>
                  <a:pt x="14756122" y="3416967"/>
                </a:cubicBezTo>
                <a:cubicBezTo>
                  <a:pt x="14754955" y="4555956"/>
                  <a:pt x="14759552" y="5697312"/>
                  <a:pt x="14758385" y="6836301"/>
                </a:cubicBezTo>
                <a:lnTo>
                  <a:pt x="11356917" y="683393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2700000" algn="t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" name="Google Shape;17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38431" y="5311498"/>
            <a:ext cx="2738896" cy="150851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8" name="Google Shape;18;p2"/>
          <p:cNvPicPr preferRelativeResize="0"/>
          <p:nvPr/>
        </p:nvPicPr>
        <p:blipFill rotWithShape="1">
          <a:blip r:embed="rId6">
            <a:alphaModFix amt="34000"/>
          </a:blip>
          <a:srcRect l="32582" t="2399" r="8554" b="-8773"/>
          <a:stretch/>
        </p:blipFill>
        <p:spPr>
          <a:xfrm rot="5400000">
            <a:off x="5734286" y="-1016167"/>
            <a:ext cx="5455273" cy="7480884"/>
          </a:xfrm>
          <a:prstGeom prst="rtTriangle">
            <a:avLst/>
          </a:prstGeom>
          <a:noFill/>
          <a:ln>
            <a:noFill/>
          </a:ln>
        </p:spPr>
      </p:pic>
      <p:pic>
        <p:nvPicPr>
          <p:cNvPr id="19" name="Google Shape;19;p2"/>
          <p:cNvPicPr preferRelativeResize="0"/>
          <p:nvPr/>
        </p:nvPicPr>
        <p:blipFill rotWithShape="1">
          <a:blip r:embed="rId6">
            <a:alphaModFix amt="34000"/>
          </a:blip>
          <a:srcRect l="54016" t="36081" r="11355" b="673"/>
          <a:stretch/>
        </p:blipFill>
        <p:spPr>
          <a:xfrm rot="-5400000">
            <a:off x="5792642" y="4819952"/>
            <a:ext cx="1719709" cy="2366806"/>
          </a:xfrm>
          <a:prstGeom prst="rtTriangle">
            <a:avLst/>
          </a:prstGeom>
          <a:noFill/>
          <a:ln>
            <a:noFill/>
          </a:ln>
        </p:spPr>
      </p:pic>
      <p:sp>
        <p:nvSpPr>
          <p:cNvPr id="20" name="Google Shape;20;p2"/>
          <p:cNvSpPr txBox="1">
            <a:spLocks noGrp="1"/>
          </p:cNvSpPr>
          <p:nvPr>
            <p:ph type="title"/>
          </p:nvPr>
        </p:nvSpPr>
        <p:spPr>
          <a:xfrm>
            <a:off x="176047" y="175938"/>
            <a:ext cx="6157185" cy="3972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Arial"/>
              <a:buNone/>
              <a:defRPr sz="8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" name="Google Shape;23;p3"/>
          <p:cNvPicPr preferRelativeResize="0"/>
          <p:nvPr/>
        </p:nvPicPr>
        <p:blipFill rotWithShape="1">
          <a:blip r:embed="rId2">
            <a:alphaModFix amt="34000"/>
          </a:blip>
          <a:srcRect l="51339" t="39269" r="-2839" b="3541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25" name="Google Shape;25;p3"/>
          <p:cNvSpPr/>
          <p:nvPr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3"/>
          <p:cNvSpPr/>
          <p:nvPr/>
        </p:nvSpPr>
        <p:spPr>
          <a:xfrm rot="10800000" flipH="1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7;p3"/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lang="en-GB" sz="1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4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3"/>
          <p:cNvSpPr txBox="1"/>
          <p:nvPr/>
        </p:nvSpPr>
        <p:spPr>
          <a:xfrm>
            <a:off x="-24384" y="6562799"/>
            <a:ext cx="4925568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SIT-37, 29-31 March 2022</a:t>
            </a:r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body" idx="1"/>
          </p:nvPr>
        </p:nvSpPr>
        <p:spPr>
          <a:xfrm>
            <a:off x="324233" y="1558533"/>
            <a:ext cx="11495400" cy="46628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❖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Char char="o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Google Shape;30;p3"/>
          <p:cNvSpPr txBox="1">
            <a:spLocks noGrp="1"/>
          </p:cNvSpPr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"/>
          <p:cNvSpPr/>
          <p:nvPr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3" name="Google Shape;33;p4"/>
          <p:cNvPicPr preferRelativeResize="0"/>
          <p:nvPr/>
        </p:nvPicPr>
        <p:blipFill rotWithShape="1">
          <a:blip r:embed="rId2">
            <a:alphaModFix amt="34000"/>
          </a:blip>
          <a:srcRect l="51339" t="39269" r="-2839" b="3541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35" name="Google Shape;35;p4"/>
          <p:cNvSpPr/>
          <p:nvPr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4"/>
          <p:cNvSpPr/>
          <p:nvPr/>
        </p:nvSpPr>
        <p:spPr>
          <a:xfrm rot="10800000" flipH="1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4"/>
          <p:cNvSpPr txBox="1">
            <a:spLocks noGrp="1"/>
          </p:cNvSpPr>
          <p:nvPr>
            <p:ph type="body" idx="1"/>
          </p:nvPr>
        </p:nvSpPr>
        <p:spPr>
          <a:xfrm>
            <a:off x="386632" y="1445923"/>
            <a:ext cx="5509008" cy="47754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❖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Char char="o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Google Shape;38;p4"/>
          <p:cNvSpPr txBox="1">
            <a:spLocks noGrp="1"/>
          </p:cNvSpPr>
          <p:nvPr>
            <p:ph type="body" idx="2"/>
          </p:nvPr>
        </p:nvSpPr>
        <p:spPr>
          <a:xfrm>
            <a:off x="6296361" y="1445923"/>
            <a:ext cx="5509008" cy="47754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❖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Char char="o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Google Shape;39;p4"/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lang="en-GB" sz="14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400" b="1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4"/>
          <p:cNvSpPr txBox="1">
            <a:spLocks noGrp="1"/>
          </p:cNvSpPr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1" name="Google Shape;41;p4"/>
          <p:cNvSpPr txBox="1"/>
          <p:nvPr/>
        </p:nvSpPr>
        <p:spPr>
          <a:xfrm>
            <a:off x="-24384" y="6562799"/>
            <a:ext cx="4925568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SIT-37, 29-31 March 2022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5"/>
          <p:cNvSpPr/>
          <p:nvPr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4" name="Google Shape;44;p5"/>
          <p:cNvPicPr preferRelativeResize="0"/>
          <p:nvPr/>
        </p:nvPicPr>
        <p:blipFill rotWithShape="1">
          <a:blip r:embed="rId2">
            <a:alphaModFix amt="34000"/>
          </a:blip>
          <a:srcRect l="51339" t="39269" r="-2839" b="3541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45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46" name="Google Shape;46;p5"/>
          <p:cNvSpPr/>
          <p:nvPr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5"/>
          <p:cNvSpPr/>
          <p:nvPr/>
        </p:nvSpPr>
        <p:spPr>
          <a:xfrm rot="10800000" flipH="1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5"/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lang="en-GB" sz="14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400" b="1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p5"/>
          <p:cNvSpPr txBox="1">
            <a:spLocks noGrp="1"/>
          </p:cNvSpPr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0" name="Google Shape;50;p5"/>
          <p:cNvSpPr txBox="1"/>
          <p:nvPr/>
        </p:nvSpPr>
        <p:spPr>
          <a:xfrm>
            <a:off x="-24384" y="6562799"/>
            <a:ext cx="4925568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SIT-37, 29-31 March 2022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>
  <p:cSld name="Content with Caption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6"/>
          <p:cNvSpPr/>
          <p:nvPr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3" name="Google Shape;53;p6"/>
          <p:cNvPicPr preferRelativeResize="0"/>
          <p:nvPr/>
        </p:nvPicPr>
        <p:blipFill rotWithShape="1">
          <a:blip r:embed="rId2">
            <a:alphaModFix amt="34000"/>
          </a:blip>
          <a:srcRect l="51339" t="39269" r="-2839" b="3541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54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55" name="Google Shape;55;p6"/>
          <p:cNvSpPr/>
          <p:nvPr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6"/>
          <p:cNvSpPr/>
          <p:nvPr/>
        </p:nvSpPr>
        <p:spPr>
          <a:xfrm rot="10800000" flipH="1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6"/>
          <p:cNvSpPr txBox="1">
            <a:spLocks noGrp="1"/>
          </p:cNvSpPr>
          <p:nvPr>
            <p:ph type="body" idx="1"/>
          </p:nvPr>
        </p:nvSpPr>
        <p:spPr>
          <a:xfrm>
            <a:off x="5180012" y="1373852"/>
            <a:ext cx="6172200" cy="46944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❖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urier New"/>
              <a:buChar char="o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Google Shape;58;p6"/>
          <p:cNvSpPr txBox="1">
            <a:spLocks noGrp="1"/>
          </p:cNvSpPr>
          <p:nvPr>
            <p:ph type="body" idx="2"/>
          </p:nvPr>
        </p:nvSpPr>
        <p:spPr>
          <a:xfrm>
            <a:off x="839788" y="1373852"/>
            <a:ext cx="3932237" cy="46305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Google Shape;59;p6"/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lang="en-GB" sz="14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400" b="1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6"/>
          <p:cNvSpPr txBox="1">
            <a:spLocks noGrp="1"/>
          </p:cNvSpPr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1" name="Google Shape;61;p6"/>
          <p:cNvSpPr txBox="1"/>
          <p:nvPr/>
        </p:nvSpPr>
        <p:spPr>
          <a:xfrm>
            <a:off x="-24384" y="6562799"/>
            <a:ext cx="4925568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SIT-37, 29-31 March 2022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" name="Google Shape;7;p1"/>
          <p:cNvPicPr preferRelativeResize="0"/>
          <p:nvPr/>
        </p:nvPicPr>
        <p:blipFill rotWithShape="1">
          <a:blip r:embed="rId7">
            <a:alphaModFix amt="34000"/>
          </a:blip>
          <a:srcRect l="51339" t="39269" r="-2839" b="3541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8;p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9" name="Google Shape;9;p1"/>
          <p:cNvSpPr/>
          <p:nvPr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0;p1"/>
          <p:cNvSpPr/>
          <p:nvPr/>
        </p:nvSpPr>
        <p:spPr>
          <a:xfrm rot="10800000" flipH="1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7"/>
          <p:cNvSpPr txBox="1">
            <a:spLocks noGrp="1"/>
          </p:cNvSpPr>
          <p:nvPr>
            <p:ph type="title"/>
          </p:nvPr>
        </p:nvSpPr>
        <p:spPr>
          <a:xfrm>
            <a:off x="176047" y="175938"/>
            <a:ext cx="11555705" cy="4396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r>
              <a:rPr lang="en-US" sz="3600" dirty="0"/>
              <a:t>AC-VC Atmospheric Composition Virtual Constellation </a:t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Whitepaper: “</a:t>
            </a:r>
            <a:r>
              <a:rPr lang="en-US" sz="3600" i="1" dirty="0"/>
              <a:t>Monitoring Surface PM2.5: </a:t>
            </a:r>
            <a:br>
              <a:rPr lang="en-US" sz="3600" i="1" dirty="0"/>
            </a:br>
            <a:r>
              <a:rPr lang="en-US" sz="3600" i="1" dirty="0"/>
              <a:t>An International Constellation Approach </a:t>
            </a:r>
            <a:br>
              <a:rPr lang="en-US" sz="3600" i="1" dirty="0"/>
            </a:br>
            <a:r>
              <a:rPr lang="en-US" sz="3600" i="1" dirty="0"/>
              <a:t>to Enhancing the Role of </a:t>
            </a:r>
            <a:br>
              <a:rPr lang="en-US" sz="3600" i="1" dirty="0"/>
            </a:br>
            <a:r>
              <a:rPr lang="en-US" sz="3600" i="1" dirty="0"/>
              <a:t>Satellite Observations</a:t>
            </a:r>
            <a:r>
              <a:rPr lang="en-US" sz="3600" dirty="0"/>
              <a:t>”</a:t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2400" dirty="0"/>
              <a:t>B. Veihelmann, ESA, AC-VC Co-Chair</a:t>
            </a:r>
            <a:br>
              <a:rPr lang="en-US" sz="2400" dirty="0"/>
            </a:br>
            <a:r>
              <a:rPr lang="en-US" sz="2400" dirty="0"/>
              <a:t>S. </a:t>
            </a:r>
            <a:r>
              <a:rPr lang="en-US" sz="2400" dirty="0" err="1"/>
              <a:t>Kondragunta</a:t>
            </a:r>
            <a:r>
              <a:rPr lang="en-US" sz="2400" dirty="0"/>
              <a:t>, NOAA, AC-VC </a:t>
            </a:r>
            <a:r>
              <a:rPr lang="en-US" sz="2400" dirty="0"/>
              <a:t>Topical Lead AQ Aerosol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endParaRPr sz="3600" dirty="0"/>
          </a:p>
        </p:txBody>
      </p:sp>
      <p:sp>
        <p:nvSpPr>
          <p:cNvPr id="67" name="Google Shape;67;p7"/>
          <p:cNvSpPr/>
          <p:nvPr/>
        </p:nvSpPr>
        <p:spPr>
          <a:xfrm>
            <a:off x="4398264" y="4672584"/>
            <a:ext cx="7656963" cy="2185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Conference Agenda Item 5.3</a:t>
            </a:r>
            <a:endParaRPr dirty="0"/>
          </a:p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SIT-37</a:t>
            </a:r>
            <a:endParaRPr sz="22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Virtual Meeting</a:t>
            </a:r>
            <a:endParaRPr sz="22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29-31 March 2022</a:t>
            </a:r>
            <a:endParaRPr sz="22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1"/>
          <p:cNvSpPr txBox="1">
            <a:spLocks noGrp="1"/>
          </p:cNvSpPr>
          <p:nvPr>
            <p:ph type="body" idx="1"/>
          </p:nvPr>
        </p:nvSpPr>
        <p:spPr>
          <a:xfrm>
            <a:off x="324233" y="2148840"/>
            <a:ext cx="5089015" cy="38439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indent="-285750">
              <a:lnSpc>
                <a:spcPct val="150000"/>
              </a:lnSpc>
              <a:spcBef>
                <a:spcPts val="0"/>
              </a:spcBef>
              <a:buSzPts val="1800"/>
            </a:pPr>
            <a:r>
              <a:rPr lang="en-US" sz="1800" dirty="0"/>
              <a:t>Room for improvement</a:t>
            </a: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buSzPts val="1800"/>
            </a:pPr>
            <a:r>
              <a:rPr lang="en-US" sz="1800" dirty="0"/>
              <a:t>Collaborative constellation approach</a:t>
            </a: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buSzPts val="1800"/>
            </a:pPr>
            <a:r>
              <a:rPr lang="en-US" sz="1800" dirty="0"/>
              <a:t>Not covered by other inter-agency coordinating groups</a:t>
            </a: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buSzPts val="1800"/>
            </a:pPr>
            <a:r>
              <a:rPr lang="en-US" sz="1800" dirty="0"/>
              <a:t>AC-VC gathered experts on </a:t>
            </a:r>
          </a:p>
          <a:p>
            <a:pPr marL="742950" lvl="1" indent="-285750">
              <a:lnSpc>
                <a:spcPct val="150000"/>
              </a:lnSpc>
              <a:spcBef>
                <a:spcPts val="0"/>
              </a:spcBef>
              <a:buSzPts val="1800"/>
            </a:pPr>
            <a:r>
              <a:rPr lang="en-US" sz="1400" dirty="0"/>
              <a:t>aerosol observations </a:t>
            </a:r>
          </a:p>
          <a:p>
            <a:pPr marL="742950" lvl="1" indent="-285750">
              <a:lnSpc>
                <a:spcPct val="150000"/>
              </a:lnSpc>
              <a:spcBef>
                <a:spcPts val="0"/>
              </a:spcBef>
              <a:buSzPts val="1800"/>
            </a:pPr>
            <a:r>
              <a:rPr lang="en-US" sz="1400" dirty="0"/>
              <a:t>air quality modelling </a:t>
            </a: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buSzPts val="1800"/>
            </a:pPr>
            <a:r>
              <a:rPr lang="en-US" sz="1800" dirty="0"/>
              <a:t>Whitepaper with actionable recommendations</a:t>
            </a:r>
          </a:p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None/>
            </a:pPr>
            <a:endParaRPr dirty="0"/>
          </a:p>
        </p:txBody>
      </p:sp>
      <p:sp>
        <p:nvSpPr>
          <p:cNvPr id="94" name="Google Shape;94;p11"/>
          <p:cNvSpPr txBox="1">
            <a:spLocks noGrp="1"/>
          </p:cNvSpPr>
          <p:nvPr>
            <p:ph type="title"/>
          </p:nvPr>
        </p:nvSpPr>
        <p:spPr>
          <a:xfrm>
            <a:off x="167039" y="108373"/>
            <a:ext cx="9571546" cy="864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r>
              <a:rPr lang="en-GB" dirty="0"/>
              <a:t>Purpose</a:t>
            </a:r>
            <a:endParaRPr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4795" y="2012018"/>
            <a:ext cx="7607205" cy="4279053"/>
          </a:xfrm>
          <a:prstGeom prst="rect">
            <a:avLst/>
          </a:prstGeom>
        </p:spPr>
      </p:pic>
      <p:sp>
        <p:nvSpPr>
          <p:cNvPr id="6" name="Google Shape;93;p11"/>
          <p:cNvSpPr txBox="1">
            <a:spLocks/>
          </p:cNvSpPr>
          <p:nvPr/>
        </p:nvSpPr>
        <p:spPr>
          <a:xfrm>
            <a:off x="324233" y="1316937"/>
            <a:ext cx="11291695" cy="1124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❖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Char char="o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285750" indent="-285750">
              <a:lnSpc>
                <a:spcPct val="150000"/>
              </a:lnSpc>
              <a:spcBef>
                <a:spcPts val="0"/>
              </a:spcBef>
              <a:buSzPts val="1800"/>
            </a:pPr>
            <a:r>
              <a:rPr lang="en-US" sz="1800" dirty="0"/>
              <a:t>Objective: </a:t>
            </a:r>
            <a:r>
              <a:rPr lang="en-US" sz="1800" b="1" dirty="0"/>
              <a:t>Strengthen the role of satellite missions with aerosol observation capabilities in monitoring particulate pollution of air </a:t>
            </a:r>
          </a:p>
          <a:p>
            <a:pPr marL="228600" indent="-50800">
              <a:spcBef>
                <a:spcPts val="0"/>
              </a:spcBef>
              <a:buFont typeface="Noto Sans Symbols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68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1"/>
          <p:cNvSpPr txBox="1">
            <a:spLocks noGrp="1"/>
          </p:cNvSpPr>
          <p:nvPr>
            <p:ph type="body" idx="1"/>
          </p:nvPr>
        </p:nvSpPr>
        <p:spPr>
          <a:xfrm>
            <a:off x="324233" y="1371600"/>
            <a:ext cx="11495400" cy="48498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indent="-285750">
              <a:lnSpc>
                <a:spcPct val="150000"/>
              </a:lnSpc>
              <a:spcBef>
                <a:spcPts val="0"/>
              </a:spcBef>
              <a:buSzPts val="1800"/>
            </a:pPr>
            <a:r>
              <a:rPr lang="en-US" sz="1800" dirty="0"/>
              <a:t>Title: “</a:t>
            </a:r>
            <a:r>
              <a:rPr lang="en-US" sz="1800" i="1" dirty="0"/>
              <a:t>Monitoring Surface PM2.5: An International Constellation Approach to Enhancing the Role of Satellite Observations</a:t>
            </a:r>
            <a:r>
              <a:rPr lang="en-US" sz="1800" dirty="0"/>
              <a:t>”</a:t>
            </a: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buSzPts val="1800"/>
            </a:pPr>
            <a:r>
              <a:rPr lang="en-US" sz="1800" dirty="0"/>
              <a:t>Authors: 35 from academia and space agencies, led by S. </a:t>
            </a:r>
            <a:r>
              <a:rPr lang="en-US" sz="1800" dirty="0" err="1"/>
              <a:t>Kondragunta</a:t>
            </a:r>
            <a:r>
              <a:rPr lang="en-US" sz="1800" dirty="0"/>
              <a:t> (NOAA) and B. Veihelmann (ESA)</a:t>
            </a: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buSzPts val="1800"/>
            </a:pPr>
            <a:r>
              <a:rPr lang="en-US" sz="1800" dirty="0"/>
              <a:t>Executive Summary (1/2 page)</a:t>
            </a: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buSzPts val="1800"/>
            </a:pPr>
            <a:r>
              <a:rPr lang="en-US" sz="1800" dirty="0"/>
              <a:t>Recommendations (1 page)</a:t>
            </a: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buSzPts val="1800"/>
            </a:pPr>
            <a:r>
              <a:rPr lang="en-US" sz="1800" dirty="0"/>
              <a:t>Detailed discussion: status, needs, best practices</a:t>
            </a:r>
          </a:p>
          <a:p>
            <a:pPr marL="742950" lvl="1" indent="-285750">
              <a:lnSpc>
                <a:spcPct val="150000"/>
              </a:lnSpc>
              <a:spcBef>
                <a:spcPts val="0"/>
              </a:spcBef>
              <a:buSzPts val="1800"/>
            </a:pPr>
            <a:r>
              <a:rPr lang="en-US" sz="1400" dirty="0"/>
              <a:t>Satellite sensors that bring PM information</a:t>
            </a:r>
          </a:p>
          <a:p>
            <a:pPr marL="742950" lvl="1" indent="-285750">
              <a:lnSpc>
                <a:spcPct val="150000"/>
              </a:lnSpc>
              <a:spcBef>
                <a:spcPts val="0"/>
              </a:spcBef>
              <a:buSzPts val="1800"/>
            </a:pPr>
            <a:r>
              <a:rPr lang="en-US" sz="1400" dirty="0"/>
              <a:t>Satellite products and consistency </a:t>
            </a:r>
          </a:p>
          <a:p>
            <a:pPr marL="742950" lvl="1" indent="-285750">
              <a:lnSpc>
                <a:spcPct val="150000"/>
              </a:lnSpc>
              <a:spcBef>
                <a:spcPts val="0"/>
              </a:spcBef>
              <a:buSzPts val="1800"/>
            </a:pPr>
            <a:r>
              <a:rPr lang="en-US" sz="1400" dirty="0"/>
              <a:t>Approaches to constrain particulate pollution levels</a:t>
            </a:r>
          </a:p>
          <a:p>
            <a:pPr marL="742950" lvl="1" indent="-285750">
              <a:lnSpc>
                <a:spcPct val="150000"/>
              </a:lnSpc>
              <a:spcBef>
                <a:spcPts val="0"/>
              </a:spcBef>
              <a:buSzPts val="1800"/>
            </a:pPr>
            <a:r>
              <a:rPr lang="en-US" sz="1400" dirty="0"/>
              <a:t>Validation</a:t>
            </a: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buSzPts val="1800"/>
            </a:pPr>
            <a:r>
              <a:rPr lang="en-US" sz="1800" dirty="0"/>
              <a:t>References</a:t>
            </a: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buSzPts val="1800"/>
            </a:pPr>
            <a:r>
              <a:rPr lang="en-US" sz="1800" dirty="0"/>
              <a:t>Appendices</a:t>
            </a:r>
          </a:p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None/>
            </a:pPr>
            <a:endParaRPr dirty="0"/>
          </a:p>
        </p:txBody>
      </p:sp>
      <p:sp>
        <p:nvSpPr>
          <p:cNvPr id="94" name="Google Shape;94;p11"/>
          <p:cNvSpPr txBox="1">
            <a:spLocks noGrp="1"/>
          </p:cNvSpPr>
          <p:nvPr>
            <p:ph type="title"/>
          </p:nvPr>
        </p:nvSpPr>
        <p:spPr>
          <a:xfrm>
            <a:off x="167039" y="108373"/>
            <a:ext cx="9571546" cy="864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r>
              <a:rPr lang="en-US" dirty="0"/>
              <a:t>White Paper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4220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1"/>
          <p:cNvSpPr txBox="1">
            <a:spLocks noGrp="1"/>
          </p:cNvSpPr>
          <p:nvPr>
            <p:ph type="body" idx="1"/>
          </p:nvPr>
        </p:nvSpPr>
        <p:spPr>
          <a:xfrm>
            <a:off x="324233" y="1318690"/>
            <a:ext cx="11546342" cy="5246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v"/>
            </a:pPr>
            <a:r>
              <a:rPr lang="en-US" sz="1600" dirty="0"/>
              <a:t>Exploit NRT information from meteorological imagers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v"/>
            </a:pPr>
            <a:r>
              <a:rPr lang="en-US" sz="1600" dirty="0"/>
              <a:t>Exploit information from multi-angle </a:t>
            </a:r>
            <a:r>
              <a:rPr lang="en-US" sz="1600" dirty="0" err="1"/>
              <a:t>polarimetric</a:t>
            </a:r>
            <a:r>
              <a:rPr lang="en-US" sz="1600" dirty="0"/>
              <a:t> imagers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v"/>
            </a:pPr>
            <a:r>
              <a:rPr lang="en-US" sz="1600" dirty="0"/>
              <a:t>Exploit vertical information from spectrometers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v"/>
            </a:pPr>
            <a:r>
              <a:rPr lang="en-US" sz="1600" dirty="0"/>
              <a:t>Develop synergetic aerosol retrievals from multiple sensors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v"/>
            </a:pPr>
            <a:r>
              <a:rPr lang="en-US" sz="1600" dirty="0"/>
              <a:t>Enhance consistency of aerosol products (</a:t>
            </a:r>
            <a:r>
              <a:rPr lang="en-US" sz="1600" dirty="0">
                <a:sym typeface="Wingdings" panose="05000000000000000000" pitchFamily="2" charset="2"/>
              </a:rPr>
              <a:t> </a:t>
            </a:r>
            <a:r>
              <a:rPr lang="en-US" sz="1600" dirty="0"/>
              <a:t>AEROSAT)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v"/>
            </a:pPr>
            <a:r>
              <a:rPr lang="en-US" sz="1600" dirty="0"/>
              <a:t>Enhance radiometric consistency of space-borne sensors (</a:t>
            </a:r>
            <a:r>
              <a:rPr lang="en-US" sz="1600" dirty="0">
                <a:sym typeface="Wingdings" panose="05000000000000000000" pitchFamily="2" charset="2"/>
              </a:rPr>
              <a:t> </a:t>
            </a:r>
            <a:r>
              <a:rPr lang="en-US" sz="1600" dirty="0"/>
              <a:t>GSICS)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v"/>
            </a:pPr>
            <a:r>
              <a:rPr lang="en-US" sz="1600" dirty="0"/>
              <a:t>Develop </a:t>
            </a:r>
            <a:r>
              <a:rPr lang="en-US" sz="1600" dirty="0" smtClean="0"/>
              <a:t>fast forward operators</a:t>
            </a:r>
            <a:r>
              <a:rPr lang="en-US" sz="1600" dirty="0" smtClean="0">
                <a:solidFill>
                  <a:srgbClr val="C00000"/>
                </a:solidFill>
              </a:rPr>
              <a:t> </a:t>
            </a:r>
            <a:r>
              <a:rPr lang="en-US" sz="1600" dirty="0"/>
              <a:t>for assimilation of satellite observations  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v"/>
            </a:pPr>
            <a:r>
              <a:rPr lang="en-US" sz="1600" dirty="0"/>
              <a:t>Improve consistency of aerosol representation in models and satellite products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v"/>
            </a:pPr>
            <a:r>
              <a:rPr lang="en-US" sz="1600" dirty="0"/>
              <a:t>Improve uncertainty estimates in satellite aerosol products, 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v"/>
            </a:pPr>
            <a:r>
              <a:rPr lang="en-US" sz="1600" dirty="0" smtClean="0"/>
              <a:t>Improve </a:t>
            </a:r>
            <a:r>
              <a:rPr lang="en-US" sz="1600" dirty="0"/>
              <a:t>aerosol models </a:t>
            </a:r>
            <a:r>
              <a:rPr lang="en-US" sz="1600" dirty="0" smtClean="0"/>
              <a:t>Level-2 assimilation </a:t>
            </a:r>
            <a:r>
              <a:rPr lang="en-US" sz="1600" dirty="0"/>
              <a:t>schemes (</a:t>
            </a:r>
            <a:r>
              <a:rPr lang="en-US" sz="1600" dirty="0">
                <a:sym typeface="Wingdings" panose="05000000000000000000" pitchFamily="2" charset="2"/>
              </a:rPr>
              <a:t> AEROCOM)</a:t>
            </a:r>
            <a:endParaRPr lang="en-US" sz="1600" dirty="0"/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v"/>
            </a:pPr>
            <a:r>
              <a:rPr lang="en-US" sz="1600" dirty="0"/>
              <a:t>Develop schemes for assimilation of Level-1 satellite data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v"/>
            </a:pPr>
            <a:r>
              <a:rPr lang="en-US" sz="1600" dirty="0" smtClean="0"/>
              <a:t>Develop </a:t>
            </a:r>
            <a:r>
              <a:rPr lang="en-US" sz="1600" dirty="0"/>
              <a:t>data processing tools incl. machine learning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v"/>
            </a:pPr>
            <a:r>
              <a:rPr lang="en-US" sz="1600" dirty="0"/>
              <a:t>Create ground-based validation supersites with comprehensive sets of sensors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v"/>
            </a:pPr>
            <a:r>
              <a:rPr lang="en-US" sz="1600" dirty="0"/>
              <a:t>Enhance ground-based observation infrastructure including low-cost PM sensors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v"/>
            </a:pPr>
            <a:r>
              <a:rPr lang="en-US" sz="1600" dirty="0"/>
              <a:t>Facilitate data access</a:t>
            </a:r>
          </a:p>
          <a:p>
            <a:pPr marL="228600" lvl="0" indent="-5080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2800"/>
              <a:buFont typeface="Noto Sans Symbols"/>
              <a:buNone/>
            </a:pPr>
            <a:endParaRPr sz="2000" dirty="0"/>
          </a:p>
        </p:txBody>
      </p:sp>
      <p:sp>
        <p:nvSpPr>
          <p:cNvPr id="94" name="Google Shape;94;p11"/>
          <p:cNvSpPr txBox="1">
            <a:spLocks noGrp="1"/>
          </p:cNvSpPr>
          <p:nvPr>
            <p:ph type="title"/>
          </p:nvPr>
        </p:nvSpPr>
        <p:spPr>
          <a:xfrm>
            <a:off x="167039" y="108373"/>
            <a:ext cx="9571546" cy="864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r>
              <a:rPr lang="en-US" dirty="0"/>
              <a:t>Recommendations</a:t>
            </a:r>
            <a:endParaRPr dirty="0"/>
          </a:p>
        </p:txBody>
      </p:sp>
      <p:sp>
        <p:nvSpPr>
          <p:cNvPr id="2" name="TextBox 1"/>
          <p:cNvSpPr txBox="1"/>
          <p:nvPr/>
        </p:nvSpPr>
        <p:spPr>
          <a:xfrm>
            <a:off x="9325361" y="2096512"/>
            <a:ext cx="1579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Satellite Products</a:t>
            </a:r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325361" y="4015228"/>
            <a:ext cx="17860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Interface with Model</a:t>
            </a:r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325361" y="5361038"/>
            <a:ext cx="9717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Validation</a:t>
            </a:r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6" name="Right Brace 5"/>
          <p:cNvSpPr/>
          <p:nvPr/>
        </p:nvSpPr>
        <p:spPr>
          <a:xfrm>
            <a:off x="8339328" y="1318690"/>
            <a:ext cx="731520" cy="1863422"/>
          </a:xfrm>
          <a:prstGeom prst="rightBrac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ight Brace 11"/>
          <p:cNvSpPr/>
          <p:nvPr/>
        </p:nvSpPr>
        <p:spPr>
          <a:xfrm>
            <a:off x="8339328" y="3290746"/>
            <a:ext cx="731520" cy="1756742"/>
          </a:xfrm>
          <a:prstGeom prst="rightBrac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ight Brace 12"/>
          <p:cNvSpPr/>
          <p:nvPr/>
        </p:nvSpPr>
        <p:spPr>
          <a:xfrm>
            <a:off x="8339328" y="5156122"/>
            <a:ext cx="731520" cy="717610"/>
          </a:xfrm>
          <a:prstGeom prst="rightBrac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89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1"/>
          <p:cNvSpPr txBox="1">
            <a:spLocks noGrp="1"/>
          </p:cNvSpPr>
          <p:nvPr>
            <p:ph type="body" idx="1"/>
          </p:nvPr>
        </p:nvSpPr>
        <p:spPr>
          <a:xfrm>
            <a:off x="324233" y="1124713"/>
            <a:ext cx="11495400" cy="50966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indent="-285750">
              <a:lnSpc>
                <a:spcPct val="150000"/>
              </a:lnSpc>
              <a:spcBef>
                <a:spcPts val="0"/>
              </a:spcBef>
              <a:buSzPts val="1800"/>
            </a:pPr>
            <a:endParaRPr lang="en-US" sz="1800" dirty="0"/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buSzPts val="1800"/>
            </a:pPr>
            <a:r>
              <a:rPr lang="en-US" sz="1800" dirty="0"/>
              <a:t>Provide WP to CEOS for discussion and review at SIT Technical Workshop (Sep 2022)</a:t>
            </a: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buSzPts val="1800"/>
            </a:pPr>
            <a:endParaRPr lang="en-US" sz="1800" dirty="0"/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buSzPts val="1800"/>
            </a:pPr>
            <a:r>
              <a:rPr lang="en-US" sz="1800" dirty="0"/>
              <a:t>Present WP at CEOS Plenary Meeting for endorsement (Nov/Dec 2022)</a:t>
            </a:r>
          </a:p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None/>
            </a:pPr>
            <a:endParaRPr sz="1600" dirty="0"/>
          </a:p>
        </p:txBody>
      </p:sp>
      <p:sp>
        <p:nvSpPr>
          <p:cNvPr id="94" name="Google Shape;94;p11"/>
          <p:cNvSpPr txBox="1">
            <a:spLocks noGrp="1"/>
          </p:cNvSpPr>
          <p:nvPr>
            <p:ph type="title"/>
          </p:nvPr>
        </p:nvSpPr>
        <p:spPr>
          <a:xfrm>
            <a:off x="167039" y="108373"/>
            <a:ext cx="9571546" cy="864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r>
              <a:rPr lang="en-US" dirty="0"/>
              <a:t>Way Forward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2891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os">
  <a:themeElements>
    <a:clrScheme name="Custom 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3445F"/>
      </a:accent1>
      <a:accent2>
        <a:srgbClr val="A3CB34"/>
      </a:accent2>
      <a:accent3>
        <a:srgbClr val="C1666B"/>
      </a:accent3>
      <a:accent4>
        <a:srgbClr val="DDDDDD"/>
      </a:accent4>
      <a:accent5>
        <a:srgbClr val="7BC0D7"/>
      </a:accent5>
      <a:accent6>
        <a:srgbClr val="D1462F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347</Words>
  <Application>Microsoft Office PowerPoint</Application>
  <PresentationFormat>Widescreen</PresentationFormat>
  <Paragraphs>50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Courier New</vt:lpstr>
      <vt:lpstr>Noto Sans Symbols</vt:lpstr>
      <vt:lpstr>Wingdings</vt:lpstr>
      <vt:lpstr>ceos</vt:lpstr>
      <vt:lpstr>AC-VC Atmospheric Composition Virtual Constellation   Whitepaper: “Monitoring Surface PM2.5:  An International Constellation Approach  to Enhancing the Role of  Satellite Observations”  B. Veihelmann, ESA, AC-VC Co-Chair S. Kondragunta, NOAA, AC-VC Topical Lead AQ Aerosol    </vt:lpstr>
      <vt:lpstr>Purpose</vt:lpstr>
      <vt:lpstr>White Paper</vt:lpstr>
      <vt:lpstr>Recommendations</vt:lpstr>
      <vt:lpstr>Way Forward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SIT-37 Presentation Template and Guidance</dc:title>
  <dc:creator>Ben Veihelmann</dc:creator>
  <cp:lastModifiedBy>Ben Veihelmann</cp:lastModifiedBy>
  <cp:revision>48</cp:revision>
  <dcterms:modified xsi:type="dcterms:W3CDTF">2022-03-22T13:07:28Z</dcterms:modified>
</cp:coreProperties>
</file>