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HelveticaNeue-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87" name="Google Shape;187;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02" name="Google Shape;202;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17" name="Google Shape;217;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32" name="Google Shape;232;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47" name="Google Shape;247;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62" name="Google Shape;262;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77" name="Google Shape;277;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92" name="Google Shape;292;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07" name="Google Shape;307;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22" name="Google Shape;322;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67" name="Google Shape;6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37" name="Google Shape;337;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52" name="Google Shape;352;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67" name="Google Shape;367;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2" name="Google Shape;82;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97" name="Google Shape;97;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12" name="Google Shape;112;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27" name="Google Shape;127;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42" name="Google Shape;142;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57" name="Google Shape;157;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72" name="Google Shape;17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0.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rgbClr val="00000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9" name="Google Shape;29;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0" name="Google Shape;30;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1" name="Google Shape;31;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 name="Google Shape;32;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3" name="Google Shape;33;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6" name="Google Shape;36;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0" name="Google Shape;40;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1" name="Google Shape;41;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2" name="Google Shape;42;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3" name="Google Shape;43;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4" name="Google Shape;44;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5" name="Google Shape;45;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7" name="Shape 47"/>
        <p:cNvGrpSpPr/>
        <p:nvPr/>
      </p:nvGrpSpPr>
      <p:grpSpPr>
        <a:xfrm>
          <a:off x="0" y="0"/>
          <a:ext cx="0" cy="0"/>
          <a:chOff x="0" y="0"/>
          <a:chExt cx="0" cy="0"/>
        </a:xfrm>
      </p:grpSpPr>
      <p:sp>
        <p:nvSpPr>
          <p:cNvPr id="48" name="Google Shape;48;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9" name="Google Shape;49;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0" name="Google Shape;50;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1" name="Google Shape;51;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3" name="Google Shape;53;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5" name="Google Shape;55;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6" name="Google Shape;56;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8000"/>
              <a:buNone/>
            </a:pPr>
            <a:r>
              <a:rPr lang="en-US" sz="7500"/>
              <a:t>CEOS-GEO Coordination Update</a:t>
            </a:r>
            <a:endParaRPr sz="7500"/>
          </a:p>
        </p:txBody>
      </p:sp>
      <p:sp>
        <p:nvSpPr>
          <p:cNvPr id="63" name="Google Shape;63;p7"/>
          <p:cNvSpPr/>
          <p:nvPr/>
        </p:nvSpPr>
        <p:spPr>
          <a:xfrm>
            <a:off x="7260384" y="39097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rPr b="1" i="0" lang="en-US" sz="2200" u="none" cap="none" strike="noStrike">
                <a:solidFill>
                  <a:schemeClr val="accent1"/>
                </a:solidFill>
                <a:latin typeface="Arial"/>
                <a:ea typeface="Arial"/>
                <a:cs typeface="Arial"/>
                <a:sym typeface="Arial"/>
              </a:rPr>
              <a:t>Doug Cripe, GEO SEC</a:t>
            </a:r>
            <a:endParaRPr b="0" i="0" sz="24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Ivan Petiteville, ESA</a:t>
            </a:r>
            <a:endParaRPr/>
          </a:p>
          <a:p>
            <a:pPr indent="0" lvl="0" marL="0" marR="0" rtl="0" algn="r">
              <a:lnSpc>
                <a:spcPct val="150000"/>
              </a:lnSpc>
              <a:spcBef>
                <a:spcPts val="0"/>
              </a:spcBef>
              <a:spcAft>
                <a:spcPts val="0"/>
              </a:spcAft>
              <a:buNone/>
            </a:pPr>
            <a:r>
              <a:rPr b="1" i="0" lang="en-US" sz="2200" u="none" cap="none" strike="noStrike">
                <a:solidFill>
                  <a:schemeClr val="accent1"/>
                </a:solidFill>
                <a:latin typeface="Arial"/>
                <a:ea typeface="Arial"/>
                <a:cs typeface="Arial"/>
                <a:sym typeface="Arial"/>
              </a:rPr>
              <a:t>Conference Agenda Item 7.2</a:t>
            </a:r>
            <a:endParaRPr b="0" i="0" sz="14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SIT-37</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Virtual Meeting</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29-31 March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pic>
        <p:nvPicPr>
          <p:cNvPr id="189" name="Google Shape;189;p16"/>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190" name="Google Shape;190;p16"/>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1" name="Google Shape;191;p16"/>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192" name="Google Shape;192;p16"/>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16"/>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16"/>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16"/>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16"/>
          <p:cNvSpPr txBox="1"/>
          <p:nvPr/>
        </p:nvSpPr>
        <p:spPr>
          <a:xfrm>
            <a:off x="0" y="1296700"/>
            <a:ext cx="12136200" cy="923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3.1   Biodiversity: UN Convention on Biological Diversity and the Global Biodiversity Framework</a:t>
            </a:r>
            <a:endParaRPr b="1" i="0" sz="2400" u="none" cap="none" strike="noStrike">
              <a:solidFill>
                <a:schemeClr val="dk1"/>
              </a:solidFill>
              <a:latin typeface="Helvetica Neue"/>
              <a:ea typeface="Helvetica Neue"/>
              <a:cs typeface="Helvetica Neue"/>
              <a:sym typeface="Helvetica Neue"/>
            </a:endParaRPr>
          </a:p>
        </p:txBody>
      </p:sp>
      <p:sp>
        <p:nvSpPr>
          <p:cNvPr id="197" name="Google Shape;197;p16"/>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1900"/>
              <a:buFont typeface="Arial"/>
              <a:buNone/>
            </a:pPr>
            <a:r>
              <a:rPr b="1" i="0" lang="en-US" sz="1900" u="none" cap="none" strike="noStrike">
                <a:solidFill>
                  <a:schemeClr val="dk1"/>
                </a:solidFill>
                <a:latin typeface="Helvetica Neue"/>
                <a:ea typeface="Helvetica Neue"/>
                <a:cs typeface="Helvetica Neue"/>
                <a:sym typeface="Helvetica Neue"/>
              </a:rPr>
              <a:t>CEOS: </a:t>
            </a:r>
            <a:endParaRPr b="1" i="0" sz="19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50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GEO and CEOS to collaborate more closely on biodiversity.  Biodiversity permeates many aspects and involves many CEOS entities across the organisation; CEOS and GEO can complement each other.</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There is a need to connect users with biodiversity activities to ensure value.</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CEOS agencies need to see the big picture and know what the major priorities that interest society are before they would be in a position to commit resources.</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National toolkit development is important as the kinds of products biodiversity users need are higher level products.</a:t>
            </a:r>
            <a:endParaRPr b="1" i="0" sz="2000" u="none" cap="none" strike="noStrike">
              <a:solidFill>
                <a:srgbClr val="002569"/>
              </a:solidFill>
              <a:latin typeface="Helvetica Neue"/>
              <a:ea typeface="Helvetica Neue"/>
              <a:cs typeface="Helvetica Neue"/>
              <a:sym typeface="Helvetica Neue"/>
            </a:endParaRPr>
          </a:p>
        </p:txBody>
      </p:sp>
      <p:sp>
        <p:nvSpPr>
          <p:cNvPr id="198" name="Google Shape;198;p16"/>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3" name="Shape 203"/>
        <p:cNvGrpSpPr/>
        <p:nvPr/>
      </p:nvGrpSpPr>
      <p:grpSpPr>
        <a:xfrm>
          <a:off x="0" y="0"/>
          <a:ext cx="0" cy="0"/>
          <a:chOff x="0" y="0"/>
          <a:chExt cx="0" cy="0"/>
        </a:xfrm>
      </p:grpSpPr>
      <p:pic>
        <p:nvPicPr>
          <p:cNvPr id="204" name="Google Shape;204;p17"/>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205" name="Google Shape;205;p17"/>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6" name="Google Shape;206;p17"/>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207" name="Google Shape;207;p17"/>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17"/>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17"/>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17"/>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17"/>
          <p:cNvSpPr txBox="1"/>
          <p:nvPr/>
        </p:nvSpPr>
        <p:spPr>
          <a:xfrm>
            <a:off x="0" y="1296700"/>
            <a:ext cx="12136200" cy="923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3.1   Biodiversity: UN Convention on Biological Diversity and the Global Biodiversity Framework</a:t>
            </a:r>
            <a:endParaRPr b="1" i="0" sz="2400" u="none" cap="none" strike="noStrike">
              <a:solidFill>
                <a:schemeClr val="dk1"/>
              </a:solidFill>
              <a:latin typeface="Helvetica Neue"/>
              <a:ea typeface="Helvetica Neue"/>
              <a:cs typeface="Helvetica Neue"/>
              <a:sym typeface="Helvetica Neue"/>
            </a:endParaRPr>
          </a:p>
        </p:txBody>
      </p:sp>
      <p:sp>
        <p:nvSpPr>
          <p:cNvPr id="212" name="Google Shape;212;p17"/>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1900"/>
              <a:buFont typeface="Arial"/>
              <a:buNone/>
            </a:pPr>
            <a:r>
              <a:rPr b="1" i="0" lang="en-US" sz="1900" u="none" cap="none" strike="noStrike">
                <a:solidFill>
                  <a:schemeClr val="dk1"/>
                </a:solidFill>
                <a:latin typeface="Helvetica Neue"/>
                <a:ea typeface="Helvetica Neue"/>
                <a:cs typeface="Helvetica Neue"/>
                <a:sym typeface="Helvetica Neue"/>
              </a:rPr>
              <a:t>GEOSEC: </a:t>
            </a:r>
            <a:endParaRPr b="1" i="0" sz="19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50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Post-2020 GBF definition and action cannot be achieved without EO data.</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EBVs simplify what we need for the EO community; the EBV definition is managed by GEOBON.</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There is a need to help the CBD to identify their needs for biodiversity data.  “BON in the box” and existing toolkits can be beneficial as the CBD starts to define these needs.</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A resource mobilisation person will be installed at the GEOSEC soon.  Also, some funds should become available to finance, e.g., toolkit development.</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The work of CEOS needs to be recognised much more as CEOS’s contribution is vital in order to improve user need definition in this complex domain.</a:t>
            </a:r>
            <a:endParaRPr b="0" i="0" sz="17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p:txBody>
      </p:sp>
      <p:sp>
        <p:nvSpPr>
          <p:cNvPr id="213" name="Google Shape;213;p17"/>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8"/>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220" name="Google Shape;220;p18"/>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p18"/>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222" name="Google Shape;222;p18"/>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18"/>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18"/>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18"/>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18"/>
          <p:cNvSpPr txBox="1"/>
          <p:nvPr/>
        </p:nvSpPr>
        <p:spPr>
          <a:xfrm>
            <a:off x="0" y="1296700"/>
            <a:ext cx="12136200" cy="923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3.1   Biodiversity: UN Convention on Biological Diversity and the Global Biodiversity Framework</a:t>
            </a:r>
            <a:endParaRPr b="1" i="0" sz="2400" u="none" cap="none" strike="noStrike">
              <a:solidFill>
                <a:schemeClr val="dk1"/>
              </a:solidFill>
              <a:latin typeface="Helvetica Neue"/>
              <a:ea typeface="Helvetica Neue"/>
              <a:cs typeface="Helvetica Neue"/>
              <a:sym typeface="Helvetica Neue"/>
            </a:endParaRPr>
          </a:p>
        </p:txBody>
      </p:sp>
      <p:sp>
        <p:nvSpPr>
          <p:cNvPr id="227" name="Google Shape;227;p18"/>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Considerations</a:t>
            </a:r>
            <a:endParaRPr b="1" i="0" sz="2400" u="none" cap="none" strike="noStrike">
              <a:solidFill>
                <a:srgbClr val="FF0000"/>
              </a:solidFill>
              <a:latin typeface="Helvetica Neue"/>
              <a:ea typeface="Helvetica Neue"/>
              <a:cs typeface="Helvetica Neue"/>
              <a:sym typeface="Helvetica Neue"/>
            </a:endParaRPr>
          </a:p>
          <a:p>
            <a:pPr indent="-342900" lvl="0" marL="457200" marR="0" rtl="0" algn="l">
              <a:lnSpc>
                <a:spcPct val="100000"/>
              </a:lnSpc>
              <a:spcBef>
                <a:spcPts val="400"/>
              </a:spcBef>
              <a:spcAft>
                <a:spcPts val="0"/>
              </a:spcAft>
              <a:buClr>
                <a:schemeClr val="dk1"/>
              </a:buClr>
              <a:buSzPts val="1800"/>
              <a:buFont typeface="Arial"/>
              <a:buChar char="•"/>
            </a:pPr>
            <a:r>
              <a:rPr b="0" i="0" lang="en-US" sz="1800" u="none" cap="none" strike="noStrike">
                <a:solidFill>
                  <a:schemeClr val="dk1"/>
                </a:solidFill>
                <a:latin typeface="Helvetica Neue"/>
                <a:ea typeface="Helvetica Neue"/>
                <a:cs typeface="Helvetica Neue"/>
                <a:sym typeface="Helvetica Neue"/>
              </a:rPr>
              <a:t>GEO to consider ways to improve useful collaboration on biodiversity toolkits.</a:t>
            </a:r>
            <a:endParaRPr b="0" i="0" sz="18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800" u="none" cap="none" strike="noStrike">
                <a:solidFill>
                  <a:schemeClr val="dk1"/>
                </a:solidFill>
                <a:latin typeface="Helvetica Neue"/>
                <a:ea typeface="Helvetica Neue"/>
                <a:cs typeface="Helvetica Neue"/>
                <a:sym typeface="Helvetica Neue"/>
              </a:rPr>
              <a:t>GEO, in collaboration with CEOS, to consider ways to better define key </a:t>
            </a:r>
            <a:r>
              <a:rPr b="0" i="0" lang="en-US" sz="1900" u="none" cap="none" strike="noStrike">
                <a:solidFill>
                  <a:schemeClr val="dk1"/>
                </a:solidFill>
                <a:latin typeface="Helvetica Neue"/>
                <a:ea typeface="Helvetica Neue"/>
                <a:cs typeface="Helvetica Neue"/>
                <a:sym typeface="Helvetica Neue"/>
              </a:rPr>
              <a:t>priorities</a:t>
            </a:r>
            <a:r>
              <a:rPr b="0" i="0" lang="en-US" sz="1800" u="none" cap="none" strike="noStrike">
                <a:solidFill>
                  <a:schemeClr val="dk1"/>
                </a:solidFill>
                <a:latin typeface="Helvetica Neue"/>
                <a:ea typeface="Helvetica Neue"/>
                <a:cs typeface="Helvetica Neue"/>
                <a:sym typeface="Helvetica Neue"/>
              </a:rPr>
              <a:t> with respect to EBVs, and what the associated EO requirements are.  Where EBVs are found to satisfy a broader range of policy needs, reaching across multiple policy frameworks, commitment of time and resources would be more palatable to CEOS Principals.</a:t>
            </a:r>
            <a:endParaRPr b="0" i="0" sz="1900" u="none" cap="none" strike="noStrike">
              <a:solidFill>
                <a:schemeClr val="dk1"/>
              </a:solidFill>
              <a:latin typeface="Helvetica Neue"/>
              <a:ea typeface="Helvetica Neue"/>
              <a:cs typeface="Helvetica Neue"/>
              <a:sym typeface="Helvetica Neue"/>
            </a:endParaRPr>
          </a:p>
          <a:p>
            <a:pPr indent="0" lvl="0" marL="63500" marR="0" rtl="0" algn="l">
              <a:lnSpc>
                <a:spcPct val="100000"/>
              </a:lnSpc>
              <a:spcBef>
                <a:spcPts val="400"/>
              </a:spcBef>
              <a:spcAft>
                <a:spcPts val="0"/>
              </a:spcAft>
              <a:buClr>
                <a:srgbClr val="000000"/>
              </a:buClr>
              <a:buSzPts val="19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Actions</a:t>
            </a:r>
            <a:endParaRPr b="1" i="0" sz="1800" u="none" cap="none" strike="noStrike">
              <a:solidFill>
                <a:srgbClr val="002569"/>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1" i="0" lang="en-US" sz="1800" u="none" cap="none" strike="noStrike">
                <a:solidFill>
                  <a:schemeClr val="dk1"/>
                </a:solidFill>
                <a:latin typeface="Helvetica Neue"/>
                <a:ea typeface="Helvetica Neue"/>
                <a:cs typeface="Helvetica Neue"/>
                <a:sym typeface="Helvetica Neue"/>
              </a:rPr>
              <a:t>GEOSEC </a:t>
            </a:r>
            <a:r>
              <a:rPr b="0" i="0" lang="en-US" sz="1800" u="none" cap="none" strike="noStrike">
                <a:solidFill>
                  <a:schemeClr val="dk1"/>
                </a:solidFill>
                <a:latin typeface="Helvetica Neue"/>
                <a:ea typeface="Helvetica Neue"/>
                <a:cs typeface="Helvetica Neue"/>
                <a:sym typeface="Helvetica Neue"/>
              </a:rPr>
              <a:t>(</a:t>
            </a:r>
            <a:r>
              <a:rPr b="1" i="1" lang="en-US" sz="1800" u="none" cap="none" strike="noStrike">
                <a:solidFill>
                  <a:schemeClr val="dk1"/>
                </a:solidFill>
                <a:latin typeface="Helvetica Neue"/>
                <a:ea typeface="Helvetica Neue"/>
                <a:cs typeface="Helvetica Neue"/>
                <a:sym typeface="Helvetica Neue"/>
              </a:rPr>
              <a:t>Name TBD</a:t>
            </a:r>
            <a:r>
              <a:rPr b="0" i="0" lang="en-US" sz="1800" u="none" cap="none" strike="noStrike">
                <a:solidFill>
                  <a:schemeClr val="dk1"/>
                </a:solidFill>
                <a:latin typeface="Helvetica Neue"/>
                <a:ea typeface="Helvetica Neue"/>
                <a:cs typeface="Helvetica Neue"/>
                <a:sym typeface="Helvetica Neue"/>
              </a:rPr>
              <a:t>) to </a:t>
            </a:r>
            <a:r>
              <a:rPr b="0" i="0" lang="en-US" sz="1900" u="none" cap="none" strike="noStrike">
                <a:solidFill>
                  <a:schemeClr val="dk1"/>
                </a:solidFill>
                <a:latin typeface="Helvetica Neue"/>
                <a:ea typeface="Helvetica Neue"/>
                <a:cs typeface="Helvetica Neue"/>
                <a:sym typeface="Helvetica Neue"/>
              </a:rPr>
              <a:t>engage</a:t>
            </a:r>
            <a:r>
              <a:rPr b="0" i="0" lang="en-US" sz="1800" u="none" cap="none" strike="noStrike">
                <a:solidFill>
                  <a:schemeClr val="dk1"/>
                </a:solidFill>
                <a:latin typeface="Helvetica Neue"/>
                <a:ea typeface="Helvetica Neue"/>
                <a:cs typeface="Helvetica Neue"/>
                <a:sym typeface="Helvetica Neue"/>
              </a:rPr>
              <a:t> with CEOS in developing a dedicated biodiversity session at SIT-37 (29-31 March 2022), to include discussions on CBD, Ramsar, EBVs, toolkits and meeting a broader range of policy needs.</a:t>
            </a:r>
            <a:endParaRPr b="0" i="0" sz="18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1" i="0" lang="en-US" sz="1800" u="none" cap="none" strike="noStrike">
                <a:solidFill>
                  <a:schemeClr val="dk1"/>
                </a:solidFill>
                <a:latin typeface="Helvetica Neue"/>
                <a:ea typeface="Helvetica Neue"/>
                <a:cs typeface="Helvetica Neue"/>
                <a:sym typeface="Helvetica Neue"/>
              </a:rPr>
              <a:t>GEOSEC</a:t>
            </a:r>
            <a:r>
              <a:rPr b="0" i="0" lang="en-US" sz="1800" u="none" cap="none" strike="noStrike">
                <a:solidFill>
                  <a:schemeClr val="dk1"/>
                </a:solidFill>
                <a:latin typeface="Helvetica Neue"/>
                <a:ea typeface="Helvetica Neue"/>
                <a:cs typeface="Helvetica Neue"/>
                <a:sym typeface="Helvetica Neue"/>
              </a:rPr>
              <a:t> (</a:t>
            </a:r>
            <a:r>
              <a:rPr b="1" i="1" lang="en-US" sz="1800" u="none" cap="none" strike="noStrike">
                <a:solidFill>
                  <a:schemeClr val="dk1"/>
                </a:solidFill>
                <a:latin typeface="Helvetica Neue"/>
                <a:ea typeface="Helvetica Neue"/>
                <a:cs typeface="Helvetica Neue"/>
                <a:sym typeface="Helvetica Neue"/>
              </a:rPr>
              <a:t>Name TBD</a:t>
            </a:r>
            <a:r>
              <a:rPr b="0" i="0" lang="en-US" sz="1800" u="none" cap="none" strike="noStrike">
                <a:solidFill>
                  <a:schemeClr val="dk1"/>
                </a:solidFill>
                <a:latin typeface="Helvetica Neue"/>
                <a:ea typeface="Helvetica Neue"/>
                <a:cs typeface="Helvetica Neue"/>
                <a:sym typeface="Helvetica Neue"/>
              </a:rPr>
              <a:t>) to attend and contribute to the dedicated biodiversity session at SIT-37.</a:t>
            </a:r>
            <a:endParaRPr b="1" i="0" sz="2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p:txBody>
      </p:sp>
      <p:sp>
        <p:nvSpPr>
          <p:cNvPr id="228" name="Google Shape;228;p18"/>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3" name="Shape 233"/>
        <p:cNvGrpSpPr/>
        <p:nvPr/>
      </p:nvGrpSpPr>
      <p:grpSpPr>
        <a:xfrm>
          <a:off x="0" y="0"/>
          <a:ext cx="0" cy="0"/>
          <a:chOff x="0" y="0"/>
          <a:chExt cx="0" cy="0"/>
        </a:xfrm>
      </p:grpSpPr>
      <p:pic>
        <p:nvPicPr>
          <p:cNvPr id="234" name="Google Shape;234;p19"/>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235" name="Google Shape;235;p19"/>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6" name="Google Shape;236;p19"/>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237" name="Google Shape;237;p19"/>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19"/>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19"/>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19"/>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19"/>
          <p:cNvSpPr txBox="1"/>
          <p:nvPr/>
        </p:nvSpPr>
        <p:spPr>
          <a:xfrm>
            <a:off x="0" y="1296700"/>
            <a:ext cx="1213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3.2   Climate and Carbon</a:t>
            </a:r>
            <a:endParaRPr b="1" i="0" sz="2400" u="none" cap="none" strike="noStrike">
              <a:solidFill>
                <a:schemeClr val="dk1"/>
              </a:solidFill>
              <a:latin typeface="Helvetica Neue"/>
              <a:ea typeface="Helvetica Neue"/>
              <a:cs typeface="Helvetica Neue"/>
              <a:sym typeface="Helvetica Neue"/>
            </a:endParaRPr>
          </a:p>
        </p:txBody>
      </p:sp>
      <p:sp>
        <p:nvSpPr>
          <p:cNvPr id="242" name="Google Shape;242;p19"/>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chemeClr val="dk1"/>
              </a:buClr>
              <a:buSzPts val="20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CEOS: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is providing support to the UNFCCC Global Stocktake and its components (mitigation, adaptation, means of implementation and equity).  Most at COP are interested in adaptation aspects on the whole.</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provides ongoing support to the IPCC.  Implicit in this is GST support, but also support to maintain the scientific basis for climate modelling and prediction is also a vital contribution.</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provides ongoing support to UNFCCC process.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IPCC and UNFCCC processes are the main areas where GEO and CEOS can cooperate.</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looks to GEO for help in building PPPs, as GEO is a neutral broker.</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Communications are important and ways to work on joint outreach and comms should be encouraged.</a:t>
            </a:r>
            <a:endParaRPr b="0" i="0" sz="19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p:txBody>
      </p:sp>
      <p:sp>
        <p:nvSpPr>
          <p:cNvPr id="243" name="Google Shape;243;p19"/>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8" name="Shape 248"/>
        <p:cNvGrpSpPr/>
        <p:nvPr/>
      </p:nvGrpSpPr>
      <p:grpSpPr>
        <a:xfrm>
          <a:off x="0" y="0"/>
          <a:ext cx="0" cy="0"/>
          <a:chOff x="0" y="0"/>
          <a:chExt cx="0" cy="0"/>
        </a:xfrm>
      </p:grpSpPr>
      <p:pic>
        <p:nvPicPr>
          <p:cNvPr id="249" name="Google Shape;249;p20"/>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250" name="Google Shape;250;p20"/>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1" name="Google Shape;251;p20"/>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252" name="Google Shape;252;p20"/>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20"/>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20"/>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20"/>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20"/>
          <p:cNvSpPr txBox="1"/>
          <p:nvPr/>
        </p:nvSpPr>
        <p:spPr>
          <a:xfrm>
            <a:off x="0" y="1296700"/>
            <a:ext cx="1213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3.2   Climate and Carbon</a:t>
            </a:r>
            <a:endParaRPr b="1" i="0" sz="2400" u="none" cap="none" strike="noStrike">
              <a:solidFill>
                <a:schemeClr val="dk1"/>
              </a:solidFill>
              <a:latin typeface="Helvetica Neue"/>
              <a:ea typeface="Helvetica Neue"/>
              <a:cs typeface="Helvetica Neue"/>
              <a:sym typeface="Helvetica Neue"/>
            </a:endParaRPr>
          </a:p>
        </p:txBody>
      </p:sp>
      <p:sp>
        <p:nvSpPr>
          <p:cNvPr id="257" name="Google Shape;257;p20"/>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chemeClr val="dk1"/>
              </a:buClr>
              <a:buSzPts val="20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0"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GEOSEC: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Endorsement from parties to the UNFCCC is needed to achieve a mandate to GEO, which is desired to allow for greater provision of EO in policy-making.</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is holding conversations on climate finance with the private sector, GCF..</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expressed the desire to play to each other’s strengths and to look for opportunities for mutual support, e.g. GEO asked that CEOS statements reference GEO more at CoP; GEO to acknowledge CEOS contributions more.</a:t>
            </a:r>
            <a:endParaRPr b="0" i="0" sz="1800" u="none" cap="none" strike="noStrike">
              <a:solidFill>
                <a:schemeClr val="dk1"/>
              </a:solidFill>
              <a:latin typeface="Helvetica Neue"/>
              <a:ea typeface="Helvetica Neue"/>
              <a:cs typeface="Helvetica Neue"/>
              <a:sym typeface="Helvetica Neue"/>
            </a:endParaRPr>
          </a:p>
        </p:txBody>
      </p:sp>
      <p:sp>
        <p:nvSpPr>
          <p:cNvPr id="258" name="Google Shape;258;p20"/>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21"/>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265" name="Google Shape;265;p21"/>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6" name="Google Shape;266;p21"/>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267" name="Google Shape;267;p21"/>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p21"/>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p21"/>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21"/>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p21"/>
          <p:cNvSpPr txBox="1"/>
          <p:nvPr/>
        </p:nvSpPr>
        <p:spPr>
          <a:xfrm>
            <a:off x="0" y="1296700"/>
            <a:ext cx="1213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3.2   Climate and Carbon</a:t>
            </a:r>
            <a:endParaRPr b="1" i="0" sz="2400" u="none" cap="none" strike="noStrike">
              <a:solidFill>
                <a:schemeClr val="dk1"/>
              </a:solidFill>
              <a:latin typeface="Helvetica Neue"/>
              <a:ea typeface="Helvetica Neue"/>
              <a:cs typeface="Helvetica Neue"/>
              <a:sym typeface="Helvetica Neue"/>
            </a:endParaRPr>
          </a:p>
        </p:txBody>
      </p:sp>
      <p:sp>
        <p:nvSpPr>
          <p:cNvPr id="272" name="Google Shape;272;p21"/>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Considerations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19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to consider providing active and targeted support to CEOS in building PPPs, and in establishing a relationship of trust with private sector missions.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and CEOS to consider establishing better coordination mechanisms on UNFCCC participation and actions.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800" u="none" cap="none" strike="noStrike">
                <a:solidFill>
                  <a:schemeClr val="dk1"/>
                </a:solidFill>
                <a:latin typeface="Helvetica Neue"/>
                <a:ea typeface="Helvetica Neue"/>
                <a:cs typeface="Helvetica Neue"/>
                <a:sym typeface="Helvetica Neue"/>
              </a:rPr>
              <a:t>GEO and CEOS to consider joint approaches for communications to coordinate messaging at future events.</a:t>
            </a:r>
            <a:endParaRPr b="0" i="0" sz="1800" u="none" cap="none" strike="noStrike">
              <a:solidFill>
                <a:schemeClr val="dk1"/>
              </a:solidFill>
              <a:latin typeface="Helvetica Neue"/>
              <a:ea typeface="Helvetica Neue"/>
              <a:cs typeface="Helvetica Neue"/>
              <a:sym typeface="Helvetica Neue"/>
            </a:endParaRPr>
          </a:p>
        </p:txBody>
      </p:sp>
      <p:sp>
        <p:nvSpPr>
          <p:cNvPr id="273" name="Google Shape;273;p21"/>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8" name="Shape 278"/>
        <p:cNvGrpSpPr/>
        <p:nvPr/>
      </p:nvGrpSpPr>
      <p:grpSpPr>
        <a:xfrm>
          <a:off x="0" y="0"/>
          <a:ext cx="0" cy="0"/>
          <a:chOff x="0" y="0"/>
          <a:chExt cx="0" cy="0"/>
        </a:xfrm>
      </p:grpSpPr>
      <p:pic>
        <p:nvPicPr>
          <p:cNvPr id="279" name="Google Shape;279;p22"/>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280" name="Google Shape;280;p22"/>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1" name="Google Shape;281;p22"/>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282" name="Google Shape;282;p22"/>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22"/>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22"/>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22"/>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p22"/>
          <p:cNvSpPr txBox="1"/>
          <p:nvPr/>
        </p:nvSpPr>
        <p:spPr>
          <a:xfrm>
            <a:off x="0" y="1296700"/>
            <a:ext cx="1213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3.3   Sustainable Development Goals (SDGs)</a:t>
            </a:r>
            <a:endParaRPr b="1" i="0" sz="2400" u="none" cap="none" strike="noStrike">
              <a:solidFill>
                <a:schemeClr val="dk1"/>
              </a:solidFill>
              <a:latin typeface="Helvetica Neue"/>
              <a:ea typeface="Helvetica Neue"/>
              <a:cs typeface="Helvetica Neue"/>
              <a:sym typeface="Helvetica Neue"/>
            </a:endParaRPr>
          </a:p>
        </p:txBody>
      </p:sp>
      <p:sp>
        <p:nvSpPr>
          <p:cNvPr id="287" name="Google Shape;287;p22"/>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chemeClr val="dk1"/>
              </a:buClr>
              <a:buSzPts val="20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CEOS: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are considering the best way to supplement the EO toolkits (e.g. interoperable open data, open solutions).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is best positioned to coordinate a much-needed 3-way communication mechanism between CEOS, GEO and UN custodian agencies.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We know the ‘what’ and ‘how’, but we now need to focus on the ‘why’.  Each UN custodian agency manages its own SDG and its own data needs, and it also reports differently, which adds to the complexity.</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needs clear requirements from UN custodian agencies in order to respond.</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CEOS’s niche is to understand issues with satellite data, to optimally serve that data into the toolkit, and then to solve problems as they arise.  </a:t>
            </a:r>
            <a:endParaRPr b="1"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1100"/>
              <a:buFont typeface="Arial"/>
              <a:buNone/>
            </a:pPr>
            <a:r>
              <a:rPr b="1" i="0" lang="en-US" sz="1900" u="none" cap="none" strike="noStrike">
                <a:solidFill>
                  <a:schemeClr val="dk1"/>
                </a:solidFill>
                <a:latin typeface="Helvetica Neue"/>
                <a:ea typeface="Helvetica Neue"/>
                <a:cs typeface="Helvetica Neue"/>
                <a:sym typeface="Helvetica Neue"/>
              </a:rPr>
              <a:t>GEOSEC: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Coordinated engagement with UN custodian agencies is key to well-defined EO requirements.</a:t>
            </a:r>
            <a:endParaRPr b="1" i="0" sz="2400" u="none" cap="none" strike="noStrike">
              <a:solidFill>
                <a:srgbClr val="FF0000"/>
              </a:solidFill>
              <a:latin typeface="Helvetica Neue"/>
              <a:ea typeface="Helvetica Neue"/>
              <a:cs typeface="Helvetica Neue"/>
              <a:sym typeface="Helvetica Neue"/>
            </a:endParaRPr>
          </a:p>
        </p:txBody>
      </p:sp>
      <p:sp>
        <p:nvSpPr>
          <p:cNvPr id="288" name="Google Shape;288;p22"/>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23"/>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295" name="Google Shape;295;p23"/>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6" name="Google Shape;296;p23"/>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297" name="Google Shape;297;p23"/>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 name="Google Shape;298;p23"/>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p23"/>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 name="Google Shape;300;p23"/>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23"/>
          <p:cNvSpPr txBox="1"/>
          <p:nvPr/>
        </p:nvSpPr>
        <p:spPr>
          <a:xfrm>
            <a:off x="0" y="1296700"/>
            <a:ext cx="1213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3.3   Sustainable Development Goals (SDGs)</a:t>
            </a:r>
            <a:endParaRPr b="1" i="0" sz="2400" u="none" cap="none" strike="noStrike">
              <a:solidFill>
                <a:schemeClr val="dk1"/>
              </a:solidFill>
              <a:latin typeface="Helvetica Neue"/>
              <a:ea typeface="Helvetica Neue"/>
              <a:cs typeface="Helvetica Neue"/>
              <a:sym typeface="Helvetica Neue"/>
            </a:endParaRPr>
          </a:p>
        </p:txBody>
      </p:sp>
      <p:sp>
        <p:nvSpPr>
          <p:cNvPr id="302" name="Google Shape;302;p23"/>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Considerations</a:t>
            </a:r>
            <a:endParaRPr b="1" i="0" sz="2400" u="none" cap="none" strike="noStrike">
              <a:solidFill>
                <a:srgbClr val="FF0000"/>
              </a:solidFill>
              <a:latin typeface="Helvetica Neue"/>
              <a:ea typeface="Helvetica Neue"/>
              <a:cs typeface="Helvetica Neue"/>
              <a:sym typeface="Helvetica Neue"/>
            </a:endParaRPr>
          </a:p>
          <a:p>
            <a:pPr indent="-342900" lvl="0" marL="457200" marR="0" rtl="0" algn="l">
              <a:lnSpc>
                <a:spcPct val="100000"/>
              </a:lnSpc>
              <a:spcBef>
                <a:spcPts val="400"/>
              </a:spcBef>
              <a:spcAft>
                <a:spcPts val="0"/>
              </a:spcAft>
              <a:buClr>
                <a:schemeClr val="dk1"/>
              </a:buClr>
              <a:buSzPts val="1800"/>
              <a:buFont typeface="Arial"/>
              <a:buChar char="•"/>
            </a:pPr>
            <a:r>
              <a:rPr b="0" i="0" lang="en-US" sz="1900" u="none" cap="none" strike="noStrike">
                <a:solidFill>
                  <a:schemeClr val="dk1"/>
                </a:solidFill>
                <a:latin typeface="Helvetica Neue"/>
                <a:ea typeface="Helvetica Neue"/>
                <a:cs typeface="Helvetica Neue"/>
                <a:sym typeface="Helvetica Neue"/>
              </a:rPr>
              <a:t>GEO is asked to </a:t>
            </a:r>
            <a:r>
              <a:rPr b="0" i="0" lang="en-US" sz="1800" u="none" cap="none" strike="noStrike">
                <a:solidFill>
                  <a:schemeClr val="dk1"/>
                </a:solidFill>
                <a:latin typeface="Helvetica Neue"/>
                <a:ea typeface="Helvetica Neue"/>
                <a:cs typeface="Helvetica Neue"/>
                <a:sym typeface="Helvetica Neue"/>
              </a:rPr>
              <a:t>consider</a:t>
            </a:r>
            <a:r>
              <a:rPr b="0" i="0" lang="en-US" sz="1900" u="none" cap="none" strike="noStrike">
                <a:solidFill>
                  <a:schemeClr val="dk1"/>
                </a:solidFill>
                <a:latin typeface="Helvetica Neue"/>
                <a:ea typeface="Helvetica Neue"/>
                <a:cs typeface="Helvetica Neue"/>
                <a:sym typeface="Helvetica Neue"/>
              </a:rPr>
              <a:t> integrating new CEOS products into its toolkit platforms, and to work with CEOS on technical bridges between EO toolkits for integration purposes.</a:t>
            </a:r>
            <a:endParaRPr b="0" i="0" sz="19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400"/>
              </a:spcBef>
              <a:spcAft>
                <a:spcPts val="0"/>
              </a:spcAft>
              <a:buClr>
                <a:schemeClr val="dk1"/>
              </a:buClr>
              <a:buSzPts val="1800"/>
              <a:buFont typeface="Arial"/>
              <a:buChar char="•"/>
            </a:pPr>
            <a:r>
              <a:rPr b="0" i="0" lang="en-US" sz="1900" u="none" cap="none" strike="noStrike">
                <a:solidFill>
                  <a:schemeClr val="dk1"/>
                </a:solidFill>
                <a:latin typeface="Helvetica Neue"/>
                <a:ea typeface="Helvetica Neue"/>
                <a:cs typeface="Helvetica Neue"/>
                <a:sym typeface="Helvetica Neue"/>
              </a:rPr>
              <a:t>GEO is asked to consider assisting CEOS in identifying external resources for new EO toolkits.</a:t>
            </a:r>
            <a:endParaRPr b="0" i="0" sz="19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400"/>
              </a:spcBef>
              <a:spcAft>
                <a:spcPts val="0"/>
              </a:spcAft>
              <a:buClr>
                <a:srgbClr val="000000"/>
              </a:buClr>
              <a:buSzPts val="19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Actions</a:t>
            </a:r>
            <a:endParaRPr b="1" i="0" sz="1800" u="none" cap="none" strike="noStrike">
              <a:solidFill>
                <a:srgbClr val="002569"/>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1" i="0" lang="en-US" sz="1800" u="none" cap="none" strike="noStrike">
                <a:solidFill>
                  <a:schemeClr val="dk1"/>
                </a:solidFill>
                <a:latin typeface="Helvetica Neue"/>
                <a:ea typeface="Helvetica Neue"/>
                <a:cs typeface="Helvetica Neue"/>
                <a:sym typeface="Helvetica Neue"/>
              </a:rPr>
              <a:t>GEO (Laurent Durieux)</a:t>
            </a:r>
            <a:r>
              <a:rPr b="0" i="0" lang="en-US" sz="1800" u="none" cap="none" strike="noStrike">
                <a:solidFill>
                  <a:schemeClr val="dk1"/>
                </a:solidFill>
                <a:latin typeface="Helvetica Neue"/>
                <a:ea typeface="Helvetica Neue"/>
                <a:cs typeface="Helvetica Neue"/>
                <a:sym typeface="Helvetica Neue"/>
              </a:rPr>
              <a:t> to work with </a:t>
            </a:r>
            <a:r>
              <a:rPr b="1" i="0" lang="en-US" sz="1800" u="none" cap="none" strike="noStrike">
                <a:solidFill>
                  <a:schemeClr val="dk1"/>
                </a:solidFill>
                <a:latin typeface="Helvetica Neue"/>
                <a:ea typeface="Helvetica Neue"/>
                <a:cs typeface="Helvetica Neue"/>
                <a:sym typeface="Helvetica Neue"/>
              </a:rPr>
              <a:t>CEOS (Brian Killough)</a:t>
            </a:r>
            <a:r>
              <a:rPr b="0" i="0" lang="en-US" sz="1800" u="none" cap="none" strike="noStrike">
                <a:solidFill>
                  <a:schemeClr val="dk1"/>
                </a:solidFill>
                <a:latin typeface="Helvetica Neue"/>
                <a:ea typeface="Helvetica Neue"/>
                <a:cs typeface="Helvetica Neue"/>
                <a:sym typeface="Helvetica Neue"/>
              </a:rPr>
              <a:t> to define a description of the needs of CEOS from GEO in terms of better engagement with UN Custodian Agencies on SDGs.</a:t>
            </a:r>
            <a:endParaRPr b="0" i="0" sz="1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p:txBody>
      </p:sp>
      <p:sp>
        <p:nvSpPr>
          <p:cNvPr id="303" name="Google Shape;303;p23"/>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310" name="Google Shape;310;p24"/>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1" name="Google Shape;311;p24"/>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312" name="Google Shape;312;p24"/>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p24"/>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4" name="Google Shape;314;p24"/>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5" name="Google Shape;315;p24"/>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p24"/>
          <p:cNvSpPr txBox="1"/>
          <p:nvPr/>
        </p:nvSpPr>
        <p:spPr>
          <a:xfrm>
            <a:off x="0" y="1296700"/>
            <a:ext cx="1213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3.4   Disaster Risk Reduction and Response</a:t>
            </a:r>
            <a:endParaRPr b="1" i="0" sz="2400" u="none" cap="none" strike="noStrike">
              <a:solidFill>
                <a:schemeClr val="dk1"/>
              </a:solidFill>
              <a:latin typeface="Helvetica Neue"/>
              <a:ea typeface="Helvetica Neue"/>
              <a:cs typeface="Helvetica Neue"/>
              <a:sym typeface="Helvetica Neue"/>
            </a:endParaRPr>
          </a:p>
        </p:txBody>
      </p:sp>
      <p:sp>
        <p:nvSpPr>
          <p:cNvPr id="317" name="Google Shape;317;p24"/>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chemeClr val="dk1"/>
              </a:buClr>
              <a:buSzPts val="20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CEOS: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and GEO have a new and effective strategic partnership through the CEOS WGDisasters and the GEO DRR WG.</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 EO Risk toolkit provides tangible ways for countries to report on on the Sendai Framework.</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and CEOS engagement with the OGC has been beneficial for disaster applications.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Teh Recovery Observatory (RO) is supporting the Post Disaster Needs Assessment (PDNA).</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is the main broker to the key stakeholders.</a:t>
            </a:r>
            <a:endParaRPr b="1"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1100"/>
              <a:buFont typeface="Arial"/>
              <a:buNone/>
            </a:pPr>
            <a:r>
              <a:rPr b="1" i="0" lang="en-US" sz="1900" u="none" cap="none" strike="noStrike">
                <a:solidFill>
                  <a:schemeClr val="dk1"/>
                </a:solidFill>
                <a:latin typeface="Helvetica Neue"/>
                <a:ea typeface="Helvetica Neue"/>
                <a:cs typeface="Helvetica Neue"/>
                <a:sym typeface="Helvetica Neue"/>
              </a:rPr>
              <a:t>GEOSEC: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800" u="none" cap="none" strike="noStrike">
                <a:solidFill>
                  <a:schemeClr val="dk1"/>
                </a:solidFill>
                <a:latin typeface="Helvetica Neue"/>
                <a:ea typeface="Helvetica Neue"/>
                <a:cs typeface="Helvetica Neue"/>
                <a:sym typeface="Helvetica Neue"/>
              </a:rPr>
              <a:t>GSNL is a good example of collaboration between CEOS and GEO, although challenges in establishing new sites in developing countries remain.</a:t>
            </a:r>
            <a:endParaRPr b="0" i="0" sz="18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OGC Pilots have demonstrated the value of ARD. A User and Provider Readiness Guide has been  established.</a:t>
            </a:r>
            <a:endParaRPr b="1" i="0" sz="2400" u="none" cap="none" strike="noStrike">
              <a:solidFill>
                <a:srgbClr val="FF0000"/>
              </a:solidFill>
              <a:latin typeface="Helvetica Neue"/>
              <a:ea typeface="Helvetica Neue"/>
              <a:cs typeface="Helvetica Neue"/>
              <a:sym typeface="Helvetica Neue"/>
            </a:endParaRPr>
          </a:p>
        </p:txBody>
      </p:sp>
      <p:sp>
        <p:nvSpPr>
          <p:cNvPr id="318" name="Google Shape;318;p24"/>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25"/>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325" name="Google Shape;325;p25"/>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6" name="Google Shape;326;p25"/>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327" name="Google Shape;327;p25"/>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p25"/>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p25"/>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25"/>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1" name="Google Shape;331;p25"/>
          <p:cNvSpPr txBox="1"/>
          <p:nvPr/>
        </p:nvSpPr>
        <p:spPr>
          <a:xfrm>
            <a:off x="0" y="1296700"/>
            <a:ext cx="1213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3.4   Disaster Risk Reduction and Response</a:t>
            </a:r>
            <a:endParaRPr b="1" i="0" sz="2400" u="none" cap="none" strike="noStrike">
              <a:solidFill>
                <a:schemeClr val="dk1"/>
              </a:solidFill>
              <a:latin typeface="Helvetica Neue"/>
              <a:ea typeface="Helvetica Neue"/>
              <a:cs typeface="Helvetica Neue"/>
              <a:sym typeface="Helvetica Neue"/>
            </a:endParaRPr>
          </a:p>
        </p:txBody>
      </p:sp>
      <p:sp>
        <p:nvSpPr>
          <p:cNvPr id="332" name="Google Shape;332;p25"/>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Considerations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 GEO DRR WG to consider ways to engage less developed countries in GNSL.</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 CEOS WGDisasters to work with the GEO DRR WG to consider ways to work with regional GEOs, including ways to gain a better understanding of what contributions CEOS could make related to regional GEO requirements.</a:t>
            </a:r>
            <a:endParaRPr b="1" i="0" sz="2400" u="none" cap="none" strike="noStrike">
              <a:solidFill>
                <a:srgbClr val="FF0000"/>
              </a:solidFill>
              <a:latin typeface="Helvetica Neue"/>
              <a:ea typeface="Helvetica Neue"/>
              <a:cs typeface="Helvetica Neue"/>
              <a:sym typeface="Helvetica Neue"/>
            </a:endParaRPr>
          </a:p>
        </p:txBody>
      </p:sp>
      <p:sp>
        <p:nvSpPr>
          <p:cNvPr id="333" name="Google Shape;333;p25"/>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8"/>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70" name="Google Shape;70;p8"/>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 name="Google Shape;71;p8"/>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72" name="Google Shape;72;p8"/>
          <p:cNvSpPr/>
          <p:nvPr/>
        </p:nvSpPr>
        <p:spPr>
          <a:xfrm>
            <a:off x="0" y="6447295"/>
            <a:ext cx="12192000" cy="410705"/>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8"/>
          <p:cNvSpPr txBox="1"/>
          <p:nvPr/>
        </p:nvSpPr>
        <p:spPr>
          <a:xfrm>
            <a:off x="122542" y="6467981"/>
            <a:ext cx="114079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
        <p:nvSpPr>
          <p:cNvPr id="74" name="Google Shape;74;p8"/>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8"/>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8"/>
          <p:cNvSpPr/>
          <p:nvPr/>
        </p:nvSpPr>
        <p:spPr>
          <a:xfrm>
            <a:off x="6147678" y="556881"/>
            <a:ext cx="251792" cy="251792"/>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8"/>
          <p:cNvSpPr txBox="1"/>
          <p:nvPr/>
        </p:nvSpPr>
        <p:spPr>
          <a:xfrm>
            <a:off x="2099000" y="1296700"/>
            <a:ext cx="772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 name="Google Shape;78;p8"/>
          <p:cNvSpPr txBox="1"/>
          <p:nvPr/>
        </p:nvSpPr>
        <p:spPr>
          <a:xfrm>
            <a:off x="160950" y="1373300"/>
            <a:ext cx="11870100" cy="525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500"/>
              </a:spcBef>
              <a:spcAft>
                <a:spcPts val="0"/>
              </a:spcAft>
              <a:buClr>
                <a:srgbClr val="000000"/>
              </a:buClr>
              <a:buSzPts val="2400"/>
              <a:buFont typeface="Arial"/>
              <a:buNone/>
            </a:pPr>
            <a:r>
              <a:rPr b="1" i="0" lang="en-US" sz="2400" u="sng" cap="none" strike="noStrike">
                <a:solidFill>
                  <a:schemeClr val="dk1"/>
                </a:solidFill>
                <a:latin typeface="Helvetica Neue"/>
                <a:ea typeface="Helvetica Neue"/>
                <a:cs typeface="Helvetica Neue"/>
                <a:sym typeface="Helvetica Neue"/>
              </a:rPr>
              <a:t>1.0   Welcome and Introductions</a:t>
            </a:r>
            <a:endParaRPr b="1" i="0" sz="24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381000" lvl="0" marL="4572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Helvetica Neue"/>
                <a:ea typeface="Helvetica Neue"/>
                <a:cs typeface="Helvetica Neue"/>
                <a:sym typeface="Helvetica Neue"/>
              </a:rPr>
              <a:t>Simonetta Cheli (SIT Chair)</a:t>
            </a:r>
            <a:endParaRPr b="0" i="0" sz="24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50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Responding to user needs and political context is even more important now than it ever has been.</a:t>
            </a:r>
            <a:endParaRPr b="0" i="0" sz="24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50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381000" lvl="0" marL="4572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Helvetica Neue"/>
                <a:ea typeface="Helvetica Neue"/>
                <a:cs typeface="Helvetica Neue"/>
                <a:sym typeface="Helvetica Neue"/>
              </a:rPr>
              <a:t>Yana Gevorgyan (GEOSEC Director)</a:t>
            </a:r>
            <a:endParaRPr b="0" i="0" sz="24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50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The user community is expanding, but resources limited.  We therefore need a strategy to optimise capabilities between CEOS and GEO for greatest impact.</a:t>
            </a:r>
            <a:endParaRPr b="0" i="0" sz="2400" u="none" cap="none" strike="noStrike">
              <a:solidFill>
                <a:srgbClr val="00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8" name="Shape 338"/>
        <p:cNvGrpSpPr/>
        <p:nvPr/>
      </p:nvGrpSpPr>
      <p:grpSpPr>
        <a:xfrm>
          <a:off x="0" y="0"/>
          <a:ext cx="0" cy="0"/>
          <a:chOff x="0" y="0"/>
          <a:chExt cx="0" cy="0"/>
        </a:xfrm>
      </p:grpSpPr>
      <p:pic>
        <p:nvPicPr>
          <p:cNvPr id="339" name="Google Shape;339;p26"/>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340" name="Google Shape;340;p26"/>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1" name="Google Shape;341;p26"/>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342" name="Google Shape;342;p26"/>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26"/>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26"/>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26"/>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26"/>
          <p:cNvSpPr txBox="1"/>
          <p:nvPr/>
        </p:nvSpPr>
        <p:spPr>
          <a:xfrm>
            <a:off x="0" y="1296700"/>
            <a:ext cx="12136200" cy="923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3.5   Marine-related activities in support of the UN Decade of Ocean Science for Sustainable Development</a:t>
            </a:r>
            <a:endParaRPr b="1" i="0" sz="2400" u="none" cap="none" strike="noStrike">
              <a:solidFill>
                <a:schemeClr val="dk1"/>
              </a:solidFill>
              <a:latin typeface="Helvetica Neue"/>
              <a:ea typeface="Helvetica Neue"/>
              <a:cs typeface="Helvetica Neue"/>
              <a:sym typeface="Helvetica Neue"/>
            </a:endParaRPr>
          </a:p>
        </p:txBody>
      </p:sp>
      <p:sp>
        <p:nvSpPr>
          <p:cNvPr id="347" name="Google Shape;347;p26"/>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chemeClr val="dk1"/>
              </a:buClr>
              <a:buSzPts val="20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t/>
            </a:r>
            <a:endParaRPr b="1"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CEOS: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has a vital role to play in the new GEO Ocean-Climate Nexus (National Climate Assessments, Support to NAPS, blue carbon monitoring).</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Ocean biodiversity is of mutual interest (fisheries, blue carbon monitoring, habitat &amp; marine protected areas).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 new (i.e. sustainable) blue economy is also a topic where collaboration with GEO is important (coastline / bathymetric changes, marine litter &amp; pollution, sustainable tourism).</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 CEOS COVERAGE initiative aims to enable more widespread integrated use of interagency satellite data in support of ocean science &amp; applications for societal benefit by addressing constraints to access synergistic use of multidisciplinary EO.</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Within the CEOS GST strategy there is an action focused specifically on oceans.</a:t>
            </a:r>
            <a:endParaRPr b="1" i="0" sz="2400" u="none" cap="none" strike="noStrike">
              <a:solidFill>
                <a:srgbClr val="FF0000"/>
              </a:solidFill>
              <a:latin typeface="Helvetica Neue"/>
              <a:ea typeface="Helvetica Neue"/>
              <a:cs typeface="Helvetica Neue"/>
              <a:sym typeface="Helvetica Neue"/>
            </a:endParaRPr>
          </a:p>
        </p:txBody>
      </p:sp>
      <p:sp>
        <p:nvSpPr>
          <p:cNvPr id="348" name="Google Shape;348;p26"/>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3" name="Shape 353"/>
        <p:cNvGrpSpPr/>
        <p:nvPr/>
      </p:nvGrpSpPr>
      <p:grpSpPr>
        <a:xfrm>
          <a:off x="0" y="0"/>
          <a:ext cx="0" cy="0"/>
          <a:chOff x="0" y="0"/>
          <a:chExt cx="0" cy="0"/>
        </a:xfrm>
      </p:grpSpPr>
      <p:pic>
        <p:nvPicPr>
          <p:cNvPr id="354" name="Google Shape;354;p27"/>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355" name="Google Shape;355;p27"/>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6" name="Google Shape;356;p27"/>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357" name="Google Shape;357;p27"/>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27"/>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27"/>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27"/>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27"/>
          <p:cNvSpPr txBox="1"/>
          <p:nvPr/>
        </p:nvSpPr>
        <p:spPr>
          <a:xfrm>
            <a:off x="0" y="1296700"/>
            <a:ext cx="12136200" cy="923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3.5   Marine-related activities in support of the UN Decade of Ocean Science for Sustainable Development</a:t>
            </a:r>
            <a:endParaRPr b="1" i="0" sz="2400" u="none" cap="none" strike="noStrike">
              <a:solidFill>
                <a:schemeClr val="dk1"/>
              </a:solidFill>
              <a:latin typeface="Helvetica Neue"/>
              <a:ea typeface="Helvetica Neue"/>
              <a:cs typeface="Helvetica Neue"/>
              <a:sym typeface="Helvetica Neue"/>
            </a:endParaRPr>
          </a:p>
        </p:txBody>
      </p:sp>
      <p:sp>
        <p:nvSpPr>
          <p:cNvPr id="362" name="Google Shape;362;p27"/>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chemeClr val="dk1"/>
              </a:buClr>
              <a:buSzPts val="20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1100"/>
              <a:buFont typeface="Arial"/>
              <a:buNone/>
            </a:pPr>
            <a:r>
              <a:rPr b="1" i="0" lang="en-US" sz="1900" u="none" cap="none" strike="noStrike">
                <a:solidFill>
                  <a:schemeClr val="dk1"/>
                </a:solidFill>
                <a:latin typeface="Helvetica Neue"/>
                <a:ea typeface="Helvetica Neue"/>
                <a:cs typeface="Helvetica Neue"/>
                <a:sym typeface="Helvetica Neue"/>
              </a:rPr>
              <a:t>GEOSEC: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is serving as the interface between UN custodian agencies and CEOS, and then out to users.  The user side is covered very well and there is a natural link through CEOS COAST, COVERAGE and some of the CEOS VCs.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Blue Planet is looking into being an “implementing partner” in the UN Decade of Ocean Science for Sustainable Development.</a:t>
            </a:r>
            <a:endParaRPr b="1" i="0" sz="2400" u="none" cap="none" strike="noStrike">
              <a:solidFill>
                <a:srgbClr val="FF0000"/>
              </a:solidFill>
              <a:latin typeface="Helvetica Neue"/>
              <a:ea typeface="Helvetica Neue"/>
              <a:cs typeface="Helvetica Neue"/>
              <a:sym typeface="Helvetica Neue"/>
            </a:endParaRPr>
          </a:p>
        </p:txBody>
      </p:sp>
      <p:sp>
        <p:nvSpPr>
          <p:cNvPr id="363" name="Google Shape;363;p27"/>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28"/>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370" name="Google Shape;370;p28"/>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1" name="Google Shape;371;p28"/>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372" name="Google Shape;372;p28"/>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28"/>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28"/>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28"/>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28"/>
          <p:cNvSpPr txBox="1"/>
          <p:nvPr/>
        </p:nvSpPr>
        <p:spPr>
          <a:xfrm>
            <a:off x="0" y="1296700"/>
            <a:ext cx="12136200" cy="923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3.5   Marine-related activities in support of the UN Decade of Ocean Science for Sustainable Development</a:t>
            </a:r>
            <a:endParaRPr b="1" i="0" sz="2400" u="none" cap="none" strike="noStrike">
              <a:solidFill>
                <a:schemeClr val="dk1"/>
              </a:solidFill>
              <a:latin typeface="Helvetica Neue"/>
              <a:ea typeface="Helvetica Neue"/>
              <a:cs typeface="Helvetica Neue"/>
              <a:sym typeface="Helvetica Neue"/>
            </a:endParaRPr>
          </a:p>
        </p:txBody>
      </p:sp>
      <p:sp>
        <p:nvSpPr>
          <p:cNvPr id="377" name="Google Shape;377;p28"/>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Considerations</a:t>
            </a:r>
            <a:endParaRPr b="1" i="0" sz="2400" u="none" cap="none" strike="noStrike">
              <a:solidFill>
                <a:srgbClr val="FF0000"/>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is encouraged to consider defining ARD standards for marine datasets (CEOS is already working on this for inland waters) with a view to these standards being applied, accepted and understood as widely as possible.</a:t>
            </a:r>
            <a:endParaRPr b="0" i="0" sz="19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Actions</a:t>
            </a:r>
            <a:endParaRPr b="1" i="0" sz="1800" u="none" cap="none" strike="noStrike">
              <a:solidFill>
                <a:srgbClr val="002569"/>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1" i="0" lang="en-US" sz="1800" u="none" cap="none" strike="noStrike">
                <a:solidFill>
                  <a:schemeClr val="dk1"/>
                </a:solidFill>
                <a:latin typeface="Helvetica Neue"/>
                <a:ea typeface="Helvetica Neue"/>
                <a:cs typeface="Helvetica Neue"/>
                <a:sym typeface="Helvetica Neue"/>
              </a:rPr>
              <a:t>GEO </a:t>
            </a:r>
            <a:r>
              <a:rPr b="0" i="0" lang="en-US" sz="1800" u="none" cap="none" strike="noStrike">
                <a:solidFill>
                  <a:schemeClr val="dk1"/>
                </a:solidFill>
                <a:latin typeface="Helvetica Neue"/>
                <a:ea typeface="Helvetica Neue"/>
                <a:cs typeface="Helvetica Neue"/>
                <a:sym typeface="Helvetica Neue"/>
              </a:rPr>
              <a:t>(</a:t>
            </a:r>
            <a:r>
              <a:rPr b="1" i="0" lang="en-US" sz="1800" u="none" cap="none" strike="noStrike">
                <a:solidFill>
                  <a:schemeClr val="dk1"/>
                </a:solidFill>
                <a:latin typeface="Helvetica Neue"/>
                <a:ea typeface="Helvetica Neue"/>
                <a:cs typeface="Helvetica Neue"/>
                <a:sym typeface="Helvetica Neue"/>
              </a:rPr>
              <a:t>Douglas Cripe</a:t>
            </a:r>
            <a:r>
              <a:rPr b="0" i="0" lang="en-US" sz="1800" u="none" cap="none" strike="noStrike">
                <a:solidFill>
                  <a:schemeClr val="dk1"/>
                </a:solidFill>
                <a:latin typeface="Helvetica Neue"/>
                <a:ea typeface="Helvetica Neue"/>
                <a:cs typeface="Helvetica Neue"/>
                <a:sym typeface="Helvetica Neue"/>
              </a:rPr>
              <a:t>)</a:t>
            </a:r>
            <a:r>
              <a:rPr b="1" i="0" lang="en-US" sz="1800" u="none" cap="none" strike="noStrike">
                <a:solidFill>
                  <a:schemeClr val="dk1"/>
                </a:solidFill>
                <a:latin typeface="Helvetica Neue"/>
                <a:ea typeface="Helvetica Neue"/>
                <a:cs typeface="Helvetica Neue"/>
                <a:sym typeface="Helvetica Neue"/>
              </a:rPr>
              <a:t> </a:t>
            </a:r>
            <a:r>
              <a:rPr b="0" i="0" lang="en-US" sz="1800" u="none" cap="none" strike="noStrike">
                <a:solidFill>
                  <a:schemeClr val="dk1"/>
                </a:solidFill>
                <a:latin typeface="Helvetica Neue"/>
                <a:ea typeface="Helvetica Neue"/>
                <a:cs typeface="Helvetica Neue"/>
                <a:sym typeface="Helvetica Neue"/>
              </a:rPr>
              <a:t>to send details of a request from IGWCO for CEOS participation.</a:t>
            </a:r>
            <a:endParaRPr b="1" i="0" sz="2400" u="none" cap="none" strike="noStrike">
              <a:solidFill>
                <a:srgbClr val="FF0000"/>
              </a:solidFill>
              <a:latin typeface="Helvetica Neue"/>
              <a:ea typeface="Helvetica Neue"/>
              <a:cs typeface="Helvetica Neue"/>
              <a:sym typeface="Helvetica Neue"/>
            </a:endParaRPr>
          </a:p>
        </p:txBody>
      </p:sp>
      <p:sp>
        <p:nvSpPr>
          <p:cNvPr id="378" name="Google Shape;378;p28"/>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 name="Shape 83"/>
        <p:cNvGrpSpPr/>
        <p:nvPr/>
      </p:nvGrpSpPr>
      <p:grpSpPr>
        <a:xfrm>
          <a:off x="0" y="0"/>
          <a:ext cx="0" cy="0"/>
          <a:chOff x="0" y="0"/>
          <a:chExt cx="0" cy="0"/>
        </a:xfrm>
      </p:grpSpPr>
      <p:pic>
        <p:nvPicPr>
          <p:cNvPr id="84" name="Google Shape;84;p9"/>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85" name="Google Shape;85;p9"/>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9"/>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87" name="Google Shape;87;p9"/>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9"/>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9"/>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9"/>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9"/>
          <p:cNvSpPr txBox="1"/>
          <p:nvPr/>
        </p:nvSpPr>
        <p:spPr>
          <a:xfrm>
            <a:off x="2099000" y="1296700"/>
            <a:ext cx="772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sng" cap="none" strike="noStrike">
                <a:solidFill>
                  <a:schemeClr val="dk1"/>
                </a:solidFill>
                <a:latin typeface="Helvetica Neue"/>
                <a:ea typeface="Helvetica Neue"/>
                <a:cs typeface="Helvetica Neue"/>
                <a:sym typeface="Helvetica Neue"/>
              </a:rPr>
              <a:t>2.0   Overarching</a:t>
            </a:r>
            <a:endParaRPr b="0" i="0" sz="2400" u="sng" cap="none" strike="noStrike">
              <a:solidFill>
                <a:schemeClr val="dk1"/>
              </a:solidFill>
              <a:latin typeface="Arial"/>
              <a:ea typeface="Arial"/>
              <a:cs typeface="Arial"/>
              <a:sym typeface="Arial"/>
            </a:endParaRPr>
          </a:p>
        </p:txBody>
      </p:sp>
      <p:sp>
        <p:nvSpPr>
          <p:cNvPr id="92" name="Google Shape;92;p9"/>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2100" u="none" cap="none" strike="noStrike">
                <a:solidFill>
                  <a:schemeClr val="dk1"/>
                </a:solidFill>
                <a:latin typeface="Helvetica Neue"/>
                <a:ea typeface="Helvetica Neue"/>
                <a:cs typeface="Helvetica Neue"/>
                <a:sym typeface="Helvetica Neue"/>
              </a:rPr>
              <a:t>CEOS: </a:t>
            </a:r>
            <a:endParaRPr b="1"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50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CEOS is the ‘space arm’ of GEO and continues to commit significant time and resources to its activities, priorities and strategic vision.</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The 2022 CEOS Chair has three main priority areas:</a:t>
            </a:r>
            <a:endParaRPr b="0" i="0" sz="2100" u="none" cap="none" strike="noStrike">
              <a:solidFill>
                <a:schemeClr val="dk1"/>
              </a:solidFill>
              <a:latin typeface="Helvetica Neue"/>
              <a:ea typeface="Helvetica Neue"/>
              <a:cs typeface="Helvetica Neue"/>
              <a:sym typeface="Helvetica Neue"/>
            </a:endParaRPr>
          </a:p>
          <a:p>
            <a:pPr indent="-342900" lvl="0" marL="1371600" marR="0" rtl="0" algn="l">
              <a:lnSpc>
                <a:spcPct val="9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Disaster Risk Reduction and Response &amp; Capacity Building</a:t>
            </a:r>
            <a:endParaRPr b="0" i="0" sz="1800" u="none" cap="none" strike="noStrike">
              <a:solidFill>
                <a:schemeClr val="dk1"/>
              </a:solidFill>
              <a:latin typeface="Arial"/>
              <a:ea typeface="Arial"/>
              <a:cs typeface="Arial"/>
              <a:sym typeface="Arial"/>
            </a:endParaRPr>
          </a:p>
          <a:p>
            <a:pPr indent="-342900" lvl="0" marL="1371600" marR="0" rtl="0" algn="l">
              <a:lnSpc>
                <a:spcPct val="9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Ensuring strong and unified support from CEOS to the UNFCCC Global Stocktake</a:t>
            </a:r>
            <a:endParaRPr b="0" i="1" sz="1800" u="none" cap="none" strike="noStrike">
              <a:solidFill>
                <a:schemeClr val="dk1"/>
              </a:solidFill>
              <a:latin typeface="Arial"/>
              <a:ea typeface="Arial"/>
              <a:cs typeface="Arial"/>
              <a:sym typeface="Arial"/>
            </a:endParaRPr>
          </a:p>
          <a:p>
            <a:pPr indent="-342900" lvl="0" marL="1371600" marR="0" rtl="0" algn="l">
              <a:lnSpc>
                <a:spcPct val="9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Support to CEOS Cal/Val Initiatives</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CEOS space agencies are looking for active engagement with GEO as they start to redefine how to engage with ‘new space’, including both up-stream and down-stream, and across all continents.</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As a ‘best efforts’ organisation, CEOS can more effectively respond to any requests from GEO for support or involvement if that request is very clearly defined, stakeholders engaged and priorities identified.</a:t>
            </a:r>
            <a:endParaRPr b="1" i="0" sz="2000" u="none" cap="none" strike="noStrike">
              <a:solidFill>
                <a:srgbClr val="002569"/>
              </a:solidFill>
              <a:latin typeface="Helvetica Neue"/>
              <a:ea typeface="Helvetica Neue"/>
              <a:cs typeface="Helvetica Neue"/>
              <a:sym typeface="Helvetica Neue"/>
            </a:endParaRPr>
          </a:p>
        </p:txBody>
      </p:sp>
      <p:sp>
        <p:nvSpPr>
          <p:cNvPr id="93" name="Google Shape;93;p9"/>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 name="Shape 98"/>
        <p:cNvGrpSpPr/>
        <p:nvPr/>
      </p:nvGrpSpPr>
      <p:grpSpPr>
        <a:xfrm>
          <a:off x="0" y="0"/>
          <a:ext cx="0" cy="0"/>
          <a:chOff x="0" y="0"/>
          <a:chExt cx="0" cy="0"/>
        </a:xfrm>
      </p:grpSpPr>
      <p:pic>
        <p:nvPicPr>
          <p:cNvPr id="99" name="Google Shape;99;p10"/>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100" name="Google Shape;100;p10"/>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1" name="Google Shape;101;p10"/>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102" name="Google Shape;102;p10"/>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0"/>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10"/>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10"/>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10"/>
          <p:cNvSpPr txBox="1"/>
          <p:nvPr/>
        </p:nvSpPr>
        <p:spPr>
          <a:xfrm>
            <a:off x="2099000" y="1296700"/>
            <a:ext cx="772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sng" cap="none" strike="noStrike">
                <a:solidFill>
                  <a:schemeClr val="dk1"/>
                </a:solidFill>
                <a:latin typeface="Helvetica Neue"/>
                <a:ea typeface="Helvetica Neue"/>
                <a:cs typeface="Helvetica Neue"/>
                <a:sym typeface="Helvetica Neue"/>
              </a:rPr>
              <a:t>2.0   Overarching</a:t>
            </a:r>
            <a:endParaRPr b="0" i="0" sz="2400" u="sng" cap="none" strike="noStrike">
              <a:solidFill>
                <a:schemeClr val="dk1"/>
              </a:solidFill>
              <a:latin typeface="Arial"/>
              <a:ea typeface="Arial"/>
              <a:cs typeface="Arial"/>
              <a:sym typeface="Arial"/>
            </a:endParaRPr>
          </a:p>
        </p:txBody>
      </p:sp>
      <p:sp>
        <p:nvSpPr>
          <p:cNvPr id="107" name="Google Shape;107;p10"/>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100"/>
              <a:buFont typeface="Arial"/>
              <a:buNone/>
            </a:pPr>
            <a:r>
              <a:rPr b="1" i="0" lang="en-US" sz="2100" u="none" cap="none" strike="noStrike">
                <a:solidFill>
                  <a:schemeClr val="dk1"/>
                </a:solidFill>
                <a:latin typeface="Helvetica Neue"/>
                <a:ea typeface="Helvetica Neue"/>
                <a:cs typeface="Helvetica Neue"/>
                <a:sym typeface="Helvetica Neue"/>
              </a:rPr>
              <a:t>GEOSEC: </a:t>
            </a:r>
            <a:endParaRPr b="1"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50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Seeking to promote integration / synergies by understanding interactions between programmatic activities with the ultimate aim to inform policy frameworks.</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Public-private engagement is evolving, as are mechanisms within GEO to bridge the digital divide.  Open knowledge and building trust relationships are important aspects to this.</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GEO can play as neutral broker between Governments &amp; the private sector data, science &amp; policy, and Space agencies &amp; UN bodies.</a:t>
            </a:r>
            <a:endParaRPr b="0" i="0" sz="18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Integration of CEOS projects and the GEO Work Programme (GWP) is key, including extensions of operational services, e.g. GEOGLOWS.</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GEO has established an expert advisory group to re-assess the GEOSS concept.</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GEO plans to expand and grow the EO toolkits.</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The GEOSEC want to establish a high impact portfolio for post-2025.</a:t>
            </a:r>
            <a:endParaRPr b="1" i="0" sz="2100" u="none" cap="none" strike="noStrike">
              <a:solidFill>
                <a:schemeClr val="dk1"/>
              </a:solidFill>
              <a:latin typeface="Helvetica Neue"/>
              <a:ea typeface="Helvetica Neue"/>
              <a:cs typeface="Helvetica Neue"/>
              <a:sym typeface="Helvetica Neue"/>
            </a:endParaRPr>
          </a:p>
          <a:p>
            <a:pPr indent="0" lvl="0" marL="4572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p:txBody>
      </p:sp>
      <p:sp>
        <p:nvSpPr>
          <p:cNvPr id="108" name="Google Shape;108;p10"/>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1"/>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115" name="Google Shape;115;p11"/>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6" name="Google Shape;116;p11"/>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117" name="Google Shape;117;p11"/>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11"/>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11"/>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11"/>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11"/>
          <p:cNvSpPr txBox="1"/>
          <p:nvPr/>
        </p:nvSpPr>
        <p:spPr>
          <a:xfrm>
            <a:off x="2099000" y="1296700"/>
            <a:ext cx="77262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sng" cap="none" strike="noStrike">
                <a:solidFill>
                  <a:schemeClr val="dk1"/>
                </a:solidFill>
                <a:latin typeface="Helvetica Neue"/>
                <a:ea typeface="Helvetica Neue"/>
                <a:cs typeface="Helvetica Neue"/>
                <a:sym typeface="Helvetica Neue"/>
              </a:rPr>
              <a:t>2.0   Overarching</a:t>
            </a:r>
            <a:endParaRPr b="0" i="0" sz="2400" u="sng" cap="none" strike="noStrike">
              <a:solidFill>
                <a:schemeClr val="dk1"/>
              </a:solidFill>
              <a:latin typeface="Arial"/>
              <a:ea typeface="Arial"/>
              <a:cs typeface="Arial"/>
              <a:sym typeface="Arial"/>
            </a:endParaRPr>
          </a:p>
        </p:txBody>
      </p:sp>
      <p:sp>
        <p:nvSpPr>
          <p:cNvPr id="122" name="Google Shape;122;p11"/>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Considerations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361950" lvl="0" marL="457200" marR="0" rtl="0" algn="l">
              <a:lnSpc>
                <a:spcPct val="100000"/>
              </a:lnSpc>
              <a:spcBef>
                <a:spcPts val="50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GEO to consider exploring ways to include CEOS in strategic governance and leadership of GEO; CEOS involvement in GEO post-2025 process is vital.</a:t>
            </a:r>
            <a:endParaRPr b="0" i="0" sz="2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100"/>
              <a:buFont typeface="Arial"/>
              <a:buNone/>
            </a:pPr>
            <a:r>
              <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50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GEO to consider more clearly defining a strategy for CEOS to best respond to the GWP and user requirements, including providing the vital bridge between CEOS and stakeholders to better prioritise requests.</a:t>
            </a:r>
            <a:endParaRPr b="0" i="0" sz="2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100"/>
              <a:buFont typeface="Arial"/>
              <a:buNone/>
            </a:pPr>
            <a:r>
              <a:t/>
            </a:r>
            <a:endParaRPr b="0" i="0" sz="2100" u="none" cap="none" strike="noStrike">
              <a:solidFill>
                <a:schemeClr val="dk1"/>
              </a:solidFill>
              <a:latin typeface="Helvetica Neue"/>
              <a:ea typeface="Helvetica Neue"/>
              <a:cs typeface="Helvetica Neue"/>
              <a:sym typeface="Helvetica Neue"/>
            </a:endParaRPr>
          </a:p>
          <a:p>
            <a:pPr indent="-361950" lvl="0" marL="457200" marR="0" rtl="0" algn="l">
              <a:lnSpc>
                <a:spcPct val="100000"/>
              </a:lnSpc>
              <a:spcBef>
                <a:spcPts val="500"/>
              </a:spcBef>
              <a:spcAft>
                <a:spcPts val="0"/>
              </a:spcAft>
              <a:buClr>
                <a:schemeClr val="dk1"/>
              </a:buClr>
              <a:buSzPts val="2100"/>
              <a:buFont typeface="Arial"/>
              <a:buChar char="•"/>
            </a:pPr>
            <a:r>
              <a:rPr b="0" i="0" lang="en-US" sz="2100" u="none" cap="none" strike="noStrike">
                <a:solidFill>
                  <a:schemeClr val="dk1"/>
                </a:solidFill>
                <a:latin typeface="Helvetica Neue"/>
                <a:ea typeface="Helvetica Neue"/>
                <a:cs typeface="Helvetica Neue"/>
                <a:sym typeface="Helvetica Neue"/>
              </a:rPr>
              <a:t>GEO and CEOS to consider ways to work together to engage with a new phase of satellite data users from diverse communities, sectors and geographies.</a:t>
            </a:r>
            <a:endParaRPr b="1" i="0" sz="2400" u="none" cap="none" strike="noStrike">
              <a:solidFill>
                <a:srgbClr val="FF0000"/>
              </a:solidFill>
              <a:latin typeface="Helvetica Neue"/>
              <a:ea typeface="Helvetica Neue"/>
              <a:cs typeface="Helvetica Neue"/>
              <a:sym typeface="Helvetica Neue"/>
            </a:endParaRPr>
          </a:p>
          <a:p>
            <a:pPr indent="0" lvl="0" marL="4572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p:txBody>
      </p:sp>
      <p:sp>
        <p:nvSpPr>
          <p:cNvPr id="123" name="Google Shape;123;p11"/>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8" name="Shape 128"/>
        <p:cNvGrpSpPr/>
        <p:nvPr/>
      </p:nvGrpSpPr>
      <p:grpSpPr>
        <a:xfrm>
          <a:off x="0" y="0"/>
          <a:ext cx="0" cy="0"/>
          <a:chOff x="0" y="0"/>
          <a:chExt cx="0" cy="0"/>
        </a:xfrm>
      </p:grpSpPr>
      <p:pic>
        <p:nvPicPr>
          <p:cNvPr id="129" name="Google Shape;129;p12"/>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130" name="Google Shape;130;p12"/>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1" name="Google Shape;131;p12"/>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132" name="Google Shape;132;p12"/>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12"/>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12"/>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12"/>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12"/>
          <p:cNvSpPr txBox="1"/>
          <p:nvPr/>
        </p:nvSpPr>
        <p:spPr>
          <a:xfrm>
            <a:off x="267800" y="1296700"/>
            <a:ext cx="117699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2.1   Urban Resilience and the New Urban Agenda: Scoping and Links</a:t>
            </a:r>
            <a:endParaRPr b="1" i="0" sz="2400" u="none" cap="none" strike="noStrike">
              <a:solidFill>
                <a:schemeClr val="dk1"/>
              </a:solidFill>
              <a:latin typeface="Helvetica Neue"/>
              <a:ea typeface="Helvetica Neue"/>
              <a:cs typeface="Helvetica Neue"/>
              <a:sym typeface="Helvetica Neue"/>
            </a:endParaRPr>
          </a:p>
        </p:txBody>
      </p:sp>
      <p:sp>
        <p:nvSpPr>
          <p:cNvPr id="137" name="Google Shape;137;p12"/>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CEOS: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It is important to understand at the onset what information cities need, and thus how space agencies can respond. The regional GEOs could help here.</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If space agencies allocate resources they need to be considered worthwhile and urgent needs that will benefit the maximum number of stakeholders.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Having a dedicated topical coordinator within the GEOSEC really helps.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 GEO Symposium could be a good forum for learning needs from urban stakeholders.</a:t>
            </a:r>
            <a:endParaRPr b="1"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GEOSEC: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There is the need to find a solution for an Urban Resilience coordinator at the GEOSEC.</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Cloud credit / license projects can help in defining user needs.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How connections can efficiently be done through the toolkits is currently being discussed within the GEOSec; some SDGs are being prioritised.</a:t>
            </a:r>
            <a:endParaRPr b="0" i="0" sz="19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p:txBody>
      </p:sp>
      <p:sp>
        <p:nvSpPr>
          <p:cNvPr id="138" name="Google Shape;138;p12"/>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3"/>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145" name="Google Shape;145;p13"/>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6" name="Google Shape;146;p13"/>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147" name="Google Shape;147;p13"/>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13"/>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13"/>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13"/>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13"/>
          <p:cNvSpPr txBox="1"/>
          <p:nvPr/>
        </p:nvSpPr>
        <p:spPr>
          <a:xfrm>
            <a:off x="267800" y="1296700"/>
            <a:ext cx="117699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2.1   Urban Resilience and the New Urban Agenda: Scoping and Links</a:t>
            </a:r>
            <a:endParaRPr b="1" i="0" sz="2400" u="none" cap="none" strike="noStrike">
              <a:solidFill>
                <a:schemeClr val="dk1"/>
              </a:solidFill>
              <a:latin typeface="Helvetica Neue"/>
              <a:ea typeface="Helvetica Neue"/>
              <a:cs typeface="Helvetica Neue"/>
              <a:sym typeface="Helvetica Neue"/>
            </a:endParaRPr>
          </a:p>
        </p:txBody>
      </p:sp>
      <p:sp>
        <p:nvSpPr>
          <p:cNvPr id="152" name="Google Shape;152;p13"/>
          <p:cNvSpPr txBox="1"/>
          <p:nvPr/>
        </p:nvSpPr>
        <p:spPr>
          <a:xfrm>
            <a:off x="167475" y="1663600"/>
            <a:ext cx="11870100" cy="5257800"/>
          </a:xfrm>
          <a:prstGeom prst="rect">
            <a:avLst/>
          </a:prstGeom>
          <a:noFill/>
          <a:ln>
            <a:noFill/>
          </a:ln>
        </p:spPr>
        <p:txBody>
          <a:bodyPr anchorCtr="0" anchor="t" bIns="45700" lIns="91425" spcFirstLastPara="1" rIns="91425" wrap="square" tIns="45700">
            <a:noAutofit/>
          </a:bodyPr>
          <a:lstStyle/>
          <a:p>
            <a:pPr indent="0" lvl="0" marL="63500" marR="0" rtl="0" algn="l">
              <a:lnSpc>
                <a:spcPct val="100000"/>
              </a:lnSpc>
              <a:spcBef>
                <a:spcPts val="4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63500" marR="0" rtl="0" algn="l">
              <a:lnSpc>
                <a:spcPct val="100000"/>
              </a:lnSpc>
              <a:spcBef>
                <a:spcPts val="400"/>
              </a:spcBef>
              <a:spcAft>
                <a:spcPts val="0"/>
              </a:spcAft>
              <a:buClr>
                <a:schemeClr val="dk1"/>
              </a:buClr>
              <a:buSzPts val="1800"/>
              <a:buFont typeface="Arial"/>
              <a:buNone/>
            </a:pPr>
            <a:r>
              <a:rPr b="1" i="0" lang="en-US" sz="2400" u="none" cap="none" strike="noStrike">
                <a:solidFill>
                  <a:srgbClr val="FF0000"/>
                </a:solidFill>
                <a:latin typeface="Helvetica Neue"/>
                <a:ea typeface="Helvetica Neue"/>
                <a:cs typeface="Helvetica Neue"/>
                <a:sym typeface="Helvetica Neue"/>
              </a:rPr>
              <a:t>Considerations</a:t>
            </a:r>
            <a:endParaRPr b="1" i="0" sz="2400" u="none" cap="none" strike="noStrike">
              <a:solidFill>
                <a:srgbClr val="FF0000"/>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and CEOS to consider inviting key stakeholders from cities, e.g the Work Bank, to relevant fora to present and express their needs and expectations in terms of information derived from EO.</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to strategically consider who the stakeholders are in the urban domain, and what their most important needs are, before defining new GEO activities.</a:t>
            </a:r>
            <a:endParaRPr b="0" i="0" sz="19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0" lvl="0" marL="63500" marR="0" rtl="0" algn="l">
              <a:lnSpc>
                <a:spcPct val="100000"/>
              </a:lnSpc>
              <a:spcBef>
                <a:spcPts val="400"/>
              </a:spcBef>
              <a:spcAft>
                <a:spcPts val="0"/>
              </a:spcAft>
              <a:buClr>
                <a:schemeClr val="dk1"/>
              </a:buClr>
              <a:buSzPts val="1100"/>
              <a:buFont typeface="Arial"/>
              <a:buNone/>
            </a:pPr>
            <a:r>
              <a:rPr b="1" i="0" lang="en-US" sz="2400" u="none" cap="none" strike="noStrike">
                <a:solidFill>
                  <a:srgbClr val="FF0000"/>
                </a:solidFill>
                <a:latin typeface="Helvetica Neue"/>
                <a:ea typeface="Helvetica Neue"/>
                <a:cs typeface="Helvetica Neue"/>
                <a:sym typeface="Helvetica Neue"/>
              </a:rPr>
              <a:t>Actions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At the upcoming Programme Board (PB-22), </a:t>
            </a:r>
            <a:r>
              <a:rPr b="1" i="0" lang="en-US" sz="1900" u="none" cap="none" strike="noStrike">
                <a:solidFill>
                  <a:schemeClr val="dk1"/>
                </a:solidFill>
                <a:latin typeface="Helvetica Neue"/>
                <a:ea typeface="Helvetica Neue"/>
                <a:cs typeface="Helvetica Neue"/>
                <a:sym typeface="Helvetica Neue"/>
              </a:rPr>
              <a:t>CEOS </a:t>
            </a:r>
            <a:r>
              <a:rPr b="0" i="0" lang="en-US" sz="1900" u="none" cap="none" strike="noStrike">
                <a:solidFill>
                  <a:schemeClr val="dk1"/>
                </a:solidFill>
                <a:latin typeface="Helvetica Neue"/>
                <a:ea typeface="Helvetica Neue"/>
                <a:cs typeface="Helvetica Neue"/>
                <a:sym typeface="Helvetica Neue"/>
              </a:rPr>
              <a:t>(</a:t>
            </a:r>
            <a:r>
              <a:rPr b="1" i="0" lang="en-US" sz="1900" u="none" cap="none" strike="noStrike">
                <a:solidFill>
                  <a:schemeClr val="dk1"/>
                </a:solidFill>
                <a:latin typeface="Helvetica Neue"/>
                <a:ea typeface="Helvetica Neue"/>
                <a:cs typeface="Helvetica Neue"/>
                <a:sym typeface="Helvetica Neue"/>
              </a:rPr>
              <a:t>Ivan Petiteville</a:t>
            </a:r>
            <a:r>
              <a:rPr b="0" i="0" lang="en-US" sz="1900" u="none" cap="none" strike="noStrike">
                <a:solidFill>
                  <a:schemeClr val="dk1"/>
                </a:solidFill>
                <a:latin typeface="Helvetica Neue"/>
                <a:ea typeface="Helvetica Neue"/>
                <a:cs typeface="Helvetica Neue"/>
                <a:sym typeface="Helvetica Neue"/>
              </a:rPr>
              <a:t>, CEOS Principal to GEO ExCom &amp; PB), to request that GEO invite key urban stakeholders to present their needs and expectations in terms of information derived from EO.</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Helvetica Neue"/>
                <a:ea typeface="Helvetica Neue"/>
                <a:cs typeface="Helvetica Neue"/>
                <a:sym typeface="Helvetica Neue"/>
              </a:rPr>
              <a:t>CEOS </a:t>
            </a:r>
            <a:r>
              <a:rPr b="0" i="0" lang="en-US" sz="1900" u="none" cap="none" strike="noStrike">
                <a:solidFill>
                  <a:schemeClr val="dk1"/>
                </a:solidFill>
                <a:latin typeface="Helvetica Neue"/>
                <a:ea typeface="Helvetica Neue"/>
                <a:cs typeface="Helvetica Neue"/>
                <a:sym typeface="Helvetica Neue"/>
              </a:rPr>
              <a:t>(</a:t>
            </a:r>
            <a:r>
              <a:rPr b="1" i="0" lang="en-US" sz="1900" u="none" cap="none" strike="noStrike">
                <a:solidFill>
                  <a:schemeClr val="dk1"/>
                </a:solidFill>
                <a:latin typeface="Helvetica Neue"/>
                <a:ea typeface="Helvetica Neue"/>
                <a:cs typeface="Helvetica Neue"/>
                <a:sym typeface="Helvetica Neue"/>
              </a:rPr>
              <a:t>Ivan Petiteville</a:t>
            </a:r>
            <a:r>
              <a:rPr b="0" i="0" lang="en-US" sz="1900" u="none" cap="none" strike="noStrike">
                <a:solidFill>
                  <a:schemeClr val="dk1"/>
                </a:solidFill>
                <a:latin typeface="Helvetica Neue"/>
                <a:ea typeface="Helvetica Neue"/>
                <a:cs typeface="Helvetica Neue"/>
                <a:sym typeface="Helvetica Neue"/>
              </a:rPr>
              <a:t>) to pass on the request to ESA colleagues to invite key urban stakeholders to the Living Planet Symposium for them to present their needs and expectations in terms of information derived from EO.</a:t>
            </a:r>
            <a:endParaRPr b="1" i="0" sz="2400" u="none" cap="none" strike="noStrike">
              <a:solidFill>
                <a:srgbClr val="FF0000"/>
              </a:solidFill>
              <a:latin typeface="Helvetica Neue"/>
              <a:ea typeface="Helvetica Neue"/>
              <a:cs typeface="Helvetica Neue"/>
              <a:sym typeface="Helvetica Neue"/>
            </a:endParaRPr>
          </a:p>
        </p:txBody>
      </p:sp>
      <p:sp>
        <p:nvSpPr>
          <p:cNvPr id="153" name="Google Shape;153;p13"/>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8" name="Shape 158"/>
        <p:cNvGrpSpPr/>
        <p:nvPr/>
      </p:nvGrpSpPr>
      <p:grpSpPr>
        <a:xfrm>
          <a:off x="0" y="0"/>
          <a:ext cx="0" cy="0"/>
          <a:chOff x="0" y="0"/>
          <a:chExt cx="0" cy="0"/>
        </a:xfrm>
      </p:grpSpPr>
      <p:pic>
        <p:nvPicPr>
          <p:cNvPr id="159" name="Google Shape;159;p14"/>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160" name="Google Shape;160;p14"/>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14"/>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162" name="Google Shape;162;p14"/>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14"/>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14"/>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14"/>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14"/>
          <p:cNvSpPr txBox="1"/>
          <p:nvPr/>
        </p:nvSpPr>
        <p:spPr>
          <a:xfrm>
            <a:off x="122550" y="1296700"/>
            <a:ext cx="11915100" cy="923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2.2   Space-based Earth Observation Data for Open Science and Decision Support</a:t>
            </a:r>
            <a:endParaRPr b="1" i="0" sz="2400" u="none" cap="none" strike="noStrike">
              <a:solidFill>
                <a:schemeClr val="dk1"/>
              </a:solidFill>
              <a:latin typeface="Helvetica Neue"/>
              <a:ea typeface="Helvetica Neue"/>
              <a:cs typeface="Helvetica Neue"/>
              <a:sym typeface="Helvetica Neue"/>
            </a:endParaRPr>
          </a:p>
        </p:txBody>
      </p:sp>
      <p:sp>
        <p:nvSpPr>
          <p:cNvPr id="167" name="Google Shape;167;p14"/>
          <p:cNvSpPr txBox="1"/>
          <p:nvPr/>
        </p:nvSpPr>
        <p:spPr>
          <a:xfrm>
            <a:off x="167475" y="18160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chemeClr val="dk1"/>
              </a:buClr>
              <a:buSzPts val="2000"/>
              <a:buFont typeface="Arial"/>
              <a:buNone/>
            </a:pPr>
            <a:r>
              <a:rPr b="1" i="0" lang="en-US" sz="2400" u="none" cap="none" strike="noStrike">
                <a:solidFill>
                  <a:srgbClr val="FF0000"/>
                </a:solidFill>
                <a:latin typeface="Helvetica Neue"/>
                <a:ea typeface="Helvetica Neue"/>
                <a:cs typeface="Helvetica Neue"/>
                <a:sym typeface="Helvetica Neue"/>
              </a:rPr>
              <a:t>Main points</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CEOS: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50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There are now are over 100 data cubes in use, covering over 70 counties; a big success.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and OGC has investigated the idea of a common API centred around the users, so that users have a simplified tool and to increase the user base. However, this is a huge challenge for OGC as the landscape is extremely diverse.</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Political support is required from GEO important for capacity development and for resource mobilisation.</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CEOS would like GEO’s help in engaging with targeted UN groups; user needs continue to be a difficult part of the puzzle.</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Integration of </a:t>
            </a:r>
            <a:r>
              <a:rPr b="0" i="1" lang="en-US" sz="1900" u="none" cap="none" strike="noStrike">
                <a:solidFill>
                  <a:schemeClr val="dk1"/>
                </a:solidFill>
                <a:latin typeface="Helvetica Neue"/>
                <a:ea typeface="Helvetica Neue"/>
                <a:cs typeface="Helvetica Neue"/>
                <a:sym typeface="Helvetica Neue"/>
              </a:rPr>
              <a:t>in situ</a:t>
            </a:r>
            <a:r>
              <a:rPr b="0" i="0" lang="en-US" sz="1900" u="none" cap="none" strike="noStrike">
                <a:solidFill>
                  <a:schemeClr val="dk1"/>
                </a:solidFill>
                <a:latin typeface="Helvetica Neue"/>
                <a:ea typeface="Helvetica Neue"/>
                <a:cs typeface="Helvetica Neue"/>
                <a:sym typeface="Helvetica Neue"/>
              </a:rPr>
              <a:t> data with satellite data is a huge but important challenge.  </a:t>
            </a:r>
            <a:endParaRPr b="0" i="0" sz="1900" u="none" cap="none" strike="noStrike">
              <a:solidFill>
                <a:schemeClr val="dk1"/>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chemeClr val="dk1"/>
              </a:buClr>
              <a:buSzPts val="2000"/>
              <a:buFont typeface="Arial"/>
              <a:buNone/>
            </a:pPr>
            <a:r>
              <a:rPr b="1" i="0" lang="en-US" sz="1900" u="none" cap="none" strike="noStrike">
                <a:solidFill>
                  <a:schemeClr val="dk1"/>
                </a:solidFill>
                <a:latin typeface="Helvetica Neue"/>
                <a:ea typeface="Helvetica Neue"/>
                <a:cs typeface="Helvetica Neue"/>
                <a:sym typeface="Helvetica Neue"/>
              </a:rPr>
              <a:t>GEOSEC: </a:t>
            </a:r>
            <a:endParaRPr b="1"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Capacity development is an area where GEO can help; a GEO capacity development coordinator is coming soon.</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celebrated CEOS’s important work and recognised that CEOS is often not given enough visibility or due credit.  Improving this would allow CEOS to understand if it is serving the target users adequately.</a:t>
            </a:r>
            <a:endParaRPr b="0" i="0" sz="1800" u="none" cap="none" strike="noStrike">
              <a:solidFill>
                <a:schemeClr val="dk1"/>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p:txBody>
      </p:sp>
      <p:sp>
        <p:nvSpPr>
          <p:cNvPr id="168" name="Google Shape;168;p14"/>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5"/>
          <p:cNvPicPr preferRelativeResize="0"/>
          <p:nvPr/>
        </p:nvPicPr>
        <p:blipFill rotWithShape="1">
          <a:blip r:embed="rId3">
            <a:alphaModFix/>
          </a:blip>
          <a:srcRect b="0" l="0" r="0" t="0"/>
          <a:stretch/>
        </p:blipFill>
        <p:spPr>
          <a:xfrm>
            <a:off x="8577317" y="0"/>
            <a:ext cx="3614683" cy="1325014"/>
          </a:xfrm>
          <a:prstGeom prst="rect">
            <a:avLst/>
          </a:prstGeom>
          <a:noFill/>
          <a:ln>
            <a:noFill/>
          </a:ln>
        </p:spPr>
      </p:pic>
      <p:sp>
        <p:nvSpPr>
          <p:cNvPr id="175" name="Google Shape;175;p15"/>
          <p:cNvSpPr/>
          <p:nvPr/>
        </p:nvSpPr>
        <p:spPr>
          <a:xfrm>
            <a:off x="0" y="0"/>
            <a:ext cx="8577300" cy="1325100"/>
          </a:xfrm>
          <a:prstGeom prst="rect">
            <a:avLst/>
          </a:prstGeom>
          <a:solidFill>
            <a:srgbClr val="3343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6" name="Google Shape;176;p15"/>
          <p:cNvPicPr preferRelativeResize="0"/>
          <p:nvPr/>
        </p:nvPicPr>
        <p:blipFill rotWithShape="1">
          <a:blip r:embed="rId4">
            <a:alphaModFix/>
          </a:blip>
          <a:srcRect b="0" l="0" r="0" t="0"/>
          <a:stretch/>
        </p:blipFill>
        <p:spPr>
          <a:xfrm>
            <a:off x="267791" y="77490"/>
            <a:ext cx="3352765" cy="1174492"/>
          </a:xfrm>
          <a:prstGeom prst="rect">
            <a:avLst/>
          </a:prstGeom>
          <a:noFill/>
          <a:ln>
            <a:noFill/>
          </a:ln>
        </p:spPr>
      </p:pic>
      <p:sp>
        <p:nvSpPr>
          <p:cNvPr id="177" name="Google Shape;177;p15"/>
          <p:cNvSpPr/>
          <p:nvPr/>
        </p:nvSpPr>
        <p:spPr>
          <a:xfrm>
            <a:off x="0" y="6447295"/>
            <a:ext cx="12192000" cy="410700"/>
          </a:xfrm>
          <a:prstGeom prst="rect">
            <a:avLst/>
          </a:prstGeom>
          <a:solidFill>
            <a:srgbClr val="33435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15"/>
          <p:cNvSpPr/>
          <p:nvPr/>
        </p:nvSpPr>
        <p:spPr>
          <a:xfrm>
            <a:off x="3697357" y="267171"/>
            <a:ext cx="2464904" cy="876910"/>
          </a:xfrm>
          <a:custGeom>
            <a:rect b="b" l="l" r="r" t="t"/>
            <a:pathLst>
              <a:path extrusionOk="0" h="876910" w="2464904">
                <a:moveTo>
                  <a:pt x="0" y="461699"/>
                </a:moveTo>
                <a:cubicBezTo>
                  <a:pt x="173382" y="202177"/>
                  <a:pt x="346765" y="-57345"/>
                  <a:pt x="543339" y="11125"/>
                </a:cubicBezTo>
                <a:cubicBezTo>
                  <a:pt x="739913" y="79595"/>
                  <a:pt x="980661" y="815090"/>
                  <a:pt x="1179443" y="872516"/>
                </a:cubicBezTo>
                <a:cubicBezTo>
                  <a:pt x="1378225" y="929942"/>
                  <a:pt x="1581425" y="406481"/>
                  <a:pt x="1736034" y="355681"/>
                </a:cubicBezTo>
                <a:cubicBezTo>
                  <a:pt x="1890643" y="304881"/>
                  <a:pt x="1985617" y="556673"/>
                  <a:pt x="2107095" y="567716"/>
                </a:cubicBezTo>
                <a:cubicBezTo>
                  <a:pt x="2228573" y="578759"/>
                  <a:pt x="2346738" y="500350"/>
                  <a:pt x="2464904" y="421942"/>
                </a:cubicBezTo>
              </a:path>
            </a:pathLst>
          </a:custGeom>
          <a:noFill/>
          <a:ln cap="flat" cmpd="sng" w="25400">
            <a:solidFill>
              <a:srgbClr val="70AB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15"/>
          <p:cNvSpPr/>
          <p:nvPr/>
        </p:nvSpPr>
        <p:spPr>
          <a:xfrm>
            <a:off x="6414052" y="264485"/>
            <a:ext cx="2146852" cy="821087"/>
          </a:xfrm>
          <a:custGeom>
            <a:rect b="b" l="l" r="r" t="t"/>
            <a:pathLst>
              <a:path extrusionOk="0" h="821087" w="2146852">
                <a:moveTo>
                  <a:pt x="2146852" y="411376"/>
                </a:moveTo>
                <a:cubicBezTo>
                  <a:pt x="2038626" y="644393"/>
                  <a:pt x="1930400" y="877411"/>
                  <a:pt x="1775791" y="808941"/>
                </a:cubicBezTo>
                <a:cubicBezTo>
                  <a:pt x="1621182" y="740471"/>
                  <a:pt x="1395895" y="22645"/>
                  <a:pt x="1219200" y="558"/>
                </a:cubicBezTo>
                <a:cubicBezTo>
                  <a:pt x="1042504" y="-21529"/>
                  <a:pt x="854766" y="618993"/>
                  <a:pt x="715618" y="676419"/>
                </a:cubicBezTo>
                <a:cubicBezTo>
                  <a:pt x="576470" y="733845"/>
                  <a:pt x="503583" y="389289"/>
                  <a:pt x="384313" y="345115"/>
                </a:cubicBezTo>
                <a:cubicBezTo>
                  <a:pt x="265043" y="300941"/>
                  <a:pt x="132521" y="356158"/>
                  <a:pt x="0" y="411376"/>
                </a:cubicBezTo>
              </a:path>
            </a:pathLst>
          </a:custGeom>
          <a:noFill/>
          <a:ln cap="flat" cmpd="sng" w="12700">
            <a:solidFill>
              <a:srgbClr val="A6CE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15"/>
          <p:cNvSpPr/>
          <p:nvPr/>
        </p:nvSpPr>
        <p:spPr>
          <a:xfrm>
            <a:off x="6147678" y="556881"/>
            <a:ext cx="251700" cy="251700"/>
          </a:xfrm>
          <a:prstGeom prst="ellipse">
            <a:avLst/>
          </a:prstGeom>
          <a:solidFill>
            <a:schemeClr val="lt1"/>
          </a:solidFill>
          <a:ln cap="flat" cmpd="sng" w="25400">
            <a:solidFill>
              <a:srgbClr val="008B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15"/>
          <p:cNvSpPr txBox="1"/>
          <p:nvPr/>
        </p:nvSpPr>
        <p:spPr>
          <a:xfrm>
            <a:off x="167475" y="1816000"/>
            <a:ext cx="11870100" cy="52578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101600" marR="0" rtl="0" algn="l">
              <a:lnSpc>
                <a:spcPct val="100000"/>
              </a:lnSpc>
              <a:spcBef>
                <a:spcPts val="5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Considerations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The GEO Data Working Group has various subgroups that are looking at specific aspects.  CEOS is invited to consider participation in one or more of these subgroups.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Helvetica Neue"/>
                <a:ea typeface="Helvetica Neue"/>
                <a:cs typeface="Helvetica Neue"/>
                <a:sym typeface="Helvetica Neue"/>
              </a:rPr>
              <a:t>GEO to consider assisting CEOS in better identifying user needs.  Data cubes and ARD are valuable aspects, but it is more about application and what the user needs are.  CEOS looks to GEO to understand and broker user needs.</a:t>
            </a:r>
            <a:endParaRPr b="0" i="0" sz="1900" u="none" cap="none" strike="noStrike">
              <a:solidFill>
                <a:schemeClr val="dk1"/>
              </a:solidFill>
              <a:latin typeface="Helvetica Neue"/>
              <a:ea typeface="Helvetica Neue"/>
              <a:cs typeface="Helvetica Neue"/>
              <a:sym typeface="Helvetica Neue"/>
            </a:endParaRPr>
          </a:p>
          <a:p>
            <a:pPr indent="0" lvl="0" marL="63500" marR="0" rtl="0" algn="l">
              <a:lnSpc>
                <a:spcPct val="100000"/>
              </a:lnSpc>
              <a:spcBef>
                <a:spcPts val="40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63500" marR="0" rtl="0" algn="l">
              <a:lnSpc>
                <a:spcPct val="100000"/>
              </a:lnSpc>
              <a:spcBef>
                <a:spcPts val="400"/>
              </a:spcBef>
              <a:spcAft>
                <a:spcPts val="0"/>
              </a:spcAft>
              <a:buClr>
                <a:srgbClr val="000000"/>
              </a:buClr>
              <a:buSzPts val="2400"/>
              <a:buFont typeface="Arial"/>
              <a:buNone/>
            </a:pPr>
            <a:r>
              <a:rPr b="1" i="0" lang="en-US" sz="2400" u="none" cap="none" strike="noStrike">
                <a:solidFill>
                  <a:srgbClr val="FF0000"/>
                </a:solidFill>
                <a:latin typeface="Helvetica Neue"/>
                <a:ea typeface="Helvetica Neue"/>
                <a:cs typeface="Helvetica Neue"/>
                <a:sym typeface="Helvetica Neue"/>
              </a:rPr>
              <a:t>Actions:</a:t>
            </a:r>
            <a:endParaRPr b="1" i="0" sz="1800" u="none" cap="none" strike="noStrike">
              <a:solidFill>
                <a:srgbClr val="002569"/>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Helvetica Neue"/>
                <a:ea typeface="Helvetica Neue"/>
                <a:cs typeface="Helvetica Neue"/>
                <a:sym typeface="Helvetica Neue"/>
              </a:rPr>
              <a:t>CEOS </a:t>
            </a:r>
            <a:r>
              <a:rPr b="0" i="0" lang="en-US" sz="1900" u="none" cap="none" strike="noStrike">
                <a:solidFill>
                  <a:schemeClr val="dk1"/>
                </a:solidFill>
                <a:latin typeface="Helvetica Neue"/>
                <a:ea typeface="Helvetica Neue"/>
                <a:cs typeface="Helvetica Neue"/>
                <a:sym typeface="Helvetica Neue"/>
              </a:rPr>
              <a:t>(</a:t>
            </a:r>
            <a:r>
              <a:rPr b="1" i="0" lang="en-US" sz="1900" u="none" cap="none" strike="noStrike">
                <a:solidFill>
                  <a:schemeClr val="dk1"/>
                </a:solidFill>
                <a:latin typeface="Helvetica Neue"/>
                <a:ea typeface="Helvetica Neue"/>
                <a:cs typeface="Helvetica Neue"/>
                <a:sym typeface="Helvetica Neue"/>
              </a:rPr>
              <a:t>Brian Killough</a:t>
            </a:r>
            <a:r>
              <a:rPr b="0" i="0" lang="en-US" sz="1900" u="none" cap="none" strike="noStrike">
                <a:solidFill>
                  <a:schemeClr val="dk1"/>
                </a:solidFill>
                <a:latin typeface="Helvetica Neue"/>
                <a:ea typeface="Helvetica Neue"/>
                <a:cs typeface="Helvetica Neue"/>
                <a:sym typeface="Helvetica Neue"/>
              </a:rPr>
              <a:t>, CEOS SEO) to investigate the benefit or otherwise in developing a focused MOOC on data cubes.</a:t>
            </a:r>
            <a:endParaRPr b="0" i="0" sz="1900" u="none" cap="none" strike="noStrike">
              <a:solidFill>
                <a:schemeClr val="dk1"/>
              </a:solidFill>
              <a:latin typeface="Helvetica Neue"/>
              <a:ea typeface="Helvetica Neue"/>
              <a:cs typeface="Helvetica Neue"/>
              <a:sym typeface="Helvetica Neue"/>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Helvetica Neue"/>
                <a:ea typeface="Helvetica Neue"/>
                <a:cs typeface="Helvetica Neue"/>
                <a:sym typeface="Helvetica Neue"/>
              </a:rPr>
              <a:t>CEOS </a:t>
            </a:r>
            <a:r>
              <a:rPr b="0" i="0" lang="en-US" sz="1900" u="none" cap="none" strike="noStrike">
                <a:solidFill>
                  <a:schemeClr val="dk1"/>
                </a:solidFill>
                <a:latin typeface="Helvetica Neue"/>
                <a:ea typeface="Helvetica Neue"/>
                <a:cs typeface="Helvetica Neue"/>
                <a:sym typeface="Helvetica Neue"/>
              </a:rPr>
              <a:t>(</a:t>
            </a:r>
            <a:r>
              <a:rPr b="1" i="0" lang="en-US" sz="1900" u="none" cap="none" strike="noStrike">
                <a:solidFill>
                  <a:schemeClr val="dk1"/>
                </a:solidFill>
                <a:latin typeface="Helvetica Neue"/>
                <a:ea typeface="Helvetica Neue"/>
                <a:cs typeface="Helvetica Neue"/>
                <a:sym typeface="Helvetica Neue"/>
              </a:rPr>
              <a:t>Brian Killough</a:t>
            </a:r>
            <a:r>
              <a:rPr b="0" i="0" lang="en-US" sz="1900" u="none" cap="none" strike="noStrike">
                <a:solidFill>
                  <a:schemeClr val="dk1"/>
                </a:solidFill>
                <a:latin typeface="Helvetica Neue"/>
                <a:ea typeface="Helvetica Neue"/>
                <a:cs typeface="Helvetica Neue"/>
                <a:sym typeface="Helvetica Neue"/>
              </a:rPr>
              <a:t>) and </a:t>
            </a:r>
            <a:r>
              <a:rPr b="1" i="0" lang="en-US" sz="1900" u="none" cap="none" strike="noStrike">
                <a:solidFill>
                  <a:schemeClr val="dk1"/>
                </a:solidFill>
                <a:latin typeface="Helvetica Neue"/>
                <a:ea typeface="Helvetica Neue"/>
                <a:cs typeface="Helvetica Neue"/>
                <a:sym typeface="Helvetica Neue"/>
              </a:rPr>
              <a:t>GEOSEC </a:t>
            </a:r>
            <a:r>
              <a:rPr b="0" i="0" lang="en-US" sz="1900" u="none" cap="none" strike="noStrike">
                <a:solidFill>
                  <a:schemeClr val="dk1"/>
                </a:solidFill>
                <a:latin typeface="Helvetica Neue"/>
                <a:ea typeface="Helvetica Neue"/>
                <a:cs typeface="Helvetica Neue"/>
                <a:sym typeface="Helvetica Neue"/>
              </a:rPr>
              <a:t>(</a:t>
            </a:r>
            <a:r>
              <a:rPr b="1" i="0" lang="en-US" sz="1900" u="none" cap="none" strike="noStrike">
                <a:solidFill>
                  <a:schemeClr val="dk1"/>
                </a:solidFill>
                <a:latin typeface="Helvetica Neue"/>
                <a:ea typeface="Helvetica Neue"/>
                <a:cs typeface="Helvetica Neue"/>
                <a:sym typeface="Helvetica Neue"/>
              </a:rPr>
              <a:t>Douglas Cripe</a:t>
            </a:r>
            <a:r>
              <a:rPr b="0" i="0" lang="en-US" sz="1900" u="none" cap="none" strike="noStrike">
                <a:solidFill>
                  <a:schemeClr val="dk1"/>
                </a:solidFill>
                <a:latin typeface="Helvetica Neue"/>
                <a:ea typeface="Helvetica Neue"/>
                <a:cs typeface="Helvetica Neue"/>
                <a:sym typeface="Helvetica Neue"/>
              </a:rPr>
              <a:t>) to respond to CNES (Selma Cherchali)’s invitation to help scope out the 2022 Pacific Island User Workshop; this may be a good opportunity to directly work with users to identify what their needs are.</a:t>
            </a:r>
            <a:endParaRPr b="1" i="0" sz="2400" u="none" cap="none" strike="noStrike">
              <a:solidFill>
                <a:srgbClr val="FF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500"/>
              </a:spcBef>
              <a:spcAft>
                <a:spcPts val="0"/>
              </a:spcAft>
              <a:buClr>
                <a:srgbClr val="000000"/>
              </a:buClr>
              <a:buSzPts val="2000"/>
              <a:buFont typeface="Arial"/>
              <a:buNone/>
            </a:pPr>
            <a:r>
              <a:t/>
            </a:r>
            <a:endParaRPr b="1" i="0" sz="2000" u="none" cap="none" strike="noStrike">
              <a:solidFill>
                <a:srgbClr val="002569"/>
              </a:solidFill>
              <a:latin typeface="Helvetica Neue"/>
              <a:ea typeface="Helvetica Neue"/>
              <a:cs typeface="Helvetica Neue"/>
              <a:sym typeface="Helvetica Neue"/>
            </a:endParaRPr>
          </a:p>
        </p:txBody>
      </p:sp>
      <p:sp>
        <p:nvSpPr>
          <p:cNvPr id="182" name="Google Shape;182;p15"/>
          <p:cNvSpPr txBox="1"/>
          <p:nvPr/>
        </p:nvSpPr>
        <p:spPr>
          <a:xfrm>
            <a:off x="122550" y="1296700"/>
            <a:ext cx="11915100" cy="923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500"/>
              </a:spcBef>
              <a:spcAft>
                <a:spcPts val="0"/>
              </a:spcAft>
              <a:buClr>
                <a:srgbClr val="000000"/>
              </a:buClr>
              <a:buSzPts val="2400"/>
              <a:buFont typeface="Arial"/>
              <a:buNone/>
            </a:pPr>
            <a:r>
              <a:rPr b="1" i="0" lang="en-US" sz="2400" u="none" cap="none" strike="noStrike">
                <a:solidFill>
                  <a:schemeClr val="dk1"/>
                </a:solidFill>
                <a:latin typeface="Helvetica Neue"/>
                <a:ea typeface="Helvetica Neue"/>
                <a:cs typeface="Helvetica Neue"/>
                <a:sym typeface="Helvetica Neue"/>
              </a:rPr>
              <a:t>2.2   Space-based Earth Observation Data for Open Science and Decision Support</a:t>
            </a:r>
            <a:endParaRPr b="1" i="0" sz="2400" u="none" cap="none" strike="noStrike">
              <a:solidFill>
                <a:schemeClr val="dk1"/>
              </a:solidFill>
              <a:latin typeface="Helvetica Neue"/>
              <a:ea typeface="Helvetica Neue"/>
              <a:cs typeface="Helvetica Neue"/>
              <a:sym typeface="Helvetica Neue"/>
            </a:endParaRPr>
          </a:p>
        </p:txBody>
      </p:sp>
      <p:sp>
        <p:nvSpPr>
          <p:cNvPr id="183" name="Google Shape;183;p15"/>
          <p:cNvSpPr txBox="1"/>
          <p:nvPr/>
        </p:nvSpPr>
        <p:spPr>
          <a:xfrm>
            <a:off x="122542" y="6467981"/>
            <a:ext cx="1140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8B7A"/>
                </a:solidFill>
                <a:latin typeface="Calibri"/>
                <a:ea typeface="Calibri"/>
                <a:cs typeface="Calibri"/>
                <a:sym typeface="Calibri"/>
              </a:rPr>
              <a:t>CEOS-GEO Coordination Meeting, 7-8 February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