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4"/>
    <p:sldMasterId id="2147483671" r:id="rId5"/>
  </p:sldMasterIdLst>
  <p:notesMasterIdLst>
    <p:notesMasterId r:id="rId16"/>
  </p:notesMasterIdLst>
  <p:sldIdLst>
    <p:sldId id="258" r:id="rId6"/>
    <p:sldId id="1594" r:id="rId7"/>
    <p:sldId id="1571" r:id="rId8"/>
    <p:sldId id="1605" r:id="rId9"/>
    <p:sldId id="1607" r:id="rId10"/>
    <p:sldId id="1595" r:id="rId11"/>
    <p:sldId id="1611" r:id="rId12"/>
    <p:sldId id="1608" r:id="rId13"/>
    <p:sldId id="1610" r:id="rId14"/>
    <p:sldId id="1603"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Barrell" initials="SB" lastIdx="1" clrIdx="0">
    <p:extLst>
      <p:ext uri="{19B8F6BF-5375-455C-9EA6-DF929625EA0E}">
        <p15:presenceInfo xmlns:p15="http://schemas.microsoft.com/office/powerpoint/2012/main" userId="1dff8472f211a85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CD5"/>
    <a:srgbClr val="4DBB55"/>
    <a:srgbClr val="4E8F64"/>
    <a:srgbClr val="BE943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00"/>
    <p:restoredTop sz="95246"/>
  </p:normalViewPr>
  <p:slideViewPr>
    <p:cSldViewPr snapToGrid="0">
      <p:cViewPr varScale="1">
        <p:scale>
          <a:sx n="101" d="100"/>
          <a:sy n="101" d="100"/>
        </p:scale>
        <p:origin x="232" y="6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D848E8-F6F9-453E-ACFC-52A7198DF2BB}" type="datetimeFigureOut">
              <a:rPr lang="en-AU" smtClean="0"/>
              <a:t>29/3/2023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146764-3D68-4A11-B55D-7374007CD17A}" type="slidenum">
              <a:rPr lang="en-AU" smtClean="0"/>
              <a:t>‹#›</a:t>
            </a:fld>
            <a:endParaRPr lang="en-AU"/>
          </a:p>
        </p:txBody>
      </p:sp>
    </p:spTree>
    <p:extLst>
      <p:ext uri="{BB962C8B-B14F-4D97-AF65-F5344CB8AC3E}">
        <p14:creationId xmlns:p14="http://schemas.microsoft.com/office/powerpoint/2010/main" val="923429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850E5A11-A43D-4388-8CC5-17801B9DB8A4}" type="slidenum">
              <a:rPr lang="en-GB" smtClean="0"/>
              <a:t>1</a:t>
            </a:fld>
            <a:endParaRPr lang="en-GB" dirty="0"/>
          </a:p>
        </p:txBody>
      </p:sp>
    </p:spTree>
    <p:extLst>
      <p:ext uri="{BB962C8B-B14F-4D97-AF65-F5344CB8AC3E}">
        <p14:creationId xmlns:p14="http://schemas.microsoft.com/office/powerpoint/2010/main" val="293814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Globally coordinated: to ensure consistency between Parties, and ensuring global coverage by the information</a:t>
            </a:r>
          </a:p>
          <a:p>
            <a:r>
              <a:rPr lang="en-US" dirty="0"/>
              <a:t>Sustained: to ensure evaluation of the trends</a:t>
            </a:r>
            <a:endParaRPr lang="en-CH" dirty="0"/>
          </a:p>
        </p:txBody>
      </p:sp>
      <p:sp>
        <p:nvSpPr>
          <p:cNvPr id="4" name="Slide Number Placeholder 3"/>
          <p:cNvSpPr>
            <a:spLocks noGrp="1"/>
          </p:cNvSpPr>
          <p:nvPr>
            <p:ph type="sldNum" sz="quarter" idx="5"/>
          </p:nvPr>
        </p:nvSpPr>
        <p:spPr/>
        <p:txBody>
          <a:bodyPr/>
          <a:lstStyle/>
          <a:p>
            <a:fld id="{43146764-3D68-4A11-B55D-7374007CD17A}" type="slidenum">
              <a:rPr lang="en-AU" smtClean="0"/>
              <a:t>2</a:t>
            </a:fld>
            <a:endParaRPr lang="en-AU"/>
          </a:p>
        </p:txBody>
      </p:sp>
    </p:spTree>
    <p:extLst>
      <p:ext uri="{BB962C8B-B14F-4D97-AF65-F5344CB8AC3E}">
        <p14:creationId xmlns:p14="http://schemas.microsoft.com/office/powerpoint/2010/main" val="817697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Tree>
    <p:extLst>
      <p:ext uri="{BB962C8B-B14F-4D97-AF65-F5344CB8AC3E}">
        <p14:creationId xmlns:p14="http://schemas.microsoft.com/office/powerpoint/2010/main" val="2700304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Two approaches can not be directly compared, the best approach is a combination of both (e.g. best inventory is used as a prior for the creation of posteriori estimate in combination with atmospheric observations)</a:t>
            </a:r>
            <a:endParaRPr lang="en-CH"/>
          </a:p>
        </p:txBody>
      </p:sp>
    </p:spTree>
    <p:extLst>
      <p:ext uri="{BB962C8B-B14F-4D97-AF65-F5344CB8AC3E}">
        <p14:creationId xmlns:p14="http://schemas.microsoft.com/office/powerpoint/2010/main" val="3228325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4580F-D31A-45A2-9BEB-4318FC097F89}"/>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50D3A69-9301-4361-876D-5A4EC43C16B3}"/>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DB76C7B-F2D1-4462-9938-650FEA207805}"/>
              </a:ext>
            </a:extLst>
          </p:cNvPr>
          <p:cNvSpPr>
            <a:spLocks noGrp="1"/>
          </p:cNvSpPr>
          <p:nvPr>
            <p:ph type="dt" sz="half" idx="10"/>
          </p:nvPr>
        </p:nvSpPr>
        <p:spPr/>
        <p:txBody>
          <a:bodyPr/>
          <a:lstStyle/>
          <a:p>
            <a:fld id="{859CE314-7C2C-4387-AE32-7CC7A8B04863}" type="datetimeFigureOut">
              <a:rPr lang="en-US" smtClean="0"/>
              <a:t>3/29/23</a:t>
            </a:fld>
            <a:endParaRPr lang="en-US"/>
          </a:p>
        </p:txBody>
      </p:sp>
      <p:sp>
        <p:nvSpPr>
          <p:cNvPr id="5" name="Footer Placeholder 4">
            <a:extLst>
              <a:ext uri="{FF2B5EF4-FFF2-40B4-BE49-F238E27FC236}">
                <a16:creationId xmlns:a16="http://schemas.microsoft.com/office/drawing/2014/main" id="{78F64F8D-2A60-439D-BFFE-193ADC4DA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4CBABE-2D01-4F24-A8FD-AAD2F4C4380C}"/>
              </a:ext>
            </a:extLst>
          </p:cNvPr>
          <p:cNvSpPr>
            <a:spLocks noGrp="1"/>
          </p:cNvSpPr>
          <p:nvPr>
            <p:ph type="sldNum" sz="quarter" idx="12"/>
          </p:nvPr>
        </p:nvSpPr>
        <p:spPr/>
        <p:txBody>
          <a:bodyPr/>
          <a:lstStyle/>
          <a:p>
            <a:fld id="{4AE1A734-42CC-4A4A-BEBE-75B4AE0A7DFC}" type="slidenum">
              <a:rPr lang="en-US" smtClean="0"/>
              <a:t>‹#›</a:t>
            </a:fld>
            <a:endParaRPr lang="en-US"/>
          </a:p>
        </p:txBody>
      </p:sp>
    </p:spTree>
    <p:extLst>
      <p:ext uri="{BB962C8B-B14F-4D97-AF65-F5344CB8AC3E}">
        <p14:creationId xmlns:p14="http://schemas.microsoft.com/office/powerpoint/2010/main" val="2496762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5E35-8977-4945-BD8F-379DB7C591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C0518F-8171-4756-8D65-65DF3D0185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19839-82FD-4B3B-B392-9108EED9F8CC}"/>
              </a:ext>
            </a:extLst>
          </p:cNvPr>
          <p:cNvSpPr>
            <a:spLocks noGrp="1"/>
          </p:cNvSpPr>
          <p:nvPr>
            <p:ph type="dt" sz="half" idx="10"/>
          </p:nvPr>
        </p:nvSpPr>
        <p:spPr/>
        <p:txBody>
          <a:bodyPr/>
          <a:lstStyle/>
          <a:p>
            <a:fld id="{859CE314-7C2C-4387-AE32-7CC7A8B04863}" type="datetimeFigureOut">
              <a:rPr lang="en-US" smtClean="0"/>
              <a:t>3/29/23</a:t>
            </a:fld>
            <a:endParaRPr lang="en-US"/>
          </a:p>
        </p:txBody>
      </p:sp>
      <p:sp>
        <p:nvSpPr>
          <p:cNvPr id="5" name="Footer Placeholder 4">
            <a:extLst>
              <a:ext uri="{FF2B5EF4-FFF2-40B4-BE49-F238E27FC236}">
                <a16:creationId xmlns:a16="http://schemas.microsoft.com/office/drawing/2014/main" id="{CD91BC4F-5395-4EAA-B075-BF2979F65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F87E2-F6D1-472A-9D35-38D83A846416}"/>
              </a:ext>
            </a:extLst>
          </p:cNvPr>
          <p:cNvSpPr>
            <a:spLocks noGrp="1"/>
          </p:cNvSpPr>
          <p:nvPr>
            <p:ph type="sldNum" sz="quarter" idx="12"/>
          </p:nvPr>
        </p:nvSpPr>
        <p:spPr/>
        <p:txBody>
          <a:bodyPr/>
          <a:lstStyle/>
          <a:p>
            <a:fld id="{4AE1A734-42CC-4A4A-BEBE-75B4AE0A7DFC}" type="slidenum">
              <a:rPr lang="en-US" smtClean="0"/>
              <a:t>‹#›</a:t>
            </a:fld>
            <a:endParaRPr lang="en-US"/>
          </a:p>
        </p:txBody>
      </p:sp>
    </p:spTree>
    <p:extLst>
      <p:ext uri="{BB962C8B-B14F-4D97-AF65-F5344CB8AC3E}">
        <p14:creationId xmlns:p14="http://schemas.microsoft.com/office/powerpoint/2010/main" val="3830359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6E7BA2-5713-49A4-9264-B03FFA12177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AA185C-9B33-4C7E-9357-46839C899182}"/>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BE5AAE-FDB4-43B9-951E-61E4802FBBEA}"/>
              </a:ext>
            </a:extLst>
          </p:cNvPr>
          <p:cNvSpPr>
            <a:spLocks noGrp="1"/>
          </p:cNvSpPr>
          <p:nvPr>
            <p:ph type="dt" sz="half" idx="10"/>
          </p:nvPr>
        </p:nvSpPr>
        <p:spPr/>
        <p:txBody>
          <a:bodyPr/>
          <a:lstStyle/>
          <a:p>
            <a:fld id="{859CE314-7C2C-4387-AE32-7CC7A8B04863}" type="datetimeFigureOut">
              <a:rPr lang="en-US" smtClean="0"/>
              <a:t>3/29/23</a:t>
            </a:fld>
            <a:endParaRPr lang="en-US"/>
          </a:p>
        </p:txBody>
      </p:sp>
      <p:sp>
        <p:nvSpPr>
          <p:cNvPr id="5" name="Footer Placeholder 4">
            <a:extLst>
              <a:ext uri="{FF2B5EF4-FFF2-40B4-BE49-F238E27FC236}">
                <a16:creationId xmlns:a16="http://schemas.microsoft.com/office/drawing/2014/main" id="{1BEE8C9A-FBA6-4902-BA77-6AD0A8FA68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F2EA7-42AA-4A15-BCFD-344E0E6088F9}"/>
              </a:ext>
            </a:extLst>
          </p:cNvPr>
          <p:cNvSpPr>
            <a:spLocks noGrp="1"/>
          </p:cNvSpPr>
          <p:nvPr>
            <p:ph type="sldNum" sz="quarter" idx="12"/>
          </p:nvPr>
        </p:nvSpPr>
        <p:spPr/>
        <p:txBody>
          <a:bodyPr/>
          <a:lstStyle/>
          <a:p>
            <a:fld id="{4AE1A734-42CC-4A4A-BEBE-75B4AE0A7DFC}" type="slidenum">
              <a:rPr lang="en-US" smtClean="0"/>
              <a:t>‹#›</a:t>
            </a:fld>
            <a:endParaRPr lang="en-US"/>
          </a:p>
        </p:txBody>
      </p:sp>
    </p:spTree>
    <p:extLst>
      <p:ext uri="{BB962C8B-B14F-4D97-AF65-F5344CB8AC3E}">
        <p14:creationId xmlns:p14="http://schemas.microsoft.com/office/powerpoint/2010/main" val="1144460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3CDB7-90B3-47A1-AA54-1FC9C5E55654}"/>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9917C12-AE70-4174-BA97-549C4C3A93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9C5098-DCBB-481C-B319-8BC0F764FCF7}"/>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1350586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63151-AE6E-4074-BC26-E66CDFE32C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BDE542-A4A3-41D9-AD6B-5FFC020879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7559DE7-9C69-4D5A-8676-8FD7C4BBB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E0172-97F8-4A2F-BB95-C59A0C18C70B}"/>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409709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EE37D-F326-48E5-A7F9-FBB7BDE93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3BABAD-821C-4704-9617-78664EE5A1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05DB-8EBA-4D0D-A7F5-EDAD2F40AE22}"/>
              </a:ext>
            </a:extLst>
          </p:cNvPr>
          <p:cNvSpPr>
            <a:spLocks noGrp="1"/>
          </p:cNvSpPr>
          <p:nvPr>
            <p:ph type="dt" sz="half" idx="10"/>
          </p:nvPr>
        </p:nvSpPr>
        <p:spPr/>
        <p:txBody>
          <a:bodyPr/>
          <a:lstStyle/>
          <a:p>
            <a:fld id="{87135DB2-D209-442B-8E4B-CE4415D4FB10}" type="datetime1">
              <a:rPr lang="en-US" smtClean="0"/>
              <a:t>3/29/23</a:t>
            </a:fld>
            <a:endParaRPr lang="en-US"/>
          </a:p>
        </p:txBody>
      </p:sp>
      <p:sp>
        <p:nvSpPr>
          <p:cNvPr id="5" name="Footer Placeholder 4">
            <a:extLst>
              <a:ext uri="{FF2B5EF4-FFF2-40B4-BE49-F238E27FC236}">
                <a16:creationId xmlns:a16="http://schemas.microsoft.com/office/drawing/2014/main" id="{825E4F1C-A163-4540-BE69-13E77CAED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59333-1175-49B8-8382-BA267D8A75B4}"/>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813864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AC3B-4FBD-4F76-8182-FDC950ACA5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E84B05-358C-4DD3-8FD4-EC3D4878CA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DA237A-FA89-459A-ACD4-15BABDFB066D}"/>
              </a:ext>
            </a:extLst>
          </p:cNvPr>
          <p:cNvSpPr>
            <a:spLocks noGrp="1"/>
          </p:cNvSpPr>
          <p:nvPr>
            <p:ph type="dt" sz="half" idx="10"/>
          </p:nvPr>
        </p:nvSpPr>
        <p:spPr/>
        <p:txBody>
          <a:bodyPr/>
          <a:lstStyle/>
          <a:p>
            <a:fld id="{0A49D12E-039B-4173-8E00-CB2756725A92}" type="datetime1">
              <a:rPr lang="en-US" smtClean="0"/>
              <a:t>3/29/23</a:t>
            </a:fld>
            <a:endParaRPr lang="en-US"/>
          </a:p>
        </p:txBody>
      </p:sp>
      <p:sp>
        <p:nvSpPr>
          <p:cNvPr id="5" name="Footer Placeholder 4">
            <a:extLst>
              <a:ext uri="{FF2B5EF4-FFF2-40B4-BE49-F238E27FC236}">
                <a16:creationId xmlns:a16="http://schemas.microsoft.com/office/drawing/2014/main" id="{E50D9C83-E1DE-4DE2-A8F6-BBC6F12D9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8957F-2C24-48D7-8412-23AF6B833B81}"/>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399910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FFD70-B409-45BF-8A8E-59F2E5A4C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BA37D0-5183-4393-83B7-97AECCCC64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B0B367-3242-48AB-974C-53D5B3DE0F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5A207E-63EF-4D20-B81A-5C51225F85CD}"/>
              </a:ext>
            </a:extLst>
          </p:cNvPr>
          <p:cNvSpPr>
            <a:spLocks noGrp="1"/>
          </p:cNvSpPr>
          <p:nvPr>
            <p:ph type="dt" sz="half" idx="10"/>
          </p:nvPr>
        </p:nvSpPr>
        <p:spPr/>
        <p:txBody>
          <a:bodyPr/>
          <a:lstStyle/>
          <a:p>
            <a:fld id="{3CA6D3FE-F365-438B-9785-3BE9889DF02A}" type="datetime1">
              <a:rPr lang="en-US" smtClean="0"/>
              <a:t>3/29/23</a:t>
            </a:fld>
            <a:endParaRPr lang="en-US"/>
          </a:p>
        </p:txBody>
      </p:sp>
      <p:sp>
        <p:nvSpPr>
          <p:cNvPr id="6" name="Footer Placeholder 5">
            <a:extLst>
              <a:ext uri="{FF2B5EF4-FFF2-40B4-BE49-F238E27FC236}">
                <a16:creationId xmlns:a16="http://schemas.microsoft.com/office/drawing/2014/main" id="{92F8EBF3-0498-4DD4-ACC0-8BD69B9FBC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894D84-C1C5-4264-B71F-097F6CFD5192}"/>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816891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59ED-0159-49CA-9EFC-83C6F788BC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8BBB07-6148-4972-B19A-7FA5DFA4E0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76050A-8F9C-46C7-B0D1-C84F3F65DF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506DB3-1E3E-4F83-80F5-6DEE771151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089B0-3378-40BC-895E-D6361DB293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94E1C2-2724-4630-8FB6-73D253A2EC2C}"/>
              </a:ext>
            </a:extLst>
          </p:cNvPr>
          <p:cNvSpPr>
            <a:spLocks noGrp="1"/>
          </p:cNvSpPr>
          <p:nvPr>
            <p:ph type="dt" sz="half" idx="10"/>
          </p:nvPr>
        </p:nvSpPr>
        <p:spPr/>
        <p:txBody>
          <a:bodyPr/>
          <a:lstStyle/>
          <a:p>
            <a:fld id="{F087643E-5D8A-4B24-83A2-A367BB9B9AA9}" type="datetime1">
              <a:rPr lang="en-US" smtClean="0"/>
              <a:t>3/29/23</a:t>
            </a:fld>
            <a:endParaRPr lang="en-US"/>
          </a:p>
        </p:txBody>
      </p:sp>
      <p:sp>
        <p:nvSpPr>
          <p:cNvPr id="8" name="Footer Placeholder 7">
            <a:extLst>
              <a:ext uri="{FF2B5EF4-FFF2-40B4-BE49-F238E27FC236}">
                <a16:creationId xmlns:a16="http://schemas.microsoft.com/office/drawing/2014/main" id="{9BB87E7E-996F-4C7E-B70C-EE6FCDEA43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7E0357-FDFA-4192-A93E-D54DBD3FEA1E}"/>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1426777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B677E-CC8B-4EAF-848C-C1E4FEFE3D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E0A91F-8E5D-4F54-975B-BEEFC3EAB6ED}"/>
              </a:ext>
            </a:extLst>
          </p:cNvPr>
          <p:cNvSpPr>
            <a:spLocks noGrp="1"/>
          </p:cNvSpPr>
          <p:nvPr>
            <p:ph type="dt" sz="half" idx="10"/>
          </p:nvPr>
        </p:nvSpPr>
        <p:spPr/>
        <p:txBody>
          <a:bodyPr/>
          <a:lstStyle/>
          <a:p>
            <a:fld id="{CF19A169-A5D0-475B-9994-FFDA561B9ED8}" type="datetime1">
              <a:rPr lang="en-US" smtClean="0"/>
              <a:t>3/29/23</a:t>
            </a:fld>
            <a:endParaRPr lang="en-US"/>
          </a:p>
        </p:txBody>
      </p:sp>
      <p:sp>
        <p:nvSpPr>
          <p:cNvPr id="4" name="Footer Placeholder 3">
            <a:extLst>
              <a:ext uri="{FF2B5EF4-FFF2-40B4-BE49-F238E27FC236}">
                <a16:creationId xmlns:a16="http://schemas.microsoft.com/office/drawing/2014/main" id="{53263EC1-0D2D-4E09-8BD5-2F43654BDA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A78B26-C4B4-44D1-ACE2-D7D55C96CA7A}"/>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529370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5F0BCD1-17F1-4DE7-B91E-96AE76052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8CB645-342C-4852-B6A3-9B3940D973FE}"/>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3237555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3FDA2-855A-4D41-B70B-D6AEF90CB7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39728E-9095-4462-A061-C1AEBA2862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12FA5-9A23-46E4-8ADA-D236FE67DF66}"/>
              </a:ext>
            </a:extLst>
          </p:cNvPr>
          <p:cNvSpPr>
            <a:spLocks noGrp="1"/>
          </p:cNvSpPr>
          <p:nvPr>
            <p:ph type="dt" sz="half" idx="10"/>
          </p:nvPr>
        </p:nvSpPr>
        <p:spPr/>
        <p:txBody>
          <a:bodyPr/>
          <a:lstStyle/>
          <a:p>
            <a:fld id="{859CE314-7C2C-4387-AE32-7CC7A8B04863}" type="datetimeFigureOut">
              <a:rPr lang="en-US" smtClean="0"/>
              <a:t>3/29/23</a:t>
            </a:fld>
            <a:endParaRPr lang="en-US"/>
          </a:p>
        </p:txBody>
      </p:sp>
      <p:sp>
        <p:nvSpPr>
          <p:cNvPr id="5" name="Footer Placeholder 4">
            <a:extLst>
              <a:ext uri="{FF2B5EF4-FFF2-40B4-BE49-F238E27FC236}">
                <a16:creationId xmlns:a16="http://schemas.microsoft.com/office/drawing/2014/main" id="{D2F2A004-1AC4-44B4-91BA-90284AA50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B0DFA-09DD-4895-81A4-A4E7F4581A92}"/>
              </a:ext>
            </a:extLst>
          </p:cNvPr>
          <p:cNvSpPr>
            <a:spLocks noGrp="1"/>
          </p:cNvSpPr>
          <p:nvPr>
            <p:ph type="sldNum" sz="quarter" idx="12"/>
          </p:nvPr>
        </p:nvSpPr>
        <p:spPr/>
        <p:txBody>
          <a:bodyPr/>
          <a:lstStyle/>
          <a:p>
            <a:fld id="{4AE1A734-42CC-4A4A-BEBE-75B4AE0A7DFC}" type="slidenum">
              <a:rPr lang="en-US" smtClean="0"/>
              <a:t>‹#›</a:t>
            </a:fld>
            <a:endParaRPr lang="en-US"/>
          </a:p>
        </p:txBody>
      </p:sp>
    </p:spTree>
    <p:extLst>
      <p:ext uri="{BB962C8B-B14F-4D97-AF65-F5344CB8AC3E}">
        <p14:creationId xmlns:p14="http://schemas.microsoft.com/office/powerpoint/2010/main" val="2924530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D8FEC-FD16-4B50-A864-DDF4B85678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41864B-A3E6-4FC1-A7CA-D4F59C1722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EDF142-45BF-4E18-8408-1DD3EB6847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0D1B8E-5DEC-4AD4-B21E-DB265A983AA9}"/>
              </a:ext>
            </a:extLst>
          </p:cNvPr>
          <p:cNvSpPr>
            <a:spLocks noGrp="1"/>
          </p:cNvSpPr>
          <p:nvPr>
            <p:ph type="dt" sz="half" idx="10"/>
          </p:nvPr>
        </p:nvSpPr>
        <p:spPr/>
        <p:txBody>
          <a:bodyPr/>
          <a:lstStyle/>
          <a:p>
            <a:fld id="{3FB6514A-8509-45A4-BFCB-3D89AA876EA5}" type="datetime1">
              <a:rPr lang="en-US" smtClean="0"/>
              <a:t>3/29/23</a:t>
            </a:fld>
            <a:endParaRPr lang="en-US"/>
          </a:p>
        </p:txBody>
      </p:sp>
      <p:sp>
        <p:nvSpPr>
          <p:cNvPr id="6" name="Footer Placeholder 5">
            <a:extLst>
              <a:ext uri="{FF2B5EF4-FFF2-40B4-BE49-F238E27FC236}">
                <a16:creationId xmlns:a16="http://schemas.microsoft.com/office/drawing/2014/main" id="{066A327B-7EF9-4660-A9D4-0012671A9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625DE6-5CB8-48C5-8BF2-5FDA920A04CA}"/>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85575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9029B-1A2B-4074-842F-54CD2025D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52A399-12C5-492A-A05D-8235AACAAD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AF241D-FA90-437C-8D49-7E13AE700F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9DBAE-5732-433A-B0C7-5739EDD9438D}"/>
              </a:ext>
            </a:extLst>
          </p:cNvPr>
          <p:cNvSpPr>
            <a:spLocks noGrp="1"/>
          </p:cNvSpPr>
          <p:nvPr>
            <p:ph type="dt" sz="half" idx="10"/>
          </p:nvPr>
        </p:nvSpPr>
        <p:spPr/>
        <p:txBody>
          <a:bodyPr/>
          <a:lstStyle/>
          <a:p>
            <a:fld id="{48557727-D2A7-4435-AFE1-E2F3CC6A3656}" type="datetime1">
              <a:rPr lang="en-US" smtClean="0"/>
              <a:t>3/29/23</a:t>
            </a:fld>
            <a:endParaRPr lang="en-US"/>
          </a:p>
        </p:txBody>
      </p:sp>
      <p:sp>
        <p:nvSpPr>
          <p:cNvPr id="6" name="Footer Placeholder 5">
            <a:extLst>
              <a:ext uri="{FF2B5EF4-FFF2-40B4-BE49-F238E27FC236}">
                <a16:creationId xmlns:a16="http://schemas.microsoft.com/office/drawing/2014/main" id="{C9FBCF3F-70E6-4C91-967A-9282C600E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09554A-731D-459A-B2AA-88AACA02174B}"/>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1643409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31E20-1ADB-45BE-9C96-136245BCD7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9966E6-7E02-43AD-A109-F855C84E10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CE971-ACA1-4396-82E5-18794241FD62}"/>
              </a:ext>
            </a:extLst>
          </p:cNvPr>
          <p:cNvSpPr>
            <a:spLocks noGrp="1"/>
          </p:cNvSpPr>
          <p:nvPr>
            <p:ph type="dt" sz="half" idx="10"/>
          </p:nvPr>
        </p:nvSpPr>
        <p:spPr/>
        <p:txBody>
          <a:bodyPr/>
          <a:lstStyle/>
          <a:p>
            <a:fld id="{4852E92E-5C4B-4169-A2C3-DEBA802880FB}" type="datetime1">
              <a:rPr lang="en-US" smtClean="0"/>
              <a:t>3/29/23</a:t>
            </a:fld>
            <a:endParaRPr lang="en-US"/>
          </a:p>
        </p:txBody>
      </p:sp>
      <p:sp>
        <p:nvSpPr>
          <p:cNvPr id="5" name="Footer Placeholder 4">
            <a:extLst>
              <a:ext uri="{FF2B5EF4-FFF2-40B4-BE49-F238E27FC236}">
                <a16:creationId xmlns:a16="http://schemas.microsoft.com/office/drawing/2014/main" id="{D5FEEF3D-594C-48DC-ADC6-509D60BEA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861C1-2BB7-4DD5-9754-AD7A04EB6B92}"/>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2041210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1DACD4-9EF5-47EB-BD7E-2213608611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D1C25E-DB04-4B6C-BA3A-66BA94E1CA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F64792-7265-4A19-8522-5B6A53ECC722}"/>
              </a:ext>
            </a:extLst>
          </p:cNvPr>
          <p:cNvSpPr>
            <a:spLocks noGrp="1"/>
          </p:cNvSpPr>
          <p:nvPr>
            <p:ph type="dt" sz="half" idx="10"/>
          </p:nvPr>
        </p:nvSpPr>
        <p:spPr/>
        <p:txBody>
          <a:bodyPr/>
          <a:lstStyle/>
          <a:p>
            <a:fld id="{E33EBEEA-6865-4656-83A7-A73DA5E89416}" type="datetime1">
              <a:rPr lang="en-US" smtClean="0"/>
              <a:t>3/29/23</a:t>
            </a:fld>
            <a:endParaRPr lang="en-US"/>
          </a:p>
        </p:txBody>
      </p:sp>
      <p:sp>
        <p:nvSpPr>
          <p:cNvPr id="5" name="Footer Placeholder 4">
            <a:extLst>
              <a:ext uri="{FF2B5EF4-FFF2-40B4-BE49-F238E27FC236}">
                <a16:creationId xmlns:a16="http://schemas.microsoft.com/office/drawing/2014/main" id="{72F71877-8A5A-4BA5-90E7-5FD9256EB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CEEDEA-2DD6-4A90-9D4A-DA28F3A63AD6}"/>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12606736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2474811" y="119649"/>
            <a:ext cx="9717188" cy="506849"/>
          </a:xfrm>
        </p:spPr>
        <p:txBody>
          <a:bodyPr>
            <a:normAutofit/>
          </a:bodyPr>
          <a:lstStyle>
            <a:lvl1pPr algn="l">
              <a:defRPr sz="1800" b="1">
                <a:solidFill>
                  <a:srgbClr val="4C9BDB"/>
                </a:solidFill>
                <a:latin typeface="Calibri"/>
                <a:cs typeface="Calibri"/>
              </a:defRPr>
            </a:lvl1pPr>
          </a:lstStyle>
          <a:p>
            <a:r>
              <a:rPr lang="en-GB"/>
              <a:t>Click to edit master title style</a:t>
            </a:r>
            <a:endParaRPr lang="en-US"/>
          </a:p>
        </p:txBody>
      </p:sp>
      <p:sp>
        <p:nvSpPr>
          <p:cNvPr id="3" name="Text Placeholder 2"/>
          <p:cNvSpPr>
            <a:spLocks noGrp="1"/>
          </p:cNvSpPr>
          <p:nvPr>
            <p:ph type="body" sz="quarter" idx="10"/>
          </p:nvPr>
        </p:nvSpPr>
        <p:spPr>
          <a:xfrm>
            <a:off x="130262" y="823853"/>
            <a:ext cx="11944513" cy="684212"/>
          </a:xfrm>
        </p:spPr>
        <p:txBody>
          <a:bodyPr anchor="ctr">
            <a:normAutofit/>
          </a:bodyPr>
          <a:lstStyle>
            <a:lvl1pPr marL="0" indent="0" algn="ctr">
              <a:buNone/>
              <a:defRPr sz="1350" b="0">
                <a:solidFill>
                  <a:srgbClr val="4C9BDB"/>
                </a:solidFill>
                <a:latin typeface="Calibri"/>
                <a:cs typeface="Calibri"/>
              </a:defRPr>
            </a:lvl1pPr>
            <a:lvl3pPr marL="685800" indent="0">
              <a:buNone/>
              <a:defRPr/>
            </a:lvl3pPr>
          </a:lstStyle>
          <a:p>
            <a:pPr lvl="0"/>
            <a:r>
              <a:rPr lang="en-GB"/>
              <a:t>Click to edit Master text styles</a:t>
            </a:r>
          </a:p>
        </p:txBody>
      </p:sp>
      <p:sp>
        <p:nvSpPr>
          <p:cNvPr id="11" name="Text Placeholder 2"/>
          <p:cNvSpPr>
            <a:spLocks noGrp="1"/>
          </p:cNvSpPr>
          <p:nvPr>
            <p:ph type="body" sz="quarter" idx="12"/>
          </p:nvPr>
        </p:nvSpPr>
        <p:spPr>
          <a:xfrm>
            <a:off x="130262" y="5692803"/>
            <a:ext cx="11944513" cy="1077321"/>
          </a:xfrm>
        </p:spPr>
        <p:txBody>
          <a:bodyPr anchor="b" anchorCtr="0">
            <a:normAutofit/>
          </a:bodyPr>
          <a:lstStyle>
            <a:lvl1pPr marL="0" indent="0" algn="ctr">
              <a:buNone/>
              <a:defRPr sz="1050" b="0">
                <a:solidFill>
                  <a:srgbClr val="4C9BDB"/>
                </a:solidFill>
                <a:latin typeface="Calibri"/>
                <a:cs typeface="Calibri"/>
              </a:defRPr>
            </a:lvl1pPr>
            <a:lvl3pPr marL="685800" indent="0">
              <a:buNone/>
              <a:defRPr/>
            </a:lvl3pPr>
          </a:lstStyle>
          <a:p>
            <a:pPr lvl="0"/>
            <a:r>
              <a:rPr lang="en-GB"/>
              <a:t>Click to edit Master text styles</a:t>
            </a:r>
          </a:p>
        </p:txBody>
      </p:sp>
      <p:pic>
        <p:nvPicPr>
          <p:cNvPr id="9" name="GCP Logo 4:3"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11"/>
            <a:ext cx="1741516" cy="743989"/>
          </a:xfrm>
          <a:prstGeom prst="rect">
            <a:avLst/>
          </a:prstGeom>
        </p:spPr>
      </p:pic>
      <p:cxnSp>
        <p:nvCxnSpPr>
          <p:cNvPr id="6" name="Straight Connector 5"/>
          <p:cNvCxnSpPr/>
          <p:nvPr userDrawn="1"/>
        </p:nvCxnSpPr>
        <p:spPr>
          <a:xfrm>
            <a:off x="0" y="746125"/>
            <a:ext cx="12192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
        <p:nvSpPr>
          <p:cNvPr id="4" name="Content Placeholder 3">
            <a:extLst>
              <a:ext uri="{FF2B5EF4-FFF2-40B4-BE49-F238E27FC236}">
                <a16:creationId xmlns:a16="http://schemas.microsoft.com/office/drawing/2014/main" id="{203D10DC-741B-4095-9E7A-228E2D2E86FD}"/>
              </a:ext>
            </a:extLst>
          </p:cNvPr>
          <p:cNvSpPr>
            <a:spLocks noGrp="1"/>
          </p:cNvSpPr>
          <p:nvPr>
            <p:ph sz="quarter" idx="13"/>
          </p:nvPr>
        </p:nvSpPr>
        <p:spPr>
          <a:xfrm>
            <a:off x="720726" y="1439863"/>
            <a:ext cx="10772775" cy="467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312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1_Default">
    <p:spTree>
      <p:nvGrpSpPr>
        <p:cNvPr id="1" name=""/>
        <p:cNvGrpSpPr/>
        <p:nvPr/>
      </p:nvGrpSpPr>
      <p:grpSpPr>
        <a:xfrm>
          <a:off x="0" y="0"/>
          <a:ext cx="0" cy="0"/>
          <a:chOff x="0" y="0"/>
          <a:chExt cx="0" cy="0"/>
        </a:xfrm>
      </p:grpSpPr>
      <p:sp>
        <p:nvSpPr>
          <p:cNvPr id="67" name="Shape 67"/>
          <p:cNvSpPr>
            <a:spLocks noGrp="1"/>
          </p:cNvSpPr>
          <p:nvPr>
            <p:ph type="title"/>
          </p:nvPr>
        </p:nvSpPr>
        <p:spPr>
          <a:prstGeom prst="rect">
            <a:avLst/>
          </a:prstGeom>
        </p:spPr>
        <p:txBody>
          <a:bodyPr/>
          <a:lstStyle/>
          <a:p>
            <a:r>
              <a:t>Title Text</a:t>
            </a:r>
          </a:p>
        </p:txBody>
      </p:sp>
      <p:sp>
        <p:nvSpPr>
          <p:cNvPr id="68" name="Shape 68"/>
          <p:cNvSpPr>
            <a:spLocks noGrp="1"/>
          </p:cNvSpPr>
          <p:nvPr>
            <p:ph type="body" idx="1"/>
          </p:nvPr>
        </p:nvSpPr>
        <p:spPr>
          <a:prstGeom prst="rect">
            <a:avLst/>
          </a:prstGeom>
        </p:spPr>
        <p:txBody>
          <a:bodyPr/>
          <a:lstStyle>
            <a:lvl2pPr marL="447675" indent="0">
              <a:defRPr/>
            </a:lvl2pPr>
            <a:lvl3pPr marL="895350" indent="0">
              <a:defRPr/>
            </a:lvl3pPr>
            <a:lvl4pPr marL="1254125" indent="0">
              <a:defRPr/>
            </a:lvl4pPr>
            <a:lvl5pPr marL="1789113" indent="0">
              <a:defRPr/>
            </a:lvl5pPr>
          </a:lstStyle>
          <a:p>
            <a:r>
              <a:t>Body Level One</a:t>
            </a:r>
          </a:p>
          <a:p>
            <a:pPr lvl="1"/>
            <a:r>
              <a:t>Body Level Two</a:t>
            </a:r>
          </a:p>
          <a:p>
            <a:pPr lvl="2"/>
            <a:r>
              <a:t>Body Level Three</a:t>
            </a:r>
          </a:p>
          <a:p>
            <a:pPr lvl="3"/>
            <a:r>
              <a:t>Body Level Four</a:t>
            </a:r>
          </a:p>
          <a:p>
            <a:pPr lvl="4"/>
            <a:r>
              <a:t>Body Level Five</a:t>
            </a:r>
          </a:p>
        </p:txBody>
      </p:sp>
      <p:sp>
        <p:nvSpPr>
          <p:cNvPr id="69" name="Shape 69"/>
          <p:cNvSpPr>
            <a:spLocks noGrp="1"/>
          </p:cNvSpPr>
          <p:nvPr>
            <p:ph type="sldNum" sz="quarter" idx="2"/>
          </p:nvPr>
        </p:nvSpPr>
        <p:spPr>
          <a:xfrm>
            <a:off x="8737600" y="6356351"/>
            <a:ext cx="2844800" cy="365125"/>
          </a:xfrm>
          <a:prstGeom prst="rect">
            <a:avLst/>
          </a:prstGeom>
        </p:spPr>
        <p:txBody>
          <a:bodyPr/>
          <a:lstStyle/>
          <a:p>
            <a:fld id="{86CB4B4D-7CA3-9044-876B-883B54F8677D}" type="slidenum">
              <a:t>‹#›</a:t>
            </a:fld>
            <a:endParaRPr/>
          </a:p>
        </p:txBody>
      </p:sp>
      <p:cxnSp>
        <p:nvCxnSpPr>
          <p:cNvPr id="8" name="Straight Connector 7">
            <a:extLst>
              <a:ext uri="{FF2B5EF4-FFF2-40B4-BE49-F238E27FC236}">
                <a16:creationId xmlns:a16="http://schemas.microsoft.com/office/drawing/2014/main" id="{FF7FBD0C-F5FB-497C-BBC0-1BC3B78CB526}"/>
              </a:ext>
            </a:extLst>
          </p:cNvPr>
          <p:cNvCxnSpPr>
            <a:cxnSpLocks/>
          </p:cNvCxnSpPr>
          <p:nvPr userDrawn="1"/>
        </p:nvCxnSpPr>
        <p:spPr>
          <a:xfrm>
            <a:off x="2181225" y="6269734"/>
            <a:ext cx="0" cy="302583"/>
          </a:xfrm>
          <a:prstGeom prst="line">
            <a:avLst/>
          </a:prstGeom>
          <a:ln w="28575">
            <a:solidFill>
              <a:srgbClr val="0B3D5E"/>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721EE51-1A68-4A63-AF4A-2B0B2E2DD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432" y="6236269"/>
            <a:ext cx="1080120" cy="404516"/>
          </a:xfrm>
          <a:prstGeom prst="rect">
            <a:avLst/>
          </a:prstGeom>
        </p:spPr>
      </p:pic>
      <p:pic>
        <p:nvPicPr>
          <p:cNvPr id="12" name="Picture 11" descr="A picture containing dark&#10;&#10;Description automatically generated">
            <a:extLst>
              <a:ext uri="{FF2B5EF4-FFF2-40B4-BE49-F238E27FC236}">
                <a16:creationId xmlns:a16="http://schemas.microsoft.com/office/drawing/2014/main" id="{E72E35E0-D217-44C4-8EA0-A4E0F11FBC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624392" y="2269392"/>
            <a:ext cx="2567608" cy="4588608"/>
          </a:xfrm>
          <a:prstGeom prst="rect">
            <a:avLst/>
          </a:prstGeom>
        </p:spPr>
      </p:pic>
    </p:spTree>
    <p:extLst>
      <p:ext uri="{BB962C8B-B14F-4D97-AF65-F5344CB8AC3E}">
        <p14:creationId xmlns:p14="http://schemas.microsoft.com/office/powerpoint/2010/main" val="658910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E7080-3467-4690-851E-D8686D0663E9}"/>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01F2247-54EC-43B1-A290-921E9B223DDF}"/>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7C5834-E152-49FC-93F1-2FB744A9DD70}"/>
              </a:ext>
            </a:extLst>
          </p:cNvPr>
          <p:cNvSpPr>
            <a:spLocks noGrp="1"/>
          </p:cNvSpPr>
          <p:nvPr>
            <p:ph type="dt" sz="half" idx="10"/>
          </p:nvPr>
        </p:nvSpPr>
        <p:spPr/>
        <p:txBody>
          <a:bodyPr/>
          <a:lstStyle/>
          <a:p>
            <a:fld id="{859CE314-7C2C-4387-AE32-7CC7A8B04863}" type="datetimeFigureOut">
              <a:rPr lang="en-US" smtClean="0"/>
              <a:t>3/29/23</a:t>
            </a:fld>
            <a:endParaRPr lang="en-US"/>
          </a:p>
        </p:txBody>
      </p:sp>
      <p:sp>
        <p:nvSpPr>
          <p:cNvPr id="5" name="Footer Placeholder 4">
            <a:extLst>
              <a:ext uri="{FF2B5EF4-FFF2-40B4-BE49-F238E27FC236}">
                <a16:creationId xmlns:a16="http://schemas.microsoft.com/office/drawing/2014/main" id="{E729D2D9-6519-4A52-8B1B-78368102B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05A310-9347-4B4E-AB1D-575F9E82A44B}"/>
              </a:ext>
            </a:extLst>
          </p:cNvPr>
          <p:cNvSpPr>
            <a:spLocks noGrp="1"/>
          </p:cNvSpPr>
          <p:nvPr>
            <p:ph type="sldNum" sz="quarter" idx="12"/>
          </p:nvPr>
        </p:nvSpPr>
        <p:spPr/>
        <p:txBody>
          <a:bodyPr/>
          <a:lstStyle/>
          <a:p>
            <a:fld id="{4AE1A734-42CC-4A4A-BEBE-75B4AE0A7DFC}" type="slidenum">
              <a:rPr lang="en-US" smtClean="0"/>
              <a:t>‹#›</a:t>
            </a:fld>
            <a:endParaRPr lang="en-US"/>
          </a:p>
        </p:txBody>
      </p:sp>
    </p:spTree>
    <p:extLst>
      <p:ext uri="{BB962C8B-B14F-4D97-AF65-F5344CB8AC3E}">
        <p14:creationId xmlns:p14="http://schemas.microsoft.com/office/powerpoint/2010/main" val="1446947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E51E3-E341-4579-926A-7F23E0A597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AE84E9-10AD-4D2D-B639-C6291F03B3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E2230-F8C9-4038-B7A1-A90080F5DF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3C47B1-B687-483C-BDCD-C1170785BCAB}"/>
              </a:ext>
            </a:extLst>
          </p:cNvPr>
          <p:cNvSpPr>
            <a:spLocks noGrp="1"/>
          </p:cNvSpPr>
          <p:nvPr>
            <p:ph type="dt" sz="half" idx="10"/>
          </p:nvPr>
        </p:nvSpPr>
        <p:spPr/>
        <p:txBody>
          <a:bodyPr/>
          <a:lstStyle/>
          <a:p>
            <a:fld id="{859CE314-7C2C-4387-AE32-7CC7A8B04863}" type="datetimeFigureOut">
              <a:rPr lang="en-US" smtClean="0"/>
              <a:t>3/29/23</a:t>
            </a:fld>
            <a:endParaRPr lang="en-US"/>
          </a:p>
        </p:txBody>
      </p:sp>
      <p:sp>
        <p:nvSpPr>
          <p:cNvPr id="6" name="Footer Placeholder 5">
            <a:extLst>
              <a:ext uri="{FF2B5EF4-FFF2-40B4-BE49-F238E27FC236}">
                <a16:creationId xmlns:a16="http://schemas.microsoft.com/office/drawing/2014/main" id="{73635874-0F3E-451B-846C-26C5104BC8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14A12C-D42C-4C9A-AFF5-1D5479B61688}"/>
              </a:ext>
            </a:extLst>
          </p:cNvPr>
          <p:cNvSpPr>
            <a:spLocks noGrp="1"/>
          </p:cNvSpPr>
          <p:nvPr>
            <p:ph type="sldNum" sz="quarter" idx="12"/>
          </p:nvPr>
        </p:nvSpPr>
        <p:spPr/>
        <p:txBody>
          <a:bodyPr/>
          <a:lstStyle/>
          <a:p>
            <a:fld id="{4AE1A734-42CC-4A4A-BEBE-75B4AE0A7DFC}" type="slidenum">
              <a:rPr lang="en-US" smtClean="0"/>
              <a:t>‹#›</a:t>
            </a:fld>
            <a:endParaRPr lang="en-US"/>
          </a:p>
        </p:txBody>
      </p:sp>
    </p:spTree>
    <p:extLst>
      <p:ext uri="{BB962C8B-B14F-4D97-AF65-F5344CB8AC3E}">
        <p14:creationId xmlns:p14="http://schemas.microsoft.com/office/powerpoint/2010/main" val="1082507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CC3C-60BB-4AE2-A166-2C4084053A23}"/>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105AF0-A997-4C29-B36C-D58A078F39F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EBEE658-7DE0-4CD7-B76B-05845A83671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3312D3-B008-4CD6-A212-1EB428C47794}"/>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518827C-3C1D-4467-B82E-8C635A4BDA5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C64D57-5432-4A11-A9DD-D2F6EC6DC830}"/>
              </a:ext>
            </a:extLst>
          </p:cNvPr>
          <p:cNvSpPr>
            <a:spLocks noGrp="1"/>
          </p:cNvSpPr>
          <p:nvPr>
            <p:ph type="dt" sz="half" idx="10"/>
          </p:nvPr>
        </p:nvSpPr>
        <p:spPr/>
        <p:txBody>
          <a:bodyPr/>
          <a:lstStyle/>
          <a:p>
            <a:fld id="{859CE314-7C2C-4387-AE32-7CC7A8B04863}" type="datetimeFigureOut">
              <a:rPr lang="en-US" smtClean="0"/>
              <a:t>3/29/23</a:t>
            </a:fld>
            <a:endParaRPr lang="en-US"/>
          </a:p>
        </p:txBody>
      </p:sp>
      <p:sp>
        <p:nvSpPr>
          <p:cNvPr id="8" name="Footer Placeholder 7">
            <a:extLst>
              <a:ext uri="{FF2B5EF4-FFF2-40B4-BE49-F238E27FC236}">
                <a16:creationId xmlns:a16="http://schemas.microsoft.com/office/drawing/2014/main" id="{6F98734F-A029-4230-9BF5-B464F401EF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CAE3B7-9666-4ADC-8D2C-FF8C65ADB1FE}"/>
              </a:ext>
            </a:extLst>
          </p:cNvPr>
          <p:cNvSpPr>
            <a:spLocks noGrp="1"/>
          </p:cNvSpPr>
          <p:nvPr>
            <p:ph type="sldNum" sz="quarter" idx="12"/>
          </p:nvPr>
        </p:nvSpPr>
        <p:spPr/>
        <p:txBody>
          <a:bodyPr/>
          <a:lstStyle/>
          <a:p>
            <a:fld id="{4AE1A734-42CC-4A4A-BEBE-75B4AE0A7DFC}" type="slidenum">
              <a:rPr lang="en-US" smtClean="0"/>
              <a:t>‹#›</a:t>
            </a:fld>
            <a:endParaRPr lang="en-US"/>
          </a:p>
        </p:txBody>
      </p:sp>
    </p:spTree>
    <p:extLst>
      <p:ext uri="{BB962C8B-B14F-4D97-AF65-F5344CB8AC3E}">
        <p14:creationId xmlns:p14="http://schemas.microsoft.com/office/powerpoint/2010/main" val="1916590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2D3E-BC4C-476D-AE5F-78E439DE7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36FE67-7A18-4C60-9BDF-534E8B7A67D6}"/>
              </a:ext>
            </a:extLst>
          </p:cNvPr>
          <p:cNvSpPr>
            <a:spLocks noGrp="1"/>
          </p:cNvSpPr>
          <p:nvPr>
            <p:ph type="dt" sz="half" idx="10"/>
          </p:nvPr>
        </p:nvSpPr>
        <p:spPr/>
        <p:txBody>
          <a:bodyPr/>
          <a:lstStyle/>
          <a:p>
            <a:fld id="{859CE314-7C2C-4387-AE32-7CC7A8B04863}" type="datetimeFigureOut">
              <a:rPr lang="en-US" smtClean="0"/>
              <a:t>3/29/23</a:t>
            </a:fld>
            <a:endParaRPr lang="en-US"/>
          </a:p>
        </p:txBody>
      </p:sp>
      <p:sp>
        <p:nvSpPr>
          <p:cNvPr id="4" name="Footer Placeholder 3">
            <a:extLst>
              <a:ext uri="{FF2B5EF4-FFF2-40B4-BE49-F238E27FC236}">
                <a16:creationId xmlns:a16="http://schemas.microsoft.com/office/drawing/2014/main" id="{D6CE12F3-4959-4AB3-A877-72D8A2011F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BC3719-24B1-44B7-B33D-878F1BE84412}"/>
              </a:ext>
            </a:extLst>
          </p:cNvPr>
          <p:cNvSpPr>
            <a:spLocks noGrp="1"/>
          </p:cNvSpPr>
          <p:nvPr>
            <p:ph type="sldNum" sz="quarter" idx="12"/>
          </p:nvPr>
        </p:nvSpPr>
        <p:spPr/>
        <p:txBody>
          <a:bodyPr/>
          <a:lstStyle/>
          <a:p>
            <a:fld id="{4AE1A734-42CC-4A4A-BEBE-75B4AE0A7DFC}" type="slidenum">
              <a:rPr lang="en-US" smtClean="0"/>
              <a:t>‹#›</a:t>
            </a:fld>
            <a:endParaRPr lang="en-US"/>
          </a:p>
        </p:txBody>
      </p:sp>
    </p:spTree>
    <p:extLst>
      <p:ext uri="{BB962C8B-B14F-4D97-AF65-F5344CB8AC3E}">
        <p14:creationId xmlns:p14="http://schemas.microsoft.com/office/powerpoint/2010/main" val="3734291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0C73-BB42-4524-8FD8-7F4E126D3C9D}"/>
              </a:ext>
            </a:extLst>
          </p:cNvPr>
          <p:cNvSpPr>
            <a:spLocks noGrp="1"/>
          </p:cNvSpPr>
          <p:nvPr>
            <p:ph type="dt" sz="half" idx="10"/>
          </p:nvPr>
        </p:nvSpPr>
        <p:spPr/>
        <p:txBody>
          <a:bodyPr/>
          <a:lstStyle/>
          <a:p>
            <a:fld id="{859CE314-7C2C-4387-AE32-7CC7A8B04863}" type="datetimeFigureOut">
              <a:rPr lang="en-US" smtClean="0"/>
              <a:t>3/29/23</a:t>
            </a:fld>
            <a:endParaRPr lang="en-US"/>
          </a:p>
        </p:txBody>
      </p:sp>
      <p:sp>
        <p:nvSpPr>
          <p:cNvPr id="3" name="Footer Placeholder 2">
            <a:extLst>
              <a:ext uri="{FF2B5EF4-FFF2-40B4-BE49-F238E27FC236}">
                <a16:creationId xmlns:a16="http://schemas.microsoft.com/office/drawing/2014/main" id="{D7E30575-28FF-400B-AFE4-C6655DB498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0D23D4-D168-4533-81B8-D577B92261FB}"/>
              </a:ext>
            </a:extLst>
          </p:cNvPr>
          <p:cNvSpPr>
            <a:spLocks noGrp="1"/>
          </p:cNvSpPr>
          <p:nvPr>
            <p:ph type="sldNum" sz="quarter" idx="12"/>
          </p:nvPr>
        </p:nvSpPr>
        <p:spPr/>
        <p:txBody>
          <a:bodyPr/>
          <a:lstStyle/>
          <a:p>
            <a:fld id="{4AE1A734-42CC-4A4A-BEBE-75B4AE0A7DFC}" type="slidenum">
              <a:rPr lang="en-US" smtClean="0"/>
              <a:t>‹#›</a:t>
            </a:fld>
            <a:endParaRPr lang="en-US"/>
          </a:p>
        </p:txBody>
      </p:sp>
    </p:spTree>
    <p:extLst>
      <p:ext uri="{BB962C8B-B14F-4D97-AF65-F5344CB8AC3E}">
        <p14:creationId xmlns:p14="http://schemas.microsoft.com/office/powerpoint/2010/main" val="1554983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1E2D1-C1AC-4991-8252-5C69D52BA3D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16D55A3-7BDC-4861-9CA4-C14717FD39E6}"/>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66B5DA-FBB0-4A02-A768-B575027A9F89}"/>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B8A141-5FB1-4DC8-B4C3-A8D8ACBD48CF}"/>
              </a:ext>
            </a:extLst>
          </p:cNvPr>
          <p:cNvSpPr>
            <a:spLocks noGrp="1"/>
          </p:cNvSpPr>
          <p:nvPr>
            <p:ph type="dt" sz="half" idx="10"/>
          </p:nvPr>
        </p:nvSpPr>
        <p:spPr/>
        <p:txBody>
          <a:bodyPr/>
          <a:lstStyle/>
          <a:p>
            <a:fld id="{859CE314-7C2C-4387-AE32-7CC7A8B04863}" type="datetimeFigureOut">
              <a:rPr lang="en-US" smtClean="0"/>
              <a:t>3/29/23</a:t>
            </a:fld>
            <a:endParaRPr lang="en-US"/>
          </a:p>
        </p:txBody>
      </p:sp>
      <p:sp>
        <p:nvSpPr>
          <p:cNvPr id="6" name="Footer Placeholder 5">
            <a:extLst>
              <a:ext uri="{FF2B5EF4-FFF2-40B4-BE49-F238E27FC236}">
                <a16:creationId xmlns:a16="http://schemas.microsoft.com/office/drawing/2014/main" id="{03BC1B90-AB11-46C3-A429-83623EAC8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3E30D6-0C65-4E58-A4C1-0A3091AEF1E4}"/>
              </a:ext>
            </a:extLst>
          </p:cNvPr>
          <p:cNvSpPr>
            <a:spLocks noGrp="1"/>
          </p:cNvSpPr>
          <p:nvPr>
            <p:ph type="sldNum" sz="quarter" idx="12"/>
          </p:nvPr>
        </p:nvSpPr>
        <p:spPr/>
        <p:txBody>
          <a:bodyPr/>
          <a:lstStyle/>
          <a:p>
            <a:fld id="{4AE1A734-42CC-4A4A-BEBE-75B4AE0A7DFC}" type="slidenum">
              <a:rPr lang="en-US" smtClean="0"/>
              <a:t>‹#›</a:t>
            </a:fld>
            <a:endParaRPr lang="en-US"/>
          </a:p>
        </p:txBody>
      </p:sp>
    </p:spTree>
    <p:extLst>
      <p:ext uri="{BB962C8B-B14F-4D97-AF65-F5344CB8AC3E}">
        <p14:creationId xmlns:p14="http://schemas.microsoft.com/office/powerpoint/2010/main" val="211183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51A57-7159-4C15-AA96-14C8C458CDC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FBBEEC7-3B26-4E63-ABCC-9E0B718A7542}"/>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A161343-34D8-4855-AB20-BA91ABACFFC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15F8DBA-BC78-4EAE-B7B2-7A6F235AE4C5}"/>
              </a:ext>
            </a:extLst>
          </p:cNvPr>
          <p:cNvSpPr>
            <a:spLocks noGrp="1"/>
          </p:cNvSpPr>
          <p:nvPr>
            <p:ph type="dt" sz="half" idx="10"/>
          </p:nvPr>
        </p:nvSpPr>
        <p:spPr/>
        <p:txBody>
          <a:bodyPr/>
          <a:lstStyle/>
          <a:p>
            <a:fld id="{859CE314-7C2C-4387-AE32-7CC7A8B04863}" type="datetimeFigureOut">
              <a:rPr lang="en-US" smtClean="0"/>
              <a:t>3/29/23</a:t>
            </a:fld>
            <a:endParaRPr lang="en-US"/>
          </a:p>
        </p:txBody>
      </p:sp>
      <p:sp>
        <p:nvSpPr>
          <p:cNvPr id="6" name="Footer Placeholder 5">
            <a:extLst>
              <a:ext uri="{FF2B5EF4-FFF2-40B4-BE49-F238E27FC236}">
                <a16:creationId xmlns:a16="http://schemas.microsoft.com/office/drawing/2014/main" id="{952D3DF0-B3AC-4751-84D1-9901BF52B2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6927A8-0D84-4BBA-BC36-9E00BCA79520}"/>
              </a:ext>
            </a:extLst>
          </p:cNvPr>
          <p:cNvSpPr>
            <a:spLocks noGrp="1"/>
          </p:cNvSpPr>
          <p:nvPr>
            <p:ph type="sldNum" sz="quarter" idx="12"/>
          </p:nvPr>
        </p:nvSpPr>
        <p:spPr/>
        <p:txBody>
          <a:bodyPr/>
          <a:lstStyle/>
          <a:p>
            <a:fld id="{4AE1A734-42CC-4A4A-BEBE-75B4AE0A7DFC}" type="slidenum">
              <a:rPr lang="en-US" smtClean="0"/>
              <a:t>‹#›</a:t>
            </a:fld>
            <a:endParaRPr lang="en-US"/>
          </a:p>
        </p:txBody>
      </p:sp>
    </p:spTree>
    <p:extLst>
      <p:ext uri="{BB962C8B-B14F-4D97-AF65-F5344CB8AC3E}">
        <p14:creationId xmlns:p14="http://schemas.microsoft.com/office/powerpoint/2010/main" val="3276243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88C470-F51A-4F50-939C-52DB2A963EF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03D5AB-0BD5-4208-A627-7BFC92765B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247FF-21CA-4AB3-8BA9-E30E41B2328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59CE314-7C2C-4387-AE32-7CC7A8B04863}" type="datetimeFigureOut">
              <a:rPr lang="en-US" smtClean="0"/>
              <a:t>3/29/23</a:t>
            </a:fld>
            <a:endParaRPr lang="en-US"/>
          </a:p>
        </p:txBody>
      </p:sp>
      <p:sp>
        <p:nvSpPr>
          <p:cNvPr id="5" name="Footer Placeholder 4">
            <a:extLst>
              <a:ext uri="{FF2B5EF4-FFF2-40B4-BE49-F238E27FC236}">
                <a16:creationId xmlns:a16="http://schemas.microsoft.com/office/drawing/2014/main" id="{598AC75C-EB9A-44DF-B56D-C72471938F5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1CE4D1-A730-4B04-9286-7006997BCDE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E1A734-42CC-4A4A-BEBE-75B4AE0A7DFC}" type="slidenum">
              <a:rPr lang="en-US" smtClean="0"/>
              <a:t>‹#›</a:t>
            </a:fld>
            <a:endParaRPr lang="en-US"/>
          </a:p>
        </p:txBody>
      </p:sp>
    </p:spTree>
    <p:extLst>
      <p:ext uri="{BB962C8B-B14F-4D97-AF65-F5344CB8AC3E}">
        <p14:creationId xmlns:p14="http://schemas.microsoft.com/office/powerpoint/2010/main" val="311138155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B91199-AE25-47CB-BF1B-851CC20DD7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14BB6A-2192-42A9-BC52-7ED367A316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17BBB-DC3C-4C39-B76F-BB503965D2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B1297D-7734-4BE5-B3FF-F91126339E88}" type="datetime1">
              <a:rPr lang="en-US" smtClean="0"/>
              <a:t>3/29/23</a:t>
            </a:fld>
            <a:endParaRPr lang="en-US"/>
          </a:p>
        </p:txBody>
      </p:sp>
      <p:sp>
        <p:nvSpPr>
          <p:cNvPr id="5" name="Footer Placeholder 4">
            <a:extLst>
              <a:ext uri="{FF2B5EF4-FFF2-40B4-BE49-F238E27FC236}">
                <a16:creationId xmlns:a16="http://schemas.microsoft.com/office/drawing/2014/main" id="{2C538AB7-8A94-4C01-8EF8-7B3E90E3D9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240B2A-38C9-450B-89D7-2DB1C58B4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5E164-ADA9-4644-A389-00DE81504F90}" type="slidenum">
              <a:rPr lang="en-US" smtClean="0"/>
              <a:t>‹#›</a:t>
            </a:fld>
            <a:endParaRPr lang="en-US"/>
          </a:p>
        </p:txBody>
      </p:sp>
      <p:cxnSp>
        <p:nvCxnSpPr>
          <p:cNvPr id="7" name="Straight Connector 6">
            <a:extLst>
              <a:ext uri="{FF2B5EF4-FFF2-40B4-BE49-F238E27FC236}">
                <a16:creationId xmlns:a16="http://schemas.microsoft.com/office/drawing/2014/main" id="{AB4D1502-CA9F-488D-BBFE-123DCD1442F8}"/>
              </a:ext>
            </a:extLst>
          </p:cNvPr>
          <p:cNvCxnSpPr>
            <a:cxnSpLocks/>
          </p:cNvCxnSpPr>
          <p:nvPr userDrawn="1"/>
        </p:nvCxnSpPr>
        <p:spPr>
          <a:xfrm>
            <a:off x="2181225" y="6269734"/>
            <a:ext cx="0" cy="302583"/>
          </a:xfrm>
          <a:prstGeom prst="line">
            <a:avLst/>
          </a:prstGeom>
          <a:ln w="28575">
            <a:solidFill>
              <a:srgbClr val="0B3D5E"/>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281AC1C-ECE6-452E-A783-8C3B4EC6511A}"/>
              </a:ext>
            </a:extLst>
          </p:cNvPr>
          <p:cNvPicPr>
            <a:picLocks noChangeAspect="1"/>
          </p:cNvPicPr>
          <p:nvPr userDrawn="1"/>
        </p:nvPicPr>
        <p:blipFill>
          <a:blip r:embed="rId16"/>
          <a:stretch>
            <a:fillRect/>
          </a:stretch>
        </p:blipFill>
        <p:spPr>
          <a:xfrm>
            <a:off x="983432" y="6236269"/>
            <a:ext cx="1080120" cy="404516"/>
          </a:xfrm>
          <a:prstGeom prst="rect">
            <a:avLst/>
          </a:prstGeom>
        </p:spPr>
      </p:pic>
    </p:spTree>
    <p:extLst>
      <p:ext uri="{BB962C8B-B14F-4D97-AF65-F5344CB8AC3E}">
        <p14:creationId xmlns:p14="http://schemas.microsoft.com/office/powerpoint/2010/main" val="26742271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5" r:id="rId13"/>
    <p:sldLayoutId id="2147483688"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slideLayout" Target="../slideLayouts/slideLayout25.xml"/><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notesSlide" Target="../notesSlides/notesSlide4.xml"/><Relationship Id="rId9" Type="http://schemas.openxmlformats.org/officeDocument/2006/relationships/image" Target="../media/image12.jpe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4.xml"/><Relationship Id="rId5" Type="http://schemas.openxmlformats.org/officeDocument/2006/relationships/image" Target="../media/image21.jp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community.wmo.int/en/meetings/wmo-international-greenhouse-gas-monitoring-symposium" TargetMode="External"/><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wmo2016_powerpoint_standard_v2_dark-3.jpg">
            <a:extLst>
              <a:ext uri="{FF2B5EF4-FFF2-40B4-BE49-F238E27FC236}">
                <a16:creationId xmlns:a16="http://schemas.microsoft.com/office/drawing/2014/main" id="{96EC3A03-3370-44C0-8E50-3467774EE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5" y="-1286487"/>
            <a:ext cx="12192000" cy="8196442"/>
          </a:xfrm>
          <a:prstGeom prst="rect">
            <a:avLst/>
          </a:prstGeom>
        </p:spPr>
      </p:pic>
      <p:sp>
        <p:nvSpPr>
          <p:cNvPr id="6" name="Title 1"/>
          <p:cNvSpPr txBox="1">
            <a:spLocks/>
          </p:cNvSpPr>
          <p:nvPr/>
        </p:nvSpPr>
        <p:spPr>
          <a:xfrm>
            <a:off x="2866226" y="2168907"/>
            <a:ext cx="8229600" cy="342884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400" i="1" dirty="0">
              <a:solidFill>
                <a:schemeClr val="bg1"/>
              </a:solidFill>
            </a:endParaRPr>
          </a:p>
        </p:txBody>
      </p:sp>
      <p:sp>
        <p:nvSpPr>
          <p:cNvPr id="3" name="Slide Number Placeholder 2"/>
          <p:cNvSpPr>
            <a:spLocks noGrp="1"/>
          </p:cNvSpPr>
          <p:nvPr>
            <p:ph type="sldNum" sz="quarter" idx="12"/>
          </p:nvPr>
        </p:nvSpPr>
        <p:spPr/>
        <p:txBody>
          <a:bodyPr/>
          <a:lstStyle/>
          <a:p>
            <a:fld id="{9259AF2F-52C6-9B46-B8B2-0579234AE62E}" type="slidenum">
              <a:rPr lang="en-US" smtClean="0"/>
              <a:t>1</a:t>
            </a:fld>
            <a:endParaRPr lang="en-US" dirty="0"/>
          </a:p>
        </p:txBody>
      </p:sp>
      <p:sp>
        <p:nvSpPr>
          <p:cNvPr id="5" name="Title 1">
            <a:extLst>
              <a:ext uri="{FF2B5EF4-FFF2-40B4-BE49-F238E27FC236}">
                <a16:creationId xmlns:a16="http://schemas.microsoft.com/office/drawing/2014/main" id="{F351208C-D14B-4D5A-ABA4-F23E50C6674B}"/>
              </a:ext>
            </a:extLst>
          </p:cNvPr>
          <p:cNvSpPr txBox="1">
            <a:spLocks/>
          </p:cNvSpPr>
          <p:nvPr/>
        </p:nvSpPr>
        <p:spPr>
          <a:xfrm>
            <a:off x="1569637" y="1130983"/>
            <a:ext cx="9972792" cy="411938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Aft>
                <a:spcPts val="1800"/>
              </a:spcAft>
            </a:pPr>
            <a:r>
              <a:rPr lang="en-US" sz="2000" i="1" u="sng" dirty="0">
                <a:solidFill>
                  <a:schemeClr val="bg1"/>
                </a:solidFill>
                <a:latin typeface="Segoe UI" panose="020B0502040204020203" pitchFamily="34" charset="0"/>
                <a:cs typeface="Segoe UI" panose="020B0502040204020203" pitchFamily="34" charset="0"/>
              </a:rPr>
              <a:t>Toward top-down, internationally coordinated  monitoring of greenhouse gas fluxes to support mitigation action under the Paris Agreement</a:t>
            </a:r>
          </a:p>
          <a:p>
            <a:pPr>
              <a:spcAft>
                <a:spcPts val="1800"/>
              </a:spcAft>
            </a:pPr>
            <a:r>
              <a:rPr lang="en-US" sz="3200" dirty="0">
                <a:solidFill>
                  <a:schemeClr val="bg1"/>
                </a:solidFill>
                <a:latin typeface="Segoe UI" panose="020B0502040204020203" pitchFamily="34" charset="0"/>
                <a:cs typeface="Segoe UI" panose="020B0502040204020203" pitchFamily="34" charset="0"/>
              </a:rPr>
              <a:t>WMO Global Greenhouse Gas Monitoring</a:t>
            </a:r>
          </a:p>
          <a:p>
            <a:pPr>
              <a:spcAft>
                <a:spcPts val="600"/>
              </a:spcAft>
            </a:pPr>
            <a:r>
              <a:rPr lang="en-US" sz="2000" i="1" dirty="0">
                <a:solidFill>
                  <a:schemeClr val="bg1"/>
                </a:solidFill>
                <a:latin typeface="Segoe UI" panose="020B0502040204020203" pitchFamily="34" charset="0"/>
                <a:cs typeface="Segoe UI" panose="020B0502040204020203" pitchFamily="34" charset="0"/>
              </a:rPr>
              <a:t>Lars Peter Riishojgaard, WMO Secretariat</a:t>
            </a:r>
          </a:p>
          <a:p>
            <a:pPr>
              <a:spcAft>
                <a:spcPts val="600"/>
              </a:spcAft>
            </a:pPr>
            <a:endParaRPr lang="en-US" sz="2000" i="1" dirty="0">
              <a:solidFill>
                <a:schemeClr val="bg1"/>
              </a:solidFill>
              <a:latin typeface="Segoe UI" panose="020B0502040204020203" pitchFamily="34" charset="0"/>
              <a:cs typeface="Segoe UI" panose="020B0502040204020203" pitchFamily="34" charset="0"/>
            </a:endParaRPr>
          </a:p>
          <a:p>
            <a:pPr>
              <a:spcAft>
                <a:spcPts val="600"/>
              </a:spcAft>
            </a:pPr>
            <a:r>
              <a:rPr lang="en-US" sz="2000" i="1" dirty="0">
                <a:solidFill>
                  <a:schemeClr val="bg1"/>
                </a:solidFill>
                <a:latin typeface="Segoe UI" panose="020B0502040204020203" pitchFamily="34" charset="0"/>
                <a:cs typeface="Segoe UI" panose="020B0502040204020203" pitchFamily="34" charset="0"/>
              </a:rPr>
              <a:t>(</a:t>
            </a:r>
            <a:r>
              <a:rPr lang="en-US" sz="2000" i="1" dirty="0" err="1">
                <a:solidFill>
                  <a:schemeClr val="bg1"/>
                </a:solidFill>
                <a:latin typeface="Segoe UI" panose="020B0502040204020203" pitchFamily="34" charset="0"/>
                <a:cs typeface="Segoe UI" panose="020B0502040204020203" pitchFamily="34" charset="0"/>
              </a:rPr>
              <a:t>lriishojgaard@wmo.int</a:t>
            </a:r>
            <a:r>
              <a:rPr lang="en-US" sz="2000" i="1" dirty="0">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380228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EA27A-5FF9-030D-876F-BBFE429F7B71}"/>
              </a:ext>
            </a:extLst>
          </p:cNvPr>
          <p:cNvSpPr>
            <a:spLocks noGrp="1"/>
          </p:cNvSpPr>
          <p:nvPr>
            <p:ph type="title"/>
          </p:nvPr>
        </p:nvSpPr>
        <p:spPr>
          <a:xfrm>
            <a:off x="838200" y="212725"/>
            <a:ext cx="11034010" cy="1325563"/>
          </a:xfrm>
        </p:spPr>
        <p:txBody>
          <a:bodyPr>
            <a:normAutofit/>
          </a:bodyPr>
          <a:lstStyle/>
          <a:p>
            <a:r>
              <a:rPr lang="en-US" sz="3200" dirty="0">
                <a:latin typeface="Segoe UI" panose="020B0502040204020203" pitchFamily="34" charset="0"/>
                <a:cs typeface="Segoe UI" panose="020B0502040204020203" pitchFamily="34" charset="0"/>
              </a:rPr>
              <a:t>Some of the  GGMI development activities planned for 2023</a:t>
            </a:r>
          </a:p>
        </p:txBody>
      </p:sp>
      <p:sp>
        <p:nvSpPr>
          <p:cNvPr id="3" name="Content Placeholder 2">
            <a:extLst>
              <a:ext uri="{FF2B5EF4-FFF2-40B4-BE49-F238E27FC236}">
                <a16:creationId xmlns:a16="http://schemas.microsoft.com/office/drawing/2014/main" id="{EE0A3CC0-B12D-3CC5-D254-C45A2BA53FB0}"/>
              </a:ext>
            </a:extLst>
          </p:cNvPr>
          <p:cNvSpPr>
            <a:spLocks noGrp="1"/>
          </p:cNvSpPr>
          <p:nvPr>
            <p:ph idx="1"/>
          </p:nvPr>
        </p:nvSpPr>
        <p:spPr>
          <a:xfrm>
            <a:off x="838200" y="1321770"/>
            <a:ext cx="10515600" cy="5383830"/>
          </a:xfrm>
        </p:spPr>
        <p:txBody>
          <a:bodyPr>
            <a:normAutofit lnSpcReduction="10000"/>
          </a:bodyPr>
          <a:lstStyle/>
          <a:p>
            <a:r>
              <a:rPr lang="en-US" sz="2600" dirty="0"/>
              <a:t>Greenhouse gas modeling/assimilation workshop, tentatively in Bonn late August/early September 2023</a:t>
            </a:r>
          </a:p>
          <a:p>
            <a:pPr lvl="1"/>
            <a:r>
              <a:rPr lang="en-US" sz="2200" dirty="0"/>
              <a:t>Agreement on data exchange, run-time procedures, metrics of skill, common input data, data requirements, ….</a:t>
            </a:r>
          </a:p>
          <a:p>
            <a:r>
              <a:rPr lang="en-US" sz="2600" dirty="0"/>
              <a:t>Greenhouse gas observing workshop, tentatively in Geneva mid-September 2023</a:t>
            </a:r>
          </a:p>
          <a:p>
            <a:pPr lvl="1"/>
            <a:r>
              <a:rPr lang="en-US" sz="2200" dirty="0"/>
              <a:t>First step toward consolidated design of an integrated global observing system, addressing requirements for top-down global greenhouse gas monitoring, consisting of both surface- and space-based assets;</a:t>
            </a:r>
          </a:p>
          <a:p>
            <a:pPr lvl="1"/>
            <a:r>
              <a:rPr lang="en-US" sz="2200" dirty="0"/>
              <a:t>Near-real time data exchange, current  status, expected capabilities;</a:t>
            </a:r>
          </a:p>
          <a:p>
            <a:pPr lvl="1"/>
            <a:r>
              <a:rPr lang="en-US" sz="2200" dirty="0"/>
              <a:t>Expected technology development (space- and surface-based),</a:t>
            </a:r>
          </a:p>
          <a:p>
            <a:pPr lvl="1"/>
            <a:r>
              <a:rPr lang="en-US" sz="2200" dirty="0"/>
              <a:t>…</a:t>
            </a:r>
          </a:p>
          <a:p>
            <a:r>
              <a:rPr lang="en-US" dirty="0"/>
              <a:t>Private sector engagement</a:t>
            </a:r>
          </a:p>
          <a:p>
            <a:pPr lvl="1"/>
            <a:r>
              <a:rPr lang="en-US" dirty="0"/>
              <a:t>Strong interests in GGMI from many corners: Philanthropy, venture capitalists (technology development), logistics companies (deployment), banks, hedge funds (carbon markets), …</a:t>
            </a:r>
          </a:p>
        </p:txBody>
      </p:sp>
      <p:sp>
        <p:nvSpPr>
          <p:cNvPr id="4" name="Slide Number Placeholder 3">
            <a:extLst>
              <a:ext uri="{FF2B5EF4-FFF2-40B4-BE49-F238E27FC236}">
                <a16:creationId xmlns:a16="http://schemas.microsoft.com/office/drawing/2014/main" id="{85245175-2F71-C785-9DD4-316F794D533E}"/>
              </a:ext>
            </a:extLst>
          </p:cNvPr>
          <p:cNvSpPr>
            <a:spLocks noGrp="1"/>
          </p:cNvSpPr>
          <p:nvPr>
            <p:ph type="sldNum" sz="quarter" idx="12"/>
          </p:nvPr>
        </p:nvSpPr>
        <p:spPr/>
        <p:txBody>
          <a:bodyPr/>
          <a:lstStyle/>
          <a:p>
            <a:fld id="{CF75E164-ADA9-4644-A389-00DE81504F90}" type="slidenum">
              <a:rPr lang="en-US" smtClean="0"/>
              <a:t>10</a:t>
            </a:fld>
            <a:endParaRPr lang="en-US"/>
          </a:p>
        </p:txBody>
      </p:sp>
    </p:spTree>
    <p:extLst>
      <p:ext uri="{BB962C8B-B14F-4D97-AF65-F5344CB8AC3E}">
        <p14:creationId xmlns:p14="http://schemas.microsoft.com/office/powerpoint/2010/main" val="2987307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83A38D-A225-4748-A364-D3DD5BAD121E}"/>
              </a:ext>
            </a:extLst>
          </p:cNvPr>
          <p:cNvSpPr/>
          <p:nvPr/>
        </p:nvSpPr>
        <p:spPr>
          <a:xfrm>
            <a:off x="756382" y="1044663"/>
            <a:ext cx="10956351" cy="1785104"/>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cs typeface="Segoe UI" panose="020B0502040204020203" pitchFamily="34" charset="0"/>
              </a:rPr>
              <a:t>The Paris Agreement has been adopted with the aim of limiting climate change via reducing net anthropogenic greenhouse gas (GHG) emissions;</a:t>
            </a:r>
          </a:p>
          <a:p>
            <a:pPr marL="342900" indent="-342900">
              <a:spcAft>
                <a:spcPts val="600"/>
              </a:spcAft>
              <a:buFont typeface="Arial" panose="020B0604020202020204" pitchFamily="34" charset="0"/>
              <a:buChar char="•"/>
            </a:pPr>
            <a:r>
              <a:rPr lang="en-US" sz="2000" dirty="0">
                <a:cs typeface="Segoe UI" panose="020B0502040204020203" pitchFamily="34" charset="0"/>
              </a:rPr>
              <a:t>Paris focuses on accurate reporting of anthropogenic GHG emissions</a:t>
            </a:r>
            <a:r>
              <a:rPr lang="en-US" sz="2000" i="1" dirty="0">
                <a:cs typeface="Segoe UI" panose="020B0502040204020203" pitchFamily="34" charset="0"/>
              </a:rPr>
              <a:t>;  </a:t>
            </a:r>
            <a:r>
              <a:rPr lang="en-US" sz="2000" dirty="0">
                <a:highlight>
                  <a:srgbClr val="FFFF00"/>
                </a:highlight>
                <a:cs typeface="Segoe UI" panose="020B0502040204020203" pitchFamily="34" charset="0"/>
              </a:rPr>
              <a:t>however, GHG fluxes driven by natural processes are often much larger and are not explicitly taken into account</a:t>
            </a:r>
            <a:r>
              <a:rPr lang="en-US" sz="2000" dirty="0">
                <a:cs typeface="Segoe UI" panose="020B0502040204020203" pitchFamily="34" charset="0"/>
              </a:rPr>
              <a:t>; </a:t>
            </a:r>
            <a:endParaRPr lang="en-US" sz="2000" i="1" dirty="0">
              <a:cs typeface="Segoe UI" panose="020B0502040204020203" pitchFamily="34" charset="0"/>
            </a:endParaRPr>
          </a:p>
          <a:p>
            <a:pPr marL="342900" indent="-342900">
              <a:spcAft>
                <a:spcPts val="600"/>
              </a:spcAft>
              <a:buFont typeface="Arial" panose="020B0604020202020204" pitchFamily="34" charset="0"/>
              <a:buChar char="•"/>
            </a:pPr>
            <a:r>
              <a:rPr lang="en-US" sz="2000" dirty="0">
                <a:cs typeface="Segoe UI" panose="020B0502040204020203" pitchFamily="34" charset="0"/>
              </a:rPr>
              <a:t>Natural fluxes respond to anthropogenic emissions and  climate change in ways not yet understood;</a:t>
            </a:r>
            <a:endParaRPr lang="en-US" sz="2000" dirty="0">
              <a:highlight>
                <a:srgbClr val="FFFF00"/>
              </a:highlight>
              <a:cs typeface="Segoe UI" panose="020B0502040204020203" pitchFamily="34" charset="0"/>
            </a:endParaRPr>
          </a:p>
        </p:txBody>
      </p:sp>
      <p:sp>
        <p:nvSpPr>
          <p:cNvPr id="2" name="TextBox 1">
            <a:extLst>
              <a:ext uri="{FF2B5EF4-FFF2-40B4-BE49-F238E27FC236}">
                <a16:creationId xmlns:a16="http://schemas.microsoft.com/office/drawing/2014/main" id="{0C6D2916-F26B-2901-3830-D39E16BDE050}"/>
              </a:ext>
            </a:extLst>
          </p:cNvPr>
          <p:cNvSpPr txBox="1"/>
          <p:nvPr/>
        </p:nvSpPr>
        <p:spPr>
          <a:xfrm>
            <a:off x="745242" y="5289615"/>
            <a:ext cx="6332163" cy="1200329"/>
          </a:xfrm>
          <a:prstGeom prst="rect">
            <a:avLst/>
          </a:prstGeom>
          <a:solidFill>
            <a:srgbClr val="153CD5"/>
          </a:solidFill>
        </p:spPr>
        <p:txBody>
          <a:bodyPr wrap="square" rtlCol="0">
            <a:spAutoFit/>
          </a:bodyPr>
          <a:lstStyle/>
          <a:p>
            <a:pPr>
              <a:spcAft>
                <a:spcPts val="1200"/>
              </a:spcAft>
            </a:pPr>
            <a:r>
              <a:rPr lang="en-US" sz="2400" i="1" dirty="0">
                <a:solidFill>
                  <a:schemeClr val="bg1"/>
                </a:solidFill>
                <a:latin typeface="Segoe UI" panose="020B0502040204020203" pitchFamily="34" charset="0"/>
                <a:cs typeface="Segoe UI" panose="020B0502040204020203" pitchFamily="34" charset="0"/>
                <a:sym typeface="Avenir Roman"/>
              </a:rPr>
              <a:t>The climate responds to the atmospheric GHG concentrations, not to what we claim to be doing to reduce or offset our GHG emissions;</a:t>
            </a:r>
          </a:p>
        </p:txBody>
      </p:sp>
      <p:sp>
        <p:nvSpPr>
          <p:cNvPr id="3" name="Rectangle 2">
            <a:extLst>
              <a:ext uri="{FF2B5EF4-FFF2-40B4-BE49-F238E27FC236}">
                <a16:creationId xmlns:a16="http://schemas.microsoft.com/office/drawing/2014/main" id="{DFEDD504-38F2-56A3-D986-5E30EB5B738F}"/>
              </a:ext>
            </a:extLst>
          </p:cNvPr>
          <p:cNvSpPr/>
          <p:nvPr/>
        </p:nvSpPr>
        <p:spPr>
          <a:xfrm>
            <a:off x="735962" y="324028"/>
            <a:ext cx="11441548" cy="584775"/>
          </a:xfrm>
          <a:prstGeom prst="rect">
            <a:avLst/>
          </a:prstGeom>
        </p:spPr>
        <p:txBody>
          <a:bodyPr wrap="square">
            <a:spAutoFit/>
          </a:bodyPr>
          <a:lstStyle/>
          <a:p>
            <a:pPr lvl="0"/>
            <a:r>
              <a:rPr lang="en-US" sz="3200" b="1" u="sng" dirty="0">
                <a:solidFill>
                  <a:srgbClr val="002060"/>
                </a:solidFill>
                <a:latin typeface="Segoe UI" panose="020B0502040204020203" pitchFamily="34" charset="0"/>
                <a:cs typeface="Segoe UI" panose="020B0502040204020203" pitchFamily="34" charset="0"/>
              </a:rPr>
              <a:t>Problem Statement</a:t>
            </a:r>
            <a:endParaRPr lang="en-US" sz="2800" i="1" u="sng" dirty="0">
              <a:solidFill>
                <a:srgbClr val="002060"/>
              </a:solidFill>
              <a:latin typeface="Segoe UI" panose="020B0502040204020203" pitchFamily="34" charset="0"/>
              <a:cs typeface="Segoe UI" panose="020B0502040204020203" pitchFamily="34" charset="0"/>
            </a:endParaRPr>
          </a:p>
        </p:txBody>
      </p:sp>
      <p:pic>
        <p:nvPicPr>
          <p:cNvPr id="5" name="Picture 4" descr="Chart&#10;&#10;Description automatically generated with medium confidence">
            <a:extLst>
              <a:ext uri="{FF2B5EF4-FFF2-40B4-BE49-F238E27FC236}">
                <a16:creationId xmlns:a16="http://schemas.microsoft.com/office/drawing/2014/main" id="{D662C012-76CD-9052-3B6F-E18B7A96C701}"/>
              </a:ext>
            </a:extLst>
          </p:cNvPr>
          <p:cNvPicPr>
            <a:picLocks noChangeAspect="1"/>
          </p:cNvPicPr>
          <p:nvPr/>
        </p:nvPicPr>
        <p:blipFill>
          <a:blip r:embed="rId3"/>
          <a:stretch>
            <a:fillRect/>
          </a:stretch>
        </p:blipFill>
        <p:spPr>
          <a:xfrm>
            <a:off x="7103806" y="3307110"/>
            <a:ext cx="4813300" cy="3429000"/>
          </a:xfrm>
          <a:prstGeom prst="rect">
            <a:avLst/>
          </a:prstGeom>
        </p:spPr>
      </p:pic>
      <p:cxnSp>
        <p:nvCxnSpPr>
          <p:cNvPr id="9" name="Straight Connector 8">
            <a:extLst>
              <a:ext uri="{FF2B5EF4-FFF2-40B4-BE49-F238E27FC236}">
                <a16:creationId xmlns:a16="http://schemas.microsoft.com/office/drawing/2014/main" id="{3800F616-357C-4996-1D10-CC7903E43630}"/>
              </a:ext>
            </a:extLst>
          </p:cNvPr>
          <p:cNvCxnSpPr/>
          <p:nvPr/>
        </p:nvCxnSpPr>
        <p:spPr>
          <a:xfrm>
            <a:off x="10045939" y="3607724"/>
            <a:ext cx="0" cy="292624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FB04CB9-AC11-60EF-3520-B47459C3B14D}"/>
              </a:ext>
            </a:extLst>
          </p:cNvPr>
          <p:cNvCxnSpPr/>
          <p:nvPr/>
        </p:nvCxnSpPr>
        <p:spPr>
          <a:xfrm>
            <a:off x="9793215" y="3598074"/>
            <a:ext cx="0" cy="292624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27C5AC0-9DE9-00D7-7F7B-9E1004A7CE63}"/>
              </a:ext>
            </a:extLst>
          </p:cNvPr>
          <p:cNvCxnSpPr/>
          <p:nvPr/>
        </p:nvCxnSpPr>
        <p:spPr>
          <a:xfrm>
            <a:off x="11126238" y="3599999"/>
            <a:ext cx="0" cy="292624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23D8423-F16C-6D61-DD11-117D71354D61}"/>
              </a:ext>
            </a:extLst>
          </p:cNvPr>
          <p:cNvSpPr txBox="1"/>
          <p:nvPr/>
        </p:nvSpPr>
        <p:spPr>
          <a:xfrm>
            <a:off x="7937350" y="4403544"/>
            <a:ext cx="1699865" cy="307777"/>
          </a:xfrm>
          <a:prstGeom prst="rect">
            <a:avLst/>
          </a:prstGeom>
          <a:noFill/>
        </p:spPr>
        <p:txBody>
          <a:bodyPr wrap="square" rtlCol="0">
            <a:spAutoFit/>
          </a:bodyPr>
          <a:lstStyle/>
          <a:p>
            <a:r>
              <a:rPr lang="en-US" sz="1400" dirty="0">
                <a:solidFill>
                  <a:schemeClr val="bg1"/>
                </a:solidFill>
                <a:highlight>
                  <a:srgbClr val="153CD5"/>
                </a:highlight>
              </a:rPr>
              <a:t>UNFCCC, Rio, 1992</a:t>
            </a:r>
          </a:p>
        </p:txBody>
      </p:sp>
      <p:cxnSp>
        <p:nvCxnSpPr>
          <p:cNvPr id="14" name="Straight Connector 13">
            <a:extLst>
              <a:ext uri="{FF2B5EF4-FFF2-40B4-BE49-F238E27FC236}">
                <a16:creationId xmlns:a16="http://schemas.microsoft.com/office/drawing/2014/main" id="{215C58FE-C1E9-AE1F-467E-C473647CAA14}"/>
              </a:ext>
            </a:extLst>
          </p:cNvPr>
          <p:cNvCxnSpPr>
            <a:cxnSpLocks/>
          </p:cNvCxnSpPr>
          <p:nvPr/>
        </p:nvCxnSpPr>
        <p:spPr>
          <a:xfrm flipV="1">
            <a:off x="9367284" y="4242388"/>
            <a:ext cx="425931" cy="223284"/>
          </a:xfrm>
          <a:prstGeom prst="line">
            <a:avLst/>
          </a:prstGeom>
          <a:ln w="2540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B5F930A-B7F3-4B62-DB93-465209B78E5A}"/>
              </a:ext>
            </a:extLst>
          </p:cNvPr>
          <p:cNvSpPr txBox="1"/>
          <p:nvPr/>
        </p:nvSpPr>
        <p:spPr>
          <a:xfrm>
            <a:off x="8671193" y="4853653"/>
            <a:ext cx="1182220" cy="307777"/>
          </a:xfrm>
          <a:prstGeom prst="rect">
            <a:avLst/>
          </a:prstGeom>
          <a:noFill/>
        </p:spPr>
        <p:txBody>
          <a:bodyPr wrap="square" rtlCol="0">
            <a:spAutoFit/>
          </a:bodyPr>
          <a:lstStyle/>
          <a:p>
            <a:r>
              <a:rPr lang="en-US" sz="1400" dirty="0">
                <a:solidFill>
                  <a:schemeClr val="bg1"/>
                </a:solidFill>
                <a:highlight>
                  <a:srgbClr val="153CD5"/>
                </a:highlight>
              </a:rPr>
              <a:t>Kyoto, 1997</a:t>
            </a:r>
          </a:p>
        </p:txBody>
      </p:sp>
      <p:cxnSp>
        <p:nvCxnSpPr>
          <p:cNvPr id="17" name="Straight Connector 16">
            <a:extLst>
              <a:ext uri="{FF2B5EF4-FFF2-40B4-BE49-F238E27FC236}">
                <a16:creationId xmlns:a16="http://schemas.microsoft.com/office/drawing/2014/main" id="{CB3B8E45-46F5-8993-58D1-89E76116E6C0}"/>
              </a:ext>
            </a:extLst>
          </p:cNvPr>
          <p:cNvCxnSpPr>
            <a:cxnSpLocks/>
          </p:cNvCxnSpPr>
          <p:nvPr/>
        </p:nvCxnSpPr>
        <p:spPr>
          <a:xfrm flipV="1">
            <a:off x="9604748" y="4692498"/>
            <a:ext cx="425931" cy="223284"/>
          </a:xfrm>
          <a:prstGeom prst="line">
            <a:avLst/>
          </a:prstGeom>
          <a:ln w="2540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53589BA-5F45-EEAA-1E1E-44F34CB76420}"/>
              </a:ext>
            </a:extLst>
          </p:cNvPr>
          <p:cNvSpPr txBox="1"/>
          <p:nvPr/>
        </p:nvSpPr>
        <p:spPr>
          <a:xfrm>
            <a:off x="9826589" y="5558955"/>
            <a:ext cx="1029820" cy="307777"/>
          </a:xfrm>
          <a:prstGeom prst="rect">
            <a:avLst/>
          </a:prstGeom>
          <a:noFill/>
        </p:spPr>
        <p:txBody>
          <a:bodyPr wrap="square" rtlCol="0">
            <a:spAutoFit/>
          </a:bodyPr>
          <a:lstStyle/>
          <a:p>
            <a:r>
              <a:rPr lang="en-US" sz="1400" dirty="0">
                <a:solidFill>
                  <a:schemeClr val="bg1"/>
                </a:solidFill>
                <a:highlight>
                  <a:srgbClr val="153CD5"/>
                </a:highlight>
              </a:rPr>
              <a:t>Paris, 2015</a:t>
            </a:r>
          </a:p>
        </p:txBody>
      </p:sp>
      <p:cxnSp>
        <p:nvCxnSpPr>
          <p:cNvPr id="19" name="Straight Connector 18">
            <a:extLst>
              <a:ext uri="{FF2B5EF4-FFF2-40B4-BE49-F238E27FC236}">
                <a16:creationId xmlns:a16="http://schemas.microsoft.com/office/drawing/2014/main" id="{BE3A8667-9504-7991-FE0F-5377615E7DA0}"/>
              </a:ext>
            </a:extLst>
          </p:cNvPr>
          <p:cNvCxnSpPr>
            <a:cxnSpLocks/>
          </p:cNvCxnSpPr>
          <p:nvPr/>
        </p:nvCxnSpPr>
        <p:spPr>
          <a:xfrm flipV="1">
            <a:off x="10675088" y="5419066"/>
            <a:ext cx="443651" cy="226822"/>
          </a:xfrm>
          <a:prstGeom prst="line">
            <a:avLst/>
          </a:prstGeom>
          <a:ln w="2540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C664CCA-A1E8-0101-689F-71252A7CDDF1}"/>
              </a:ext>
            </a:extLst>
          </p:cNvPr>
          <p:cNvSpPr txBox="1"/>
          <p:nvPr/>
        </p:nvSpPr>
        <p:spPr>
          <a:xfrm>
            <a:off x="770967" y="3077794"/>
            <a:ext cx="6096000" cy="2015936"/>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000" dirty="0">
                <a:cs typeface="Segoe UI" panose="020B0502040204020203" pitchFamily="34" charset="0"/>
              </a:rPr>
              <a:t> In UNFCCC parlance, ”Emissions” can be positive as well as negative (GHG removals), but</a:t>
            </a:r>
          </a:p>
          <a:p>
            <a:pPr marL="285750" indent="-285750">
              <a:spcAft>
                <a:spcPts val="600"/>
              </a:spcAft>
              <a:buFont typeface="Arial" panose="020B0604020202020204" pitchFamily="34" charset="0"/>
              <a:buChar char="•"/>
            </a:pPr>
            <a:r>
              <a:rPr lang="en-US" sz="2000" dirty="0">
                <a:highlight>
                  <a:srgbClr val="FFFF00"/>
                </a:highlight>
                <a:cs typeface="Segoe UI" panose="020B0502040204020203" pitchFamily="34" charset="0"/>
              </a:rPr>
              <a:t>Accounting for negative emissions (carbon </a:t>
            </a:r>
            <a:r>
              <a:rPr lang="en-US" sz="2000" i="1" dirty="0">
                <a:highlight>
                  <a:srgbClr val="FFFF00"/>
                </a:highlight>
                <a:cs typeface="Segoe UI" panose="020B0502040204020203" pitchFamily="34" charset="0"/>
              </a:rPr>
              <a:t>offsets</a:t>
            </a:r>
            <a:r>
              <a:rPr lang="en-US" sz="2000" dirty="0">
                <a:highlight>
                  <a:srgbClr val="FFFF00"/>
                </a:highlight>
                <a:cs typeface="Segoe UI" panose="020B0502040204020203" pitchFamily="34" charset="0"/>
              </a:rPr>
              <a:t> and </a:t>
            </a:r>
            <a:r>
              <a:rPr lang="en-US" sz="2000" i="1" dirty="0">
                <a:highlight>
                  <a:srgbClr val="FFFF00"/>
                </a:highlight>
                <a:cs typeface="Segoe UI" panose="020B0502040204020203" pitchFamily="34" charset="0"/>
              </a:rPr>
              <a:t>credits</a:t>
            </a:r>
            <a:r>
              <a:rPr lang="en-US" sz="2000" dirty="0">
                <a:highlight>
                  <a:srgbClr val="FFFF00"/>
                </a:highlight>
                <a:cs typeface="Segoe UI" panose="020B0502040204020203" pitchFamily="34" charset="0"/>
              </a:rPr>
              <a:t>) is problematic, poorly regulated and ineffectively monitored, leading to risk of  overestimating of impact, double counting,…;</a:t>
            </a:r>
          </a:p>
        </p:txBody>
      </p:sp>
    </p:spTree>
    <p:extLst>
      <p:ext uri="{BB962C8B-B14F-4D97-AF65-F5344CB8AC3E}">
        <p14:creationId xmlns:p14="http://schemas.microsoft.com/office/powerpoint/2010/main" val="385587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6"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358571" y="1035774"/>
            <a:ext cx="7147847" cy="338554"/>
          </a:xfrm>
          <a:prstGeom prst="rect">
            <a:avLst/>
          </a:prstGeom>
          <a:noFill/>
          <a:ln w="15875">
            <a:noFill/>
          </a:ln>
        </p:spPr>
        <p:txBody>
          <a:bodyPr wrap="square" rtlCol="0">
            <a:spAutoFit/>
          </a:bodyPr>
          <a:lstStyle/>
          <a:p>
            <a:pPr algn="r">
              <a:spcAft>
                <a:spcPts val="1800"/>
              </a:spcAft>
            </a:pPr>
            <a:r>
              <a:rPr lang="en-US" sz="1600" i="1" u="sng" dirty="0">
                <a:latin typeface="Segoe UI" panose="020B0502040204020203" pitchFamily="34" charset="0"/>
                <a:cs typeface="Segoe UI" panose="020B0502040204020203" pitchFamily="34" charset="0"/>
                <a:sym typeface="Avenir Roman"/>
              </a:rPr>
              <a:t>(Graphic by the Global Carbon Project)</a:t>
            </a:r>
          </a:p>
        </p:txBody>
      </p:sp>
      <p:sp>
        <p:nvSpPr>
          <p:cNvPr id="10" name="Rectangle 9">
            <a:extLst>
              <a:ext uri="{FF2B5EF4-FFF2-40B4-BE49-F238E27FC236}">
                <a16:creationId xmlns:a16="http://schemas.microsoft.com/office/drawing/2014/main" id="{C26E598E-272B-4D43-915F-D34B58725140}"/>
              </a:ext>
            </a:extLst>
          </p:cNvPr>
          <p:cNvSpPr/>
          <p:nvPr/>
        </p:nvSpPr>
        <p:spPr>
          <a:xfrm>
            <a:off x="557837" y="324028"/>
            <a:ext cx="11441548" cy="584775"/>
          </a:xfrm>
          <a:prstGeom prst="rect">
            <a:avLst/>
          </a:prstGeom>
        </p:spPr>
        <p:txBody>
          <a:bodyPr wrap="square">
            <a:spAutoFit/>
          </a:bodyPr>
          <a:lstStyle/>
          <a:p>
            <a:pPr lvl="0"/>
            <a:r>
              <a:rPr lang="en-US" sz="3200" b="1" dirty="0">
                <a:solidFill>
                  <a:srgbClr val="002060"/>
                </a:solidFill>
                <a:latin typeface="Segoe UI" panose="020B0502040204020203" pitchFamily="34" charset="0"/>
                <a:cs typeface="Segoe UI" panose="020B0502040204020203" pitchFamily="34" charset="0"/>
              </a:rPr>
              <a:t>How well do we understand the CO</a:t>
            </a:r>
            <a:r>
              <a:rPr lang="en-US" sz="3200" b="1" baseline="-25000" dirty="0">
                <a:solidFill>
                  <a:srgbClr val="002060"/>
                </a:solidFill>
                <a:latin typeface="Segoe UI" panose="020B0502040204020203" pitchFamily="34" charset="0"/>
                <a:cs typeface="Segoe UI" panose="020B0502040204020203" pitchFamily="34" charset="0"/>
              </a:rPr>
              <a:t>2</a:t>
            </a:r>
            <a:r>
              <a:rPr lang="en-US" sz="3200" b="1" dirty="0">
                <a:solidFill>
                  <a:srgbClr val="002060"/>
                </a:solidFill>
                <a:latin typeface="Segoe UI" panose="020B0502040204020203" pitchFamily="34" charset="0"/>
                <a:cs typeface="Segoe UI" panose="020B0502040204020203" pitchFamily="34" charset="0"/>
              </a:rPr>
              <a:t> fluxes ?</a:t>
            </a:r>
            <a:endParaRPr lang="en-US" sz="3200" i="1" dirty="0">
              <a:solidFill>
                <a:srgbClr val="002060"/>
              </a:solidFill>
              <a:latin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CBABABA3-20F4-3C20-5E21-ECF0038315B4}"/>
              </a:ext>
            </a:extLst>
          </p:cNvPr>
          <p:cNvPicPr>
            <a:picLocks noChangeAspect="1"/>
          </p:cNvPicPr>
          <p:nvPr/>
        </p:nvPicPr>
        <p:blipFill>
          <a:blip r:embed="rId3"/>
          <a:stretch>
            <a:fillRect/>
          </a:stretch>
        </p:blipFill>
        <p:spPr>
          <a:xfrm>
            <a:off x="674335" y="1371517"/>
            <a:ext cx="8763000" cy="5257800"/>
          </a:xfrm>
          <a:prstGeom prst="rect">
            <a:avLst/>
          </a:prstGeom>
          <a:effectLst>
            <a:outerShdw blurRad="50800" dist="127000" dir="2700000" algn="tl" rotWithShape="0">
              <a:prstClr val="black">
                <a:alpha val="40000"/>
              </a:prstClr>
            </a:outerShdw>
          </a:effectLst>
        </p:spPr>
      </p:pic>
      <p:sp>
        <p:nvSpPr>
          <p:cNvPr id="3" name="Oval 2">
            <a:extLst>
              <a:ext uri="{FF2B5EF4-FFF2-40B4-BE49-F238E27FC236}">
                <a16:creationId xmlns:a16="http://schemas.microsoft.com/office/drawing/2014/main" id="{A956B72C-93B8-C2B8-47B2-5C4933DA8415}"/>
              </a:ext>
            </a:extLst>
          </p:cNvPr>
          <p:cNvSpPr/>
          <p:nvPr/>
        </p:nvSpPr>
        <p:spPr>
          <a:xfrm>
            <a:off x="1273625" y="1812468"/>
            <a:ext cx="7298871" cy="1404257"/>
          </a:xfrm>
          <a:prstGeom prst="ellipse">
            <a:avLst/>
          </a:prstGeom>
          <a:noFill/>
          <a:ln w="603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3935054-6139-A5D3-C770-752ADA85C224}"/>
              </a:ext>
            </a:extLst>
          </p:cNvPr>
          <p:cNvSpPr txBox="1"/>
          <p:nvPr/>
        </p:nvSpPr>
        <p:spPr>
          <a:xfrm>
            <a:off x="9515474" y="1941066"/>
            <a:ext cx="2633662" cy="707886"/>
          </a:xfrm>
          <a:prstGeom prst="rect">
            <a:avLst/>
          </a:prstGeom>
          <a:solidFill>
            <a:srgbClr val="00B050"/>
          </a:solidFill>
        </p:spPr>
        <p:txBody>
          <a:bodyPr wrap="square" rtlCol="0">
            <a:spAutoFit/>
          </a:bodyPr>
          <a:lstStyle/>
          <a:p>
            <a:r>
              <a:rPr lang="en-US" sz="2000" b="1" dirty="0">
                <a:solidFill>
                  <a:schemeClr val="bg1"/>
                </a:solidFill>
              </a:rPr>
              <a:t>Top level global budget is well understood </a:t>
            </a:r>
          </a:p>
        </p:txBody>
      </p:sp>
      <p:sp>
        <p:nvSpPr>
          <p:cNvPr id="6" name="TextBox 5">
            <a:extLst>
              <a:ext uri="{FF2B5EF4-FFF2-40B4-BE49-F238E27FC236}">
                <a16:creationId xmlns:a16="http://schemas.microsoft.com/office/drawing/2014/main" id="{6DE3FB33-74B2-A233-D6CA-4A0A05335414}"/>
              </a:ext>
            </a:extLst>
          </p:cNvPr>
          <p:cNvSpPr txBox="1"/>
          <p:nvPr/>
        </p:nvSpPr>
        <p:spPr>
          <a:xfrm>
            <a:off x="674335" y="5508180"/>
            <a:ext cx="3709050" cy="1015663"/>
          </a:xfrm>
          <a:prstGeom prst="rect">
            <a:avLst/>
          </a:prstGeom>
          <a:solidFill>
            <a:srgbClr val="00B050"/>
          </a:solidFill>
        </p:spPr>
        <p:txBody>
          <a:bodyPr wrap="square" rtlCol="0">
            <a:spAutoFit/>
          </a:bodyPr>
          <a:lstStyle/>
          <a:p>
            <a:r>
              <a:rPr lang="en-US" sz="2000" b="1" dirty="0">
                <a:solidFill>
                  <a:schemeClr val="bg1"/>
                </a:solidFill>
                <a:latin typeface="Segoe UI" panose="020B0502040204020203" pitchFamily="34" charset="0"/>
                <a:cs typeface="Segoe UI" panose="020B0502040204020203" pitchFamily="34" charset="0"/>
              </a:rPr>
              <a:t>Fossil fuel: Some uncertainty (</a:t>
            </a:r>
            <a:r>
              <a:rPr lang="en-CH" sz="2000" b="1" dirty="0">
                <a:solidFill>
                  <a:schemeClr val="bg1"/>
                </a:solidFill>
                <a:latin typeface="Segoe UI" panose="020B0502040204020203" pitchFamily="34" charset="0"/>
                <a:cs typeface="Segoe UI" panose="020B0502040204020203" pitchFamily="34" charset="0"/>
              </a:rPr>
              <a:t>~5</a:t>
            </a:r>
            <a:r>
              <a:rPr lang="en-US" sz="2000" b="1" dirty="0">
                <a:solidFill>
                  <a:schemeClr val="bg1"/>
                </a:solidFill>
                <a:latin typeface="Segoe UI" panose="020B0502040204020203" pitchFamily="34" charset="0"/>
                <a:cs typeface="Segoe UI" panose="020B0502040204020203" pitchFamily="34" charset="0"/>
              </a:rPr>
              <a:t>%), especially for developing countries </a:t>
            </a:r>
          </a:p>
        </p:txBody>
      </p:sp>
      <p:sp>
        <p:nvSpPr>
          <p:cNvPr id="7" name="TextBox 6">
            <a:extLst>
              <a:ext uri="{FF2B5EF4-FFF2-40B4-BE49-F238E27FC236}">
                <a16:creationId xmlns:a16="http://schemas.microsoft.com/office/drawing/2014/main" id="{220DFEDE-EB40-C3C7-012F-7F8F6ED5D33B}"/>
              </a:ext>
            </a:extLst>
          </p:cNvPr>
          <p:cNvSpPr txBox="1"/>
          <p:nvPr/>
        </p:nvSpPr>
        <p:spPr>
          <a:xfrm>
            <a:off x="6984407" y="5506255"/>
            <a:ext cx="3988402" cy="1015663"/>
          </a:xfrm>
          <a:prstGeom prst="rect">
            <a:avLst/>
          </a:prstGeom>
          <a:solidFill>
            <a:schemeClr val="accent2">
              <a:lumMod val="75000"/>
            </a:schemeClr>
          </a:solidFill>
        </p:spPr>
        <p:txBody>
          <a:bodyPr wrap="square" rtlCol="0">
            <a:spAutoFit/>
          </a:bodyPr>
          <a:lstStyle/>
          <a:p>
            <a:r>
              <a:rPr lang="en-US" sz="2000" b="1" dirty="0">
                <a:solidFill>
                  <a:schemeClr val="bg1"/>
                </a:solidFill>
                <a:latin typeface="Segoe UI" panose="020B0502040204020203" pitchFamily="34" charset="0"/>
                <a:cs typeface="Segoe UI" panose="020B0502040204020203" pitchFamily="34" charset="0"/>
              </a:rPr>
              <a:t>Natural sinks: Fairly large uncertainties (</a:t>
            </a:r>
            <a:r>
              <a:rPr lang="en-CH" sz="2000" b="1" dirty="0">
                <a:solidFill>
                  <a:schemeClr val="bg1"/>
                </a:solidFill>
                <a:latin typeface="Segoe UI" panose="020B0502040204020203" pitchFamily="34" charset="0"/>
                <a:cs typeface="Segoe UI" panose="020B0502040204020203" pitchFamily="34" charset="0"/>
              </a:rPr>
              <a:t>~25%)</a:t>
            </a:r>
            <a:r>
              <a:rPr lang="en-US" sz="2000" b="1" dirty="0">
                <a:solidFill>
                  <a:schemeClr val="bg1"/>
                </a:solidFill>
                <a:latin typeface="Segoe UI" panose="020B0502040204020203" pitchFamily="34" charset="0"/>
                <a:cs typeface="Segoe UI" panose="020B0502040204020203" pitchFamily="34" charset="0"/>
              </a:rPr>
              <a:t>; subject to climate feedbacks</a:t>
            </a:r>
          </a:p>
        </p:txBody>
      </p:sp>
      <p:sp>
        <p:nvSpPr>
          <p:cNvPr id="8" name="TextBox 7">
            <a:extLst>
              <a:ext uri="{FF2B5EF4-FFF2-40B4-BE49-F238E27FC236}">
                <a16:creationId xmlns:a16="http://schemas.microsoft.com/office/drawing/2014/main" id="{F5D0FA60-205D-51CC-69AD-3D2EC0B8F20C}"/>
              </a:ext>
            </a:extLst>
          </p:cNvPr>
          <p:cNvSpPr txBox="1"/>
          <p:nvPr/>
        </p:nvSpPr>
        <p:spPr>
          <a:xfrm>
            <a:off x="4517581" y="5510093"/>
            <a:ext cx="2360111" cy="1015663"/>
          </a:xfrm>
          <a:prstGeom prst="rect">
            <a:avLst/>
          </a:prstGeom>
          <a:solidFill>
            <a:srgbClr val="C00000"/>
          </a:solidFill>
        </p:spPr>
        <p:txBody>
          <a:bodyPr wrap="square" rtlCol="0">
            <a:spAutoFit/>
          </a:bodyPr>
          <a:lstStyle/>
          <a:p>
            <a:r>
              <a:rPr lang="en-US" sz="2000" b="1" dirty="0">
                <a:solidFill>
                  <a:schemeClr val="bg1"/>
                </a:solidFill>
                <a:latin typeface="Segoe UI" panose="020B0502040204020203" pitchFamily="34" charset="0"/>
                <a:cs typeface="Segoe UI" panose="020B0502040204020203" pitchFamily="34" charset="0"/>
              </a:rPr>
              <a:t>Land use: Very large  uncertainty (</a:t>
            </a:r>
            <a:r>
              <a:rPr lang="en-CH" sz="2000" b="1" dirty="0">
                <a:solidFill>
                  <a:schemeClr val="bg1"/>
                </a:solidFill>
                <a:latin typeface="Segoe UI" panose="020B0502040204020203" pitchFamily="34" charset="0"/>
                <a:cs typeface="Segoe UI" panose="020B0502040204020203" pitchFamily="34" charset="0"/>
              </a:rPr>
              <a:t>~45%)</a:t>
            </a:r>
            <a:endParaRPr lang="en-US" sz="2000" b="1" dirty="0">
              <a:solidFill>
                <a:schemeClr val="bg1"/>
              </a:solidFill>
              <a:latin typeface="Segoe UI" panose="020B0502040204020203" pitchFamily="34" charset="0"/>
              <a:cs typeface="Segoe UI" panose="020B0502040204020203" pitchFamily="34" charset="0"/>
            </a:endParaRPr>
          </a:p>
        </p:txBody>
      </p:sp>
      <p:cxnSp>
        <p:nvCxnSpPr>
          <p:cNvPr id="11" name="Straight Connector 10">
            <a:extLst>
              <a:ext uri="{FF2B5EF4-FFF2-40B4-BE49-F238E27FC236}">
                <a16:creationId xmlns:a16="http://schemas.microsoft.com/office/drawing/2014/main" id="{40A6A6F6-4A0B-30F9-90ED-56CFAB227E93}"/>
              </a:ext>
            </a:extLst>
          </p:cNvPr>
          <p:cNvCxnSpPr>
            <a:cxnSpLocks/>
            <a:stCxn id="4" idx="1"/>
            <a:endCxn id="3" idx="6"/>
          </p:cNvCxnSpPr>
          <p:nvPr/>
        </p:nvCxnSpPr>
        <p:spPr>
          <a:xfrm flipH="1">
            <a:off x="8572496" y="2295009"/>
            <a:ext cx="942978" cy="219588"/>
          </a:xfrm>
          <a:prstGeom prst="line">
            <a:avLst/>
          </a:prstGeom>
          <a:ln w="85725">
            <a:solidFill>
              <a:srgbClr val="00B050"/>
            </a:solidFill>
            <a:tailEnd type="stealt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E2DFCC-E2FB-8DAF-CDAC-EC0A32865660}"/>
              </a:ext>
            </a:extLst>
          </p:cNvPr>
          <p:cNvCxnSpPr>
            <a:cxnSpLocks/>
          </p:cNvCxnSpPr>
          <p:nvPr/>
        </p:nvCxnSpPr>
        <p:spPr>
          <a:xfrm flipH="1" flipV="1">
            <a:off x="2071688" y="4492517"/>
            <a:ext cx="557212" cy="1015663"/>
          </a:xfrm>
          <a:prstGeom prst="line">
            <a:avLst/>
          </a:prstGeom>
          <a:ln w="76200">
            <a:solidFill>
              <a:srgbClr val="00B050"/>
            </a:solidFill>
            <a:tailEnd type="stealt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FD4E1AD-F628-796C-02FC-1835EDDEF673}"/>
              </a:ext>
            </a:extLst>
          </p:cNvPr>
          <p:cNvCxnSpPr>
            <a:cxnSpLocks/>
          </p:cNvCxnSpPr>
          <p:nvPr/>
        </p:nvCxnSpPr>
        <p:spPr>
          <a:xfrm flipH="1" flipV="1">
            <a:off x="4033847" y="4307217"/>
            <a:ext cx="823902" cy="1171709"/>
          </a:xfrm>
          <a:prstGeom prst="line">
            <a:avLst/>
          </a:prstGeom>
          <a:ln w="79375">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BCF8197-0D37-D033-ED08-0EB76E9D0789}"/>
              </a:ext>
            </a:extLst>
          </p:cNvPr>
          <p:cNvCxnSpPr/>
          <p:nvPr/>
        </p:nvCxnSpPr>
        <p:spPr>
          <a:xfrm flipH="1" flipV="1">
            <a:off x="6285143" y="4259717"/>
            <a:ext cx="997396" cy="1219209"/>
          </a:xfrm>
          <a:prstGeom prst="line">
            <a:avLst/>
          </a:prstGeom>
          <a:ln w="76200">
            <a:solidFill>
              <a:schemeClr val="accent4">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3CE663B-646C-6BC1-CA3B-8EDB6FC7EC47}"/>
              </a:ext>
            </a:extLst>
          </p:cNvPr>
          <p:cNvCxnSpPr>
            <a:cxnSpLocks/>
          </p:cNvCxnSpPr>
          <p:nvPr/>
        </p:nvCxnSpPr>
        <p:spPr>
          <a:xfrm flipH="1" flipV="1">
            <a:off x="8482692" y="4312464"/>
            <a:ext cx="840776" cy="1166462"/>
          </a:xfrm>
          <a:prstGeom prst="line">
            <a:avLst/>
          </a:prstGeom>
          <a:ln w="76200">
            <a:solidFill>
              <a:schemeClr val="accent4">
                <a:lumMod val="7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F4A38B6-98D0-1FCA-5AC7-3182CED13EC1}"/>
              </a:ext>
            </a:extLst>
          </p:cNvPr>
          <p:cNvSpPr txBox="1"/>
          <p:nvPr/>
        </p:nvSpPr>
        <p:spPr>
          <a:xfrm>
            <a:off x="9063388" y="2981857"/>
            <a:ext cx="3005926" cy="1938992"/>
          </a:xfrm>
          <a:prstGeom prst="rect">
            <a:avLst/>
          </a:prstGeom>
          <a:solidFill>
            <a:srgbClr val="153CD5"/>
          </a:solidFill>
        </p:spPr>
        <p:txBody>
          <a:bodyPr wrap="square" rtlCol="0">
            <a:spAutoFit/>
          </a:bodyPr>
          <a:lstStyle/>
          <a:p>
            <a:pPr>
              <a:spcAft>
                <a:spcPts val="1200"/>
              </a:spcAft>
            </a:pPr>
            <a:r>
              <a:rPr lang="en-US" sz="2400" i="1" dirty="0">
                <a:solidFill>
                  <a:schemeClr val="bg1"/>
                </a:solidFill>
                <a:latin typeface="Segoe UI" panose="020B0502040204020203" pitchFamily="34" charset="0"/>
                <a:cs typeface="Segoe UI" panose="020B0502040204020203" pitchFamily="34" charset="0"/>
                <a:sym typeface="Avenir Roman"/>
              </a:rPr>
              <a:t>Focusing our efforts only on the areas with low uncertainties (green) will not work!</a:t>
            </a:r>
            <a:endParaRPr lang="en-US" sz="2400" dirty="0">
              <a:solidFill>
                <a:schemeClr val="bg1"/>
              </a:solidFill>
              <a:latin typeface="Segoe UI" panose="020B0502040204020203" pitchFamily="34" charset="0"/>
              <a:cs typeface="Segoe UI" panose="020B0502040204020203" pitchFamily="34" charset="0"/>
              <a:sym typeface="Avenir Roman"/>
            </a:endParaRPr>
          </a:p>
        </p:txBody>
      </p:sp>
    </p:spTree>
    <p:extLst>
      <p:ext uri="{BB962C8B-B14F-4D97-AF65-F5344CB8AC3E}">
        <p14:creationId xmlns:p14="http://schemas.microsoft.com/office/powerpoint/2010/main" val="409291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a:spLocks noChangeAspect="1"/>
          </p:cNvSpPr>
          <p:nvPr/>
        </p:nvSpPr>
        <p:spPr>
          <a:xfrm>
            <a:off x="444660" y="1072327"/>
            <a:ext cx="5504777" cy="49248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5875">
            <a:solidFill>
              <a:srgbClr val="002060"/>
            </a:solidFill>
          </a:ln>
        </p:spPr>
        <p:txBody>
          <a:bodyPr wrap="square" rtlCol="0">
            <a:spAutoFit/>
          </a:bodyPr>
          <a:lstStyle/>
          <a:p>
            <a:pPr>
              <a:spcAft>
                <a:spcPts val="600"/>
              </a:spcAft>
            </a:pPr>
            <a:r>
              <a:rPr lang="en-US" sz="2000" u="sng" dirty="0">
                <a:solidFill>
                  <a:srgbClr val="002060"/>
                </a:solidFill>
                <a:latin typeface="Segoe UI" panose="020B0502040204020203" pitchFamily="34" charset="0"/>
                <a:cs typeface="Segoe UI" panose="020B0502040204020203" pitchFamily="34" charset="0"/>
              </a:rPr>
              <a:t>Bottom up:</a:t>
            </a:r>
            <a:r>
              <a:rPr lang="en-US" sz="2000" dirty="0">
                <a:solidFill>
                  <a:srgbClr val="002060"/>
                </a:solidFill>
                <a:latin typeface="Segoe UI" panose="020B0502040204020203" pitchFamily="34" charset="0"/>
                <a:cs typeface="Segoe UI" panose="020B0502040204020203" pitchFamily="34" charset="0"/>
              </a:rPr>
              <a:t> </a:t>
            </a:r>
            <a:r>
              <a:rPr lang="en-US" i="1" dirty="0">
                <a:latin typeface="Segoe UI" panose="020B0502040204020203" pitchFamily="34" charset="0"/>
                <a:cs typeface="Segoe UI" panose="020B0502040204020203" pitchFamily="34" charset="0"/>
              </a:rPr>
              <a:t>Add up individual sources and sinks of carbon and calculate overall contributions; </a:t>
            </a:r>
          </a:p>
          <a:p>
            <a:pPr>
              <a:spcAft>
                <a:spcPts val="600"/>
              </a:spcAft>
            </a:pPr>
            <a:endParaRPr lang="en-US" dirty="0">
              <a:latin typeface="Segoe UI" panose="020B0502040204020203" pitchFamily="34" charset="0"/>
              <a:cs typeface="Segoe UI" panose="020B0502040204020203" pitchFamily="34" charset="0"/>
            </a:endParaRPr>
          </a:p>
          <a:p>
            <a:pPr>
              <a:spcAft>
                <a:spcPts val="600"/>
              </a:spcAft>
            </a:pPr>
            <a:endParaRPr lang="en-US" dirty="0">
              <a:latin typeface="Segoe UI" panose="020B0502040204020203" pitchFamily="34" charset="0"/>
              <a:cs typeface="Segoe UI" panose="020B0502040204020203" pitchFamily="34" charset="0"/>
            </a:endParaRPr>
          </a:p>
          <a:p>
            <a:pPr>
              <a:spcAft>
                <a:spcPts val="600"/>
              </a:spcAft>
            </a:pPr>
            <a:endParaRPr lang="en-US" dirty="0">
              <a:latin typeface="Segoe UI" panose="020B0502040204020203" pitchFamily="34" charset="0"/>
              <a:cs typeface="Segoe UI" panose="020B0502040204020203" pitchFamily="34" charset="0"/>
            </a:endParaRPr>
          </a:p>
          <a:p>
            <a:pPr>
              <a:spcAft>
                <a:spcPts val="600"/>
              </a:spcAft>
            </a:pPr>
            <a:endParaRPr lang="en-US" dirty="0">
              <a:latin typeface="Segoe UI" panose="020B0502040204020203" pitchFamily="34" charset="0"/>
              <a:cs typeface="Segoe UI" panose="020B0502040204020203" pitchFamily="34" charset="0"/>
            </a:endParaRPr>
          </a:p>
          <a:p>
            <a:pPr>
              <a:spcAft>
                <a:spcPts val="600"/>
              </a:spcAft>
            </a:pPr>
            <a:endParaRPr lang="en-US" dirty="0">
              <a:latin typeface="Segoe UI" panose="020B0502040204020203" pitchFamily="34" charset="0"/>
              <a:cs typeface="Segoe UI" panose="020B0502040204020203" pitchFamily="34" charset="0"/>
            </a:endParaRPr>
          </a:p>
          <a:p>
            <a:pPr>
              <a:spcAft>
                <a:spcPts val="600"/>
              </a:spcAft>
            </a:pPr>
            <a:endParaRPr lang="en-US" dirty="0">
              <a:latin typeface="Segoe UI" panose="020B0502040204020203" pitchFamily="34" charset="0"/>
              <a:cs typeface="Segoe UI" panose="020B0502040204020203" pitchFamily="34" charset="0"/>
            </a:endParaRPr>
          </a:p>
          <a:p>
            <a:pPr>
              <a:spcAft>
                <a:spcPts val="600"/>
              </a:spcAft>
            </a:pPr>
            <a:endParaRPr lang="en-US" dirty="0">
              <a:latin typeface="Segoe UI" panose="020B0502040204020203" pitchFamily="34" charset="0"/>
              <a:cs typeface="Segoe UI" panose="020B0502040204020203" pitchFamily="34" charset="0"/>
            </a:endParaRPr>
          </a:p>
          <a:p>
            <a:pPr marL="671513" lvl="1" indent="-214313">
              <a:spcAft>
                <a:spcPts val="600"/>
              </a:spcAft>
              <a:buFont typeface="Arial"/>
              <a:buChar char="•"/>
            </a:pPr>
            <a:r>
              <a:rPr lang="en-US" dirty="0">
                <a:latin typeface="Segoe UI" panose="020B0502040204020203" pitchFamily="34" charset="0"/>
                <a:cs typeface="Segoe UI" panose="020B0502040204020203" pitchFamily="34" charset="0"/>
              </a:rPr>
              <a:t>Can provide very accurate estimation of anthropogenic </a:t>
            </a:r>
            <a:r>
              <a:rPr lang="en-US" b="1" i="1" dirty="0">
                <a:latin typeface="Segoe UI" panose="020B0502040204020203" pitchFamily="34" charset="0"/>
                <a:cs typeface="Segoe UI" panose="020B0502040204020203" pitchFamily="34" charset="0"/>
              </a:rPr>
              <a:t>emissions</a:t>
            </a:r>
            <a:r>
              <a:rPr lang="en-US" dirty="0">
                <a:latin typeface="Segoe UI" panose="020B0502040204020203" pitchFamily="34" charset="0"/>
                <a:cs typeface="Segoe UI" panose="020B0502040204020203" pitchFamily="34" charset="0"/>
              </a:rPr>
              <a:t>;</a:t>
            </a:r>
          </a:p>
          <a:p>
            <a:pPr marL="671513" lvl="1" indent="-214313">
              <a:spcAft>
                <a:spcPts val="600"/>
              </a:spcAft>
              <a:buFont typeface="Arial"/>
              <a:buChar char="•"/>
            </a:pPr>
            <a:r>
              <a:rPr lang="en-US" dirty="0">
                <a:latin typeface="Segoe UI" panose="020B0502040204020203" pitchFamily="34" charset="0"/>
                <a:cs typeface="Segoe UI" panose="020B0502040204020203" pitchFamily="34" charset="0"/>
              </a:rPr>
              <a:t>Bulk data national only, 1-2 years delayed;</a:t>
            </a:r>
          </a:p>
          <a:p>
            <a:pPr marL="671513" lvl="1" indent="-214313">
              <a:spcAft>
                <a:spcPts val="600"/>
              </a:spcAft>
              <a:buFont typeface="Arial"/>
              <a:buChar char="•"/>
            </a:pPr>
            <a:r>
              <a:rPr lang="en-US" dirty="0">
                <a:latin typeface="Segoe UI" panose="020B0502040204020203" pitchFamily="34" charset="0"/>
                <a:cs typeface="Segoe UI" panose="020B0502040204020203" pitchFamily="34" charset="0"/>
              </a:rPr>
              <a:t>Does not work well in developing countries;</a:t>
            </a:r>
          </a:p>
          <a:p>
            <a:pPr marL="671513" lvl="1" indent="-214313">
              <a:spcAft>
                <a:spcPts val="600"/>
              </a:spcAft>
              <a:buFont typeface="Arial"/>
              <a:buChar char="•"/>
            </a:pPr>
            <a:r>
              <a:rPr lang="en-US" dirty="0">
                <a:latin typeface="Segoe UI" panose="020B0502040204020203" pitchFamily="34" charset="0"/>
                <a:cs typeface="Segoe UI" panose="020B0502040204020203" pitchFamily="34" charset="0"/>
              </a:rPr>
              <a:t>Not applicable to most natural sources/sinks;</a:t>
            </a:r>
          </a:p>
        </p:txBody>
      </p:sp>
      <p:sp>
        <p:nvSpPr>
          <p:cNvPr id="4" name="TextBox 3">
            <a:extLst>
              <a:ext uri="{FF2B5EF4-FFF2-40B4-BE49-F238E27FC236}">
                <a16:creationId xmlns:a16="http://schemas.microsoft.com/office/drawing/2014/main" id="{DE891DF4-517E-8B1E-54A2-1EF94DD9E8EF}"/>
              </a:ext>
            </a:extLst>
          </p:cNvPr>
          <p:cNvSpPr txBox="1"/>
          <p:nvPr/>
        </p:nvSpPr>
        <p:spPr>
          <a:xfrm>
            <a:off x="5839321" y="1068537"/>
            <a:ext cx="5807107" cy="4924425"/>
          </a:xfrm>
          <a:prstGeom prst="rect">
            <a:avLst/>
          </a:prstGeom>
          <a:gradFill>
            <a:gsLst>
              <a:gs pos="0">
                <a:schemeClr val="accent1">
                  <a:lumMod val="5000"/>
                  <a:lumOff val="95000"/>
                </a:schemeClr>
              </a:gs>
              <a:gs pos="59000">
                <a:schemeClr val="accent6">
                  <a:lumMod val="20000"/>
                  <a:lumOff val="80000"/>
                </a:schemeClr>
              </a:gs>
              <a:gs pos="79000">
                <a:schemeClr val="accent6">
                  <a:lumMod val="40000"/>
                  <a:lumOff val="60000"/>
                </a:schemeClr>
              </a:gs>
              <a:gs pos="100000">
                <a:schemeClr val="accent6">
                  <a:lumMod val="60000"/>
                  <a:lumOff val="40000"/>
                </a:schemeClr>
              </a:gs>
            </a:gsLst>
            <a:lin ang="5400000" scaled="1"/>
          </a:gradFill>
          <a:ln w="15875">
            <a:solidFill>
              <a:schemeClr val="accent6"/>
            </a:solidFill>
          </a:ln>
        </p:spPr>
        <p:txBody>
          <a:bodyPr wrap="square" rtlCol="0">
            <a:spAutoFit/>
          </a:bodyPr>
          <a:lstStyle/>
          <a:p>
            <a:pPr>
              <a:spcAft>
                <a:spcPts val="600"/>
              </a:spcAft>
            </a:pPr>
            <a:r>
              <a:rPr lang="en-US" sz="2000" u="sng" dirty="0">
                <a:solidFill>
                  <a:srgbClr val="002060"/>
                </a:solidFill>
                <a:latin typeface="Segoe UI" panose="020B0502040204020203" pitchFamily="34" charset="0"/>
                <a:cs typeface="Segoe UI" panose="020B0502040204020203" pitchFamily="34" charset="0"/>
              </a:rPr>
              <a:t>Top </a:t>
            </a:r>
            <a:r>
              <a:rPr lang="en-US" sz="2000" dirty="0">
                <a:solidFill>
                  <a:srgbClr val="002060"/>
                </a:solidFill>
                <a:latin typeface="Segoe UI" panose="020B0502040204020203" pitchFamily="34" charset="0"/>
                <a:cs typeface="Segoe UI" panose="020B0502040204020203" pitchFamily="34" charset="0"/>
              </a:rPr>
              <a:t>down: </a:t>
            </a:r>
            <a:r>
              <a:rPr lang="en-US" i="1" dirty="0">
                <a:latin typeface="Segoe UI" panose="020B0502040204020203" pitchFamily="34" charset="0"/>
                <a:cs typeface="Segoe UI" panose="020B0502040204020203" pitchFamily="34" charset="0"/>
              </a:rPr>
              <a:t>Use atmospheric observations and atmospheric modeling to see overall contributions:</a:t>
            </a:r>
          </a:p>
          <a:p>
            <a:pPr>
              <a:spcAft>
                <a:spcPts val="600"/>
              </a:spcAft>
            </a:pPr>
            <a:endParaRPr lang="en-US" b="1" dirty="0">
              <a:latin typeface="Segoe UI" panose="020B0502040204020203" pitchFamily="34" charset="0"/>
              <a:cs typeface="Segoe UI" panose="020B0502040204020203" pitchFamily="34" charset="0"/>
            </a:endParaRPr>
          </a:p>
          <a:p>
            <a:pPr>
              <a:spcAft>
                <a:spcPts val="600"/>
              </a:spcAft>
            </a:pPr>
            <a:endParaRPr lang="en-US" b="1" dirty="0">
              <a:latin typeface="Segoe UI" panose="020B0502040204020203" pitchFamily="34" charset="0"/>
              <a:cs typeface="Segoe UI" panose="020B0502040204020203" pitchFamily="34" charset="0"/>
            </a:endParaRPr>
          </a:p>
          <a:p>
            <a:pPr>
              <a:spcAft>
                <a:spcPts val="600"/>
              </a:spcAft>
            </a:pPr>
            <a:endParaRPr lang="en-US" b="1" dirty="0">
              <a:latin typeface="Segoe UI" panose="020B0502040204020203" pitchFamily="34" charset="0"/>
              <a:cs typeface="Segoe UI" panose="020B0502040204020203" pitchFamily="34" charset="0"/>
            </a:endParaRPr>
          </a:p>
          <a:p>
            <a:pPr>
              <a:spcAft>
                <a:spcPts val="600"/>
              </a:spcAft>
            </a:pPr>
            <a:endParaRPr lang="en-US" b="1" dirty="0">
              <a:latin typeface="Segoe UI" panose="020B0502040204020203" pitchFamily="34" charset="0"/>
              <a:cs typeface="Segoe UI" panose="020B0502040204020203" pitchFamily="34" charset="0"/>
            </a:endParaRPr>
          </a:p>
          <a:p>
            <a:pPr>
              <a:spcAft>
                <a:spcPts val="600"/>
              </a:spcAft>
            </a:pPr>
            <a:endParaRPr lang="en-US" b="1" dirty="0">
              <a:latin typeface="Segoe UI" panose="020B0502040204020203" pitchFamily="34" charset="0"/>
              <a:cs typeface="Segoe UI" panose="020B0502040204020203" pitchFamily="34" charset="0"/>
            </a:endParaRPr>
          </a:p>
          <a:p>
            <a:pPr>
              <a:spcAft>
                <a:spcPts val="600"/>
              </a:spcAft>
            </a:pPr>
            <a:endParaRPr lang="en-US" b="1" dirty="0">
              <a:latin typeface="Segoe UI" panose="020B0502040204020203" pitchFamily="34" charset="0"/>
              <a:cs typeface="Segoe UI" panose="020B0502040204020203" pitchFamily="34" charset="0"/>
            </a:endParaRPr>
          </a:p>
          <a:p>
            <a:pPr>
              <a:spcAft>
                <a:spcPts val="600"/>
              </a:spcAft>
            </a:pPr>
            <a:endParaRPr lang="en-US" b="1" dirty="0">
              <a:latin typeface="Segoe UI" panose="020B0502040204020203" pitchFamily="34" charset="0"/>
              <a:cs typeface="Segoe UI" panose="020B0502040204020203" pitchFamily="34" charset="0"/>
            </a:endParaRPr>
          </a:p>
          <a:p>
            <a:pPr>
              <a:spcAft>
                <a:spcPts val="600"/>
              </a:spcAft>
            </a:pPr>
            <a:endParaRPr lang="en-US" b="1" dirty="0">
              <a:latin typeface="Segoe UI" panose="020B0502040204020203" pitchFamily="34" charset="0"/>
              <a:cs typeface="Segoe UI" panose="020B0502040204020203" pitchFamily="34" charset="0"/>
            </a:endParaRPr>
          </a:p>
          <a:p>
            <a:pPr marL="742950" lvl="1" indent="-285750">
              <a:spcAft>
                <a:spcPts val="600"/>
              </a:spcAft>
              <a:buFont typeface="Arial" panose="020B0604020202020204" pitchFamily="34" charset="0"/>
              <a:buChar char="•"/>
            </a:pPr>
            <a:r>
              <a:rPr lang="en-US" dirty="0">
                <a:latin typeface="Segoe UI" panose="020B0502040204020203" pitchFamily="34" charset="0"/>
                <a:cs typeface="Segoe UI" panose="020B0502040204020203" pitchFamily="34" charset="0"/>
              </a:rPr>
              <a:t>Direct link to ”centralized accounting”;</a:t>
            </a:r>
          </a:p>
          <a:p>
            <a:pPr marL="742950" lvl="1" indent="-285750">
              <a:spcAft>
                <a:spcPts val="600"/>
              </a:spcAft>
              <a:buFont typeface="Arial" panose="020B0604020202020204" pitchFamily="34" charset="0"/>
              <a:buChar char="•"/>
            </a:pPr>
            <a:r>
              <a:rPr lang="en-US" dirty="0">
                <a:latin typeface="Segoe UI" panose="020B0502040204020203" pitchFamily="34" charset="0"/>
                <a:cs typeface="Segoe UI" panose="020B0502040204020203" pitchFamily="34" charset="0"/>
              </a:rPr>
              <a:t>Global coverage, spatially disaggregated;</a:t>
            </a:r>
          </a:p>
          <a:p>
            <a:pPr marL="742950" lvl="1" indent="-285750">
              <a:spcAft>
                <a:spcPts val="600"/>
              </a:spcAft>
              <a:buFont typeface="Arial" panose="020B0604020202020204" pitchFamily="34" charset="0"/>
              <a:buChar char="•"/>
            </a:pPr>
            <a:r>
              <a:rPr lang="en-US" dirty="0">
                <a:latin typeface="Segoe UI" panose="020B0502040204020203" pitchFamily="34" charset="0"/>
                <a:cs typeface="Segoe UI" panose="020B0502040204020203" pitchFamily="34" charset="0"/>
              </a:rPr>
              <a:t>Estimates of </a:t>
            </a:r>
            <a:r>
              <a:rPr lang="en-US" i="1" dirty="0">
                <a:latin typeface="Segoe UI" panose="020B0502040204020203" pitchFamily="34" charset="0"/>
                <a:cs typeface="Segoe UI" panose="020B0502040204020203" pitchFamily="34" charset="0"/>
              </a:rPr>
              <a:t>net </a:t>
            </a:r>
            <a:r>
              <a:rPr lang="en-US" b="1" i="1" dirty="0">
                <a:latin typeface="Segoe UI" panose="020B0502040204020203" pitchFamily="34" charset="0"/>
                <a:cs typeface="Segoe UI" panose="020B0502040204020203" pitchFamily="34" charset="0"/>
              </a:rPr>
              <a:t>fluxes</a:t>
            </a:r>
            <a:r>
              <a:rPr lang="en-US" i="1" dirty="0">
                <a:latin typeface="Segoe UI" panose="020B0502040204020203" pitchFamily="34" charset="0"/>
                <a:cs typeface="Segoe UI" panose="020B0502040204020203" pitchFamily="34" charset="0"/>
              </a:rPr>
              <a:t> </a:t>
            </a:r>
            <a:r>
              <a:rPr lang="en-US" dirty="0">
                <a:latin typeface="Segoe UI" panose="020B0502040204020203" pitchFamily="34" charset="0"/>
                <a:cs typeface="Segoe UI" panose="020B0502040204020203" pitchFamily="34" charset="0"/>
              </a:rPr>
              <a:t>rather than of emissions;</a:t>
            </a:r>
          </a:p>
          <a:p>
            <a:pPr marL="742950" lvl="1" indent="-285750">
              <a:spcAft>
                <a:spcPts val="600"/>
              </a:spcAft>
              <a:buFont typeface="Arial" panose="020B0604020202020204" pitchFamily="34" charset="0"/>
              <a:buChar char="•"/>
            </a:pPr>
            <a:r>
              <a:rPr lang="en-US" dirty="0">
                <a:latin typeface="Segoe UI" panose="020B0502040204020203" pitchFamily="34" charset="0"/>
                <a:cs typeface="Segoe UI" panose="020B0502040204020203" pitchFamily="34" charset="0"/>
              </a:rPr>
              <a:t>Can be made available in near-real time;</a:t>
            </a:r>
          </a:p>
        </p:txBody>
      </p:sp>
      <p:pic>
        <p:nvPicPr>
          <p:cNvPr id="11" name="Picture 10" descr="A high angle view of cars on a road&#10;&#10;Description automatically generated with medium confidence">
            <a:extLst>
              <a:ext uri="{FF2B5EF4-FFF2-40B4-BE49-F238E27FC236}">
                <a16:creationId xmlns:a16="http://schemas.microsoft.com/office/drawing/2014/main" id="{68FE3EDD-02F7-57FB-0111-E775B9CD2500}"/>
              </a:ext>
            </a:extLst>
          </p:cNvPr>
          <p:cNvPicPr>
            <a:picLocks noChangeAspect="1"/>
          </p:cNvPicPr>
          <p:nvPr/>
        </p:nvPicPr>
        <p:blipFill>
          <a:blip r:embed="rId5"/>
          <a:stretch>
            <a:fillRect/>
          </a:stretch>
        </p:blipFill>
        <p:spPr>
          <a:xfrm>
            <a:off x="638518" y="1968178"/>
            <a:ext cx="1229360" cy="822960"/>
          </a:xfrm>
          <a:prstGeom prst="rect">
            <a:avLst/>
          </a:prstGeom>
        </p:spPr>
      </p:pic>
      <p:pic>
        <p:nvPicPr>
          <p:cNvPr id="8" name="Picture 7" descr="A large airplane on the runway&#10;&#10;Description automatically generated with low confidence">
            <a:extLst>
              <a:ext uri="{FF2B5EF4-FFF2-40B4-BE49-F238E27FC236}">
                <a16:creationId xmlns:a16="http://schemas.microsoft.com/office/drawing/2014/main" id="{B695BA98-F52C-BE3D-C5B8-B3E2CE3D89CC}"/>
              </a:ext>
            </a:extLst>
          </p:cNvPr>
          <p:cNvPicPr>
            <a:picLocks noChangeAspect="1"/>
          </p:cNvPicPr>
          <p:nvPr/>
        </p:nvPicPr>
        <p:blipFill>
          <a:blip r:embed="rId6"/>
          <a:stretch>
            <a:fillRect/>
          </a:stretch>
        </p:blipFill>
        <p:spPr>
          <a:xfrm>
            <a:off x="1781415" y="2229199"/>
            <a:ext cx="1188720" cy="792480"/>
          </a:xfrm>
          <a:prstGeom prst="rect">
            <a:avLst/>
          </a:prstGeom>
        </p:spPr>
      </p:pic>
      <p:pic>
        <p:nvPicPr>
          <p:cNvPr id="13" name="Picture 12" descr="A picture containing sky, building, outdoor, clouds&#10;&#10;Description automatically generated">
            <a:extLst>
              <a:ext uri="{FF2B5EF4-FFF2-40B4-BE49-F238E27FC236}">
                <a16:creationId xmlns:a16="http://schemas.microsoft.com/office/drawing/2014/main" id="{5A26989C-3382-ABF1-B653-3D7A9C0001BC}"/>
              </a:ext>
            </a:extLst>
          </p:cNvPr>
          <p:cNvPicPr>
            <a:picLocks noChangeAspect="1"/>
          </p:cNvPicPr>
          <p:nvPr/>
        </p:nvPicPr>
        <p:blipFill>
          <a:blip r:embed="rId7"/>
          <a:stretch>
            <a:fillRect/>
          </a:stretch>
        </p:blipFill>
        <p:spPr>
          <a:xfrm>
            <a:off x="824425" y="2768295"/>
            <a:ext cx="853440" cy="1280160"/>
          </a:xfrm>
          <a:prstGeom prst="rect">
            <a:avLst/>
          </a:prstGeom>
        </p:spPr>
      </p:pic>
      <p:pic>
        <p:nvPicPr>
          <p:cNvPr id="17" name="Picture 16" descr="A picture containing grass, tree, outdoor, field&#10;&#10;Description automatically generated">
            <a:extLst>
              <a:ext uri="{FF2B5EF4-FFF2-40B4-BE49-F238E27FC236}">
                <a16:creationId xmlns:a16="http://schemas.microsoft.com/office/drawing/2014/main" id="{9F03F513-8788-8172-D971-C559160F7A1B}"/>
              </a:ext>
            </a:extLst>
          </p:cNvPr>
          <p:cNvPicPr>
            <a:picLocks noChangeAspect="1"/>
          </p:cNvPicPr>
          <p:nvPr/>
        </p:nvPicPr>
        <p:blipFill>
          <a:blip r:embed="rId8"/>
          <a:stretch>
            <a:fillRect/>
          </a:stretch>
        </p:blipFill>
        <p:spPr>
          <a:xfrm>
            <a:off x="1647041" y="3156113"/>
            <a:ext cx="1408303" cy="792480"/>
          </a:xfrm>
          <a:prstGeom prst="rect">
            <a:avLst/>
          </a:prstGeom>
        </p:spPr>
      </p:pic>
      <p:pic>
        <p:nvPicPr>
          <p:cNvPr id="21" name="Picture 20" descr="A large ship in the water&#10;&#10;Description automatically generated with medium confidence">
            <a:extLst>
              <a:ext uri="{FF2B5EF4-FFF2-40B4-BE49-F238E27FC236}">
                <a16:creationId xmlns:a16="http://schemas.microsoft.com/office/drawing/2014/main" id="{8FA30D47-4022-7AFB-2C2C-7365656CECC1}"/>
              </a:ext>
            </a:extLst>
          </p:cNvPr>
          <p:cNvPicPr>
            <a:picLocks noChangeAspect="1"/>
          </p:cNvPicPr>
          <p:nvPr/>
        </p:nvPicPr>
        <p:blipFill>
          <a:blip r:embed="rId9"/>
          <a:stretch>
            <a:fillRect/>
          </a:stretch>
        </p:blipFill>
        <p:spPr>
          <a:xfrm>
            <a:off x="2882606" y="1859511"/>
            <a:ext cx="1137920" cy="760984"/>
          </a:xfrm>
          <a:prstGeom prst="rect">
            <a:avLst/>
          </a:prstGeom>
        </p:spPr>
      </p:pic>
      <p:pic>
        <p:nvPicPr>
          <p:cNvPr id="19" name="Picture 18" descr="A city with many tall buildings&#10;&#10;Description automatically generated with low confidence">
            <a:extLst>
              <a:ext uri="{FF2B5EF4-FFF2-40B4-BE49-F238E27FC236}">
                <a16:creationId xmlns:a16="http://schemas.microsoft.com/office/drawing/2014/main" id="{7EECD236-1BB0-3F5F-B5A7-8B23C783A39D}"/>
              </a:ext>
            </a:extLst>
          </p:cNvPr>
          <p:cNvPicPr>
            <a:picLocks noChangeAspect="1"/>
          </p:cNvPicPr>
          <p:nvPr/>
        </p:nvPicPr>
        <p:blipFill>
          <a:blip r:embed="rId10"/>
          <a:stretch>
            <a:fillRect/>
          </a:stretch>
        </p:blipFill>
        <p:spPr>
          <a:xfrm>
            <a:off x="3982485" y="2141467"/>
            <a:ext cx="1261872" cy="867537"/>
          </a:xfrm>
          <a:prstGeom prst="rect">
            <a:avLst/>
          </a:prstGeom>
        </p:spPr>
      </p:pic>
      <p:pic>
        <p:nvPicPr>
          <p:cNvPr id="23" name="Picture 22" descr="A field of wheat with trees in the background&#10;&#10;Description automatically generated with medium confidence">
            <a:extLst>
              <a:ext uri="{FF2B5EF4-FFF2-40B4-BE49-F238E27FC236}">
                <a16:creationId xmlns:a16="http://schemas.microsoft.com/office/drawing/2014/main" id="{A8351B1E-1494-9B5D-EAA5-4519170500E8}"/>
              </a:ext>
            </a:extLst>
          </p:cNvPr>
          <p:cNvPicPr>
            <a:picLocks noChangeAspect="1"/>
          </p:cNvPicPr>
          <p:nvPr/>
        </p:nvPicPr>
        <p:blipFill>
          <a:blip r:embed="rId11"/>
          <a:stretch>
            <a:fillRect/>
          </a:stretch>
        </p:blipFill>
        <p:spPr>
          <a:xfrm>
            <a:off x="2983911" y="3309378"/>
            <a:ext cx="1313180" cy="754380"/>
          </a:xfrm>
          <a:prstGeom prst="rect">
            <a:avLst/>
          </a:prstGeom>
        </p:spPr>
      </p:pic>
      <p:pic>
        <p:nvPicPr>
          <p:cNvPr id="15" name="Picture 14" descr="A group of cows in a field&#10;&#10;Description automatically generated with medium confidence">
            <a:extLst>
              <a:ext uri="{FF2B5EF4-FFF2-40B4-BE49-F238E27FC236}">
                <a16:creationId xmlns:a16="http://schemas.microsoft.com/office/drawing/2014/main" id="{3B0BE175-E3CE-207A-46ED-48B706651D9F}"/>
              </a:ext>
            </a:extLst>
          </p:cNvPr>
          <p:cNvPicPr>
            <a:picLocks noChangeAspect="1"/>
          </p:cNvPicPr>
          <p:nvPr/>
        </p:nvPicPr>
        <p:blipFill>
          <a:blip r:embed="rId12"/>
          <a:stretch>
            <a:fillRect/>
          </a:stretch>
        </p:blipFill>
        <p:spPr>
          <a:xfrm>
            <a:off x="4144624" y="3000524"/>
            <a:ext cx="1322832" cy="731520"/>
          </a:xfrm>
          <a:prstGeom prst="rect">
            <a:avLst/>
          </a:prstGeom>
        </p:spPr>
      </p:pic>
      <p:pic>
        <p:nvPicPr>
          <p:cNvPr id="25" name="Picture 24" descr="Chart&#10;&#10;Description automatically generated">
            <a:extLst>
              <a:ext uri="{FF2B5EF4-FFF2-40B4-BE49-F238E27FC236}">
                <a16:creationId xmlns:a16="http://schemas.microsoft.com/office/drawing/2014/main" id="{04612CF9-296C-8DE0-2C7C-FDD2888E05BD}"/>
              </a:ext>
            </a:extLst>
          </p:cNvPr>
          <p:cNvPicPr>
            <a:picLocks noChangeAspect="1"/>
          </p:cNvPicPr>
          <p:nvPr/>
        </p:nvPicPr>
        <p:blipFill>
          <a:blip r:embed="rId13"/>
          <a:stretch>
            <a:fillRect/>
          </a:stretch>
        </p:blipFill>
        <p:spPr>
          <a:xfrm>
            <a:off x="5896308" y="1989714"/>
            <a:ext cx="2466975" cy="1730375"/>
          </a:xfrm>
          <a:prstGeom prst="rect">
            <a:avLst/>
          </a:prstGeom>
        </p:spPr>
      </p:pic>
      <p:pic>
        <p:nvPicPr>
          <p:cNvPr id="26" name="11719_ipod_sm.mp4">
            <a:hlinkClick r:id="" action="ppaction://media"/>
            <a:extLst>
              <a:ext uri="{FF2B5EF4-FFF2-40B4-BE49-F238E27FC236}">
                <a16:creationId xmlns:a16="http://schemas.microsoft.com/office/drawing/2014/main" id="{56B0379A-49A4-CF00-CFE1-A87926E2152C}"/>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8582853" y="2172215"/>
            <a:ext cx="2885440" cy="2164080"/>
          </a:xfrm>
          <a:prstGeom prst="rect">
            <a:avLst/>
          </a:prstGeom>
        </p:spPr>
      </p:pic>
      <p:sp>
        <p:nvSpPr>
          <p:cNvPr id="2" name="TextBox 1">
            <a:extLst>
              <a:ext uri="{FF2B5EF4-FFF2-40B4-BE49-F238E27FC236}">
                <a16:creationId xmlns:a16="http://schemas.microsoft.com/office/drawing/2014/main" id="{0D5F9CCC-2774-5D4E-C8F2-F966FFB2E9E5}"/>
              </a:ext>
            </a:extLst>
          </p:cNvPr>
          <p:cNvSpPr txBox="1"/>
          <p:nvPr/>
        </p:nvSpPr>
        <p:spPr>
          <a:xfrm>
            <a:off x="5431035" y="811682"/>
            <a:ext cx="6633966" cy="1015663"/>
          </a:xfrm>
          <a:prstGeom prst="rect">
            <a:avLst/>
          </a:prstGeom>
          <a:solidFill>
            <a:srgbClr val="153CD5"/>
          </a:solidFill>
        </p:spPr>
        <p:txBody>
          <a:bodyPr wrap="square" rtlCol="0">
            <a:spAutoFit/>
          </a:bodyPr>
          <a:lstStyle/>
          <a:p>
            <a:r>
              <a:rPr lang="es-CO" sz="2000" dirty="0">
                <a:solidFill>
                  <a:schemeClr val="bg1"/>
                </a:solidFill>
                <a:latin typeface="Segoe UI" panose="020B0502040204020203" pitchFamily="34" charset="0"/>
                <a:cs typeface="Segoe UI" panose="020B0502040204020203" pitchFamily="34" charset="0"/>
              </a:rPr>
              <a:t>Global </a:t>
            </a:r>
            <a:r>
              <a:rPr lang="es-CO" sz="2000" dirty="0" err="1">
                <a:solidFill>
                  <a:schemeClr val="bg1"/>
                </a:solidFill>
                <a:latin typeface="Segoe UI" panose="020B0502040204020203" pitchFamily="34" charset="0"/>
                <a:cs typeface="Segoe UI" panose="020B0502040204020203" pitchFamily="34" charset="0"/>
              </a:rPr>
              <a:t>infrastrucure</a:t>
            </a:r>
            <a:r>
              <a:rPr lang="es-CO" sz="2000" dirty="0">
                <a:solidFill>
                  <a:schemeClr val="bg1"/>
                </a:solidFill>
                <a:latin typeface="Segoe UI" panose="020B0502040204020203" pitchFamily="34" charset="0"/>
                <a:cs typeface="Segoe UI" panose="020B0502040204020203" pitchFamily="34" charset="0"/>
              </a:rPr>
              <a:t> </a:t>
            </a:r>
            <a:r>
              <a:rPr lang="es-CO" sz="2000" dirty="0" err="1">
                <a:solidFill>
                  <a:schemeClr val="bg1"/>
                </a:solidFill>
                <a:latin typeface="Segoe UI" panose="020B0502040204020203" pitchFamily="34" charset="0"/>
                <a:cs typeface="Segoe UI" panose="020B0502040204020203" pitchFamily="34" charset="0"/>
              </a:rPr>
              <a:t>required</a:t>
            </a:r>
            <a:r>
              <a:rPr lang="es-CO" sz="2000" dirty="0">
                <a:solidFill>
                  <a:schemeClr val="bg1"/>
                </a:solidFill>
                <a:latin typeface="Segoe UI" panose="020B0502040204020203" pitchFamily="34" charset="0"/>
                <a:cs typeface="Segoe UI" panose="020B0502040204020203" pitchFamily="34" charset="0"/>
              </a:rPr>
              <a:t> </a:t>
            </a:r>
            <a:r>
              <a:rPr lang="es-CO" sz="2000" dirty="0" err="1">
                <a:solidFill>
                  <a:schemeClr val="bg1"/>
                </a:solidFill>
                <a:latin typeface="Segoe UI" panose="020B0502040204020203" pitchFamily="34" charset="0"/>
                <a:cs typeface="Segoe UI" panose="020B0502040204020203" pitchFamily="34" charset="0"/>
              </a:rPr>
              <a:t>for</a:t>
            </a:r>
            <a:r>
              <a:rPr lang="es-CO" sz="2000" dirty="0">
                <a:solidFill>
                  <a:schemeClr val="bg1"/>
                </a:solidFill>
                <a:latin typeface="Segoe UI" panose="020B0502040204020203" pitchFamily="34" charset="0"/>
                <a:cs typeface="Segoe UI" panose="020B0502040204020203" pitchFamily="34" charset="0"/>
              </a:rPr>
              <a:t> top-</a:t>
            </a:r>
            <a:r>
              <a:rPr lang="es-CO" sz="2000" dirty="0" err="1">
                <a:solidFill>
                  <a:schemeClr val="bg1"/>
                </a:solidFill>
                <a:latin typeface="Segoe UI" panose="020B0502040204020203" pitchFamily="34" charset="0"/>
                <a:cs typeface="Segoe UI" panose="020B0502040204020203" pitchFamily="34" charset="0"/>
              </a:rPr>
              <a:t>down</a:t>
            </a:r>
            <a:r>
              <a:rPr lang="es-CO" sz="2000" dirty="0">
                <a:solidFill>
                  <a:schemeClr val="bg1"/>
                </a:solidFill>
                <a:latin typeface="Segoe UI" panose="020B0502040204020203" pitchFamily="34" charset="0"/>
                <a:cs typeface="Segoe UI" panose="020B0502040204020203" pitchFamily="34" charset="0"/>
              </a:rPr>
              <a:t> GHG </a:t>
            </a:r>
            <a:r>
              <a:rPr lang="es-CO" sz="2000" dirty="0" err="1">
                <a:solidFill>
                  <a:schemeClr val="bg1"/>
                </a:solidFill>
                <a:latin typeface="Segoe UI" panose="020B0502040204020203" pitchFamily="34" charset="0"/>
                <a:cs typeface="Segoe UI" panose="020B0502040204020203" pitchFamily="34" charset="0"/>
              </a:rPr>
              <a:t>monitoring</a:t>
            </a:r>
            <a:r>
              <a:rPr lang="es-CO" sz="2000" dirty="0">
                <a:solidFill>
                  <a:schemeClr val="bg1"/>
                </a:solidFill>
                <a:latin typeface="Segoe UI" panose="020B0502040204020203" pitchFamily="34" charset="0"/>
                <a:cs typeface="Segoe UI" panose="020B0502040204020203" pitchFamily="34" charset="0"/>
              </a:rPr>
              <a:t> </a:t>
            </a:r>
            <a:r>
              <a:rPr lang="es-CO" sz="2000" dirty="0" err="1">
                <a:solidFill>
                  <a:schemeClr val="bg1"/>
                </a:solidFill>
                <a:latin typeface="Segoe UI" panose="020B0502040204020203" pitchFamily="34" charset="0"/>
                <a:cs typeface="Segoe UI" panose="020B0502040204020203" pitchFamily="34" charset="0"/>
              </a:rPr>
              <a:t>is</a:t>
            </a:r>
            <a:r>
              <a:rPr lang="es-CO" sz="2000" dirty="0">
                <a:solidFill>
                  <a:schemeClr val="bg1"/>
                </a:solidFill>
                <a:latin typeface="Segoe UI" panose="020B0502040204020203" pitchFamily="34" charset="0"/>
                <a:cs typeface="Segoe UI" panose="020B0502040204020203" pitchFamily="34" charset="0"/>
              </a:rPr>
              <a:t> </a:t>
            </a:r>
            <a:r>
              <a:rPr lang="es-CO" sz="2000" dirty="0" err="1">
                <a:solidFill>
                  <a:schemeClr val="bg1"/>
                </a:solidFill>
                <a:latin typeface="Segoe UI" panose="020B0502040204020203" pitchFamily="34" charset="0"/>
                <a:cs typeface="Segoe UI" panose="020B0502040204020203" pitchFamily="34" charset="0"/>
              </a:rPr>
              <a:t>very</a:t>
            </a:r>
            <a:r>
              <a:rPr lang="es-CO" sz="2000" dirty="0">
                <a:solidFill>
                  <a:schemeClr val="bg1"/>
                </a:solidFill>
                <a:latin typeface="Segoe UI" panose="020B0502040204020203" pitchFamily="34" charset="0"/>
                <a:cs typeface="Segoe UI" panose="020B0502040204020203" pitchFamily="34" charset="0"/>
              </a:rPr>
              <a:t> similar </a:t>
            </a:r>
            <a:r>
              <a:rPr lang="es-CO" sz="2000" dirty="0" err="1">
                <a:solidFill>
                  <a:schemeClr val="bg1"/>
                </a:solidFill>
                <a:latin typeface="Segoe UI" panose="020B0502040204020203" pitchFamily="34" charset="0"/>
                <a:cs typeface="Segoe UI" panose="020B0502040204020203" pitchFamily="34" charset="0"/>
              </a:rPr>
              <a:t>to</a:t>
            </a:r>
            <a:r>
              <a:rPr lang="es-CO" sz="2000" dirty="0">
                <a:solidFill>
                  <a:schemeClr val="bg1"/>
                </a:solidFill>
                <a:latin typeface="Segoe UI" panose="020B0502040204020203" pitchFamily="34" charset="0"/>
                <a:cs typeface="Segoe UI" panose="020B0502040204020203" pitchFamily="34" charset="0"/>
              </a:rPr>
              <a:t> WMO-</a:t>
            </a:r>
            <a:r>
              <a:rPr lang="es-CO" sz="2000" dirty="0" err="1">
                <a:solidFill>
                  <a:schemeClr val="bg1"/>
                </a:solidFill>
                <a:latin typeface="Segoe UI" panose="020B0502040204020203" pitchFamily="34" charset="0"/>
                <a:cs typeface="Segoe UI" panose="020B0502040204020203" pitchFamily="34" charset="0"/>
              </a:rPr>
              <a:t>coordinated</a:t>
            </a:r>
            <a:r>
              <a:rPr lang="es-CO" sz="2000" dirty="0">
                <a:solidFill>
                  <a:schemeClr val="bg1"/>
                </a:solidFill>
                <a:latin typeface="Segoe UI" panose="020B0502040204020203" pitchFamily="34" charset="0"/>
                <a:cs typeface="Segoe UI" panose="020B0502040204020203" pitchFamily="34" charset="0"/>
              </a:rPr>
              <a:t> </a:t>
            </a:r>
            <a:r>
              <a:rPr lang="es-CO" sz="2000" dirty="0" err="1">
                <a:solidFill>
                  <a:schemeClr val="bg1"/>
                </a:solidFill>
                <a:latin typeface="Segoe UI" panose="020B0502040204020203" pitchFamily="34" charset="0"/>
                <a:cs typeface="Segoe UI" panose="020B0502040204020203" pitchFamily="34" charset="0"/>
              </a:rPr>
              <a:t>infrastructure</a:t>
            </a:r>
            <a:r>
              <a:rPr lang="es-CO" sz="2000" dirty="0">
                <a:solidFill>
                  <a:schemeClr val="bg1"/>
                </a:solidFill>
                <a:latin typeface="Segoe UI" panose="020B0502040204020203" pitchFamily="34" charset="0"/>
                <a:cs typeface="Segoe UI" panose="020B0502040204020203" pitchFamily="34" charset="0"/>
              </a:rPr>
              <a:t> </a:t>
            </a:r>
            <a:r>
              <a:rPr lang="es-CO" sz="2000" dirty="0" err="1">
                <a:solidFill>
                  <a:schemeClr val="bg1"/>
                </a:solidFill>
                <a:latin typeface="Segoe UI" panose="020B0502040204020203" pitchFamily="34" charset="0"/>
                <a:cs typeface="Segoe UI" panose="020B0502040204020203" pitchFamily="34" charset="0"/>
              </a:rPr>
              <a:t>for</a:t>
            </a:r>
            <a:r>
              <a:rPr lang="es-CO" sz="2000" dirty="0">
                <a:solidFill>
                  <a:schemeClr val="bg1"/>
                </a:solidFill>
                <a:latin typeface="Segoe UI" panose="020B0502040204020203" pitchFamily="34" charset="0"/>
                <a:cs typeface="Segoe UI" panose="020B0502040204020203" pitchFamily="34" charset="0"/>
              </a:rPr>
              <a:t> </a:t>
            </a:r>
            <a:r>
              <a:rPr lang="es-CO" sz="2000" dirty="0" err="1">
                <a:solidFill>
                  <a:schemeClr val="bg1"/>
                </a:solidFill>
                <a:latin typeface="Segoe UI" panose="020B0502040204020203" pitchFamily="34" charset="0"/>
                <a:cs typeface="Segoe UI" panose="020B0502040204020203" pitchFamily="34" charset="0"/>
              </a:rPr>
              <a:t>weather</a:t>
            </a:r>
            <a:r>
              <a:rPr lang="es-CO" sz="2000" dirty="0">
                <a:solidFill>
                  <a:schemeClr val="bg1"/>
                </a:solidFill>
                <a:latin typeface="Segoe UI" panose="020B0502040204020203" pitchFamily="34" charset="0"/>
                <a:cs typeface="Segoe UI" panose="020B0502040204020203" pitchFamily="34" charset="0"/>
              </a:rPr>
              <a:t> </a:t>
            </a:r>
            <a:r>
              <a:rPr lang="es-CO" sz="2000" dirty="0" err="1">
                <a:solidFill>
                  <a:schemeClr val="bg1"/>
                </a:solidFill>
                <a:latin typeface="Segoe UI" panose="020B0502040204020203" pitchFamily="34" charset="0"/>
                <a:cs typeface="Segoe UI" panose="020B0502040204020203" pitchFamily="34" charset="0"/>
              </a:rPr>
              <a:t>prediction</a:t>
            </a:r>
            <a:r>
              <a:rPr lang="es-CO" sz="2000" dirty="0">
                <a:solidFill>
                  <a:schemeClr val="bg1"/>
                </a:solidFill>
                <a:latin typeface="Segoe UI" panose="020B0502040204020203" pitchFamily="34" charset="0"/>
                <a:cs typeface="Segoe UI" panose="020B0502040204020203" pitchFamily="34" charset="0"/>
              </a:rPr>
              <a:t> and </a:t>
            </a:r>
            <a:r>
              <a:rPr lang="es-CO" sz="2000" dirty="0" err="1">
                <a:solidFill>
                  <a:schemeClr val="bg1"/>
                </a:solidFill>
                <a:latin typeface="Segoe UI" panose="020B0502040204020203" pitchFamily="34" charset="0"/>
                <a:cs typeface="Segoe UI" panose="020B0502040204020203" pitchFamily="34" charset="0"/>
              </a:rPr>
              <a:t>climate</a:t>
            </a:r>
            <a:r>
              <a:rPr lang="es-CO" sz="2000" dirty="0">
                <a:solidFill>
                  <a:schemeClr val="bg1"/>
                </a:solidFill>
                <a:latin typeface="Segoe UI" panose="020B0502040204020203" pitchFamily="34" charset="0"/>
                <a:cs typeface="Segoe UI" panose="020B0502040204020203" pitchFamily="34" charset="0"/>
              </a:rPr>
              <a:t> </a:t>
            </a:r>
            <a:r>
              <a:rPr lang="es-CO" sz="2000" dirty="0" err="1">
                <a:solidFill>
                  <a:schemeClr val="bg1"/>
                </a:solidFill>
                <a:latin typeface="Segoe UI" panose="020B0502040204020203" pitchFamily="34" charset="0"/>
                <a:cs typeface="Segoe UI" panose="020B0502040204020203" pitchFamily="34" charset="0"/>
              </a:rPr>
              <a:t>analysis</a:t>
            </a:r>
            <a:r>
              <a:rPr lang="es-CO" sz="2000" dirty="0">
                <a:solidFill>
                  <a:schemeClr val="bg1"/>
                </a:solidFill>
                <a:latin typeface="Segoe UI" panose="020B0502040204020203" pitchFamily="34" charset="0"/>
                <a:cs typeface="Segoe UI" panose="020B0502040204020203" pitchFamily="34" charset="0"/>
              </a:rPr>
              <a:t>;</a:t>
            </a:r>
            <a:endParaRPr lang="en-US" sz="2000" dirty="0">
              <a:solidFill>
                <a:schemeClr val="bg1"/>
              </a:solidFill>
            </a:endParaRPr>
          </a:p>
        </p:txBody>
      </p:sp>
      <p:sp>
        <p:nvSpPr>
          <p:cNvPr id="3" name="TextBox 2">
            <a:extLst>
              <a:ext uri="{FF2B5EF4-FFF2-40B4-BE49-F238E27FC236}">
                <a16:creationId xmlns:a16="http://schemas.microsoft.com/office/drawing/2014/main" id="{4DEE731A-2B52-BC9F-F5B3-2527CF127EA3}"/>
              </a:ext>
            </a:extLst>
          </p:cNvPr>
          <p:cNvSpPr txBox="1"/>
          <p:nvPr/>
        </p:nvSpPr>
        <p:spPr>
          <a:xfrm>
            <a:off x="8355591" y="1894399"/>
            <a:ext cx="3180202" cy="230832"/>
          </a:xfrm>
          <a:prstGeom prst="rect">
            <a:avLst/>
          </a:prstGeom>
          <a:noFill/>
          <a:ln w="15875">
            <a:noFill/>
          </a:ln>
        </p:spPr>
        <p:txBody>
          <a:bodyPr wrap="square" rtlCol="0">
            <a:spAutoFit/>
          </a:bodyPr>
          <a:lstStyle/>
          <a:p>
            <a:pPr algn="r">
              <a:spcAft>
                <a:spcPts val="1800"/>
              </a:spcAft>
            </a:pPr>
            <a:r>
              <a:rPr lang="en-US" sz="900" i="1" u="sng" dirty="0">
                <a:latin typeface="Segoe UI" panose="020B0502040204020203" pitchFamily="34" charset="0"/>
                <a:cs typeface="Segoe UI" panose="020B0502040204020203" pitchFamily="34" charset="0"/>
                <a:sym typeface="Avenir Roman"/>
              </a:rPr>
              <a:t>NWP model  with CO2; NASA Goddard Space Flight Center</a:t>
            </a:r>
          </a:p>
        </p:txBody>
      </p:sp>
      <p:sp>
        <p:nvSpPr>
          <p:cNvPr id="6" name="TextBox 5">
            <a:extLst>
              <a:ext uri="{FF2B5EF4-FFF2-40B4-BE49-F238E27FC236}">
                <a16:creationId xmlns:a16="http://schemas.microsoft.com/office/drawing/2014/main" id="{90A0046F-B105-546C-C2F5-C50BA183D237}"/>
              </a:ext>
            </a:extLst>
          </p:cNvPr>
          <p:cNvSpPr txBox="1"/>
          <p:nvPr/>
        </p:nvSpPr>
        <p:spPr>
          <a:xfrm>
            <a:off x="653754" y="5932146"/>
            <a:ext cx="4900612" cy="707886"/>
          </a:xfrm>
          <a:prstGeom prst="rect">
            <a:avLst/>
          </a:prstGeom>
          <a:solidFill>
            <a:srgbClr val="C00000"/>
          </a:solidFill>
        </p:spPr>
        <p:txBody>
          <a:bodyPr wrap="square" rtlCol="0">
            <a:spAutoFit/>
          </a:bodyPr>
          <a:lstStyle/>
          <a:p>
            <a:r>
              <a:rPr lang="es-CO" sz="2000" dirty="0" err="1">
                <a:solidFill>
                  <a:schemeClr val="bg1"/>
                </a:solidFill>
                <a:latin typeface="Segoe UI" panose="020B0502040204020203" pitchFamily="34" charset="0"/>
                <a:cs typeface="Segoe UI" panose="020B0502040204020203" pitchFamily="34" charset="0"/>
              </a:rPr>
              <a:t>Almost</a:t>
            </a:r>
            <a:r>
              <a:rPr lang="es-CO" sz="2000" dirty="0">
                <a:solidFill>
                  <a:schemeClr val="bg1"/>
                </a:solidFill>
                <a:latin typeface="Segoe UI" panose="020B0502040204020203" pitchFamily="34" charset="0"/>
                <a:cs typeface="Segoe UI" panose="020B0502040204020203" pitchFamily="34" charset="0"/>
              </a:rPr>
              <a:t> </a:t>
            </a:r>
            <a:r>
              <a:rPr lang="es-CO" sz="2000" dirty="0" err="1">
                <a:solidFill>
                  <a:schemeClr val="bg1"/>
                </a:solidFill>
                <a:latin typeface="Segoe UI" panose="020B0502040204020203" pitchFamily="34" charset="0"/>
                <a:cs typeface="Segoe UI" panose="020B0502040204020203" pitchFamily="34" charset="0"/>
              </a:rPr>
              <a:t>all</a:t>
            </a:r>
            <a:r>
              <a:rPr lang="es-CO" sz="2000" dirty="0">
                <a:solidFill>
                  <a:schemeClr val="bg1"/>
                </a:solidFill>
                <a:latin typeface="Segoe UI" panose="020B0502040204020203" pitchFamily="34" charset="0"/>
                <a:cs typeface="Segoe UI" panose="020B0502040204020203" pitchFamily="34" charset="0"/>
              </a:rPr>
              <a:t> </a:t>
            </a:r>
            <a:r>
              <a:rPr lang="es-CO" sz="2000" dirty="0" err="1">
                <a:solidFill>
                  <a:schemeClr val="bg1"/>
                </a:solidFill>
                <a:latin typeface="Segoe UI" panose="020B0502040204020203" pitchFamily="34" charset="0"/>
                <a:cs typeface="Segoe UI" panose="020B0502040204020203" pitchFamily="34" charset="0"/>
              </a:rPr>
              <a:t>activities</a:t>
            </a:r>
            <a:r>
              <a:rPr lang="es-CO" sz="2000" dirty="0">
                <a:solidFill>
                  <a:schemeClr val="bg1"/>
                </a:solidFill>
                <a:latin typeface="Segoe UI" panose="020B0502040204020203" pitchFamily="34" charset="0"/>
                <a:cs typeface="Segoe UI" panose="020B0502040204020203" pitchFamily="34" charset="0"/>
              </a:rPr>
              <a:t> </a:t>
            </a:r>
            <a:r>
              <a:rPr lang="es-CO" sz="2000" dirty="0" err="1">
                <a:solidFill>
                  <a:schemeClr val="bg1"/>
                </a:solidFill>
                <a:latin typeface="Segoe UI" panose="020B0502040204020203" pitchFamily="34" charset="0"/>
                <a:cs typeface="Segoe UI" panose="020B0502040204020203" pitchFamily="34" charset="0"/>
              </a:rPr>
              <a:t>under</a:t>
            </a:r>
            <a:r>
              <a:rPr lang="es-CO" sz="2000" dirty="0">
                <a:solidFill>
                  <a:schemeClr val="bg1"/>
                </a:solidFill>
                <a:latin typeface="Segoe UI" panose="020B0502040204020203" pitchFamily="34" charset="0"/>
                <a:cs typeface="Segoe UI" panose="020B0502040204020203" pitchFamily="34" charset="0"/>
              </a:rPr>
              <a:t> IPCC and </a:t>
            </a:r>
            <a:r>
              <a:rPr lang="es-CO" sz="2000" dirty="0" err="1">
                <a:solidFill>
                  <a:schemeClr val="bg1"/>
                </a:solidFill>
                <a:latin typeface="Segoe UI" panose="020B0502040204020203" pitchFamily="34" charset="0"/>
                <a:cs typeface="Segoe UI" panose="020B0502040204020203" pitchFamily="34" charset="0"/>
              </a:rPr>
              <a:t>the</a:t>
            </a:r>
            <a:r>
              <a:rPr lang="es-CO" sz="2000" dirty="0">
                <a:solidFill>
                  <a:schemeClr val="bg1"/>
                </a:solidFill>
                <a:latin typeface="Segoe UI" panose="020B0502040204020203" pitchFamily="34" charset="0"/>
                <a:cs typeface="Segoe UI" panose="020B0502040204020203" pitchFamily="34" charset="0"/>
              </a:rPr>
              <a:t> Paris </a:t>
            </a:r>
            <a:r>
              <a:rPr lang="es-CO" sz="2000" dirty="0" err="1">
                <a:solidFill>
                  <a:schemeClr val="bg1"/>
                </a:solidFill>
                <a:latin typeface="Segoe UI" panose="020B0502040204020203" pitchFamily="34" charset="0"/>
                <a:cs typeface="Segoe UI" panose="020B0502040204020203" pitchFamily="34" charset="0"/>
              </a:rPr>
              <a:t>Agreement</a:t>
            </a:r>
            <a:r>
              <a:rPr lang="es-CO" sz="2000" dirty="0">
                <a:solidFill>
                  <a:schemeClr val="bg1"/>
                </a:solidFill>
                <a:latin typeface="Segoe UI" panose="020B0502040204020203" pitchFamily="34" charset="0"/>
                <a:cs typeface="Segoe UI" panose="020B0502040204020203" pitchFamily="34" charset="0"/>
              </a:rPr>
              <a:t> are </a:t>
            </a:r>
            <a:r>
              <a:rPr lang="es-CO" sz="2000" dirty="0" err="1">
                <a:solidFill>
                  <a:schemeClr val="bg1"/>
                </a:solidFill>
                <a:latin typeface="Segoe UI" panose="020B0502040204020203" pitchFamily="34" charset="0"/>
                <a:cs typeface="Segoe UI" panose="020B0502040204020203" pitchFamily="34" charset="0"/>
              </a:rPr>
              <a:t>based</a:t>
            </a:r>
            <a:r>
              <a:rPr lang="es-CO" sz="2000" dirty="0">
                <a:solidFill>
                  <a:schemeClr val="bg1"/>
                </a:solidFill>
                <a:latin typeface="Segoe UI" panose="020B0502040204020203" pitchFamily="34" charset="0"/>
                <a:cs typeface="Segoe UI" panose="020B0502040204020203" pitchFamily="34" charset="0"/>
              </a:rPr>
              <a:t> </a:t>
            </a:r>
            <a:r>
              <a:rPr lang="es-CO" sz="2000" dirty="0" err="1">
                <a:solidFill>
                  <a:schemeClr val="bg1"/>
                </a:solidFill>
                <a:latin typeface="Segoe UI" panose="020B0502040204020203" pitchFamily="34" charset="0"/>
                <a:cs typeface="Segoe UI" panose="020B0502040204020203" pitchFamily="34" charset="0"/>
              </a:rPr>
              <a:t>on</a:t>
            </a:r>
            <a:r>
              <a:rPr lang="es-CO" sz="2000" dirty="0">
                <a:solidFill>
                  <a:schemeClr val="bg1"/>
                </a:solidFill>
                <a:latin typeface="Segoe UI" panose="020B0502040204020203" pitchFamily="34" charset="0"/>
                <a:cs typeface="Segoe UI" panose="020B0502040204020203" pitchFamily="34" charset="0"/>
              </a:rPr>
              <a:t> bottom up</a:t>
            </a:r>
            <a:endParaRPr lang="en-US" sz="2000" dirty="0">
              <a:solidFill>
                <a:schemeClr val="bg1"/>
              </a:solidFill>
            </a:endParaRPr>
          </a:p>
        </p:txBody>
      </p:sp>
      <p:sp>
        <p:nvSpPr>
          <p:cNvPr id="7" name="TextBox 6">
            <a:extLst>
              <a:ext uri="{FF2B5EF4-FFF2-40B4-BE49-F238E27FC236}">
                <a16:creationId xmlns:a16="http://schemas.microsoft.com/office/drawing/2014/main" id="{F3752726-6288-3702-6C9D-B9592830A71A}"/>
              </a:ext>
            </a:extLst>
          </p:cNvPr>
          <p:cNvSpPr txBox="1"/>
          <p:nvPr/>
        </p:nvSpPr>
        <p:spPr>
          <a:xfrm>
            <a:off x="5942743" y="5922614"/>
            <a:ext cx="5807107" cy="707886"/>
          </a:xfrm>
          <a:prstGeom prst="rect">
            <a:avLst/>
          </a:prstGeom>
          <a:solidFill>
            <a:srgbClr val="C00000"/>
          </a:solidFill>
        </p:spPr>
        <p:txBody>
          <a:bodyPr wrap="square" rtlCol="0">
            <a:spAutoFit/>
          </a:bodyPr>
          <a:lstStyle/>
          <a:p>
            <a:r>
              <a:rPr lang="es-CO" sz="2000" dirty="0">
                <a:solidFill>
                  <a:schemeClr val="bg1"/>
                </a:solidFill>
                <a:latin typeface="Segoe UI" panose="020B0502040204020203" pitchFamily="34" charset="0"/>
                <a:cs typeface="Segoe UI" panose="020B0502040204020203" pitchFamily="34" charset="0"/>
              </a:rPr>
              <a:t>Top-</a:t>
            </a:r>
            <a:r>
              <a:rPr lang="es-CO" sz="2000" dirty="0" err="1">
                <a:solidFill>
                  <a:schemeClr val="bg1"/>
                </a:solidFill>
                <a:latin typeface="Segoe UI" panose="020B0502040204020203" pitchFamily="34" charset="0"/>
                <a:cs typeface="Segoe UI" panose="020B0502040204020203" pitchFamily="34" charset="0"/>
              </a:rPr>
              <a:t>down</a:t>
            </a:r>
            <a:r>
              <a:rPr lang="es-CO" sz="2000" dirty="0">
                <a:solidFill>
                  <a:schemeClr val="bg1"/>
                </a:solidFill>
                <a:latin typeface="Segoe UI" panose="020B0502040204020203" pitchFamily="34" charset="0"/>
                <a:cs typeface="Segoe UI" panose="020B0502040204020203" pitchFamily="34" charset="0"/>
              </a:rPr>
              <a:t> </a:t>
            </a:r>
            <a:r>
              <a:rPr lang="es-CO" sz="2000" dirty="0" err="1">
                <a:solidFill>
                  <a:schemeClr val="bg1"/>
                </a:solidFill>
                <a:latin typeface="Segoe UI" panose="020B0502040204020203" pitchFamily="34" charset="0"/>
                <a:cs typeface="Segoe UI" panose="020B0502040204020203" pitchFamily="34" charset="0"/>
              </a:rPr>
              <a:t>technology</a:t>
            </a:r>
            <a:r>
              <a:rPr lang="es-CO" sz="2000" dirty="0">
                <a:solidFill>
                  <a:schemeClr val="bg1"/>
                </a:solidFill>
                <a:latin typeface="Segoe UI" panose="020B0502040204020203" pitchFamily="34" charset="0"/>
                <a:cs typeface="Segoe UI" panose="020B0502040204020203" pitchFamily="34" charset="0"/>
              </a:rPr>
              <a:t> </a:t>
            </a:r>
            <a:r>
              <a:rPr lang="es-CO" sz="2000" dirty="0" err="1">
                <a:solidFill>
                  <a:schemeClr val="bg1"/>
                </a:solidFill>
                <a:latin typeface="Segoe UI" panose="020B0502040204020203" pitchFamily="34" charset="0"/>
                <a:cs typeface="Segoe UI" panose="020B0502040204020203" pitchFamily="34" charset="0"/>
              </a:rPr>
              <a:t>mature</a:t>
            </a:r>
            <a:r>
              <a:rPr lang="es-CO" sz="2000" dirty="0">
                <a:solidFill>
                  <a:schemeClr val="bg1"/>
                </a:solidFill>
                <a:latin typeface="Segoe UI" panose="020B0502040204020203" pitchFamily="34" charset="0"/>
                <a:cs typeface="Segoe UI" panose="020B0502040204020203" pitchFamily="34" charset="0"/>
              </a:rPr>
              <a:t>, </a:t>
            </a:r>
            <a:r>
              <a:rPr lang="es-CO" sz="2000" dirty="0" err="1">
                <a:solidFill>
                  <a:schemeClr val="bg1"/>
                </a:solidFill>
                <a:latin typeface="Segoe UI" panose="020B0502040204020203" pitchFamily="34" charset="0"/>
                <a:cs typeface="Segoe UI" panose="020B0502040204020203" pitchFamily="34" charset="0"/>
              </a:rPr>
              <a:t>used</a:t>
            </a:r>
            <a:r>
              <a:rPr lang="es-CO" sz="2000" dirty="0">
                <a:solidFill>
                  <a:schemeClr val="bg1"/>
                </a:solidFill>
                <a:latin typeface="Segoe UI" panose="020B0502040204020203" pitchFamily="34" charset="0"/>
                <a:cs typeface="Segoe UI" panose="020B0502040204020203" pitchFamily="34" charset="0"/>
              </a:rPr>
              <a:t> </a:t>
            </a:r>
            <a:r>
              <a:rPr lang="es-CO" sz="2000" dirty="0" err="1">
                <a:solidFill>
                  <a:schemeClr val="bg1"/>
                </a:solidFill>
                <a:latin typeface="Segoe UI" panose="020B0502040204020203" pitchFamily="34" charset="0"/>
                <a:cs typeface="Segoe UI" panose="020B0502040204020203" pitchFamily="34" charset="0"/>
              </a:rPr>
              <a:t>by</a:t>
            </a:r>
            <a:r>
              <a:rPr lang="es-CO" sz="2000" dirty="0">
                <a:solidFill>
                  <a:schemeClr val="bg1"/>
                </a:solidFill>
                <a:latin typeface="Segoe UI" panose="020B0502040204020203" pitchFamily="34" charset="0"/>
                <a:cs typeface="Segoe UI" panose="020B0502040204020203" pitchFamily="34" charset="0"/>
              </a:rPr>
              <a:t> </a:t>
            </a:r>
            <a:r>
              <a:rPr lang="es-CO" sz="2000" dirty="0" err="1">
                <a:solidFill>
                  <a:schemeClr val="bg1"/>
                </a:solidFill>
                <a:latin typeface="Segoe UI" panose="020B0502040204020203" pitchFamily="34" charset="0"/>
                <a:cs typeface="Segoe UI" panose="020B0502040204020203" pitchFamily="34" charset="0"/>
              </a:rPr>
              <a:t>Parties</a:t>
            </a:r>
            <a:r>
              <a:rPr lang="es-CO" sz="2000" dirty="0">
                <a:solidFill>
                  <a:schemeClr val="bg1"/>
                </a:solidFill>
                <a:latin typeface="Segoe UI" panose="020B0502040204020203" pitchFamily="34" charset="0"/>
                <a:cs typeface="Segoe UI" panose="020B0502040204020203" pitchFamily="34" charset="0"/>
              </a:rPr>
              <a:t> </a:t>
            </a:r>
            <a:r>
              <a:rPr lang="es-CO" sz="2000" dirty="0" err="1">
                <a:solidFill>
                  <a:schemeClr val="bg1"/>
                </a:solidFill>
                <a:latin typeface="Segoe UI" panose="020B0502040204020203" pitchFamily="34" charset="0"/>
                <a:cs typeface="Segoe UI" panose="020B0502040204020203" pitchFamily="34" charset="0"/>
              </a:rPr>
              <a:t>individually</a:t>
            </a:r>
            <a:r>
              <a:rPr lang="es-CO" sz="2000" dirty="0">
                <a:solidFill>
                  <a:schemeClr val="bg1"/>
                </a:solidFill>
                <a:latin typeface="Segoe UI" panose="020B0502040204020203" pitchFamily="34" charset="0"/>
                <a:cs typeface="Segoe UI" panose="020B0502040204020203" pitchFamily="34" charset="0"/>
              </a:rPr>
              <a:t>, </a:t>
            </a:r>
            <a:r>
              <a:rPr lang="es-CO" sz="2000" dirty="0" err="1">
                <a:solidFill>
                  <a:schemeClr val="bg1"/>
                </a:solidFill>
                <a:latin typeface="Segoe UI" panose="020B0502040204020203" pitchFamily="34" charset="0"/>
                <a:cs typeface="Segoe UI" panose="020B0502040204020203" pitchFamily="34" charset="0"/>
              </a:rPr>
              <a:t>not</a:t>
            </a:r>
            <a:r>
              <a:rPr lang="es-CO" sz="2000" dirty="0">
                <a:solidFill>
                  <a:schemeClr val="bg1"/>
                </a:solidFill>
                <a:latin typeface="Segoe UI" panose="020B0502040204020203" pitchFamily="34" charset="0"/>
                <a:cs typeface="Segoe UI" panose="020B0502040204020203" pitchFamily="34" charset="0"/>
              </a:rPr>
              <a:t> </a:t>
            </a:r>
            <a:r>
              <a:rPr lang="es-CO" sz="2000" dirty="0" err="1">
                <a:solidFill>
                  <a:schemeClr val="bg1"/>
                </a:solidFill>
                <a:latin typeface="Segoe UI" panose="020B0502040204020203" pitchFamily="34" charset="0"/>
                <a:cs typeface="Segoe UI" panose="020B0502040204020203" pitchFamily="34" charset="0"/>
              </a:rPr>
              <a:t>yet</a:t>
            </a:r>
            <a:r>
              <a:rPr lang="es-CO" sz="2000" dirty="0">
                <a:solidFill>
                  <a:schemeClr val="bg1"/>
                </a:solidFill>
                <a:latin typeface="Segoe UI" panose="020B0502040204020203" pitchFamily="34" charset="0"/>
                <a:cs typeface="Segoe UI" panose="020B0502040204020203" pitchFamily="34" charset="0"/>
              </a:rPr>
              <a:t> in </a:t>
            </a:r>
            <a:r>
              <a:rPr lang="es-CO" sz="2000" dirty="0" err="1">
                <a:solidFill>
                  <a:schemeClr val="bg1"/>
                </a:solidFill>
                <a:latin typeface="Segoe UI" panose="020B0502040204020203" pitchFamily="34" charset="0"/>
                <a:cs typeface="Segoe UI" panose="020B0502040204020203" pitchFamily="34" charset="0"/>
              </a:rPr>
              <a:t>context</a:t>
            </a:r>
            <a:r>
              <a:rPr lang="es-CO" sz="2000" dirty="0">
                <a:solidFill>
                  <a:schemeClr val="bg1"/>
                </a:solidFill>
                <a:latin typeface="Segoe UI" panose="020B0502040204020203" pitchFamily="34" charset="0"/>
                <a:cs typeface="Segoe UI" panose="020B0502040204020203" pitchFamily="34" charset="0"/>
              </a:rPr>
              <a:t> </a:t>
            </a:r>
            <a:r>
              <a:rPr lang="es-CO" sz="2000" dirty="0" err="1">
                <a:solidFill>
                  <a:schemeClr val="bg1"/>
                </a:solidFill>
                <a:latin typeface="Segoe UI" panose="020B0502040204020203" pitchFamily="34" charset="0"/>
                <a:cs typeface="Segoe UI" panose="020B0502040204020203" pitchFamily="34" charset="0"/>
              </a:rPr>
              <a:t>of</a:t>
            </a:r>
            <a:r>
              <a:rPr lang="es-CO" sz="2000" dirty="0">
                <a:solidFill>
                  <a:schemeClr val="bg1"/>
                </a:solidFill>
                <a:latin typeface="Segoe UI" panose="020B0502040204020203" pitchFamily="34" charset="0"/>
                <a:cs typeface="Segoe UI" panose="020B0502040204020203" pitchFamily="34" charset="0"/>
              </a:rPr>
              <a:t> Paris </a:t>
            </a:r>
            <a:r>
              <a:rPr lang="es-CO" sz="2000" dirty="0" err="1">
                <a:solidFill>
                  <a:schemeClr val="bg1"/>
                </a:solidFill>
                <a:latin typeface="Segoe UI" panose="020B0502040204020203" pitchFamily="34" charset="0"/>
                <a:cs typeface="Segoe UI" panose="020B0502040204020203" pitchFamily="34" charset="0"/>
              </a:rPr>
              <a:t>Agreement</a:t>
            </a:r>
            <a:endParaRPr lang="en-US" sz="2000" dirty="0">
              <a:solidFill>
                <a:schemeClr val="bg1"/>
              </a:solidFill>
            </a:endParaRPr>
          </a:p>
        </p:txBody>
      </p:sp>
      <p:cxnSp>
        <p:nvCxnSpPr>
          <p:cNvPr id="12" name="Straight Connector 11">
            <a:extLst>
              <a:ext uri="{FF2B5EF4-FFF2-40B4-BE49-F238E27FC236}">
                <a16:creationId xmlns:a16="http://schemas.microsoft.com/office/drawing/2014/main" id="{7D7F67F8-A782-99B1-4037-A40CF9E3D6A9}"/>
              </a:ext>
            </a:extLst>
          </p:cNvPr>
          <p:cNvCxnSpPr>
            <a:cxnSpLocks/>
          </p:cNvCxnSpPr>
          <p:nvPr/>
        </p:nvCxnSpPr>
        <p:spPr>
          <a:xfrm flipH="1" flipV="1">
            <a:off x="7615003" y="3837482"/>
            <a:ext cx="748280" cy="719528"/>
          </a:xfrm>
          <a:prstGeom prst="line">
            <a:avLst/>
          </a:prstGeom>
          <a:ln w="38100">
            <a:solidFill>
              <a:srgbClr val="C00000"/>
            </a:solidFill>
            <a:tailEnd type="stealt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2D054FA-0C33-EC9E-9AEE-CBCEC1D9EB54}"/>
              </a:ext>
            </a:extLst>
          </p:cNvPr>
          <p:cNvSpPr/>
          <p:nvPr/>
        </p:nvSpPr>
        <p:spPr>
          <a:xfrm>
            <a:off x="107774" y="161450"/>
            <a:ext cx="11857785" cy="892552"/>
          </a:xfrm>
          <a:prstGeom prst="rect">
            <a:avLst/>
          </a:prstGeom>
        </p:spPr>
        <p:txBody>
          <a:bodyPr wrap="square">
            <a:spAutoFit/>
          </a:bodyPr>
          <a:lstStyle/>
          <a:p>
            <a:pPr lvl="0" algn="ctr"/>
            <a:r>
              <a:rPr lang="en-US" sz="2800" dirty="0">
                <a:solidFill>
                  <a:srgbClr val="002060"/>
                </a:solidFill>
                <a:latin typeface="Segoe UI" panose="020B0502040204020203" pitchFamily="34" charset="0"/>
                <a:cs typeface="Segoe UI" panose="020B0502040204020203" pitchFamily="34" charset="0"/>
              </a:rPr>
              <a:t>Two ways to monitor greenhouse gas concentration changes:</a:t>
            </a:r>
          </a:p>
          <a:p>
            <a:pPr lvl="0" algn="ctr"/>
            <a:r>
              <a:rPr lang="en-US" sz="2400" i="1" dirty="0">
                <a:solidFill>
                  <a:srgbClr val="002060"/>
                </a:solidFill>
                <a:latin typeface="Segoe UI" panose="020B0502040204020203" pitchFamily="34" charset="0"/>
                <a:cs typeface="Segoe UI" panose="020B0502040204020203" pitchFamily="34" charset="0"/>
              </a:rPr>
              <a:t>(both will be needed!)</a:t>
            </a:r>
          </a:p>
        </p:txBody>
      </p:sp>
    </p:spTree>
    <p:extLst>
      <p:ext uri="{BB962C8B-B14F-4D97-AF65-F5344CB8AC3E}">
        <p14:creationId xmlns:p14="http://schemas.microsoft.com/office/powerpoint/2010/main" val="75214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nodeType="afterEffect">
                                  <p:stCondLst>
                                    <p:cond delay="500"/>
                                  </p:stCondLst>
                                  <p:childTnLst>
                                    <p:set>
                                      <p:cBhvr>
                                        <p:cTn id="17" dur="1" fill="hold">
                                          <p:stCondLst>
                                            <p:cond delay="0"/>
                                          </p:stCondLst>
                                        </p:cTn>
                                        <p:tgtEl>
                                          <p:spTgt spid="21"/>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nodeType="afterEffect">
                                  <p:stCondLst>
                                    <p:cond delay="500"/>
                                  </p:stCondLst>
                                  <p:childTnLst>
                                    <p:set>
                                      <p:cBhvr>
                                        <p:cTn id="20" dur="1" fill="hold">
                                          <p:stCondLst>
                                            <p:cond delay="0"/>
                                          </p:stCondLst>
                                        </p:cTn>
                                        <p:tgtEl>
                                          <p:spTgt spid="19"/>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nodeType="afterEffect">
                                  <p:stCondLst>
                                    <p:cond delay="500"/>
                                  </p:stCondLst>
                                  <p:childTnLst>
                                    <p:set>
                                      <p:cBhvr>
                                        <p:cTn id="23" dur="1" fill="hold">
                                          <p:stCondLst>
                                            <p:cond delay="0"/>
                                          </p:stCondLst>
                                        </p:cTn>
                                        <p:tgtEl>
                                          <p:spTgt spid="13"/>
                                        </p:tgtEl>
                                        <p:attrNameLst>
                                          <p:attrName>style.visibility</p:attrName>
                                        </p:attrNameLst>
                                      </p:cBhvr>
                                      <p:to>
                                        <p:strVal val="visible"/>
                                      </p:to>
                                    </p:set>
                                  </p:childTnLst>
                                </p:cTn>
                              </p:par>
                            </p:childTnLst>
                          </p:cTn>
                        </p:par>
                        <p:par>
                          <p:cTn id="24" fill="hold">
                            <p:stCondLst>
                              <p:cond delay="2500"/>
                            </p:stCondLst>
                            <p:childTnLst>
                              <p:par>
                                <p:cTn id="25" presetID="1" presetClass="entr" presetSubtype="0" fill="hold" nodeType="afterEffect">
                                  <p:stCondLst>
                                    <p:cond delay="500"/>
                                  </p:stCondLst>
                                  <p:childTnLst>
                                    <p:set>
                                      <p:cBhvr>
                                        <p:cTn id="26" dur="1" fill="hold">
                                          <p:stCondLst>
                                            <p:cond delay="0"/>
                                          </p:stCondLst>
                                        </p:cTn>
                                        <p:tgtEl>
                                          <p:spTgt spid="17"/>
                                        </p:tgtEl>
                                        <p:attrNameLst>
                                          <p:attrName>style.visibility</p:attrName>
                                        </p:attrNameLst>
                                      </p:cBhvr>
                                      <p:to>
                                        <p:strVal val="visible"/>
                                      </p:to>
                                    </p:set>
                                  </p:childTnLst>
                                </p:cTn>
                              </p:par>
                            </p:childTnLst>
                          </p:cTn>
                        </p:par>
                        <p:par>
                          <p:cTn id="27" fill="hold">
                            <p:stCondLst>
                              <p:cond delay="3000"/>
                            </p:stCondLst>
                            <p:childTnLst>
                              <p:par>
                                <p:cTn id="28" presetID="1" presetClass="entr" presetSubtype="0" fill="hold" nodeType="afterEffect">
                                  <p:stCondLst>
                                    <p:cond delay="500"/>
                                  </p:stCondLst>
                                  <p:childTnLst>
                                    <p:set>
                                      <p:cBhvr>
                                        <p:cTn id="29" dur="1" fill="hold">
                                          <p:stCondLst>
                                            <p:cond delay="0"/>
                                          </p:stCondLst>
                                        </p:cTn>
                                        <p:tgtEl>
                                          <p:spTgt spid="23"/>
                                        </p:tgtEl>
                                        <p:attrNameLst>
                                          <p:attrName>style.visibility</p:attrName>
                                        </p:attrNameLst>
                                      </p:cBhvr>
                                      <p:to>
                                        <p:strVal val="visible"/>
                                      </p:to>
                                    </p:set>
                                  </p:childTnLst>
                                </p:cTn>
                              </p:par>
                            </p:childTnLst>
                          </p:cTn>
                        </p:par>
                        <p:par>
                          <p:cTn id="30" fill="hold">
                            <p:stCondLst>
                              <p:cond delay="3500"/>
                            </p:stCondLst>
                            <p:childTnLst>
                              <p:par>
                                <p:cTn id="31" presetID="1" presetClass="entr" presetSubtype="0" fill="hold" nodeType="afterEffect">
                                  <p:stCondLst>
                                    <p:cond delay="50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1" end="1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0" end="0"/>
                                            </p:txEl>
                                          </p:spTgt>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nodeType="afterEffect">
                                  <p:stCondLst>
                                    <p:cond delay="500"/>
                                  </p:stCondLst>
                                  <p:childTnLst>
                                    <p:set>
                                      <p:cBhvr>
                                        <p:cTn id="53" dur="1" fill="hold">
                                          <p:stCondLst>
                                            <p:cond delay="0"/>
                                          </p:stCondLst>
                                        </p:cTn>
                                        <p:tgtEl>
                                          <p:spTgt spid="25"/>
                                        </p:tgtEl>
                                        <p:attrNameLst>
                                          <p:attrName>style.visibility</p:attrName>
                                        </p:attrNameLst>
                                      </p:cBhvr>
                                      <p:to>
                                        <p:strVal val="visible"/>
                                      </p:to>
                                    </p:set>
                                  </p:childTnLst>
                                </p:cTn>
                              </p:par>
                            </p:childTnLst>
                          </p:cTn>
                        </p:par>
                        <p:par>
                          <p:cTn id="54" fill="hold">
                            <p:stCondLst>
                              <p:cond delay="500"/>
                            </p:stCondLst>
                            <p:childTnLst>
                              <p:par>
                                <p:cTn id="55" presetID="1" presetClass="entr" presetSubtype="0" fill="hold" nodeType="afterEffect">
                                  <p:stCondLst>
                                    <p:cond delay="50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mediacall" presetSubtype="0" fill="hold" nodeType="withEffect">
                                  <p:stCondLst>
                                    <p:cond delay="0"/>
                                  </p:stCondLst>
                                  <p:childTnLst>
                                    <p:cmd type="call" cmd="playFrom(0.0)">
                                      <p:cBhvr>
                                        <p:cTn id="58" dur="190190" fill="hold"/>
                                        <p:tgtEl>
                                          <p:spTgt spid="26"/>
                                        </p:tgtEl>
                                      </p:cBhvr>
                                    </p:cmd>
                                  </p:childTnLst>
                                </p:cTn>
                              </p:par>
                              <p:par>
                                <p:cTn id="59" presetID="1" presetClass="entr" presetSubtype="0" fill="hold" grpId="0" nodeType="with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
                                            <p:txEl>
                                              <p:pRg st="9" end="9"/>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
                                            <p:txEl>
                                              <p:pRg st="10" end="10"/>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
                                            <p:txEl>
                                              <p:pRg st="11" end="11"/>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85" fill="hold" display="0">
                  <p:stCondLst>
                    <p:cond delay="indefinite"/>
                  </p:stCondLst>
                </p:cTn>
                <p:tgtEl>
                  <p:spTgt spid="26"/>
                </p:tgtEl>
              </p:cMediaNode>
            </p:video>
          </p:childTnLst>
        </p:cTn>
      </p:par>
    </p:tnLst>
    <p:bldLst>
      <p:bldP spid="5" grpId="0" animBg="1"/>
      <p:bldP spid="4" grpId="0" animBg="1"/>
      <p:bldP spid="2" grpId="0" animBg="1"/>
      <p:bldP spid="2" grpId="1" animBg="1"/>
      <p:bldP spid="3" grpId="0"/>
      <p:bldP spid="6" grpId="0" animBg="1"/>
      <p:bldP spid="6" grpId="1" animBg="1"/>
      <p:bldP spid="7" grpId="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3" name="Picture 42" descr="A picture containing green, fan&#10;&#10;Description automatically generated">
            <a:extLst>
              <a:ext uri="{FF2B5EF4-FFF2-40B4-BE49-F238E27FC236}">
                <a16:creationId xmlns:a16="http://schemas.microsoft.com/office/drawing/2014/main" id="{D6F350E3-5FB4-F3A9-A343-B753E7B206C6}"/>
              </a:ext>
            </a:extLst>
          </p:cNvPr>
          <p:cNvPicPr>
            <a:picLocks noChangeAspect="1"/>
          </p:cNvPicPr>
          <p:nvPr/>
        </p:nvPicPr>
        <p:blipFill>
          <a:blip r:embed="rId2"/>
          <a:stretch>
            <a:fillRect/>
          </a:stretch>
        </p:blipFill>
        <p:spPr>
          <a:xfrm>
            <a:off x="6948603" y="1770926"/>
            <a:ext cx="3675253" cy="3724402"/>
          </a:xfrm>
          <a:prstGeom prst="rect">
            <a:avLst/>
          </a:prstGeom>
        </p:spPr>
      </p:pic>
      <p:pic>
        <p:nvPicPr>
          <p:cNvPr id="79" name="Picture 78" descr="Diagram&#10;&#10;Description automatically generated">
            <a:extLst>
              <a:ext uri="{FF2B5EF4-FFF2-40B4-BE49-F238E27FC236}">
                <a16:creationId xmlns:a16="http://schemas.microsoft.com/office/drawing/2014/main" id="{398450E3-7CAE-6A60-8F50-E9A237DD9927}"/>
              </a:ext>
            </a:extLst>
          </p:cNvPr>
          <p:cNvPicPr>
            <a:picLocks noChangeAspect="1"/>
          </p:cNvPicPr>
          <p:nvPr/>
        </p:nvPicPr>
        <p:blipFill>
          <a:blip r:embed="rId3">
            <a:alphaModFix amt="70000"/>
          </a:blip>
          <a:stretch>
            <a:fillRect/>
          </a:stretch>
        </p:blipFill>
        <p:spPr>
          <a:xfrm>
            <a:off x="6977306" y="1770982"/>
            <a:ext cx="3676904" cy="3706749"/>
          </a:xfrm>
          <a:prstGeom prst="rect">
            <a:avLst/>
          </a:prstGeom>
        </p:spPr>
      </p:pic>
      <p:sp>
        <p:nvSpPr>
          <p:cNvPr id="2" name="Title 1">
            <a:extLst>
              <a:ext uri="{FF2B5EF4-FFF2-40B4-BE49-F238E27FC236}">
                <a16:creationId xmlns:a16="http://schemas.microsoft.com/office/drawing/2014/main" id="{C3D057B6-350B-F4F9-999E-D3B5FFE0E7B3}"/>
              </a:ext>
            </a:extLst>
          </p:cNvPr>
          <p:cNvSpPr>
            <a:spLocks noGrp="1"/>
          </p:cNvSpPr>
          <p:nvPr>
            <p:ph type="title"/>
          </p:nvPr>
        </p:nvSpPr>
        <p:spPr>
          <a:xfrm>
            <a:off x="676153" y="300936"/>
            <a:ext cx="10515600" cy="787863"/>
          </a:xfrm>
        </p:spPr>
        <p:txBody>
          <a:bodyPr>
            <a:normAutofit/>
          </a:bodyPr>
          <a:lstStyle/>
          <a:p>
            <a:r>
              <a:rPr lang="en-US" sz="2800" dirty="0">
                <a:latin typeface="Segoe UI" panose="020B0502040204020203" pitchFamily="34" charset="0"/>
                <a:cs typeface="Segoe UI" panose="020B0502040204020203" pitchFamily="34" charset="0"/>
              </a:rPr>
              <a:t>A primer on top-down atmospheric monitoring</a:t>
            </a:r>
          </a:p>
        </p:txBody>
      </p:sp>
      <p:sp>
        <p:nvSpPr>
          <p:cNvPr id="4" name="Slide Number Placeholder 3">
            <a:extLst>
              <a:ext uri="{FF2B5EF4-FFF2-40B4-BE49-F238E27FC236}">
                <a16:creationId xmlns:a16="http://schemas.microsoft.com/office/drawing/2014/main" id="{2F107474-CD1E-7BD7-C475-973E14F229AE}"/>
              </a:ext>
            </a:extLst>
          </p:cNvPr>
          <p:cNvSpPr>
            <a:spLocks noGrp="1"/>
          </p:cNvSpPr>
          <p:nvPr>
            <p:ph type="sldNum" sz="quarter" idx="12"/>
          </p:nvPr>
        </p:nvSpPr>
        <p:spPr/>
        <p:txBody>
          <a:bodyPr/>
          <a:lstStyle/>
          <a:p>
            <a:fld id="{CF75E164-ADA9-4644-A389-00DE81504F90}" type="slidenum">
              <a:rPr lang="en-US" smtClean="0"/>
              <a:t>5</a:t>
            </a:fld>
            <a:endParaRPr lang="en-US" dirty="0"/>
          </a:p>
        </p:txBody>
      </p:sp>
      <p:pic>
        <p:nvPicPr>
          <p:cNvPr id="8" name="Picture 7" descr="A picture containing toy&#10;&#10;Description automatically generated">
            <a:extLst>
              <a:ext uri="{FF2B5EF4-FFF2-40B4-BE49-F238E27FC236}">
                <a16:creationId xmlns:a16="http://schemas.microsoft.com/office/drawing/2014/main" id="{0075EF9A-6AF4-C62E-F425-B1F0E54FE8CA}"/>
              </a:ext>
            </a:extLst>
          </p:cNvPr>
          <p:cNvPicPr>
            <a:picLocks noChangeAspect="1"/>
          </p:cNvPicPr>
          <p:nvPr/>
        </p:nvPicPr>
        <p:blipFill>
          <a:blip r:embed="rId4"/>
          <a:stretch>
            <a:fillRect/>
          </a:stretch>
        </p:blipFill>
        <p:spPr>
          <a:xfrm>
            <a:off x="788879" y="1779316"/>
            <a:ext cx="4582160" cy="3693668"/>
          </a:xfrm>
          <a:prstGeom prst="rect">
            <a:avLst/>
          </a:prstGeom>
        </p:spPr>
      </p:pic>
      <p:cxnSp>
        <p:nvCxnSpPr>
          <p:cNvPr id="35" name="Curved Connector 34">
            <a:extLst>
              <a:ext uri="{FF2B5EF4-FFF2-40B4-BE49-F238E27FC236}">
                <a16:creationId xmlns:a16="http://schemas.microsoft.com/office/drawing/2014/main" id="{520D60C0-E370-4E18-AD02-FB5DE8832FD3}"/>
              </a:ext>
            </a:extLst>
          </p:cNvPr>
          <p:cNvCxnSpPr>
            <a:cxnSpLocks/>
          </p:cNvCxnSpPr>
          <p:nvPr/>
        </p:nvCxnSpPr>
        <p:spPr>
          <a:xfrm flipV="1">
            <a:off x="256734" y="1445574"/>
            <a:ext cx="4340351" cy="2375995"/>
          </a:xfrm>
          <a:prstGeom prst="curvedConnector3">
            <a:avLst/>
          </a:prstGeom>
          <a:ln w="304800">
            <a:solidFill>
              <a:schemeClr val="accent1">
                <a:alpha val="73000"/>
              </a:schemeClr>
            </a:solidFill>
            <a:tailEnd type="triangle" w="med" len="sm"/>
          </a:ln>
          <a:scene3d>
            <a:camera prst="orthographicFront">
              <a:rot lat="3900000" lon="21000000" rev="600000"/>
            </a:camera>
            <a:lightRig rig="threePt" dir="t"/>
          </a:scene3d>
          <a:sp3d z="127000"/>
        </p:spPr>
        <p:style>
          <a:lnRef idx="1">
            <a:schemeClr val="accent1"/>
          </a:lnRef>
          <a:fillRef idx="0">
            <a:schemeClr val="accent1"/>
          </a:fillRef>
          <a:effectRef idx="0">
            <a:schemeClr val="accent1"/>
          </a:effectRef>
          <a:fontRef idx="minor">
            <a:schemeClr val="tx1"/>
          </a:fontRef>
        </p:style>
      </p:cxnSp>
      <p:pic>
        <p:nvPicPr>
          <p:cNvPr id="10" name="Picture 9" descr="Diagram&#10;&#10;Description automatically generated">
            <a:extLst>
              <a:ext uri="{FF2B5EF4-FFF2-40B4-BE49-F238E27FC236}">
                <a16:creationId xmlns:a16="http://schemas.microsoft.com/office/drawing/2014/main" id="{C1FCF7DE-5992-35BF-BAEE-F0226364BF21}"/>
              </a:ext>
            </a:extLst>
          </p:cNvPr>
          <p:cNvPicPr>
            <a:picLocks noChangeAspect="1"/>
          </p:cNvPicPr>
          <p:nvPr/>
        </p:nvPicPr>
        <p:blipFill>
          <a:blip r:embed="rId5"/>
          <a:stretch>
            <a:fillRect/>
          </a:stretch>
        </p:blipFill>
        <p:spPr>
          <a:xfrm>
            <a:off x="810383" y="4550343"/>
            <a:ext cx="431800" cy="927100"/>
          </a:xfrm>
          <a:prstGeom prst="rect">
            <a:avLst/>
          </a:prstGeom>
        </p:spPr>
      </p:pic>
      <p:pic>
        <p:nvPicPr>
          <p:cNvPr id="11" name="Picture 10" descr="Diagram&#10;&#10;Description automatically generated">
            <a:extLst>
              <a:ext uri="{FF2B5EF4-FFF2-40B4-BE49-F238E27FC236}">
                <a16:creationId xmlns:a16="http://schemas.microsoft.com/office/drawing/2014/main" id="{4FF33E61-E00E-8C68-A2D1-CCBFAE8F4F14}"/>
              </a:ext>
            </a:extLst>
          </p:cNvPr>
          <p:cNvPicPr>
            <a:picLocks noChangeAspect="1"/>
          </p:cNvPicPr>
          <p:nvPr/>
        </p:nvPicPr>
        <p:blipFill>
          <a:blip r:embed="rId5">
            <a:alphaModFix amt="96000"/>
          </a:blip>
          <a:stretch>
            <a:fillRect/>
          </a:stretch>
        </p:blipFill>
        <p:spPr>
          <a:xfrm>
            <a:off x="4898179" y="2063713"/>
            <a:ext cx="431800" cy="927100"/>
          </a:xfrm>
          <a:prstGeom prst="rect">
            <a:avLst/>
          </a:prstGeom>
        </p:spPr>
      </p:pic>
      <p:cxnSp>
        <p:nvCxnSpPr>
          <p:cNvPr id="13" name="Curved Connector 12">
            <a:extLst>
              <a:ext uri="{FF2B5EF4-FFF2-40B4-BE49-F238E27FC236}">
                <a16:creationId xmlns:a16="http://schemas.microsoft.com/office/drawing/2014/main" id="{41B70906-C129-51E3-1E26-D59D35C5397F}"/>
              </a:ext>
            </a:extLst>
          </p:cNvPr>
          <p:cNvCxnSpPr>
            <a:cxnSpLocks/>
          </p:cNvCxnSpPr>
          <p:nvPr/>
        </p:nvCxnSpPr>
        <p:spPr>
          <a:xfrm flipV="1">
            <a:off x="810383" y="1663566"/>
            <a:ext cx="4340351" cy="2375995"/>
          </a:xfrm>
          <a:prstGeom prst="curvedConnector3">
            <a:avLst/>
          </a:prstGeom>
          <a:ln w="304800">
            <a:solidFill>
              <a:schemeClr val="accent1">
                <a:alpha val="73000"/>
              </a:schemeClr>
            </a:solidFill>
            <a:tailEnd type="triangle" w="med" len="sm"/>
          </a:ln>
          <a:scene3d>
            <a:camera prst="orthographicFront">
              <a:rot lat="3900000" lon="21000000" rev="600000"/>
            </a:camera>
            <a:lightRig rig="threePt" dir="t"/>
          </a:scene3d>
          <a:sp3d z="127000"/>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7B511D89-C7B6-3D38-11EF-B03773AA1D80}"/>
              </a:ext>
            </a:extLst>
          </p:cNvPr>
          <p:cNvSpPr/>
          <p:nvPr/>
        </p:nvSpPr>
        <p:spPr>
          <a:xfrm>
            <a:off x="671334" y="3993269"/>
            <a:ext cx="698174" cy="672824"/>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C00000"/>
                </a:solidFill>
                <a:latin typeface="Segoe UI" panose="020B0502040204020203" pitchFamily="34" charset="0"/>
                <a:cs typeface="Segoe UI" panose="020B0502040204020203" pitchFamily="34" charset="0"/>
              </a:rPr>
              <a:t>420 PPM</a:t>
            </a:r>
          </a:p>
        </p:txBody>
      </p:sp>
      <p:cxnSp>
        <p:nvCxnSpPr>
          <p:cNvPr id="34" name="Curved Connector 33">
            <a:extLst>
              <a:ext uri="{FF2B5EF4-FFF2-40B4-BE49-F238E27FC236}">
                <a16:creationId xmlns:a16="http://schemas.microsoft.com/office/drawing/2014/main" id="{5D039681-C987-FFE8-915D-9DC6DCBC6C10}"/>
              </a:ext>
            </a:extLst>
          </p:cNvPr>
          <p:cNvCxnSpPr>
            <a:cxnSpLocks/>
          </p:cNvCxnSpPr>
          <p:nvPr/>
        </p:nvCxnSpPr>
        <p:spPr>
          <a:xfrm flipV="1">
            <a:off x="1472070" y="1804391"/>
            <a:ext cx="4340351" cy="2375995"/>
          </a:xfrm>
          <a:prstGeom prst="curvedConnector3">
            <a:avLst/>
          </a:prstGeom>
          <a:ln w="304800">
            <a:solidFill>
              <a:schemeClr val="accent1">
                <a:alpha val="73000"/>
              </a:schemeClr>
            </a:solidFill>
            <a:tailEnd type="triangle" w="med" len="sm"/>
          </a:ln>
          <a:scene3d>
            <a:camera prst="orthographicFront">
              <a:rot lat="3900000" lon="21000000" rev="600000"/>
            </a:camera>
            <a:lightRig rig="threePt" dir="t"/>
          </a:scene3d>
          <a:sp3d z="127000"/>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393DC4C9-466B-E0C2-75DF-943C50CFB032}"/>
              </a:ext>
            </a:extLst>
          </p:cNvPr>
          <p:cNvCxnSpPr>
            <a:cxnSpLocks/>
          </p:cNvCxnSpPr>
          <p:nvPr/>
        </p:nvCxnSpPr>
        <p:spPr>
          <a:xfrm flipV="1">
            <a:off x="2039224" y="1954866"/>
            <a:ext cx="4340351" cy="2375995"/>
          </a:xfrm>
          <a:prstGeom prst="curvedConnector3">
            <a:avLst/>
          </a:prstGeom>
          <a:ln w="304800">
            <a:solidFill>
              <a:schemeClr val="accent1">
                <a:alpha val="73000"/>
              </a:schemeClr>
            </a:solidFill>
            <a:tailEnd type="triangle" w="med" len="sm"/>
          </a:ln>
          <a:scene3d>
            <a:camera prst="orthographicFront">
              <a:rot lat="3900000" lon="21000000" rev="600000"/>
            </a:camera>
            <a:lightRig rig="threePt" dir="t"/>
          </a:scene3d>
          <a:sp3d z="127000"/>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DEB34F8-50CA-FBB2-F248-E534BBCD7F84}"/>
              </a:ext>
            </a:extLst>
          </p:cNvPr>
          <p:cNvSpPr txBox="1"/>
          <p:nvPr/>
        </p:nvSpPr>
        <p:spPr>
          <a:xfrm>
            <a:off x="788879" y="5613547"/>
            <a:ext cx="4582160" cy="738664"/>
          </a:xfrm>
          <a:prstGeom prst="rect">
            <a:avLst/>
          </a:prstGeom>
          <a:solidFill>
            <a:srgbClr val="C00000"/>
          </a:solidFill>
        </p:spPr>
        <p:txBody>
          <a:bodyPr wrap="square" rtlCol="0">
            <a:spAutoFit/>
          </a:bodyPr>
          <a:lstStyle/>
          <a:p>
            <a:r>
              <a:rPr lang="en-US" sz="1400" dirty="0">
                <a:solidFill>
                  <a:schemeClr val="bg1"/>
                </a:solidFill>
                <a:latin typeface="Segoe UI" panose="020B0502040204020203" pitchFamily="34" charset="0"/>
                <a:cs typeface="Segoe UI" panose="020B0502040204020203" pitchFamily="34" charset="0"/>
              </a:rPr>
              <a:t>Set up and solve a simple equation for the net CO2 flux over the forest, given the atmospheric  flow and the observations</a:t>
            </a:r>
          </a:p>
        </p:txBody>
      </p:sp>
      <p:pic>
        <p:nvPicPr>
          <p:cNvPr id="44" name="Picture 43" descr="Diagram&#10;&#10;Description automatically generated">
            <a:extLst>
              <a:ext uri="{FF2B5EF4-FFF2-40B4-BE49-F238E27FC236}">
                <a16:creationId xmlns:a16="http://schemas.microsoft.com/office/drawing/2014/main" id="{BC9BE640-80D4-D0A3-43AA-9989B8879721}"/>
              </a:ext>
            </a:extLst>
          </p:cNvPr>
          <p:cNvPicPr>
            <a:picLocks noChangeAspect="1"/>
          </p:cNvPicPr>
          <p:nvPr/>
        </p:nvPicPr>
        <p:blipFill>
          <a:blip r:embed="rId5"/>
          <a:stretch>
            <a:fillRect/>
          </a:stretch>
        </p:blipFill>
        <p:spPr>
          <a:xfrm>
            <a:off x="7745553" y="3429564"/>
            <a:ext cx="125222" cy="268859"/>
          </a:xfrm>
          <a:prstGeom prst="rect">
            <a:avLst/>
          </a:prstGeom>
        </p:spPr>
      </p:pic>
      <p:pic>
        <p:nvPicPr>
          <p:cNvPr id="45" name="Picture 44" descr="Diagram&#10;&#10;Description automatically generated">
            <a:extLst>
              <a:ext uri="{FF2B5EF4-FFF2-40B4-BE49-F238E27FC236}">
                <a16:creationId xmlns:a16="http://schemas.microsoft.com/office/drawing/2014/main" id="{6385A66B-C977-997F-66A1-0E894122DBDA}"/>
              </a:ext>
            </a:extLst>
          </p:cNvPr>
          <p:cNvPicPr>
            <a:picLocks noChangeAspect="1"/>
          </p:cNvPicPr>
          <p:nvPr/>
        </p:nvPicPr>
        <p:blipFill>
          <a:blip r:embed="rId5"/>
          <a:stretch>
            <a:fillRect/>
          </a:stretch>
        </p:blipFill>
        <p:spPr>
          <a:xfrm>
            <a:off x="8083148" y="3581964"/>
            <a:ext cx="125222" cy="268859"/>
          </a:xfrm>
          <a:prstGeom prst="rect">
            <a:avLst/>
          </a:prstGeom>
        </p:spPr>
      </p:pic>
      <p:pic>
        <p:nvPicPr>
          <p:cNvPr id="46" name="Picture 45" descr="Diagram&#10;&#10;Description automatically generated">
            <a:extLst>
              <a:ext uri="{FF2B5EF4-FFF2-40B4-BE49-F238E27FC236}">
                <a16:creationId xmlns:a16="http://schemas.microsoft.com/office/drawing/2014/main" id="{2A084D39-18EF-4C64-2DBB-35D1BE68928E}"/>
              </a:ext>
            </a:extLst>
          </p:cNvPr>
          <p:cNvPicPr>
            <a:picLocks noChangeAspect="1"/>
          </p:cNvPicPr>
          <p:nvPr/>
        </p:nvPicPr>
        <p:blipFill>
          <a:blip r:embed="rId5"/>
          <a:stretch>
            <a:fillRect/>
          </a:stretch>
        </p:blipFill>
        <p:spPr>
          <a:xfrm>
            <a:off x="8430388" y="1834185"/>
            <a:ext cx="125222" cy="268859"/>
          </a:xfrm>
          <a:prstGeom prst="rect">
            <a:avLst/>
          </a:prstGeom>
        </p:spPr>
      </p:pic>
      <p:pic>
        <p:nvPicPr>
          <p:cNvPr id="47" name="Picture 46" descr="Diagram&#10;&#10;Description automatically generated">
            <a:extLst>
              <a:ext uri="{FF2B5EF4-FFF2-40B4-BE49-F238E27FC236}">
                <a16:creationId xmlns:a16="http://schemas.microsoft.com/office/drawing/2014/main" id="{74B46BC4-8DB0-7530-6898-7989C10267EC}"/>
              </a:ext>
            </a:extLst>
          </p:cNvPr>
          <p:cNvPicPr>
            <a:picLocks noChangeAspect="1"/>
          </p:cNvPicPr>
          <p:nvPr/>
        </p:nvPicPr>
        <p:blipFill>
          <a:blip r:embed="rId5"/>
          <a:stretch>
            <a:fillRect/>
          </a:stretch>
        </p:blipFill>
        <p:spPr>
          <a:xfrm>
            <a:off x="8802707" y="1940285"/>
            <a:ext cx="125222" cy="268859"/>
          </a:xfrm>
          <a:prstGeom prst="rect">
            <a:avLst/>
          </a:prstGeom>
        </p:spPr>
      </p:pic>
      <p:pic>
        <p:nvPicPr>
          <p:cNvPr id="48" name="Picture 47" descr="Diagram&#10;&#10;Description automatically generated">
            <a:extLst>
              <a:ext uri="{FF2B5EF4-FFF2-40B4-BE49-F238E27FC236}">
                <a16:creationId xmlns:a16="http://schemas.microsoft.com/office/drawing/2014/main" id="{BEAF44B0-F2C3-CB04-CD7B-9F1A66B5EC87}"/>
              </a:ext>
            </a:extLst>
          </p:cNvPr>
          <p:cNvPicPr>
            <a:picLocks noChangeAspect="1"/>
          </p:cNvPicPr>
          <p:nvPr/>
        </p:nvPicPr>
        <p:blipFill>
          <a:blip r:embed="rId5"/>
          <a:stretch>
            <a:fillRect/>
          </a:stretch>
        </p:blipFill>
        <p:spPr>
          <a:xfrm>
            <a:off x="8735188" y="4997932"/>
            <a:ext cx="125222" cy="268859"/>
          </a:xfrm>
          <a:prstGeom prst="rect">
            <a:avLst/>
          </a:prstGeom>
        </p:spPr>
      </p:pic>
      <p:pic>
        <p:nvPicPr>
          <p:cNvPr id="49" name="Picture 48" descr="Diagram&#10;&#10;Description automatically generated">
            <a:extLst>
              <a:ext uri="{FF2B5EF4-FFF2-40B4-BE49-F238E27FC236}">
                <a16:creationId xmlns:a16="http://schemas.microsoft.com/office/drawing/2014/main" id="{B56B3911-2F4B-5B05-5817-247D9C077B8B}"/>
              </a:ext>
            </a:extLst>
          </p:cNvPr>
          <p:cNvPicPr>
            <a:picLocks noChangeAspect="1"/>
          </p:cNvPicPr>
          <p:nvPr/>
        </p:nvPicPr>
        <p:blipFill>
          <a:blip r:embed="rId5"/>
          <a:stretch>
            <a:fillRect/>
          </a:stretch>
        </p:blipFill>
        <p:spPr>
          <a:xfrm>
            <a:off x="9628367" y="2210360"/>
            <a:ext cx="125222" cy="268859"/>
          </a:xfrm>
          <a:prstGeom prst="rect">
            <a:avLst/>
          </a:prstGeom>
        </p:spPr>
      </p:pic>
      <p:pic>
        <p:nvPicPr>
          <p:cNvPr id="50" name="Picture 49" descr="Diagram&#10;&#10;Description automatically generated">
            <a:extLst>
              <a:ext uri="{FF2B5EF4-FFF2-40B4-BE49-F238E27FC236}">
                <a16:creationId xmlns:a16="http://schemas.microsoft.com/office/drawing/2014/main" id="{7D94E420-C180-F5EE-2A23-AFF5CACA4E88}"/>
              </a:ext>
            </a:extLst>
          </p:cNvPr>
          <p:cNvPicPr>
            <a:picLocks noChangeAspect="1"/>
          </p:cNvPicPr>
          <p:nvPr/>
        </p:nvPicPr>
        <p:blipFill>
          <a:blip r:embed="rId5"/>
          <a:stretch>
            <a:fillRect/>
          </a:stretch>
        </p:blipFill>
        <p:spPr>
          <a:xfrm>
            <a:off x="8582788" y="1986585"/>
            <a:ext cx="125222" cy="268859"/>
          </a:xfrm>
          <a:prstGeom prst="rect">
            <a:avLst/>
          </a:prstGeom>
        </p:spPr>
      </p:pic>
      <p:pic>
        <p:nvPicPr>
          <p:cNvPr id="51" name="Picture 50" descr="Diagram&#10;&#10;Description automatically generated">
            <a:extLst>
              <a:ext uri="{FF2B5EF4-FFF2-40B4-BE49-F238E27FC236}">
                <a16:creationId xmlns:a16="http://schemas.microsoft.com/office/drawing/2014/main" id="{AF637BEC-426D-C91B-7111-7E9944A4FB40}"/>
              </a:ext>
            </a:extLst>
          </p:cNvPr>
          <p:cNvPicPr>
            <a:picLocks noChangeAspect="1"/>
          </p:cNvPicPr>
          <p:nvPr/>
        </p:nvPicPr>
        <p:blipFill>
          <a:blip r:embed="rId5"/>
          <a:stretch>
            <a:fillRect/>
          </a:stretch>
        </p:blipFill>
        <p:spPr>
          <a:xfrm>
            <a:off x="8735188" y="3713141"/>
            <a:ext cx="125222" cy="268859"/>
          </a:xfrm>
          <a:prstGeom prst="rect">
            <a:avLst/>
          </a:prstGeom>
        </p:spPr>
      </p:pic>
      <p:pic>
        <p:nvPicPr>
          <p:cNvPr id="52" name="Picture 51" descr="Diagram&#10;&#10;Description automatically generated">
            <a:extLst>
              <a:ext uri="{FF2B5EF4-FFF2-40B4-BE49-F238E27FC236}">
                <a16:creationId xmlns:a16="http://schemas.microsoft.com/office/drawing/2014/main" id="{912F8FD9-C190-E866-0A6F-D60A212F0684}"/>
              </a:ext>
            </a:extLst>
          </p:cNvPr>
          <p:cNvPicPr>
            <a:picLocks noChangeAspect="1"/>
          </p:cNvPicPr>
          <p:nvPr/>
        </p:nvPicPr>
        <p:blipFill>
          <a:blip r:embed="rId5"/>
          <a:stretch>
            <a:fillRect/>
          </a:stretch>
        </p:blipFill>
        <p:spPr>
          <a:xfrm>
            <a:off x="9780767" y="2362760"/>
            <a:ext cx="125222" cy="268859"/>
          </a:xfrm>
          <a:prstGeom prst="rect">
            <a:avLst/>
          </a:prstGeom>
        </p:spPr>
      </p:pic>
      <p:pic>
        <p:nvPicPr>
          <p:cNvPr id="53" name="Picture 52" descr="Diagram&#10;&#10;Description automatically generated">
            <a:extLst>
              <a:ext uri="{FF2B5EF4-FFF2-40B4-BE49-F238E27FC236}">
                <a16:creationId xmlns:a16="http://schemas.microsoft.com/office/drawing/2014/main" id="{C19567D6-5DBE-4213-738B-F481AB4B3822}"/>
              </a:ext>
            </a:extLst>
          </p:cNvPr>
          <p:cNvPicPr>
            <a:picLocks noChangeAspect="1"/>
          </p:cNvPicPr>
          <p:nvPr/>
        </p:nvPicPr>
        <p:blipFill>
          <a:blip r:embed="rId5"/>
          <a:stretch>
            <a:fillRect/>
          </a:stretch>
        </p:blipFill>
        <p:spPr>
          <a:xfrm>
            <a:off x="10349856" y="3857824"/>
            <a:ext cx="125222" cy="268859"/>
          </a:xfrm>
          <a:prstGeom prst="rect">
            <a:avLst/>
          </a:prstGeom>
        </p:spPr>
      </p:pic>
      <p:pic>
        <p:nvPicPr>
          <p:cNvPr id="54" name="Picture 53" descr="Diagram&#10;&#10;Description automatically generated">
            <a:extLst>
              <a:ext uri="{FF2B5EF4-FFF2-40B4-BE49-F238E27FC236}">
                <a16:creationId xmlns:a16="http://schemas.microsoft.com/office/drawing/2014/main" id="{EFA362BB-24EA-3FA1-5232-1726DFE036DC}"/>
              </a:ext>
            </a:extLst>
          </p:cNvPr>
          <p:cNvPicPr>
            <a:picLocks noChangeAspect="1"/>
          </p:cNvPicPr>
          <p:nvPr/>
        </p:nvPicPr>
        <p:blipFill>
          <a:blip r:embed="rId5"/>
          <a:stretch>
            <a:fillRect/>
          </a:stretch>
        </p:blipFill>
        <p:spPr>
          <a:xfrm>
            <a:off x="10085567" y="2667560"/>
            <a:ext cx="125222" cy="268859"/>
          </a:xfrm>
          <a:prstGeom prst="rect">
            <a:avLst/>
          </a:prstGeom>
        </p:spPr>
      </p:pic>
      <p:pic>
        <p:nvPicPr>
          <p:cNvPr id="55" name="Picture 54" descr="Diagram&#10;&#10;Description automatically generated">
            <a:extLst>
              <a:ext uri="{FF2B5EF4-FFF2-40B4-BE49-F238E27FC236}">
                <a16:creationId xmlns:a16="http://schemas.microsoft.com/office/drawing/2014/main" id="{86D8861C-3953-F442-1150-38BE6A2F8D22}"/>
              </a:ext>
            </a:extLst>
          </p:cNvPr>
          <p:cNvPicPr>
            <a:picLocks noChangeAspect="1"/>
          </p:cNvPicPr>
          <p:nvPr/>
        </p:nvPicPr>
        <p:blipFill>
          <a:blip r:embed="rId5"/>
          <a:stretch>
            <a:fillRect/>
          </a:stretch>
        </p:blipFill>
        <p:spPr>
          <a:xfrm>
            <a:off x="7969330" y="2727360"/>
            <a:ext cx="125222" cy="268859"/>
          </a:xfrm>
          <a:prstGeom prst="rect">
            <a:avLst/>
          </a:prstGeom>
        </p:spPr>
      </p:pic>
      <p:pic>
        <p:nvPicPr>
          <p:cNvPr id="56" name="Picture 55" descr="Diagram&#10;&#10;Description automatically generated">
            <a:extLst>
              <a:ext uri="{FF2B5EF4-FFF2-40B4-BE49-F238E27FC236}">
                <a16:creationId xmlns:a16="http://schemas.microsoft.com/office/drawing/2014/main" id="{B0508A12-6626-4D22-66DC-9572B4E50C1C}"/>
              </a:ext>
            </a:extLst>
          </p:cNvPr>
          <p:cNvPicPr>
            <a:picLocks noChangeAspect="1"/>
          </p:cNvPicPr>
          <p:nvPr/>
        </p:nvPicPr>
        <p:blipFill>
          <a:blip r:embed="rId5"/>
          <a:stretch>
            <a:fillRect/>
          </a:stretch>
        </p:blipFill>
        <p:spPr>
          <a:xfrm>
            <a:off x="9475966" y="5009503"/>
            <a:ext cx="125222" cy="268859"/>
          </a:xfrm>
          <a:prstGeom prst="rect">
            <a:avLst/>
          </a:prstGeom>
        </p:spPr>
      </p:pic>
      <p:pic>
        <p:nvPicPr>
          <p:cNvPr id="57" name="Picture 56" descr="Diagram&#10;&#10;Description automatically generated">
            <a:extLst>
              <a:ext uri="{FF2B5EF4-FFF2-40B4-BE49-F238E27FC236}">
                <a16:creationId xmlns:a16="http://schemas.microsoft.com/office/drawing/2014/main" id="{697351CE-EA3C-8E20-DC6F-5283059A3737}"/>
              </a:ext>
            </a:extLst>
          </p:cNvPr>
          <p:cNvPicPr>
            <a:picLocks noChangeAspect="1"/>
          </p:cNvPicPr>
          <p:nvPr/>
        </p:nvPicPr>
        <p:blipFill>
          <a:blip r:embed="rId5"/>
          <a:stretch>
            <a:fillRect/>
          </a:stretch>
        </p:blipFill>
        <p:spPr>
          <a:xfrm>
            <a:off x="8343580" y="3124760"/>
            <a:ext cx="125222" cy="268859"/>
          </a:xfrm>
          <a:prstGeom prst="rect">
            <a:avLst/>
          </a:prstGeom>
        </p:spPr>
      </p:pic>
      <p:pic>
        <p:nvPicPr>
          <p:cNvPr id="58" name="Picture 57" descr="Diagram&#10;&#10;Description automatically generated">
            <a:extLst>
              <a:ext uri="{FF2B5EF4-FFF2-40B4-BE49-F238E27FC236}">
                <a16:creationId xmlns:a16="http://schemas.microsoft.com/office/drawing/2014/main" id="{434E004B-D4E7-80C0-94D3-0E4D48B51603}"/>
              </a:ext>
            </a:extLst>
          </p:cNvPr>
          <p:cNvPicPr>
            <a:picLocks noChangeAspect="1"/>
          </p:cNvPicPr>
          <p:nvPr/>
        </p:nvPicPr>
        <p:blipFill>
          <a:blip r:embed="rId5"/>
          <a:stretch>
            <a:fillRect/>
          </a:stretch>
        </p:blipFill>
        <p:spPr>
          <a:xfrm>
            <a:off x="9931244" y="3277160"/>
            <a:ext cx="125222" cy="268859"/>
          </a:xfrm>
          <a:prstGeom prst="rect">
            <a:avLst/>
          </a:prstGeom>
        </p:spPr>
      </p:pic>
      <p:pic>
        <p:nvPicPr>
          <p:cNvPr id="59" name="Picture 58" descr="Diagram&#10;&#10;Description automatically generated">
            <a:extLst>
              <a:ext uri="{FF2B5EF4-FFF2-40B4-BE49-F238E27FC236}">
                <a16:creationId xmlns:a16="http://schemas.microsoft.com/office/drawing/2014/main" id="{EA956D86-D23C-0172-EF48-182EA56A7B9E}"/>
              </a:ext>
            </a:extLst>
          </p:cNvPr>
          <p:cNvPicPr>
            <a:picLocks noChangeAspect="1"/>
          </p:cNvPicPr>
          <p:nvPr/>
        </p:nvPicPr>
        <p:blipFill>
          <a:blip r:embed="rId5"/>
          <a:stretch>
            <a:fillRect/>
          </a:stretch>
        </p:blipFill>
        <p:spPr>
          <a:xfrm>
            <a:off x="9319712" y="2978143"/>
            <a:ext cx="125222" cy="268859"/>
          </a:xfrm>
          <a:prstGeom prst="rect">
            <a:avLst/>
          </a:prstGeom>
        </p:spPr>
      </p:pic>
      <p:pic>
        <p:nvPicPr>
          <p:cNvPr id="60" name="Picture 59" descr="Diagram&#10;&#10;Description automatically generated">
            <a:extLst>
              <a:ext uri="{FF2B5EF4-FFF2-40B4-BE49-F238E27FC236}">
                <a16:creationId xmlns:a16="http://schemas.microsoft.com/office/drawing/2014/main" id="{31B9D752-CFEC-6730-2068-AEB376516473}"/>
              </a:ext>
            </a:extLst>
          </p:cNvPr>
          <p:cNvPicPr>
            <a:picLocks noChangeAspect="1"/>
          </p:cNvPicPr>
          <p:nvPr/>
        </p:nvPicPr>
        <p:blipFill>
          <a:blip r:embed="rId5"/>
          <a:stretch>
            <a:fillRect/>
          </a:stretch>
        </p:blipFill>
        <p:spPr>
          <a:xfrm>
            <a:off x="8476684" y="4369040"/>
            <a:ext cx="125222" cy="268859"/>
          </a:xfrm>
          <a:prstGeom prst="rect">
            <a:avLst/>
          </a:prstGeom>
        </p:spPr>
      </p:pic>
      <p:pic>
        <p:nvPicPr>
          <p:cNvPr id="61" name="Picture 60" descr="Diagram&#10;&#10;Description automatically generated">
            <a:extLst>
              <a:ext uri="{FF2B5EF4-FFF2-40B4-BE49-F238E27FC236}">
                <a16:creationId xmlns:a16="http://schemas.microsoft.com/office/drawing/2014/main" id="{C0496AEA-E331-66B7-9750-CA441B74125C}"/>
              </a:ext>
            </a:extLst>
          </p:cNvPr>
          <p:cNvPicPr>
            <a:picLocks noChangeAspect="1"/>
          </p:cNvPicPr>
          <p:nvPr/>
        </p:nvPicPr>
        <p:blipFill>
          <a:blip r:embed="rId5"/>
          <a:stretch>
            <a:fillRect/>
          </a:stretch>
        </p:blipFill>
        <p:spPr>
          <a:xfrm>
            <a:off x="7564214" y="4579309"/>
            <a:ext cx="125222" cy="268859"/>
          </a:xfrm>
          <a:prstGeom prst="rect">
            <a:avLst/>
          </a:prstGeom>
        </p:spPr>
      </p:pic>
      <p:pic>
        <p:nvPicPr>
          <p:cNvPr id="62" name="Picture 61" descr="Diagram&#10;&#10;Description automatically generated">
            <a:extLst>
              <a:ext uri="{FF2B5EF4-FFF2-40B4-BE49-F238E27FC236}">
                <a16:creationId xmlns:a16="http://schemas.microsoft.com/office/drawing/2014/main" id="{07CE8538-4D09-CB18-874A-F4EB11C9F7F9}"/>
              </a:ext>
            </a:extLst>
          </p:cNvPr>
          <p:cNvPicPr>
            <a:picLocks noChangeAspect="1"/>
          </p:cNvPicPr>
          <p:nvPr/>
        </p:nvPicPr>
        <p:blipFill>
          <a:blip r:embed="rId5"/>
          <a:stretch>
            <a:fillRect/>
          </a:stretch>
        </p:blipFill>
        <p:spPr>
          <a:xfrm>
            <a:off x="9776910" y="3898335"/>
            <a:ext cx="125222" cy="268859"/>
          </a:xfrm>
          <a:prstGeom prst="rect">
            <a:avLst/>
          </a:prstGeom>
        </p:spPr>
      </p:pic>
      <p:pic>
        <p:nvPicPr>
          <p:cNvPr id="63" name="Picture 62" descr="Diagram&#10;&#10;Description automatically generated">
            <a:extLst>
              <a:ext uri="{FF2B5EF4-FFF2-40B4-BE49-F238E27FC236}">
                <a16:creationId xmlns:a16="http://schemas.microsoft.com/office/drawing/2014/main" id="{C14E62FF-F1BC-0F99-D14E-24A69CC87DAA}"/>
              </a:ext>
            </a:extLst>
          </p:cNvPr>
          <p:cNvPicPr>
            <a:picLocks noChangeAspect="1"/>
          </p:cNvPicPr>
          <p:nvPr/>
        </p:nvPicPr>
        <p:blipFill>
          <a:blip r:embed="rId5"/>
          <a:stretch>
            <a:fillRect/>
          </a:stretch>
        </p:blipFill>
        <p:spPr>
          <a:xfrm>
            <a:off x="7359713" y="4039160"/>
            <a:ext cx="125222" cy="268859"/>
          </a:xfrm>
          <a:prstGeom prst="rect">
            <a:avLst/>
          </a:prstGeom>
        </p:spPr>
      </p:pic>
      <p:pic>
        <p:nvPicPr>
          <p:cNvPr id="64" name="Picture 63" descr="Diagram&#10;&#10;Description automatically generated">
            <a:extLst>
              <a:ext uri="{FF2B5EF4-FFF2-40B4-BE49-F238E27FC236}">
                <a16:creationId xmlns:a16="http://schemas.microsoft.com/office/drawing/2014/main" id="{9114DC54-49FC-E575-4A56-F9F932DDBC1C}"/>
              </a:ext>
            </a:extLst>
          </p:cNvPr>
          <p:cNvPicPr>
            <a:picLocks noChangeAspect="1"/>
          </p:cNvPicPr>
          <p:nvPr/>
        </p:nvPicPr>
        <p:blipFill>
          <a:blip r:embed="rId5"/>
          <a:stretch>
            <a:fillRect/>
          </a:stretch>
        </p:blipFill>
        <p:spPr>
          <a:xfrm>
            <a:off x="9688171" y="4446204"/>
            <a:ext cx="125222" cy="268859"/>
          </a:xfrm>
          <a:prstGeom prst="rect">
            <a:avLst/>
          </a:prstGeom>
        </p:spPr>
      </p:pic>
      <p:pic>
        <p:nvPicPr>
          <p:cNvPr id="65" name="Picture 64" descr="Diagram&#10;&#10;Description automatically generated">
            <a:extLst>
              <a:ext uri="{FF2B5EF4-FFF2-40B4-BE49-F238E27FC236}">
                <a16:creationId xmlns:a16="http://schemas.microsoft.com/office/drawing/2014/main" id="{C1452E34-83D9-5FA6-34B0-CC84F059BE42}"/>
              </a:ext>
            </a:extLst>
          </p:cNvPr>
          <p:cNvPicPr>
            <a:picLocks noChangeAspect="1"/>
          </p:cNvPicPr>
          <p:nvPr/>
        </p:nvPicPr>
        <p:blipFill>
          <a:blip r:embed="rId5"/>
          <a:stretch>
            <a:fillRect/>
          </a:stretch>
        </p:blipFill>
        <p:spPr>
          <a:xfrm>
            <a:off x="9284985" y="1913273"/>
            <a:ext cx="125222" cy="268859"/>
          </a:xfrm>
          <a:prstGeom prst="rect">
            <a:avLst/>
          </a:prstGeom>
        </p:spPr>
      </p:pic>
      <p:pic>
        <p:nvPicPr>
          <p:cNvPr id="66" name="Picture 65" descr="Diagram&#10;&#10;Description automatically generated">
            <a:extLst>
              <a:ext uri="{FF2B5EF4-FFF2-40B4-BE49-F238E27FC236}">
                <a16:creationId xmlns:a16="http://schemas.microsoft.com/office/drawing/2014/main" id="{A165D3DD-B148-62A3-0168-795D45A2A958}"/>
              </a:ext>
            </a:extLst>
          </p:cNvPr>
          <p:cNvPicPr>
            <a:picLocks noChangeAspect="1"/>
          </p:cNvPicPr>
          <p:nvPr/>
        </p:nvPicPr>
        <p:blipFill>
          <a:blip r:embed="rId5"/>
          <a:stretch>
            <a:fillRect/>
          </a:stretch>
        </p:blipFill>
        <p:spPr>
          <a:xfrm>
            <a:off x="8939677" y="5167696"/>
            <a:ext cx="125222" cy="268859"/>
          </a:xfrm>
          <a:prstGeom prst="rect">
            <a:avLst/>
          </a:prstGeom>
        </p:spPr>
      </p:pic>
      <p:pic>
        <p:nvPicPr>
          <p:cNvPr id="67" name="Picture 66" descr="Diagram&#10;&#10;Description automatically generated">
            <a:extLst>
              <a:ext uri="{FF2B5EF4-FFF2-40B4-BE49-F238E27FC236}">
                <a16:creationId xmlns:a16="http://schemas.microsoft.com/office/drawing/2014/main" id="{77E1E280-8F47-95B8-57A7-0D952BC03708}"/>
              </a:ext>
            </a:extLst>
          </p:cNvPr>
          <p:cNvPicPr>
            <a:picLocks noChangeAspect="1"/>
          </p:cNvPicPr>
          <p:nvPr/>
        </p:nvPicPr>
        <p:blipFill>
          <a:blip r:embed="rId5"/>
          <a:stretch>
            <a:fillRect/>
          </a:stretch>
        </p:blipFill>
        <p:spPr>
          <a:xfrm>
            <a:off x="8177678" y="4509860"/>
            <a:ext cx="125222" cy="268859"/>
          </a:xfrm>
          <a:prstGeom prst="rect">
            <a:avLst/>
          </a:prstGeom>
        </p:spPr>
      </p:pic>
      <p:pic>
        <p:nvPicPr>
          <p:cNvPr id="68" name="Picture 67" descr="Diagram&#10;&#10;Description automatically generated">
            <a:extLst>
              <a:ext uri="{FF2B5EF4-FFF2-40B4-BE49-F238E27FC236}">
                <a16:creationId xmlns:a16="http://schemas.microsoft.com/office/drawing/2014/main" id="{4AB1DC67-F1CF-A418-BA76-C21067B9DCC3}"/>
              </a:ext>
            </a:extLst>
          </p:cNvPr>
          <p:cNvPicPr>
            <a:picLocks noChangeAspect="1"/>
          </p:cNvPicPr>
          <p:nvPr/>
        </p:nvPicPr>
        <p:blipFill>
          <a:blip r:embed="rId5"/>
          <a:stretch>
            <a:fillRect/>
          </a:stretch>
        </p:blipFill>
        <p:spPr>
          <a:xfrm>
            <a:off x="10367221" y="3412199"/>
            <a:ext cx="125222" cy="268859"/>
          </a:xfrm>
          <a:prstGeom prst="rect">
            <a:avLst/>
          </a:prstGeom>
        </p:spPr>
      </p:pic>
      <p:pic>
        <p:nvPicPr>
          <p:cNvPr id="69" name="Picture 68" descr="Diagram&#10;&#10;Description automatically generated">
            <a:extLst>
              <a:ext uri="{FF2B5EF4-FFF2-40B4-BE49-F238E27FC236}">
                <a16:creationId xmlns:a16="http://schemas.microsoft.com/office/drawing/2014/main" id="{75DF079E-6607-A158-8A93-75DEABD7B45C}"/>
              </a:ext>
            </a:extLst>
          </p:cNvPr>
          <p:cNvPicPr>
            <a:picLocks noChangeAspect="1"/>
          </p:cNvPicPr>
          <p:nvPr/>
        </p:nvPicPr>
        <p:blipFill>
          <a:blip r:embed="rId5"/>
          <a:stretch>
            <a:fillRect/>
          </a:stretch>
        </p:blipFill>
        <p:spPr>
          <a:xfrm>
            <a:off x="9230971" y="3734360"/>
            <a:ext cx="125222" cy="268859"/>
          </a:xfrm>
          <a:prstGeom prst="rect">
            <a:avLst/>
          </a:prstGeom>
        </p:spPr>
      </p:pic>
      <p:pic>
        <p:nvPicPr>
          <p:cNvPr id="70" name="Picture 69" descr="Diagram&#10;&#10;Description automatically generated">
            <a:extLst>
              <a:ext uri="{FF2B5EF4-FFF2-40B4-BE49-F238E27FC236}">
                <a16:creationId xmlns:a16="http://schemas.microsoft.com/office/drawing/2014/main" id="{D248B870-34C9-4AAB-179B-9C4062E86213}"/>
              </a:ext>
            </a:extLst>
          </p:cNvPr>
          <p:cNvPicPr>
            <a:picLocks noChangeAspect="1"/>
          </p:cNvPicPr>
          <p:nvPr/>
        </p:nvPicPr>
        <p:blipFill>
          <a:blip r:embed="rId5"/>
          <a:stretch>
            <a:fillRect/>
          </a:stretch>
        </p:blipFill>
        <p:spPr>
          <a:xfrm>
            <a:off x="9383371" y="3886760"/>
            <a:ext cx="125222" cy="268859"/>
          </a:xfrm>
          <a:prstGeom prst="rect">
            <a:avLst/>
          </a:prstGeom>
        </p:spPr>
      </p:pic>
      <p:pic>
        <p:nvPicPr>
          <p:cNvPr id="71" name="Picture 70" descr="Diagram&#10;&#10;Description automatically generated">
            <a:extLst>
              <a:ext uri="{FF2B5EF4-FFF2-40B4-BE49-F238E27FC236}">
                <a16:creationId xmlns:a16="http://schemas.microsoft.com/office/drawing/2014/main" id="{686EA212-1164-94D8-E267-0711A04474C0}"/>
              </a:ext>
            </a:extLst>
          </p:cNvPr>
          <p:cNvPicPr>
            <a:picLocks noChangeAspect="1"/>
          </p:cNvPicPr>
          <p:nvPr/>
        </p:nvPicPr>
        <p:blipFill>
          <a:blip r:embed="rId5"/>
          <a:stretch>
            <a:fillRect/>
          </a:stretch>
        </p:blipFill>
        <p:spPr>
          <a:xfrm>
            <a:off x="9466322" y="3437261"/>
            <a:ext cx="125222" cy="268859"/>
          </a:xfrm>
          <a:prstGeom prst="rect">
            <a:avLst/>
          </a:prstGeom>
        </p:spPr>
      </p:pic>
      <p:pic>
        <p:nvPicPr>
          <p:cNvPr id="72" name="Picture 71" descr="Diagram&#10;&#10;Description automatically generated">
            <a:extLst>
              <a:ext uri="{FF2B5EF4-FFF2-40B4-BE49-F238E27FC236}">
                <a16:creationId xmlns:a16="http://schemas.microsoft.com/office/drawing/2014/main" id="{4C13A2B0-0DA6-7845-8461-D21A7B5D0872}"/>
              </a:ext>
            </a:extLst>
          </p:cNvPr>
          <p:cNvPicPr>
            <a:picLocks noChangeAspect="1"/>
          </p:cNvPicPr>
          <p:nvPr/>
        </p:nvPicPr>
        <p:blipFill>
          <a:blip r:embed="rId5"/>
          <a:stretch>
            <a:fillRect/>
          </a:stretch>
        </p:blipFill>
        <p:spPr>
          <a:xfrm>
            <a:off x="9121002" y="4365185"/>
            <a:ext cx="125222" cy="268859"/>
          </a:xfrm>
          <a:prstGeom prst="rect">
            <a:avLst/>
          </a:prstGeom>
        </p:spPr>
      </p:pic>
      <p:pic>
        <p:nvPicPr>
          <p:cNvPr id="73" name="Picture 72" descr="Diagram&#10;&#10;Description automatically generated">
            <a:extLst>
              <a:ext uri="{FF2B5EF4-FFF2-40B4-BE49-F238E27FC236}">
                <a16:creationId xmlns:a16="http://schemas.microsoft.com/office/drawing/2014/main" id="{FAA66114-B756-5F02-211C-47AED6A7B5C2}"/>
              </a:ext>
            </a:extLst>
          </p:cNvPr>
          <p:cNvPicPr>
            <a:picLocks noChangeAspect="1"/>
          </p:cNvPicPr>
          <p:nvPr/>
        </p:nvPicPr>
        <p:blipFill>
          <a:blip r:embed="rId5"/>
          <a:stretch>
            <a:fillRect/>
          </a:stretch>
        </p:blipFill>
        <p:spPr>
          <a:xfrm>
            <a:off x="8243226" y="3973563"/>
            <a:ext cx="125222" cy="268859"/>
          </a:xfrm>
          <a:prstGeom prst="rect">
            <a:avLst/>
          </a:prstGeom>
        </p:spPr>
      </p:pic>
      <p:pic>
        <p:nvPicPr>
          <p:cNvPr id="74" name="Picture 73" descr="Diagram&#10;&#10;Description automatically generated">
            <a:extLst>
              <a:ext uri="{FF2B5EF4-FFF2-40B4-BE49-F238E27FC236}">
                <a16:creationId xmlns:a16="http://schemas.microsoft.com/office/drawing/2014/main" id="{E2B3E2B1-D5E0-8A50-C92F-E44649F07CEF}"/>
              </a:ext>
            </a:extLst>
          </p:cNvPr>
          <p:cNvPicPr>
            <a:picLocks noChangeAspect="1"/>
          </p:cNvPicPr>
          <p:nvPr/>
        </p:nvPicPr>
        <p:blipFill>
          <a:blip r:embed="rId5"/>
          <a:stretch>
            <a:fillRect/>
          </a:stretch>
        </p:blipFill>
        <p:spPr>
          <a:xfrm>
            <a:off x="7404101" y="2497788"/>
            <a:ext cx="125222" cy="268859"/>
          </a:xfrm>
          <a:prstGeom prst="rect">
            <a:avLst/>
          </a:prstGeom>
        </p:spPr>
      </p:pic>
      <p:pic>
        <p:nvPicPr>
          <p:cNvPr id="75" name="Picture 74" descr="Diagram&#10;&#10;Description automatically generated">
            <a:extLst>
              <a:ext uri="{FF2B5EF4-FFF2-40B4-BE49-F238E27FC236}">
                <a16:creationId xmlns:a16="http://schemas.microsoft.com/office/drawing/2014/main" id="{6D414F02-9EF8-BB69-382C-8847F2E6B7ED}"/>
              </a:ext>
            </a:extLst>
          </p:cNvPr>
          <p:cNvPicPr>
            <a:picLocks noChangeAspect="1"/>
          </p:cNvPicPr>
          <p:nvPr/>
        </p:nvPicPr>
        <p:blipFill>
          <a:blip r:embed="rId5"/>
          <a:stretch>
            <a:fillRect/>
          </a:stretch>
        </p:blipFill>
        <p:spPr>
          <a:xfrm>
            <a:off x="7197665" y="3055310"/>
            <a:ext cx="125222" cy="268859"/>
          </a:xfrm>
          <a:prstGeom prst="rect">
            <a:avLst/>
          </a:prstGeom>
        </p:spPr>
      </p:pic>
      <p:sp>
        <p:nvSpPr>
          <p:cNvPr id="80" name="TextBox 79">
            <a:extLst>
              <a:ext uri="{FF2B5EF4-FFF2-40B4-BE49-F238E27FC236}">
                <a16:creationId xmlns:a16="http://schemas.microsoft.com/office/drawing/2014/main" id="{C535954D-9D04-9202-2C2B-747695BD495C}"/>
              </a:ext>
            </a:extLst>
          </p:cNvPr>
          <p:cNvSpPr txBox="1"/>
          <p:nvPr/>
        </p:nvSpPr>
        <p:spPr>
          <a:xfrm>
            <a:off x="6910086" y="6319777"/>
            <a:ext cx="184731" cy="369332"/>
          </a:xfrm>
          <a:prstGeom prst="rect">
            <a:avLst/>
          </a:prstGeom>
          <a:noFill/>
        </p:spPr>
        <p:txBody>
          <a:bodyPr wrap="none" rtlCol="0">
            <a:spAutoFit/>
          </a:bodyPr>
          <a:lstStyle/>
          <a:p>
            <a:endParaRPr lang="en-US" dirty="0"/>
          </a:p>
        </p:txBody>
      </p:sp>
      <p:sp>
        <p:nvSpPr>
          <p:cNvPr id="81" name="TextBox 80">
            <a:extLst>
              <a:ext uri="{FF2B5EF4-FFF2-40B4-BE49-F238E27FC236}">
                <a16:creationId xmlns:a16="http://schemas.microsoft.com/office/drawing/2014/main" id="{9FA4BA9B-72A6-3C05-1E8C-061A68BCCE35}"/>
              </a:ext>
            </a:extLst>
          </p:cNvPr>
          <p:cNvSpPr txBox="1"/>
          <p:nvPr/>
        </p:nvSpPr>
        <p:spPr>
          <a:xfrm>
            <a:off x="6937027" y="5614822"/>
            <a:ext cx="3705607" cy="738664"/>
          </a:xfrm>
          <a:prstGeom prst="rect">
            <a:avLst/>
          </a:prstGeom>
          <a:solidFill>
            <a:srgbClr val="C00000"/>
          </a:solidFill>
        </p:spPr>
        <p:txBody>
          <a:bodyPr wrap="square" rtlCol="0">
            <a:spAutoFit/>
          </a:bodyPr>
          <a:lstStyle/>
          <a:p>
            <a:r>
              <a:rPr lang="en-US" sz="1400" dirty="0">
                <a:solidFill>
                  <a:schemeClr val="bg1"/>
                </a:solidFill>
                <a:latin typeface="Segoe UI" panose="020B0502040204020203" pitchFamily="34" charset="0"/>
                <a:cs typeface="Segoe UI" panose="020B0502040204020203" pitchFamily="34" charset="0"/>
              </a:rPr>
              <a:t>Solve large set of simultaneous equations for the net CO2 flux </a:t>
            </a:r>
            <a:r>
              <a:rPr lang="en-US" sz="1400" u="sng" dirty="0">
                <a:solidFill>
                  <a:schemeClr val="bg1"/>
                </a:solidFill>
                <a:latin typeface="Segoe UI" panose="020B0502040204020203" pitchFamily="34" charset="0"/>
                <a:cs typeface="Segoe UI" panose="020B0502040204020203" pitchFamily="34" charset="0"/>
              </a:rPr>
              <a:t>in all grid cells</a:t>
            </a:r>
            <a:r>
              <a:rPr lang="en-US" sz="1400" dirty="0">
                <a:solidFill>
                  <a:schemeClr val="bg1"/>
                </a:solidFill>
                <a:latin typeface="Segoe UI" panose="020B0502040204020203" pitchFamily="34" charset="0"/>
                <a:cs typeface="Segoe UI" panose="020B0502040204020203" pitchFamily="34" charset="0"/>
              </a:rPr>
              <a:t> based on atmospheric flow and observations</a:t>
            </a:r>
          </a:p>
        </p:txBody>
      </p:sp>
      <p:sp>
        <p:nvSpPr>
          <p:cNvPr id="82" name="TextBox 81">
            <a:extLst>
              <a:ext uri="{FF2B5EF4-FFF2-40B4-BE49-F238E27FC236}">
                <a16:creationId xmlns:a16="http://schemas.microsoft.com/office/drawing/2014/main" id="{D07271E6-3984-7A12-35AC-4FABF012D2B6}"/>
              </a:ext>
            </a:extLst>
          </p:cNvPr>
          <p:cNvSpPr txBox="1"/>
          <p:nvPr/>
        </p:nvSpPr>
        <p:spPr>
          <a:xfrm>
            <a:off x="5137399" y="2690689"/>
            <a:ext cx="1290115" cy="246221"/>
          </a:xfrm>
          <a:prstGeom prst="rect">
            <a:avLst/>
          </a:prstGeom>
          <a:solidFill>
            <a:srgbClr val="C00000"/>
          </a:solidFill>
        </p:spPr>
        <p:txBody>
          <a:bodyPr wrap="square" rtlCol="0">
            <a:spAutoFit/>
          </a:bodyPr>
          <a:lstStyle/>
          <a:p>
            <a:r>
              <a:rPr lang="en-US" sz="1000" b="1" dirty="0">
                <a:solidFill>
                  <a:schemeClr val="bg1"/>
                </a:solidFill>
                <a:latin typeface="Segoe UI" panose="020B0502040204020203" pitchFamily="34" charset="0"/>
                <a:cs typeface="Segoe UI" panose="020B0502040204020203" pitchFamily="34" charset="0"/>
              </a:rPr>
              <a:t>CO2 measurement</a:t>
            </a:r>
          </a:p>
        </p:txBody>
      </p:sp>
      <p:sp>
        <p:nvSpPr>
          <p:cNvPr id="83" name="TextBox 82">
            <a:extLst>
              <a:ext uri="{FF2B5EF4-FFF2-40B4-BE49-F238E27FC236}">
                <a16:creationId xmlns:a16="http://schemas.microsoft.com/office/drawing/2014/main" id="{7E0632DD-159F-318F-947F-32F88D2C55B7}"/>
              </a:ext>
            </a:extLst>
          </p:cNvPr>
          <p:cNvSpPr txBox="1"/>
          <p:nvPr/>
        </p:nvSpPr>
        <p:spPr>
          <a:xfrm>
            <a:off x="865697" y="5304200"/>
            <a:ext cx="1341240" cy="246221"/>
          </a:xfrm>
          <a:prstGeom prst="rect">
            <a:avLst/>
          </a:prstGeom>
          <a:solidFill>
            <a:srgbClr val="C00000"/>
          </a:solidFill>
        </p:spPr>
        <p:txBody>
          <a:bodyPr wrap="square" rtlCol="0">
            <a:spAutoFit/>
          </a:bodyPr>
          <a:lstStyle/>
          <a:p>
            <a:r>
              <a:rPr lang="en-US" sz="1000" b="1" dirty="0">
                <a:solidFill>
                  <a:schemeClr val="bg1"/>
                </a:solidFill>
                <a:latin typeface="Segoe UI" panose="020B0502040204020203" pitchFamily="34" charset="0"/>
                <a:cs typeface="Segoe UI" panose="020B0502040204020203" pitchFamily="34" charset="0"/>
              </a:rPr>
              <a:t>CO2 measurement</a:t>
            </a:r>
          </a:p>
        </p:txBody>
      </p:sp>
      <p:sp>
        <p:nvSpPr>
          <p:cNvPr id="84" name="TextBox 83">
            <a:extLst>
              <a:ext uri="{FF2B5EF4-FFF2-40B4-BE49-F238E27FC236}">
                <a16:creationId xmlns:a16="http://schemas.microsoft.com/office/drawing/2014/main" id="{1276F538-5A13-5328-C83B-8A1E19311B60}"/>
              </a:ext>
            </a:extLst>
          </p:cNvPr>
          <p:cNvSpPr txBox="1"/>
          <p:nvPr/>
        </p:nvSpPr>
        <p:spPr>
          <a:xfrm>
            <a:off x="10156549" y="1829228"/>
            <a:ext cx="1455583" cy="707886"/>
          </a:xfrm>
          <a:prstGeom prst="rect">
            <a:avLst/>
          </a:prstGeom>
          <a:solidFill>
            <a:srgbClr val="C00000"/>
          </a:solidFill>
        </p:spPr>
        <p:txBody>
          <a:bodyPr wrap="square" rtlCol="0">
            <a:spAutoFit/>
          </a:bodyPr>
          <a:lstStyle/>
          <a:p>
            <a:r>
              <a:rPr lang="en-US" sz="1000" b="1" dirty="0">
                <a:solidFill>
                  <a:schemeClr val="bg1"/>
                </a:solidFill>
                <a:latin typeface="Segoe UI" panose="020B0502040204020203" pitchFamily="34" charset="0"/>
                <a:cs typeface="Segoe UI" panose="020B0502040204020203" pitchFamily="34" charset="0"/>
              </a:rPr>
              <a:t>Many (thousands) of CO2 measurements, complemented with satellite data.</a:t>
            </a:r>
          </a:p>
        </p:txBody>
      </p:sp>
      <p:sp>
        <p:nvSpPr>
          <p:cNvPr id="85" name="TextBox 84">
            <a:extLst>
              <a:ext uri="{FF2B5EF4-FFF2-40B4-BE49-F238E27FC236}">
                <a16:creationId xmlns:a16="http://schemas.microsoft.com/office/drawing/2014/main" id="{93F01D58-263E-4714-6786-4C24748250F5}"/>
              </a:ext>
            </a:extLst>
          </p:cNvPr>
          <p:cNvSpPr txBox="1"/>
          <p:nvPr/>
        </p:nvSpPr>
        <p:spPr>
          <a:xfrm>
            <a:off x="719365" y="1197421"/>
            <a:ext cx="2268638" cy="369332"/>
          </a:xfrm>
          <a:prstGeom prst="rect">
            <a:avLst/>
          </a:prstGeom>
          <a:noFill/>
        </p:spPr>
        <p:txBody>
          <a:bodyPr wrap="square" rtlCol="0">
            <a:spAutoFit/>
          </a:bodyPr>
          <a:lstStyle/>
          <a:p>
            <a:r>
              <a:rPr lang="en-US" u="sng" dirty="0">
                <a:solidFill>
                  <a:srgbClr val="002060"/>
                </a:solidFill>
              </a:rPr>
              <a:t>At the local level</a:t>
            </a:r>
          </a:p>
        </p:txBody>
      </p:sp>
      <p:sp>
        <p:nvSpPr>
          <p:cNvPr id="86" name="TextBox 85">
            <a:extLst>
              <a:ext uri="{FF2B5EF4-FFF2-40B4-BE49-F238E27FC236}">
                <a16:creationId xmlns:a16="http://schemas.microsoft.com/office/drawing/2014/main" id="{A8D58058-32B2-48C3-25C4-9423979DB140}"/>
              </a:ext>
            </a:extLst>
          </p:cNvPr>
          <p:cNvSpPr txBox="1"/>
          <p:nvPr/>
        </p:nvSpPr>
        <p:spPr>
          <a:xfrm>
            <a:off x="6870877" y="1187614"/>
            <a:ext cx="3983937" cy="369332"/>
          </a:xfrm>
          <a:prstGeom prst="rect">
            <a:avLst/>
          </a:prstGeom>
          <a:noFill/>
        </p:spPr>
        <p:txBody>
          <a:bodyPr wrap="square" rtlCol="0">
            <a:spAutoFit/>
          </a:bodyPr>
          <a:lstStyle/>
          <a:p>
            <a:r>
              <a:rPr lang="en-US" u="sng" dirty="0">
                <a:solidFill>
                  <a:srgbClr val="002060"/>
                </a:solidFill>
              </a:rPr>
              <a:t>Globally </a:t>
            </a:r>
            <a:r>
              <a:rPr lang="en-US" sz="1600" i="1" u="sng" dirty="0">
                <a:solidFill>
                  <a:srgbClr val="002060"/>
                </a:solidFill>
              </a:rPr>
              <a:t>- basically just more of the same …</a:t>
            </a:r>
            <a:endParaRPr lang="en-US" sz="1600" u="sng" dirty="0">
              <a:solidFill>
                <a:srgbClr val="002060"/>
              </a:solidFill>
            </a:endParaRPr>
          </a:p>
        </p:txBody>
      </p:sp>
      <p:cxnSp>
        <p:nvCxnSpPr>
          <p:cNvPr id="88" name="Straight Connector 87">
            <a:extLst>
              <a:ext uri="{FF2B5EF4-FFF2-40B4-BE49-F238E27FC236}">
                <a16:creationId xmlns:a16="http://schemas.microsoft.com/office/drawing/2014/main" id="{12BC22F8-114D-1A8B-2625-EC21F9D62363}"/>
              </a:ext>
            </a:extLst>
          </p:cNvPr>
          <p:cNvCxnSpPr/>
          <p:nvPr/>
        </p:nvCxnSpPr>
        <p:spPr>
          <a:xfrm flipV="1">
            <a:off x="5371039" y="5132361"/>
            <a:ext cx="3184571" cy="340623"/>
          </a:xfrm>
          <a:prstGeom prst="line">
            <a:avLst/>
          </a:prstGeom>
          <a:ln w="127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7E1F7B9-BE18-5E4D-8DDB-EC293BD8288B}"/>
              </a:ext>
            </a:extLst>
          </p:cNvPr>
          <p:cNvCxnSpPr/>
          <p:nvPr/>
        </p:nvCxnSpPr>
        <p:spPr>
          <a:xfrm>
            <a:off x="5369738" y="1782047"/>
            <a:ext cx="3201472" cy="3288278"/>
          </a:xfrm>
          <a:prstGeom prst="line">
            <a:avLst/>
          </a:prstGeom>
          <a:ln w="1270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E291183-D070-DB04-FFA9-4BDDCBCF343D}"/>
              </a:ext>
            </a:extLst>
          </p:cNvPr>
          <p:cNvSpPr/>
          <p:nvPr/>
        </p:nvSpPr>
        <p:spPr>
          <a:xfrm>
            <a:off x="4828572" y="1390882"/>
            <a:ext cx="698174" cy="672824"/>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C00000"/>
                </a:solidFill>
                <a:latin typeface="Segoe UI" panose="020B0502040204020203" pitchFamily="34" charset="0"/>
                <a:cs typeface="Segoe UI" panose="020B0502040204020203" pitchFamily="34" charset="0"/>
              </a:rPr>
              <a:t>418 PPM</a:t>
            </a:r>
          </a:p>
        </p:txBody>
      </p:sp>
      <p:sp>
        <p:nvSpPr>
          <p:cNvPr id="91" name="TextBox 90">
            <a:extLst>
              <a:ext uri="{FF2B5EF4-FFF2-40B4-BE49-F238E27FC236}">
                <a16:creationId xmlns:a16="http://schemas.microsoft.com/office/drawing/2014/main" id="{151BD7D0-DA63-95FE-D245-D045F5CF9034}"/>
              </a:ext>
            </a:extLst>
          </p:cNvPr>
          <p:cNvSpPr txBox="1"/>
          <p:nvPr/>
        </p:nvSpPr>
        <p:spPr>
          <a:xfrm>
            <a:off x="5983850" y="4197048"/>
            <a:ext cx="1015885" cy="861774"/>
          </a:xfrm>
          <a:prstGeom prst="rect">
            <a:avLst/>
          </a:prstGeom>
          <a:solidFill>
            <a:schemeClr val="tx2">
              <a:lumMod val="60000"/>
              <a:lumOff val="40000"/>
            </a:schemeClr>
          </a:solidFill>
        </p:spPr>
        <p:txBody>
          <a:bodyPr wrap="square" rtlCol="0">
            <a:spAutoFit/>
          </a:bodyPr>
          <a:lstStyle/>
          <a:p>
            <a:r>
              <a:rPr lang="en-US" sz="1000" b="1" dirty="0">
                <a:solidFill>
                  <a:schemeClr val="bg1"/>
                </a:solidFill>
                <a:latin typeface="Segoe UI" panose="020B0502040204020203" pitchFamily="34" charset="0"/>
                <a:cs typeface="Segoe UI" panose="020B0502040204020203" pitchFamily="34" charset="0"/>
              </a:rPr>
              <a:t>Divide the globe into hundreds of thousands of grid cells</a:t>
            </a:r>
          </a:p>
        </p:txBody>
      </p:sp>
      <p:sp>
        <p:nvSpPr>
          <p:cNvPr id="3" name="TextBox 2">
            <a:extLst>
              <a:ext uri="{FF2B5EF4-FFF2-40B4-BE49-F238E27FC236}">
                <a16:creationId xmlns:a16="http://schemas.microsoft.com/office/drawing/2014/main" id="{D8A2FA88-85BA-DBE2-29F1-9F134FE33B2F}"/>
              </a:ext>
            </a:extLst>
          </p:cNvPr>
          <p:cNvSpPr txBox="1"/>
          <p:nvPr/>
        </p:nvSpPr>
        <p:spPr>
          <a:xfrm>
            <a:off x="9751805" y="2962400"/>
            <a:ext cx="2289040" cy="2308324"/>
          </a:xfrm>
          <a:prstGeom prst="rect">
            <a:avLst/>
          </a:prstGeom>
          <a:solidFill>
            <a:srgbClr val="153CD5"/>
          </a:solidFill>
        </p:spPr>
        <p:txBody>
          <a:bodyPr wrap="square" rtlCol="0">
            <a:spAutoFit/>
          </a:bodyPr>
          <a:lstStyle/>
          <a:p>
            <a:r>
              <a:rPr lang="en-US" sz="1600" dirty="0">
                <a:solidFill>
                  <a:schemeClr val="bg1"/>
                </a:solidFill>
                <a:latin typeface="Segoe UI" panose="020B0502040204020203" pitchFamily="34" charset="0"/>
                <a:cs typeface="Segoe UI" panose="020B0502040204020203" pitchFamily="34" charset="0"/>
              </a:rPr>
              <a:t>The building blocks for this already exist today. However, we do not yet  have an integrated global system that operates the way  weather prediction and climate analysis is done.</a:t>
            </a:r>
          </a:p>
        </p:txBody>
      </p:sp>
    </p:spTree>
    <p:extLst>
      <p:ext uri="{BB962C8B-B14F-4D97-AF65-F5344CB8AC3E}">
        <p14:creationId xmlns:p14="http://schemas.microsoft.com/office/powerpoint/2010/main" val="103748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4"/>
                                        </p:tgtEl>
                                        <p:attrNameLst>
                                          <p:attrName>style.visibility</p:attrName>
                                        </p:attrNameLst>
                                      </p:cBhvr>
                                      <p:to>
                                        <p:strVal val="visible"/>
                                      </p:to>
                                    </p:set>
                                  </p:childTnLst>
                                </p:cTn>
                              </p:par>
                            </p:childTnLst>
                          </p:cTn>
                        </p:par>
                        <p:par>
                          <p:cTn id="69" fill="hold">
                            <p:stCondLst>
                              <p:cond delay="0"/>
                            </p:stCondLst>
                            <p:childTnLst>
                              <p:par>
                                <p:cTn id="70" presetID="1" presetClass="entr" presetSubtype="0" fill="hold" nodeType="afterEffect">
                                  <p:stCondLst>
                                    <p:cond delay="100"/>
                                  </p:stCondLst>
                                  <p:childTnLst>
                                    <p:set>
                                      <p:cBhvr>
                                        <p:cTn id="71" dur="1" fill="hold">
                                          <p:stCondLst>
                                            <p:cond delay="0"/>
                                          </p:stCondLst>
                                        </p:cTn>
                                        <p:tgtEl>
                                          <p:spTgt spid="46"/>
                                        </p:tgtEl>
                                        <p:attrNameLst>
                                          <p:attrName>style.visibility</p:attrName>
                                        </p:attrNameLst>
                                      </p:cBhvr>
                                      <p:to>
                                        <p:strVal val="visible"/>
                                      </p:to>
                                    </p:set>
                                  </p:childTnLst>
                                </p:cTn>
                              </p:par>
                            </p:childTnLst>
                          </p:cTn>
                        </p:par>
                        <p:par>
                          <p:cTn id="72" fill="hold">
                            <p:stCondLst>
                              <p:cond delay="100"/>
                            </p:stCondLst>
                            <p:childTnLst>
                              <p:par>
                                <p:cTn id="73" presetID="1" presetClass="entr" presetSubtype="0" fill="hold" nodeType="afterEffect">
                                  <p:stCondLst>
                                    <p:cond delay="100"/>
                                  </p:stCondLst>
                                  <p:childTnLst>
                                    <p:set>
                                      <p:cBhvr>
                                        <p:cTn id="74" dur="1" fill="hold">
                                          <p:stCondLst>
                                            <p:cond delay="0"/>
                                          </p:stCondLst>
                                        </p:cTn>
                                        <p:tgtEl>
                                          <p:spTgt spid="47"/>
                                        </p:tgtEl>
                                        <p:attrNameLst>
                                          <p:attrName>style.visibility</p:attrName>
                                        </p:attrNameLst>
                                      </p:cBhvr>
                                      <p:to>
                                        <p:strVal val="visible"/>
                                      </p:to>
                                    </p:set>
                                  </p:childTnLst>
                                </p:cTn>
                              </p:par>
                            </p:childTnLst>
                          </p:cTn>
                        </p:par>
                        <p:par>
                          <p:cTn id="75" fill="hold">
                            <p:stCondLst>
                              <p:cond delay="200"/>
                            </p:stCondLst>
                            <p:childTnLst>
                              <p:par>
                                <p:cTn id="76" presetID="1" presetClass="entr" presetSubtype="0" fill="hold" nodeType="afterEffect">
                                  <p:stCondLst>
                                    <p:cond delay="100"/>
                                  </p:stCondLst>
                                  <p:childTnLst>
                                    <p:set>
                                      <p:cBhvr>
                                        <p:cTn id="77" dur="1" fill="hold">
                                          <p:stCondLst>
                                            <p:cond delay="0"/>
                                          </p:stCondLst>
                                        </p:cTn>
                                        <p:tgtEl>
                                          <p:spTgt spid="48"/>
                                        </p:tgtEl>
                                        <p:attrNameLst>
                                          <p:attrName>style.visibility</p:attrName>
                                        </p:attrNameLst>
                                      </p:cBhvr>
                                      <p:to>
                                        <p:strVal val="visible"/>
                                      </p:to>
                                    </p:set>
                                  </p:childTnLst>
                                </p:cTn>
                              </p:par>
                            </p:childTnLst>
                          </p:cTn>
                        </p:par>
                        <p:par>
                          <p:cTn id="78" fill="hold">
                            <p:stCondLst>
                              <p:cond delay="300"/>
                            </p:stCondLst>
                            <p:childTnLst>
                              <p:par>
                                <p:cTn id="79" presetID="1" presetClass="entr" presetSubtype="0" fill="hold" nodeType="afterEffect">
                                  <p:stCondLst>
                                    <p:cond delay="100"/>
                                  </p:stCondLst>
                                  <p:childTnLst>
                                    <p:set>
                                      <p:cBhvr>
                                        <p:cTn id="80" dur="1" fill="hold">
                                          <p:stCondLst>
                                            <p:cond delay="0"/>
                                          </p:stCondLst>
                                        </p:cTn>
                                        <p:tgtEl>
                                          <p:spTgt spid="49"/>
                                        </p:tgtEl>
                                        <p:attrNameLst>
                                          <p:attrName>style.visibility</p:attrName>
                                        </p:attrNameLst>
                                      </p:cBhvr>
                                      <p:to>
                                        <p:strVal val="visible"/>
                                      </p:to>
                                    </p:set>
                                  </p:childTnLst>
                                </p:cTn>
                              </p:par>
                            </p:childTnLst>
                          </p:cTn>
                        </p:par>
                        <p:par>
                          <p:cTn id="81" fill="hold">
                            <p:stCondLst>
                              <p:cond delay="400"/>
                            </p:stCondLst>
                            <p:childTnLst>
                              <p:par>
                                <p:cTn id="82" presetID="1" presetClass="entr" presetSubtype="0" fill="hold" nodeType="afterEffect">
                                  <p:stCondLst>
                                    <p:cond delay="100"/>
                                  </p:stCondLst>
                                  <p:childTnLst>
                                    <p:set>
                                      <p:cBhvr>
                                        <p:cTn id="83" dur="1" fill="hold">
                                          <p:stCondLst>
                                            <p:cond delay="0"/>
                                          </p:stCondLst>
                                        </p:cTn>
                                        <p:tgtEl>
                                          <p:spTgt spid="50"/>
                                        </p:tgtEl>
                                        <p:attrNameLst>
                                          <p:attrName>style.visibility</p:attrName>
                                        </p:attrNameLst>
                                      </p:cBhvr>
                                      <p:to>
                                        <p:strVal val="visible"/>
                                      </p:to>
                                    </p:set>
                                  </p:childTnLst>
                                </p:cTn>
                              </p:par>
                            </p:childTnLst>
                          </p:cTn>
                        </p:par>
                        <p:par>
                          <p:cTn id="84" fill="hold">
                            <p:stCondLst>
                              <p:cond delay="500"/>
                            </p:stCondLst>
                            <p:childTnLst>
                              <p:par>
                                <p:cTn id="85" presetID="1" presetClass="entr" presetSubtype="0" fill="hold" nodeType="afterEffect">
                                  <p:stCondLst>
                                    <p:cond delay="100"/>
                                  </p:stCondLst>
                                  <p:childTnLst>
                                    <p:set>
                                      <p:cBhvr>
                                        <p:cTn id="86" dur="1" fill="hold">
                                          <p:stCondLst>
                                            <p:cond delay="0"/>
                                          </p:stCondLst>
                                        </p:cTn>
                                        <p:tgtEl>
                                          <p:spTgt spid="51"/>
                                        </p:tgtEl>
                                        <p:attrNameLst>
                                          <p:attrName>style.visibility</p:attrName>
                                        </p:attrNameLst>
                                      </p:cBhvr>
                                      <p:to>
                                        <p:strVal val="visible"/>
                                      </p:to>
                                    </p:set>
                                  </p:childTnLst>
                                </p:cTn>
                              </p:par>
                            </p:childTnLst>
                          </p:cTn>
                        </p:par>
                        <p:par>
                          <p:cTn id="87" fill="hold">
                            <p:stCondLst>
                              <p:cond delay="600"/>
                            </p:stCondLst>
                            <p:childTnLst>
                              <p:par>
                                <p:cTn id="88" presetID="1" presetClass="entr" presetSubtype="0" fill="hold" nodeType="afterEffect">
                                  <p:stCondLst>
                                    <p:cond delay="100"/>
                                  </p:stCondLst>
                                  <p:childTnLst>
                                    <p:set>
                                      <p:cBhvr>
                                        <p:cTn id="89" dur="1" fill="hold">
                                          <p:stCondLst>
                                            <p:cond delay="0"/>
                                          </p:stCondLst>
                                        </p:cTn>
                                        <p:tgtEl>
                                          <p:spTgt spid="52"/>
                                        </p:tgtEl>
                                        <p:attrNameLst>
                                          <p:attrName>style.visibility</p:attrName>
                                        </p:attrNameLst>
                                      </p:cBhvr>
                                      <p:to>
                                        <p:strVal val="visible"/>
                                      </p:to>
                                    </p:set>
                                  </p:childTnLst>
                                </p:cTn>
                              </p:par>
                            </p:childTnLst>
                          </p:cTn>
                        </p:par>
                        <p:par>
                          <p:cTn id="90" fill="hold">
                            <p:stCondLst>
                              <p:cond delay="700"/>
                            </p:stCondLst>
                            <p:childTnLst>
                              <p:par>
                                <p:cTn id="91" presetID="1" presetClass="entr" presetSubtype="0" fill="hold" nodeType="afterEffect">
                                  <p:stCondLst>
                                    <p:cond delay="100"/>
                                  </p:stCondLst>
                                  <p:childTnLst>
                                    <p:set>
                                      <p:cBhvr>
                                        <p:cTn id="92" dur="1" fill="hold">
                                          <p:stCondLst>
                                            <p:cond delay="0"/>
                                          </p:stCondLst>
                                        </p:cTn>
                                        <p:tgtEl>
                                          <p:spTgt spid="53"/>
                                        </p:tgtEl>
                                        <p:attrNameLst>
                                          <p:attrName>style.visibility</p:attrName>
                                        </p:attrNameLst>
                                      </p:cBhvr>
                                      <p:to>
                                        <p:strVal val="visible"/>
                                      </p:to>
                                    </p:set>
                                  </p:childTnLst>
                                </p:cTn>
                              </p:par>
                            </p:childTnLst>
                          </p:cTn>
                        </p:par>
                        <p:par>
                          <p:cTn id="93" fill="hold">
                            <p:stCondLst>
                              <p:cond delay="800"/>
                            </p:stCondLst>
                            <p:childTnLst>
                              <p:par>
                                <p:cTn id="94" presetID="1" presetClass="entr" presetSubtype="0" fill="hold" nodeType="afterEffect">
                                  <p:stCondLst>
                                    <p:cond delay="100"/>
                                  </p:stCondLst>
                                  <p:childTnLst>
                                    <p:set>
                                      <p:cBhvr>
                                        <p:cTn id="95" dur="1" fill="hold">
                                          <p:stCondLst>
                                            <p:cond delay="0"/>
                                          </p:stCondLst>
                                        </p:cTn>
                                        <p:tgtEl>
                                          <p:spTgt spid="54"/>
                                        </p:tgtEl>
                                        <p:attrNameLst>
                                          <p:attrName>style.visibility</p:attrName>
                                        </p:attrNameLst>
                                      </p:cBhvr>
                                      <p:to>
                                        <p:strVal val="visible"/>
                                      </p:to>
                                    </p:set>
                                  </p:childTnLst>
                                </p:cTn>
                              </p:par>
                            </p:childTnLst>
                          </p:cTn>
                        </p:par>
                        <p:par>
                          <p:cTn id="96" fill="hold">
                            <p:stCondLst>
                              <p:cond delay="900"/>
                            </p:stCondLst>
                            <p:childTnLst>
                              <p:par>
                                <p:cTn id="97" presetID="1" presetClass="entr" presetSubtype="0" fill="hold" nodeType="afterEffect">
                                  <p:stCondLst>
                                    <p:cond delay="100"/>
                                  </p:stCondLst>
                                  <p:childTnLst>
                                    <p:set>
                                      <p:cBhvr>
                                        <p:cTn id="98" dur="1" fill="hold">
                                          <p:stCondLst>
                                            <p:cond delay="0"/>
                                          </p:stCondLst>
                                        </p:cTn>
                                        <p:tgtEl>
                                          <p:spTgt spid="55"/>
                                        </p:tgtEl>
                                        <p:attrNameLst>
                                          <p:attrName>style.visibility</p:attrName>
                                        </p:attrNameLst>
                                      </p:cBhvr>
                                      <p:to>
                                        <p:strVal val="visible"/>
                                      </p:to>
                                    </p:set>
                                  </p:childTnLst>
                                </p:cTn>
                              </p:par>
                            </p:childTnLst>
                          </p:cTn>
                        </p:par>
                        <p:par>
                          <p:cTn id="99" fill="hold">
                            <p:stCondLst>
                              <p:cond delay="1000"/>
                            </p:stCondLst>
                            <p:childTnLst>
                              <p:par>
                                <p:cTn id="100" presetID="1" presetClass="entr" presetSubtype="0" fill="hold" nodeType="afterEffect">
                                  <p:stCondLst>
                                    <p:cond delay="100"/>
                                  </p:stCondLst>
                                  <p:childTnLst>
                                    <p:set>
                                      <p:cBhvr>
                                        <p:cTn id="101" dur="1" fill="hold">
                                          <p:stCondLst>
                                            <p:cond delay="0"/>
                                          </p:stCondLst>
                                        </p:cTn>
                                        <p:tgtEl>
                                          <p:spTgt spid="56"/>
                                        </p:tgtEl>
                                        <p:attrNameLst>
                                          <p:attrName>style.visibility</p:attrName>
                                        </p:attrNameLst>
                                      </p:cBhvr>
                                      <p:to>
                                        <p:strVal val="visible"/>
                                      </p:to>
                                    </p:set>
                                  </p:childTnLst>
                                </p:cTn>
                              </p:par>
                            </p:childTnLst>
                          </p:cTn>
                        </p:par>
                        <p:par>
                          <p:cTn id="102" fill="hold">
                            <p:stCondLst>
                              <p:cond delay="1100"/>
                            </p:stCondLst>
                            <p:childTnLst>
                              <p:par>
                                <p:cTn id="103" presetID="1" presetClass="entr" presetSubtype="0" fill="hold" nodeType="afterEffect">
                                  <p:stCondLst>
                                    <p:cond delay="100"/>
                                  </p:stCondLst>
                                  <p:childTnLst>
                                    <p:set>
                                      <p:cBhvr>
                                        <p:cTn id="104" dur="1" fill="hold">
                                          <p:stCondLst>
                                            <p:cond delay="0"/>
                                          </p:stCondLst>
                                        </p:cTn>
                                        <p:tgtEl>
                                          <p:spTgt spid="57"/>
                                        </p:tgtEl>
                                        <p:attrNameLst>
                                          <p:attrName>style.visibility</p:attrName>
                                        </p:attrNameLst>
                                      </p:cBhvr>
                                      <p:to>
                                        <p:strVal val="visible"/>
                                      </p:to>
                                    </p:set>
                                  </p:childTnLst>
                                </p:cTn>
                              </p:par>
                            </p:childTnLst>
                          </p:cTn>
                        </p:par>
                        <p:par>
                          <p:cTn id="105" fill="hold">
                            <p:stCondLst>
                              <p:cond delay="1200"/>
                            </p:stCondLst>
                            <p:childTnLst>
                              <p:par>
                                <p:cTn id="106" presetID="1" presetClass="entr" presetSubtype="0" fill="hold" nodeType="afterEffect">
                                  <p:stCondLst>
                                    <p:cond delay="100"/>
                                  </p:stCondLst>
                                  <p:childTnLst>
                                    <p:set>
                                      <p:cBhvr>
                                        <p:cTn id="107" dur="1" fill="hold">
                                          <p:stCondLst>
                                            <p:cond delay="0"/>
                                          </p:stCondLst>
                                        </p:cTn>
                                        <p:tgtEl>
                                          <p:spTgt spid="58"/>
                                        </p:tgtEl>
                                        <p:attrNameLst>
                                          <p:attrName>style.visibility</p:attrName>
                                        </p:attrNameLst>
                                      </p:cBhvr>
                                      <p:to>
                                        <p:strVal val="visible"/>
                                      </p:to>
                                    </p:set>
                                  </p:childTnLst>
                                </p:cTn>
                              </p:par>
                            </p:childTnLst>
                          </p:cTn>
                        </p:par>
                        <p:par>
                          <p:cTn id="108" fill="hold">
                            <p:stCondLst>
                              <p:cond delay="1300"/>
                            </p:stCondLst>
                            <p:childTnLst>
                              <p:par>
                                <p:cTn id="109" presetID="1" presetClass="entr" presetSubtype="0" fill="hold" nodeType="afterEffect">
                                  <p:stCondLst>
                                    <p:cond delay="100"/>
                                  </p:stCondLst>
                                  <p:childTnLst>
                                    <p:set>
                                      <p:cBhvr>
                                        <p:cTn id="110" dur="1" fill="hold">
                                          <p:stCondLst>
                                            <p:cond delay="0"/>
                                          </p:stCondLst>
                                        </p:cTn>
                                        <p:tgtEl>
                                          <p:spTgt spid="59"/>
                                        </p:tgtEl>
                                        <p:attrNameLst>
                                          <p:attrName>style.visibility</p:attrName>
                                        </p:attrNameLst>
                                      </p:cBhvr>
                                      <p:to>
                                        <p:strVal val="visible"/>
                                      </p:to>
                                    </p:set>
                                  </p:childTnLst>
                                </p:cTn>
                              </p:par>
                            </p:childTnLst>
                          </p:cTn>
                        </p:par>
                        <p:par>
                          <p:cTn id="111" fill="hold">
                            <p:stCondLst>
                              <p:cond delay="1400"/>
                            </p:stCondLst>
                            <p:childTnLst>
                              <p:par>
                                <p:cTn id="112" presetID="1" presetClass="entr" presetSubtype="0" fill="hold" nodeType="afterEffect">
                                  <p:stCondLst>
                                    <p:cond delay="100"/>
                                  </p:stCondLst>
                                  <p:childTnLst>
                                    <p:set>
                                      <p:cBhvr>
                                        <p:cTn id="113" dur="1" fill="hold">
                                          <p:stCondLst>
                                            <p:cond delay="0"/>
                                          </p:stCondLst>
                                        </p:cTn>
                                        <p:tgtEl>
                                          <p:spTgt spid="60"/>
                                        </p:tgtEl>
                                        <p:attrNameLst>
                                          <p:attrName>style.visibility</p:attrName>
                                        </p:attrNameLst>
                                      </p:cBhvr>
                                      <p:to>
                                        <p:strVal val="visible"/>
                                      </p:to>
                                    </p:set>
                                  </p:childTnLst>
                                </p:cTn>
                              </p:par>
                            </p:childTnLst>
                          </p:cTn>
                        </p:par>
                        <p:par>
                          <p:cTn id="114" fill="hold">
                            <p:stCondLst>
                              <p:cond delay="1500"/>
                            </p:stCondLst>
                            <p:childTnLst>
                              <p:par>
                                <p:cTn id="115" presetID="1" presetClass="entr" presetSubtype="0" fill="hold" nodeType="afterEffect">
                                  <p:stCondLst>
                                    <p:cond delay="100"/>
                                  </p:stCondLst>
                                  <p:childTnLst>
                                    <p:set>
                                      <p:cBhvr>
                                        <p:cTn id="116" dur="1" fill="hold">
                                          <p:stCondLst>
                                            <p:cond delay="0"/>
                                          </p:stCondLst>
                                        </p:cTn>
                                        <p:tgtEl>
                                          <p:spTgt spid="61"/>
                                        </p:tgtEl>
                                        <p:attrNameLst>
                                          <p:attrName>style.visibility</p:attrName>
                                        </p:attrNameLst>
                                      </p:cBhvr>
                                      <p:to>
                                        <p:strVal val="visible"/>
                                      </p:to>
                                    </p:set>
                                  </p:childTnLst>
                                </p:cTn>
                              </p:par>
                            </p:childTnLst>
                          </p:cTn>
                        </p:par>
                        <p:par>
                          <p:cTn id="117" fill="hold">
                            <p:stCondLst>
                              <p:cond delay="1600"/>
                            </p:stCondLst>
                            <p:childTnLst>
                              <p:par>
                                <p:cTn id="118" presetID="1" presetClass="entr" presetSubtype="0" fill="hold" nodeType="afterEffect">
                                  <p:stCondLst>
                                    <p:cond delay="100"/>
                                  </p:stCondLst>
                                  <p:childTnLst>
                                    <p:set>
                                      <p:cBhvr>
                                        <p:cTn id="119" dur="1" fill="hold">
                                          <p:stCondLst>
                                            <p:cond delay="0"/>
                                          </p:stCondLst>
                                        </p:cTn>
                                        <p:tgtEl>
                                          <p:spTgt spid="62"/>
                                        </p:tgtEl>
                                        <p:attrNameLst>
                                          <p:attrName>style.visibility</p:attrName>
                                        </p:attrNameLst>
                                      </p:cBhvr>
                                      <p:to>
                                        <p:strVal val="visible"/>
                                      </p:to>
                                    </p:set>
                                  </p:childTnLst>
                                </p:cTn>
                              </p:par>
                            </p:childTnLst>
                          </p:cTn>
                        </p:par>
                        <p:par>
                          <p:cTn id="120" fill="hold">
                            <p:stCondLst>
                              <p:cond delay="1700"/>
                            </p:stCondLst>
                            <p:childTnLst>
                              <p:par>
                                <p:cTn id="121" presetID="1" presetClass="entr" presetSubtype="0" fill="hold" nodeType="afterEffect">
                                  <p:stCondLst>
                                    <p:cond delay="100"/>
                                  </p:stCondLst>
                                  <p:childTnLst>
                                    <p:set>
                                      <p:cBhvr>
                                        <p:cTn id="122" dur="1" fill="hold">
                                          <p:stCondLst>
                                            <p:cond delay="0"/>
                                          </p:stCondLst>
                                        </p:cTn>
                                        <p:tgtEl>
                                          <p:spTgt spid="63"/>
                                        </p:tgtEl>
                                        <p:attrNameLst>
                                          <p:attrName>style.visibility</p:attrName>
                                        </p:attrNameLst>
                                      </p:cBhvr>
                                      <p:to>
                                        <p:strVal val="visible"/>
                                      </p:to>
                                    </p:set>
                                  </p:childTnLst>
                                </p:cTn>
                              </p:par>
                            </p:childTnLst>
                          </p:cTn>
                        </p:par>
                        <p:par>
                          <p:cTn id="123" fill="hold">
                            <p:stCondLst>
                              <p:cond delay="1800"/>
                            </p:stCondLst>
                            <p:childTnLst>
                              <p:par>
                                <p:cTn id="124" presetID="1" presetClass="entr" presetSubtype="0" fill="hold" nodeType="afterEffect">
                                  <p:stCondLst>
                                    <p:cond delay="100"/>
                                  </p:stCondLst>
                                  <p:childTnLst>
                                    <p:set>
                                      <p:cBhvr>
                                        <p:cTn id="125" dur="1" fill="hold">
                                          <p:stCondLst>
                                            <p:cond delay="0"/>
                                          </p:stCondLst>
                                        </p:cTn>
                                        <p:tgtEl>
                                          <p:spTgt spid="64"/>
                                        </p:tgtEl>
                                        <p:attrNameLst>
                                          <p:attrName>style.visibility</p:attrName>
                                        </p:attrNameLst>
                                      </p:cBhvr>
                                      <p:to>
                                        <p:strVal val="visible"/>
                                      </p:to>
                                    </p:set>
                                  </p:childTnLst>
                                </p:cTn>
                              </p:par>
                            </p:childTnLst>
                          </p:cTn>
                        </p:par>
                        <p:par>
                          <p:cTn id="126" fill="hold">
                            <p:stCondLst>
                              <p:cond delay="1900"/>
                            </p:stCondLst>
                            <p:childTnLst>
                              <p:par>
                                <p:cTn id="127" presetID="1" presetClass="entr" presetSubtype="0" fill="hold" nodeType="afterEffect">
                                  <p:stCondLst>
                                    <p:cond delay="100"/>
                                  </p:stCondLst>
                                  <p:childTnLst>
                                    <p:set>
                                      <p:cBhvr>
                                        <p:cTn id="128" dur="1" fill="hold">
                                          <p:stCondLst>
                                            <p:cond delay="0"/>
                                          </p:stCondLst>
                                        </p:cTn>
                                        <p:tgtEl>
                                          <p:spTgt spid="65"/>
                                        </p:tgtEl>
                                        <p:attrNameLst>
                                          <p:attrName>style.visibility</p:attrName>
                                        </p:attrNameLst>
                                      </p:cBhvr>
                                      <p:to>
                                        <p:strVal val="visible"/>
                                      </p:to>
                                    </p:set>
                                  </p:childTnLst>
                                </p:cTn>
                              </p:par>
                            </p:childTnLst>
                          </p:cTn>
                        </p:par>
                        <p:par>
                          <p:cTn id="129" fill="hold">
                            <p:stCondLst>
                              <p:cond delay="2000"/>
                            </p:stCondLst>
                            <p:childTnLst>
                              <p:par>
                                <p:cTn id="130" presetID="1" presetClass="entr" presetSubtype="0" fill="hold" nodeType="afterEffect">
                                  <p:stCondLst>
                                    <p:cond delay="100"/>
                                  </p:stCondLst>
                                  <p:childTnLst>
                                    <p:set>
                                      <p:cBhvr>
                                        <p:cTn id="131" dur="1" fill="hold">
                                          <p:stCondLst>
                                            <p:cond delay="0"/>
                                          </p:stCondLst>
                                        </p:cTn>
                                        <p:tgtEl>
                                          <p:spTgt spid="66"/>
                                        </p:tgtEl>
                                        <p:attrNameLst>
                                          <p:attrName>style.visibility</p:attrName>
                                        </p:attrNameLst>
                                      </p:cBhvr>
                                      <p:to>
                                        <p:strVal val="visible"/>
                                      </p:to>
                                    </p:set>
                                  </p:childTnLst>
                                </p:cTn>
                              </p:par>
                            </p:childTnLst>
                          </p:cTn>
                        </p:par>
                        <p:par>
                          <p:cTn id="132" fill="hold">
                            <p:stCondLst>
                              <p:cond delay="2100"/>
                            </p:stCondLst>
                            <p:childTnLst>
                              <p:par>
                                <p:cTn id="133" presetID="1" presetClass="entr" presetSubtype="0" fill="hold" nodeType="afterEffect">
                                  <p:stCondLst>
                                    <p:cond delay="100"/>
                                  </p:stCondLst>
                                  <p:childTnLst>
                                    <p:set>
                                      <p:cBhvr>
                                        <p:cTn id="134" dur="1" fill="hold">
                                          <p:stCondLst>
                                            <p:cond delay="0"/>
                                          </p:stCondLst>
                                        </p:cTn>
                                        <p:tgtEl>
                                          <p:spTgt spid="67"/>
                                        </p:tgtEl>
                                        <p:attrNameLst>
                                          <p:attrName>style.visibility</p:attrName>
                                        </p:attrNameLst>
                                      </p:cBhvr>
                                      <p:to>
                                        <p:strVal val="visible"/>
                                      </p:to>
                                    </p:set>
                                  </p:childTnLst>
                                </p:cTn>
                              </p:par>
                            </p:childTnLst>
                          </p:cTn>
                        </p:par>
                        <p:par>
                          <p:cTn id="135" fill="hold">
                            <p:stCondLst>
                              <p:cond delay="2200"/>
                            </p:stCondLst>
                            <p:childTnLst>
                              <p:par>
                                <p:cTn id="136" presetID="1" presetClass="entr" presetSubtype="0" fill="hold" nodeType="afterEffect">
                                  <p:stCondLst>
                                    <p:cond delay="100"/>
                                  </p:stCondLst>
                                  <p:childTnLst>
                                    <p:set>
                                      <p:cBhvr>
                                        <p:cTn id="137" dur="1" fill="hold">
                                          <p:stCondLst>
                                            <p:cond delay="0"/>
                                          </p:stCondLst>
                                        </p:cTn>
                                        <p:tgtEl>
                                          <p:spTgt spid="68"/>
                                        </p:tgtEl>
                                        <p:attrNameLst>
                                          <p:attrName>style.visibility</p:attrName>
                                        </p:attrNameLst>
                                      </p:cBhvr>
                                      <p:to>
                                        <p:strVal val="visible"/>
                                      </p:to>
                                    </p:set>
                                  </p:childTnLst>
                                </p:cTn>
                              </p:par>
                            </p:childTnLst>
                          </p:cTn>
                        </p:par>
                        <p:par>
                          <p:cTn id="138" fill="hold">
                            <p:stCondLst>
                              <p:cond delay="2300"/>
                            </p:stCondLst>
                            <p:childTnLst>
                              <p:par>
                                <p:cTn id="139" presetID="1" presetClass="entr" presetSubtype="0" fill="hold" nodeType="afterEffect">
                                  <p:stCondLst>
                                    <p:cond delay="100"/>
                                  </p:stCondLst>
                                  <p:childTnLst>
                                    <p:set>
                                      <p:cBhvr>
                                        <p:cTn id="140" dur="1" fill="hold">
                                          <p:stCondLst>
                                            <p:cond delay="0"/>
                                          </p:stCondLst>
                                        </p:cTn>
                                        <p:tgtEl>
                                          <p:spTgt spid="69"/>
                                        </p:tgtEl>
                                        <p:attrNameLst>
                                          <p:attrName>style.visibility</p:attrName>
                                        </p:attrNameLst>
                                      </p:cBhvr>
                                      <p:to>
                                        <p:strVal val="visible"/>
                                      </p:to>
                                    </p:set>
                                  </p:childTnLst>
                                </p:cTn>
                              </p:par>
                            </p:childTnLst>
                          </p:cTn>
                        </p:par>
                        <p:par>
                          <p:cTn id="141" fill="hold">
                            <p:stCondLst>
                              <p:cond delay="2400"/>
                            </p:stCondLst>
                            <p:childTnLst>
                              <p:par>
                                <p:cTn id="142" presetID="1" presetClass="entr" presetSubtype="0" fill="hold" nodeType="afterEffect">
                                  <p:stCondLst>
                                    <p:cond delay="100"/>
                                  </p:stCondLst>
                                  <p:childTnLst>
                                    <p:set>
                                      <p:cBhvr>
                                        <p:cTn id="143" dur="1" fill="hold">
                                          <p:stCondLst>
                                            <p:cond delay="0"/>
                                          </p:stCondLst>
                                        </p:cTn>
                                        <p:tgtEl>
                                          <p:spTgt spid="70"/>
                                        </p:tgtEl>
                                        <p:attrNameLst>
                                          <p:attrName>style.visibility</p:attrName>
                                        </p:attrNameLst>
                                      </p:cBhvr>
                                      <p:to>
                                        <p:strVal val="visible"/>
                                      </p:to>
                                    </p:set>
                                  </p:childTnLst>
                                </p:cTn>
                              </p:par>
                            </p:childTnLst>
                          </p:cTn>
                        </p:par>
                        <p:par>
                          <p:cTn id="144" fill="hold">
                            <p:stCondLst>
                              <p:cond delay="2500"/>
                            </p:stCondLst>
                            <p:childTnLst>
                              <p:par>
                                <p:cTn id="145" presetID="1" presetClass="entr" presetSubtype="0" fill="hold" nodeType="afterEffect">
                                  <p:stCondLst>
                                    <p:cond delay="100"/>
                                  </p:stCondLst>
                                  <p:childTnLst>
                                    <p:set>
                                      <p:cBhvr>
                                        <p:cTn id="146" dur="1" fill="hold">
                                          <p:stCondLst>
                                            <p:cond delay="0"/>
                                          </p:stCondLst>
                                        </p:cTn>
                                        <p:tgtEl>
                                          <p:spTgt spid="71"/>
                                        </p:tgtEl>
                                        <p:attrNameLst>
                                          <p:attrName>style.visibility</p:attrName>
                                        </p:attrNameLst>
                                      </p:cBhvr>
                                      <p:to>
                                        <p:strVal val="visible"/>
                                      </p:to>
                                    </p:set>
                                  </p:childTnLst>
                                </p:cTn>
                              </p:par>
                            </p:childTnLst>
                          </p:cTn>
                        </p:par>
                        <p:par>
                          <p:cTn id="147" fill="hold">
                            <p:stCondLst>
                              <p:cond delay="2600"/>
                            </p:stCondLst>
                            <p:childTnLst>
                              <p:par>
                                <p:cTn id="148" presetID="1" presetClass="entr" presetSubtype="0" fill="hold" nodeType="afterEffect">
                                  <p:stCondLst>
                                    <p:cond delay="100"/>
                                  </p:stCondLst>
                                  <p:childTnLst>
                                    <p:set>
                                      <p:cBhvr>
                                        <p:cTn id="149" dur="1" fill="hold">
                                          <p:stCondLst>
                                            <p:cond delay="0"/>
                                          </p:stCondLst>
                                        </p:cTn>
                                        <p:tgtEl>
                                          <p:spTgt spid="72"/>
                                        </p:tgtEl>
                                        <p:attrNameLst>
                                          <p:attrName>style.visibility</p:attrName>
                                        </p:attrNameLst>
                                      </p:cBhvr>
                                      <p:to>
                                        <p:strVal val="visible"/>
                                      </p:to>
                                    </p:set>
                                  </p:childTnLst>
                                </p:cTn>
                              </p:par>
                            </p:childTnLst>
                          </p:cTn>
                        </p:par>
                        <p:par>
                          <p:cTn id="150" fill="hold">
                            <p:stCondLst>
                              <p:cond delay="2700"/>
                            </p:stCondLst>
                            <p:childTnLst>
                              <p:par>
                                <p:cTn id="151" presetID="1" presetClass="entr" presetSubtype="0" fill="hold" nodeType="afterEffect">
                                  <p:stCondLst>
                                    <p:cond delay="100"/>
                                  </p:stCondLst>
                                  <p:childTnLst>
                                    <p:set>
                                      <p:cBhvr>
                                        <p:cTn id="152" dur="1" fill="hold">
                                          <p:stCondLst>
                                            <p:cond delay="0"/>
                                          </p:stCondLst>
                                        </p:cTn>
                                        <p:tgtEl>
                                          <p:spTgt spid="73"/>
                                        </p:tgtEl>
                                        <p:attrNameLst>
                                          <p:attrName>style.visibility</p:attrName>
                                        </p:attrNameLst>
                                      </p:cBhvr>
                                      <p:to>
                                        <p:strVal val="visible"/>
                                      </p:to>
                                    </p:set>
                                  </p:childTnLst>
                                </p:cTn>
                              </p:par>
                            </p:childTnLst>
                          </p:cTn>
                        </p:par>
                        <p:par>
                          <p:cTn id="153" fill="hold">
                            <p:stCondLst>
                              <p:cond delay="2800"/>
                            </p:stCondLst>
                            <p:childTnLst>
                              <p:par>
                                <p:cTn id="154" presetID="1" presetClass="entr" presetSubtype="0" fill="hold" nodeType="afterEffect">
                                  <p:stCondLst>
                                    <p:cond delay="100"/>
                                  </p:stCondLst>
                                  <p:childTnLst>
                                    <p:set>
                                      <p:cBhvr>
                                        <p:cTn id="155" dur="1" fill="hold">
                                          <p:stCondLst>
                                            <p:cond delay="0"/>
                                          </p:stCondLst>
                                        </p:cTn>
                                        <p:tgtEl>
                                          <p:spTgt spid="74"/>
                                        </p:tgtEl>
                                        <p:attrNameLst>
                                          <p:attrName>style.visibility</p:attrName>
                                        </p:attrNameLst>
                                      </p:cBhvr>
                                      <p:to>
                                        <p:strVal val="visible"/>
                                      </p:to>
                                    </p:set>
                                  </p:childTnLst>
                                </p:cTn>
                              </p:par>
                            </p:childTnLst>
                          </p:cTn>
                        </p:par>
                        <p:par>
                          <p:cTn id="156" fill="hold">
                            <p:stCondLst>
                              <p:cond delay="2900"/>
                            </p:stCondLst>
                            <p:childTnLst>
                              <p:par>
                                <p:cTn id="157" presetID="1" presetClass="entr" presetSubtype="0" fill="hold" nodeType="afterEffect">
                                  <p:stCondLst>
                                    <p:cond delay="100"/>
                                  </p:stCondLst>
                                  <p:childTnLst>
                                    <p:set>
                                      <p:cBhvr>
                                        <p:cTn id="158" dur="1" fill="hold">
                                          <p:stCondLst>
                                            <p:cond delay="0"/>
                                          </p:stCondLst>
                                        </p:cTn>
                                        <p:tgtEl>
                                          <p:spTgt spid="75"/>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79"/>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81"/>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allAtOnce" animBg="1"/>
      <p:bldP spid="37" grpId="0" animBg="1"/>
      <p:bldP spid="81" grpId="0" animBg="1"/>
      <p:bldP spid="82" grpId="0" animBg="1"/>
      <p:bldP spid="83" grpId="0" animBg="1"/>
      <p:bldP spid="84" grpId="0" animBg="1"/>
      <p:bldP spid="85" grpId="0"/>
      <p:bldP spid="86" grpId="0"/>
      <p:bldP spid="27" grpId="0" animBg="1"/>
      <p:bldP spid="91"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1DFDF58-67A5-40CF-88F6-16CCBC08B2AA}"/>
              </a:ext>
            </a:extLst>
          </p:cNvPr>
          <p:cNvSpPr>
            <a:spLocks noGrp="1"/>
          </p:cNvSpPr>
          <p:nvPr>
            <p:ph type="sldNum" sz="quarter" idx="12"/>
          </p:nvPr>
        </p:nvSpPr>
        <p:spPr/>
        <p:txBody>
          <a:bodyPr/>
          <a:lstStyle/>
          <a:p>
            <a:fld id="{CF75E164-ADA9-4644-A389-00DE81504F90}" type="slidenum">
              <a:rPr lang="en-US" smtClean="0"/>
              <a:t>6</a:t>
            </a:fld>
            <a:endParaRPr lang="en-US"/>
          </a:p>
        </p:txBody>
      </p:sp>
      <p:sp>
        <p:nvSpPr>
          <p:cNvPr id="9" name="TextBox 8">
            <a:extLst>
              <a:ext uri="{FF2B5EF4-FFF2-40B4-BE49-F238E27FC236}">
                <a16:creationId xmlns:a16="http://schemas.microsoft.com/office/drawing/2014/main" id="{50647339-7CD4-D966-14BD-093495867435}"/>
              </a:ext>
            </a:extLst>
          </p:cNvPr>
          <p:cNvSpPr txBox="1"/>
          <p:nvPr/>
        </p:nvSpPr>
        <p:spPr>
          <a:xfrm>
            <a:off x="3253563" y="1998921"/>
            <a:ext cx="184731" cy="369332"/>
          </a:xfrm>
          <a:prstGeom prst="rect">
            <a:avLst/>
          </a:prstGeom>
          <a:noFill/>
        </p:spPr>
        <p:txBody>
          <a:bodyPr wrap="none" rtlCol="0">
            <a:spAutoFit/>
          </a:bodyPr>
          <a:lstStyle/>
          <a:p>
            <a:endParaRPr lang="en-US" dirty="0"/>
          </a:p>
        </p:txBody>
      </p:sp>
      <p:sp>
        <p:nvSpPr>
          <p:cNvPr id="11" name="Content Placeholder 6">
            <a:extLst>
              <a:ext uri="{FF2B5EF4-FFF2-40B4-BE49-F238E27FC236}">
                <a16:creationId xmlns:a16="http://schemas.microsoft.com/office/drawing/2014/main" id="{D386B115-69DC-001E-6D0D-F68EEA1FC965}"/>
              </a:ext>
            </a:extLst>
          </p:cNvPr>
          <p:cNvSpPr txBox="1">
            <a:spLocks/>
          </p:cNvSpPr>
          <p:nvPr/>
        </p:nvSpPr>
        <p:spPr>
          <a:xfrm>
            <a:off x="247518" y="3000955"/>
            <a:ext cx="11166620" cy="15600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600"/>
              </a:spcBef>
              <a:buNone/>
            </a:pPr>
            <a:r>
              <a:rPr lang="en-US" sz="2000" dirty="0">
                <a:solidFill>
                  <a:srgbClr val="002060"/>
                </a:solidFill>
                <a:latin typeface="Segoe UI" panose="020B0502040204020203" pitchFamily="34" charset="0"/>
                <a:cs typeface="Segoe UI" panose="020B0502040204020203" pitchFamily="34" charset="0"/>
              </a:rPr>
              <a:t>Primary output</a:t>
            </a:r>
          </a:p>
          <a:p>
            <a:pPr>
              <a:lnSpc>
                <a:spcPct val="110000"/>
              </a:lnSpc>
              <a:spcBef>
                <a:spcPts val="600"/>
              </a:spcBef>
            </a:pPr>
            <a:r>
              <a:rPr lang="en-US" sz="1800" dirty="0">
                <a:latin typeface="Segoe UI" panose="020B0502040204020203" pitchFamily="34" charset="0"/>
                <a:cs typeface="Segoe UI" panose="020B0502040204020203" pitchFamily="34" charset="0"/>
              </a:rPr>
              <a:t>Time-continuous global fields of CO2, CH4 and N2O concentrations;</a:t>
            </a:r>
          </a:p>
          <a:p>
            <a:pPr>
              <a:lnSpc>
                <a:spcPct val="110000"/>
              </a:lnSpc>
              <a:spcBef>
                <a:spcPts val="600"/>
              </a:spcBef>
            </a:pPr>
            <a:r>
              <a:rPr lang="en-US" sz="1800" dirty="0">
                <a:highlight>
                  <a:srgbClr val="00FF00"/>
                </a:highlight>
                <a:latin typeface="Segoe UI" panose="020B0502040204020203" pitchFamily="34" charset="0"/>
                <a:cs typeface="Segoe UI" panose="020B0502040204020203" pitchFamily="34" charset="0"/>
              </a:rPr>
              <a:t> Consolidated, top-down, monthly estimates of GHG fluxes at (initial) global 100 by 100 km resolution (1 by 1 km will become possible);</a:t>
            </a:r>
          </a:p>
        </p:txBody>
      </p:sp>
      <p:sp>
        <p:nvSpPr>
          <p:cNvPr id="12" name="Rectangle 11">
            <a:extLst>
              <a:ext uri="{FF2B5EF4-FFF2-40B4-BE49-F238E27FC236}">
                <a16:creationId xmlns:a16="http://schemas.microsoft.com/office/drawing/2014/main" id="{AEE78533-7B9A-AD5F-2DE5-3008EB120E99}"/>
              </a:ext>
            </a:extLst>
          </p:cNvPr>
          <p:cNvSpPr/>
          <p:nvPr/>
        </p:nvSpPr>
        <p:spPr>
          <a:xfrm>
            <a:off x="236690" y="250845"/>
            <a:ext cx="11955310" cy="830997"/>
          </a:xfrm>
          <a:prstGeom prst="rect">
            <a:avLst/>
          </a:prstGeom>
        </p:spPr>
        <p:txBody>
          <a:bodyPr wrap="square">
            <a:spAutoFit/>
          </a:bodyPr>
          <a:lstStyle/>
          <a:p>
            <a:r>
              <a:rPr lang="es-CO" sz="2400" dirty="0">
                <a:solidFill>
                  <a:srgbClr val="002060"/>
                </a:solidFill>
                <a:latin typeface="Segoe UI" panose="020B0502040204020203" pitchFamily="34" charset="0"/>
                <a:cs typeface="Segoe UI" panose="020B0502040204020203" pitchFamily="34" charset="0"/>
              </a:rPr>
              <a:t>WMO and </a:t>
            </a:r>
            <a:r>
              <a:rPr lang="es-CO" sz="2400" dirty="0" err="1">
                <a:solidFill>
                  <a:srgbClr val="002060"/>
                </a:solidFill>
                <a:latin typeface="Segoe UI" panose="020B0502040204020203" pitchFamily="34" charset="0"/>
                <a:cs typeface="Segoe UI" panose="020B0502040204020203" pitchFamily="34" charset="0"/>
              </a:rPr>
              <a:t>partners</a:t>
            </a:r>
            <a:r>
              <a:rPr lang="es-CO" sz="2400" dirty="0">
                <a:solidFill>
                  <a:srgbClr val="002060"/>
                </a:solidFill>
                <a:latin typeface="Segoe UI" panose="020B0502040204020203" pitchFamily="34" charset="0"/>
                <a:cs typeface="Segoe UI" panose="020B0502040204020203" pitchFamily="34" charset="0"/>
              </a:rPr>
              <a:t> are </a:t>
            </a:r>
            <a:r>
              <a:rPr lang="es-CO" sz="2400" dirty="0" err="1">
                <a:solidFill>
                  <a:srgbClr val="002060"/>
                </a:solidFill>
                <a:latin typeface="Segoe UI" panose="020B0502040204020203" pitchFamily="34" charset="0"/>
                <a:cs typeface="Segoe UI" panose="020B0502040204020203" pitchFamily="34" charset="0"/>
              </a:rPr>
              <a:t>developing</a:t>
            </a:r>
            <a:r>
              <a:rPr lang="es-CO" sz="2400" dirty="0">
                <a:solidFill>
                  <a:srgbClr val="002060"/>
                </a:solidFill>
                <a:latin typeface="Segoe UI" panose="020B0502040204020203" pitchFamily="34" charset="0"/>
                <a:cs typeface="Segoe UI" panose="020B0502040204020203" pitchFamily="34" charset="0"/>
              </a:rPr>
              <a:t> top-</a:t>
            </a:r>
            <a:r>
              <a:rPr lang="es-CO" sz="2400" dirty="0" err="1">
                <a:solidFill>
                  <a:srgbClr val="002060"/>
                </a:solidFill>
                <a:latin typeface="Segoe UI" panose="020B0502040204020203" pitchFamily="34" charset="0"/>
                <a:cs typeface="Segoe UI" panose="020B0502040204020203" pitchFamily="34" charset="0"/>
              </a:rPr>
              <a:t>down</a:t>
            </a:r>
            <a:r>
              <a:rPr lang="es-CO" sz="2400" dirty="0">
                <a:solidFill>
                  <a:srgbClr val="002060"/>
                </a:solidFill>
                <a:latin typeface="Segoe UI" panose="020B0502040204020203" pitchFamily="34" charset="0"/>
                <a:cs typeface="Segoe UI" panose="020B0502040204020203" pitchFamily="34" charset="0"/>
              </a:rPr>
              <a:t> </a:t>
            </a:r>
            <a:r>
              <a:rPr lang="es-CO" sz="2400" dirty="0" err="1">
                <a:solidFill>
                  <a:srgbClr val="002060"/>
                </a:solidFill>
                <a:latin typeface="Segoe UI" panose="020B0502040204020203" pitchFamily="34" charset="0"/>
                <a:cs typeface="Segoe UI" panose="020B0502040204020203" pitchFamily="34" charset="0"/>
              </a:rPr>
              <a:t>greenhouse</a:t>
            </a:r>
            <a:r>
              <a:rPr lang="es-CO" sz="2400" dirty="0">
                <a:solidFill>
                  <a:srgbClr val="002060"/>
                </a:solidFill>
                <a:latin typeface="Segoe UI" panose="020B0502040204020203" pitchFamily="34" charset="0"/>
                <a:cs typeface="Segoe UI" panose="020B0502040204020203" pitchFamily="34" charset="0"/>
              </a:rPr>
              <a:t> gas </a:t>
            </a:r>
            <a:r>
              <a:rPr lang="es-CO" sz="2400" dirty="0" err="1">
                <a:solidFill>
                  <a:srgbClr val="002060"/>
                </a:solidFill>
                <a:latin typeface="Segoe UI" panose="020B0502040204020203" pitchFamily="34" charset="0"/>
                <a:cs typeface="Segoe UI" panose="020B0502040204020203" pitchFamily="34" charset="0"/>
              </a:rPr>
              <a:t>monitoring</a:t>
            </a:r>
            <a:r>
              <a:rPr lang="es-CO" sz="2400" dirty="0">
                <a:solidFill>
                  <a:srgbClr val="002060"/>
                </a:solidFill>
                <a:latin typeface="Segoe UI" panose="020B0502040204020203" pitchFamily="34" charset="0"/>
                <a:cs typeface="Segoe UI" panose="020B0502040204020203" pitchFamily="34" charset="0"/>
              </a:rPr>
              <a:t> </a:t>
            </a:r>
            <a:r>
              <a:rPr lang="es-CO" sz="2400" dirty="0" err="1">
                <a:solidFill>
                  <a:srgbClr val="002060"/>
                </a:solidFill>
                <a:latin typeface="Segoe UI" panose="020B0502040204020203" pitchFamily="34" charset="0"/>
                <a:cs typeface="Segoe UI" panose="020B0502040204020203" pitchFamily="34" charset="0"/>
              </a:rPr>
              <a:t>framework</a:t>
            </a:r>
            <a:r>
              <a:rPr lang="es-CO" sz="2400" dirty="0">
                <a:solidFill>
                  <a:srgbClr val="002060"/>
                </a:solidFill>
                <a:latin typeface="Segoe UI" panose="020B0502040204020203" pitchFamily="34" charset="0"/>
                <a:cs typeface="Segoe UI" panose="020B0502040204020203" pitchFamily="34" charset="0"/>
              </a:rPr>
              <a:t>, </a:t>
            </a:r>
            <a:r>
              <a:rPr lang="es-CO" sz="2400" dirty="0" err="1">
                <a:solidFill>
                  <a:srgbClr val="002060"/>
                </a:solidFill>
                <a:latin typeface="Segoe UI" panose="020B0502040204020203" pitchFamily="34" charset="0"/>
                <a:cs typeface="Segoe UI" panose="020B0502040204020203" pitchFamily="34" charset="0"/>
              </a:rPr>
              <a:t>building</a:t>
            </a:r>
            <a:r>
              <a:rPr lang="es-CO" sz="2400" dirty="0">
                <a:solidFill>
                  <a:srgbClr val="002060"/>
                </a:solidFill>
                <a:latin typeface="Segoe UI" panose="020B0502040204020203" pitchFamily="34" charset="0"/>
                <a:cs typeface="Segoe UI" panose="020B0502040204020203" pitchFamily="34" charset="0"/>
              </a:rPr>
              <a:t> </a:t>
            </a:r>
            <a:r>
              <a:rPr lang="es-CO" sz="2400" dirty="0" err="1">
                <a:solidFill>
                  <a:srgbClr val="002060"/>
                </a:solidFill>
                <a:latin typeface="Segoe UI" panose="020B0502040204020203" pitchFamily="34" charset="0"/>
                <a:cs typeface="Segoe UI" panose="020B0502040204020203" pitchFamily="34" charset="0"/>
              </a:rPr>
              <a:t>on</a:t>
            </a:r>
            <a:r>
              <a:rPr lang="es-CO" sz="2400" dirty="0">
                <a:solidFill>
                  <a:srgbClr val="002060"/>
                </a:solidFill>
                <a:latin typeface="Segoe UI" panose="020B0502040204020203" pitchFamily="34" charset="0"/>
                <a:cs typeface="Segoe UI" panose="020B0502040204020203" pitchFamily="34" charset="0"/>
              </a:rPr>
              <a:t> </a:t>
            </a:r>
            <a:r>
              <a:rPr lang="es-CO" sz="2400" dirty="0" err="1">
                <a:solidFill>
                  <a:srgbClr val="002060"/>
                </a:solidFill>
                <a:latin typeface="Segoe UI" panose="020B0502040204020203" pitchFamily="34" charset="0"/>
                <a:cs typeface="Segoe UI" panose="020B0502040204020203" pitchFamily="34" charset="0"/>
              </a:rPr>
              <a:t>existing</a:t>
            </a:r>
            <a:r>
              <a:rPr lang="es-CO" sz="2400" dirty="0">
                <a:solidFill>
                  <a:srgbClr val="002060"/>
                </a:solidFill>
                <a:latin typeface="Segoe UI" panose="020B0502040204020203" pitchFamily="34" charset="0"/>
                <a:cs typeface="Segoe UI" panose="020B0502040204020203" pitchFamily="34" charset="0"/>
              </a:rPr>
              <a:t> </a:t>
            </a:r>
            <a:r>
              <a:rPr lang="es-CO" sz="2400" dirty="0" err="1">
                <a:solidFill>
                  <a:srgbClr val="002060"/>
                </a:solidFill>
                <a:latin typeface="Segoe UI" panose="020B0502040204020203" pitchFamily="34" charset="0"/>
                <a:cs typeface="Segoe UI" panose="020B0502040204020203" pitchFamily="34" charset="0"/>
              </a:rPr>
              <a:t>elements</a:t>
            </a:r>
            <a:r>
              <a:rPr lang="es-CO" sz="2400" dirty="0">
                <a:solidFill>
                  <a:srgbClr val="002060"/>
                </a:solidFill>
                <a:latin typeface="Segoe UI" panose="020B0502040204020203" pitchFamily="34" charset="0"/>
                <a:cs typeface="Segoe UI" panose="020B0502040204020203" pitchFamily="34" charset="0"/>
              </a:rPr>
              <a:t> and 60+ </a:t>
            </a:r>
            <a:r>
              <a:rPr lang="es-CO" sz="2400" dirty="0" err="1">
                <a:solidFill>
                  <a:srgbClr val="002060"/>
                </a:solidFill>
                <a:latin typeface="Segoe UI" panose="020B0502040204020203" pitchFamily="34" charset="0"/>
                <a:cs typeface="Segoe UI" panose="020B0502040204020203" pitchFamily="34" charset="0"/>
              </a:rPr>
              <a:t>years</a:t>
            </a:r>
            <a:r>
              <a:rPr lang="es-CO" sz="2400" dirty="0">
                <a:solidFill>
                  <a:srgbClr val="002060"/>
                </a:solidFill>
                <a:latin typeface="Segoe UI" panose="020B0502040204020203" pitchFamily="34" charset="0"/>
                <a:cs typeface="Segoe UI" panose="020B0502040204020203" pitchFamily="34" charset="0"/>
              </a:rPr>
              <a:t> </a:t>
            </a:r>
            <a:r>
              <a:rPr lang="es-CO" sz="2400" dirty="0" err="1">
                <a:solidFill>
                  <a:srgbClr val="002060"/>
                </a:solidFill>
                <a:latin typeface="Segoe UI" panose="020B0502040204020203" pitchFamily="34" charset="0"/>
                <a:cs typeface="Segoe UI" panose="020B0502040204020203" pitchFamily="34" charset="0"/>
              </a:rPr>
              <a:t>of</a:t>
            </a:r>
            <a:r>
              <a:rPr lang="es-CO" sz="2400" dirty="0">
                <a:solidFill>
                  <a:srgbClr val="002060"/>
                </a:solidFill>
                <a:latin typeface="Segoe UI" panose="020B0502040204020203" pitchFamily="34" charset="0"/>
                <a:cs typeface="Segoe UI" panose="020B0502040204020203" pitchFamily="34" charset="0"/>
              </a:rPr>
              <a:t>  </a:t>
            </a:r>
            <a:r>
              <a:rPr lang="es-CO" sz="2400" dirty="0" err="1">
                <a:solidFill>
                  <a:srgbClr val="002060"/>
                </a:solidFill>
                <a:latin typeface="Segoe UI" panose="020B0502040204020203" pitchFamily="34" charset="0"/>
                <a:cs typeface="Segoe UI" panose="020B0502040204020203" pitchFamily="34" charset="0"/>
              </a:rPr>
              <a:t>weather</a:t>
            </a:r>
            <a:r>
              <a:rPr lang="es-CO" sz="2400" dirty="0">
                <a:solidFill>
                  <a:srgbClr val="002060"/>
                </a:solidFill>
                <a:latin typeface="Segoe UI" panose="020B0502040204020203" pitchFamily="34" charset="0"/>
                <a:cs typeface="Segoe UI" panose="020B0502040204020203" pitchFamily="34" charset="0"/>
              </a:rPr>
              <a:t>/</a:t>
            </a:r>
            <a:r>
              <a:rPr lang="es-CO" sz="2400" dirty="0" err="1">
                <a:solidFill>
                  <a:srgbClr val="002060"/>
                </a:solidFill>
                <a:latin typeface="Segoe UI" panose="020B0502040204020203" pitchFamily="34" charset="0"/>
                <a:cs typeface="Segoe UI" panose="020B0502040204020203" pitchFamily="34" charset="0"/>
              </a:rPr>
              <a:t>climate</a:t>
            </a:r>
            <a:r>
              <a:rPr lang="es-CO" sz="2400" dirty="0">
                <a:solidFill>
                  <a:srgbClr val="002060"/>
                </a:solidFill>
                <a:latin typeface="Segoe UI" panose="020B0502040204020203" pitchFamily="34" charset="0"/>
                <a:cs typeface="Segoe UI" panose="020B0502040204020203" pitchFamily="34" charset="0"/>
              </a:rPr>
              <a:t> </a:t>
            </a:r>
            <a:r>
              <a:rPr lang="es-CO" sz="2400" dirty="0" err="1">
                <a:solidFill>
                  <a:srgbClr val="002060"/>
                </a:solidFill>
                <a:latin typeface="Segoe UI" panose="020B0502040204020203" pitchFamily="34" charset="0"/>
                <a:cs typeface="Segoe UI" panose="020B0502040204020203" pitchFamily="34" charset="0"/>
              </a:rPr>
              <a:t>experience</a:t>
            </a:r>
            <a:endParaRPr lang="en-US" sz="2400" dirty="0">
              <a:solidFill>
                <a:srgbClr val="002060"/>
              </a:solidFill>
              <a:latin typeface="Segoe UI" panose="020B0502040204020203" pitchFamily="34" charset="0"/>
              <a:cs typeface="Segoe UI" panose="020B0502040204020203" pitchFamily="34" charset="0"/>
            </a:endParaRPr>
          </a:p>
        </p:txBody>
      </p:sp>
      <p:sp>
        <p:nvSpPr>
          <p:cNvPr id="2" name="Content Placeholder 6">
            <a:extLst>
              <a:ext uri="{FF2B5EF4-FFF2-40B4-BE49-F238E27FC236}">
                <a16:creationId xmlns:a16="http://schemas.microsoft.com/office/drawing/2014/main" id="{BA61B302-5698-E685-5B4C-0115978BF968}"/>
              </a:ext>
            </a:extLst>
          </p:cNvPr>
          <p:cNvSpPr txBox="1">
            <a:spLocks/>
          </p:cNvSpPr>
          <p:nvPr/>
        </p:nvSpPr>
        <p:spPr>
          <a:xfrm>
            <a:off x="236690" y="4514806"/>
            <a:ext cx="11117109" cy="37742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600"/>
              </a:spcBef>
              <a:buNone/>
            </a:pPr>
            <a:r>
              <a:rPr lang="en-US" sz="2000" dirty="0">
                <a:solidFill>
                  <a:srgbClr val="002060"/>
                </a:solidFill>
                <a:latin typeface="Segoe UI" panose="020B0502040204020203" pitchFamily="34" charset="0"/>
                <a:cs typeface="Segoe UI" panose="020B0502040204020203" pitchFamily="34" charset="0"/>
              </a:rPr>
              <a:t>Users of GGMI output</a:t>
            </a:r>
            <a:endParaRPr lang="en-US" sz="2000" dirty="0">
              <a:latin typeface="Segoe UI" panose="020B0502040204020203" pitchFamily="34" charset="0"/>
              <a:cs typeface="Segoe UI" panose="020B0502040204020203" pitchFamily="34" charset="0"/>
            </a:endParaRPr>
          </a:p>
          <a:p>
            <a:pPr>
              <a:lnSpc>
                <a:spcPct val="110000"/>
              </a:lnSpc>
              <a:spcBef>
                <a:spcPts val="600"/>
              </a:spcBef>
            </a:pPr>
            <a:r>
              <a:rPr lang="en-US" sz="1800" dirty="0">
                <a:latin typeface="Segoe UI" panose="020B0502040204020203" pitchFamily="34" charset="0"/>
                <a:cs typeface="Segoe UI" panose="020B0502040204020203" pitchFamily="34" charset="0"/>
              </a:rPr>
              <a:t>Parties to the Paris Agreement (Global </a:t>
            </a:r>
            <a:r>
              <a:rPr lang="en-US" sz="1800" dirty="0" err="1">
                <a:latin typeface="Segoe UI" panose="020B0502040204020203" pitchFamily="34" charset="0"/>
                <a:cs typeface="Segoe UI" panose="020B0502040204020203" pitchFamily="34" charset="0"/>
              </a:rPr>
              <a:t>Stocktake</a:t>
            </a:r>
            <a:r>
              <a:rPr lang="en-US" sz="1800" dirty="0">
                <a:latin typeface="Segoe UI" panose="020B0502040204020203" pitchFamily="34" charset="0"/>
                <a:cs typeface="Segoe UI" panose="020B0502040204020203" pitchFamily="34" charset="0"/>
              </a:rPr>
              <a:t>); </a:t>
            </a:r>
          </a:p>
          <a:p>
            <a:pPr>
              <a:lnSpc>
                <a:spcPct val="110000"/>
              </a:lnSpc>
              <a:spcBef>
                <a:spcPts val="600"/>
              </a:spcBef>
            </a:pPr>
            <a:r>
              <a:rPr lang="en-US" sz="1800" dirty="0">
                <a:latin typeface="Segoe UI" panose="020B0502040204020203" pitchFamily="34" charset="0"/>
                <a:cs typeface="Segoe UI" panose="020B0502040204020203" pitchFamily="34" charset="0"/>
              </a:rPr>
              <a:t>Regional and local users, e.g. via IG3IS;</a:t>
            </a:r>
          </a:p>
          <a:p>
            <a:pPr>
              <a:lnSpc>
                <a:spcPct val="110000"/>
              </a:lnSpc>
              <a:spcBef>
                <a:spcPts val="600"/>
              </a:spcBef>
            </a:pPr>
            <a:r>
              <a:rPr lang="en-US" sz="1800" dirty="0">
                <a:latin typeface="Segoe UI" panose="020B0502040204020203" pitchFamily="34" charset="0"/>
                <a:cs typeface="Segoe UI" panose="020B0502040204020203" pitchFamily="34" charset="0"/>
              </a:rPr>
              <a:t>Participants in voluntary carbon markets, ;</a:t>
            </a:r>
          </a:p>
          <a:p>
            <a:pPr>
              <a:lnSpc>
                <a:spcPct val="110000"/>
              </a:lnSpc>
              <a:spcBef>
                <a:spcPts val="600"/>
              </a:spcBef>
            </a:pPr>
            <a:r>
              <a:rPr lang="en-US" sz="1800" dirty="0">
                <a:latin typeface="Segoe UI" panose="020B0502040204020203" pitchFamily="34" charset="0"/>
                <a:cs typeface="Segoe UI" panose="020B0502040204020203" pitchFamily="34" charset="0"/>
              </a:rPr>
              <a:t>Scientific community working on GHG budgets;</a:t>
            </a:r>
          </a:p>
          <a:p>
            <a:pPr>
              <a:lnSpc>
                <a:spcPct val="110000"/>
              </a:lnSpc>
              <a:spcBef>
                <a:spcPts val="600"/>
              </a:spcBef>
            </a:pPr>
            <a:r>
              <a:rPr lang="en-US" sz="1800" dirty="0">
                <a:latin typeface="Segoe UI" panose="020B0502040204020203" pitchFamily="34" charset="0"/>
                <a:cs typeface="Segoe UI" panose="020B0502040204020203" pitchFamily="34" charset="0"/>
              </a:rPr>
              <a:t>IPCC, for emissions pathways, future scenarios</a:t>
            </a:r>
            <a:r>
              <a:rPr lang="en-US" sz="1900" dirty="0">
                <a:latin typeface="Segoe UI" panose="020B0502040204020203" pitchFamily="34" charset="0"/>
                <a:cs typeface="Segoe UI" panose="020B0502040204020203" pitchFamily="34" charset="0"/>
              </a:rPr>
              <a:t>;</a:t>
            </a:r>
            <a:endParaRPr lang="es-CO" sz="1900" dirty="0">
              <a:latin typeface="Segoe UI" panose="020B0502040204020203" pitchFamily="34" charset="0"/>
              <a:cs typeface="Segoe UI" panose="020B0502040204020203" pitchFamily="34" charset="0"/>
            </a:endParaRPr>
          </a:p>
        </p:txBody>
      </p:sp>
      <p:sp>
        <p:nvSpPr>
          <p:cNvPr id="6" name="Content Placeholder 6">
            <a:extLst>
              <a:ext uri="{FF2B5EF4-FFF2-40B4-BE49-F238E27FC236}">
                <a16:creationId xmlns:a16="http://schemas.microsoft.com/office/drawing/2014/main" id="{499963BB-E541-60DD-2419-EAD0D71A0399}"/>
              </a:ext>
            </a:extLst>
          </p:cNvPr>
          <p:cNvSpPr txBox="1">
            <a:spLocks/>
          </p:cNvSpPr>
          <p:nvPr/>
        </p:nvSpPr>
        <p:spPr>
          <a:xfrm>
            <a:off x="250018" y="1105545"/>
            <a:ext cx="11166620" cy="15600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600"/>
              </a:spcBef>
              <a:buNone/>
            </a:pPr>
            <a:r>
              <a:rPr lang="en-US" sz="2000" dirty="0">
                <a:solidFill>
                  <a:srgbClr val="002060"/>
                </a:solidFill>
                <a:latin typeface="Segoe UI" panose="020B0502040204020203" pitchFamily="34" charset="0"/>
                <a:cs typeface="Segoe UI" panose="020B0502040204020203" pitchFamily="34" charset="0"/>
              </a:rPr>
              <a:t>Key components</a:t>
            </a:r>
          </a:p>
          <a:p>
            <a:pPr>
              <a:lnSpc>
                <a:spcPct val="110000"/>
              </a:lnSpc>
              <a:spcBef>
                <a:spcPts val="600"/>
              </a:spcBef>
            </a:pPr>
            <a:r>
              <a:rPr lang="en-US" sz="1800" dirty="0">
                <a:latin typeface="Segoe UI" panose="020B0502040204020203" pitchFamily="34" charset="0"/>
                <a:cs typeface="Segoe UI" panose="020B0502040204020203" pitchFamily="34" charset="0"/>
              </a:rPr>
              <a:t>Integrated global observing system (both surface- and space-based)</a:t>
            </a:r>
          </a:p>
          <a:p>
            <a:pPr>
              <a:lnSpc>
                <a:spcPct val="110000"/>
              </a:lnSpc>
              <a:spcBef>
                <a:spcPts val="600"/>
              </a:spcBef>
            </a:pPr>
            <a:r>
              <a:rPr lang="en-US" sz="1800" dirty="0">
                <a:latin typeface="Segoe UI" panose="020B0502040204020203" pitchFamily="34" charset="0"/>
                <a:cs typeface="Segoe UI" panose="020B0502040204020203" pitchFamily="34" charset="0"/>
              </a:rPr>
              <a:t>Near-real time international exchange of all observations; </a:t>
            </a:r>
          </a:p>
          <a:p>
            <a:pPr>
              <a:lnSpc>
                <a:spcPct val="110000"/>
              </a:lnSpc>
              <a:spcBef>
                <a:spcPts val="600"/>
              </a:spcBef>
            </a:pPr>
            <a:r>
              <a:rPr lang="en-US" sz="1800" dirty="0">
                <a:latin typeface="Segoe UI" panose="020B0502040204020203" pitchFamily="34" charset="0"/>
                <a:cs typeface="Segoe UI" panose="020B0502040204020203" pitchFamily="34" charset="0"/>
              </a:rPr>
              <a:t>24/7 operational GHG modeling (multiple model systems), converting observations into flux estimates;</a:t>
            </a:r>
          </a:p>
          <a:p>
            <a:pPr>
              <a:lnSpc>
                <a:spcPct val="110000"/>
              </a:lnSpc>
              <a:spcBef>
                <a:spcPts val="600"/>
              </a:spcBef>
            </a:pPr>
            <a:r>
              <a:rPr lang="en-US" sz="1800" dirty="0">
                <a:highlight>
                  <a:srgbClr val="00FF00"/>
                </a:highlight>
                <a:latin typeface="Segoe UI" panose="020B0502040204020203" pitchFamily="34" charset="0"/>
                <a:cs typeface="Segoe UI" panose="020B0502040204020203" pitchFamily="34" charset="0"/>
              </a:rPr>
              <a:t>Routine internationally coordinated intercomparison and verification of model output;</a:t>
            </a:r>
          </a:p>
          <a:p>
            <a:pPr>
              <a:lnSpc>
                <a:spcPct val="110000"/>
              </a:lnSpc>
              <a:spcBef>
                <a:spcPts val="600"/>
              </a:spcBef>
            </a:pPr>
            <a:endParaRPr lang="en-US" sz="1800" dirty="0">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49734553-6576-650C-E78E-8C9A6BB45D52}"/>
              </a:ext>
            </a:extLst>
          </p:cNvPr>
          <p:cNvSpPr txBox="1"/>
          <p:nvPr/>
        </p:nvSpPr>
        <p:spPr>
          <a:xfrm>
            <a:off x="5264456" y="4283028"/>
            <a:ext cx="6803045" cy="2400657"/>
          </a:xfrm>
          <a:prstGeom prst="rect">
            <a:avLst/>
          </a:prstGeom>
          <a:solidFill>
            <a:srgbClr val="153CD5"/>
          </a:solidFill>
          <a:ln w="15875">
            <a:noFill/>
          </a:ln>
        </p:spPr>
        <p:txBody>
          <a:bodyPr wrap="square" rtlCol="0">
            <a:spAutoFit/>
          </a:bodyPr>
          <a:lstStyle/>
          <a:p>
            <a:pPr>
              <a:spcAft>
                <a:spcPts val="400"/>
              </a:spcAft>
            </a:pPr>
            <a:r>
              <a:rPr lang="en-US" sz="2000" dirty="0">
                <a:solidFill>
                  <a:schemeClr val="bg1"/>
                </a:solidFill>
                <a:latin typeface="Segoe UI" panose="020B0502040204020203" pitchFamily="34" charset="0"/>
                <a:cs typeface="Segoe UI" panose="020B0502040204020203" pitchFamily="34" charset="0"/>
                <a:sym typeface="Avenir Roman"/>
              </a:rPr>
              <a:t>In order to provide authoritative data to UNFCCC Parties and other users, </a:t>
            </a:r>
            <a:r>
              <a:rPr lang="en-US" sz="2000" u="sng" dirty="0">
                <a:solidFill>
                  <a:schemeClr val="bg1"/>
                </a:solidFill>
                <a:latin typeface="Segoe UI" panose="020B0502040204020203" pitchFamily="34" charset="0"/>
                <a:cs typeface="Segoe UI" panose="020B0502040204020203" pitchFamily="34" charset="0"/>
                <a:sym typeface="Avenir Roman"/>
              </a:rPr>
              <a:t>GHG monitoring must be conducted</a:t>
            </a:r>
          </a:p>
          <a:p>
            <a:pPr marL="342900" indent="-342900">
              <a:spcAft>
                <a:spcPts val="400"/>
              </a:spcAft>
              <a:buFont typeface="Arial" panose="020B0604020202020204" pitchFamily="34" charset="0"/>
              <a:buChar char="•"/>
            </a:pPr>
            <a:r>
              <a:rPr lang="en-US" sz="2000" u="sng" dirty="0">
                <a:solidFill>
                  <a:schemeClr val="bg1"/>
                </a:solidFill>
                <a:latin typeface="Segoe UI" panose="020B0502040204020203" pitchFamily="34" charset="0"/>
                <a:cs typeface="Segoe UI" panose="020B0502040204020203" pitchFamily="34" charset="0"/>
                <a:sym typeface="Avenir Roman"/>
              </a:rPr>
              <a:t>Openly</a:t>
            </a:r>
            <a:r>
              <a:rPr lang="en-US" sz="2000" dirty="0">
                <a:solidFill>
                  <a:schemeClr val="bg1"/>
                </a:solidFill>
                <a:latin typeface="Segoe UI" panose="020B0502040204020203" pitchFamily="34" charset="0"/>
                <a:cs typeface="Segoe UI" panose="020B0502040204020203" pitchFamily="34" charset="0"/>
                <a:sym typeface="Avenir Roman"/>
              </a:rPr>
              <a:t> - with participation from all interested Parties;</a:t>
            </a:r>
          </a:p>
          <a:p>
            <a:pPr marL="342900" indent="-342900">
              <a:spcAft>
                <a:spcPts val="400"/>
              </a:spcAft>
              <a:buFont typeface="Arial" panose="020B0604020202020204" pitchFamily="34" charset="0"/>
              <a:buChar char="•"/>
            </a:pPr>
            <a:r>
              <a:rPr lang="en-US" sz="2000" u="sng" dirty="0">
                <a:solidFill>
                  <a:schemeClr val="bg1"/>
                </a:solidFill>
                <a:latin typeface="Segoe UI" panose="020B0502040204020203" pitchFamily="34" charset="0"/>
                <a:cs typeface="Segoe UI" panose="020B0502040204020203" pitchFamily="34" charset="0"/>
                <a:sym typeface="Avenir Roman"/>
              </a:rPr>
              <a:t>Transparently</a:t>
            </a:r>
            <a:r>
              <a:rPr lang="en-US" sz="2000" dirty="0">
                <a:solidFill>
                  <a:schemeClr val="bg1"/>
                </a:solidFill>
                <a:latin typeface="Segoe UI" panose="020B0502040204020203" pitchFamily="34" charset="0"/>
                <a:cs typeface="Segoe UI" panose="020B0502040204020203" pitchFamily="34" charset="0"/>
                <a:sym typeface="Avenir Roman"/>
              </a:rPr>
              <a:t> – with free and unrestricted access to all input and output data as well as verification results;</a:t>
            </a:r>
          </a:p>
          <a:p>
            <a:pPr marL="342900" indent="-342900">
              <a:spcAft>
                <a:spcPts val="400"/>
              </a:spcAft>
              <a:buFont typeface="Arial" panose="020B0604020202020204" pitchFamily="34" charset="0"/>
              <a:buChar char="•"/>
            </a:pPr>
            <a:r>
              <a:rPr lang="en-US" sz="2000" dirty="0">
                <a:solidFill>
                  <a:schemeClr val="bg1"/>
                </a:solidFill>
                <a:latin typeface="Segoe UI" panose="020B0502040204020203" pitchFamily="34" charset="0"/>
                <a:cs typeface="Segoe UI" panose="020B0502040204020203" pitchFamily="34" charset="0"/>
                <a:sym typeface="Avenir Roman"/>
              </a:rPr>
              <a:t>Using documented (preferably published) methodologies and algorithms.</a:t>
            </a:r>
          </a:p>
        </p:txBody>
      </p:sp>
    </p:spTree>
    <p:extLst>
      <p:ext uri="{BB962C8B-B14F-4D97-AF65-F5344CB8AC3E}">
        <p14:creationId xmlns:p14="http://schemas.microsoft.com/office/powerpoint/2010/main" val="121122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6"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1DFDF58-67A5-40CF-88F6-16CCBC08B2AA}"/>
              </a:ext>
            </a:extLst>
          </p:cNvPr>
          <p:cNvSpPr>
            <a:spLocks noGrp="1"/>
          </p:cNvSpPr>
          <p:nvPr>
            <p:ph type="sldNum" sz="quarter" idx="12"/>
          </p:nvPr>
        </p:nvSpPr>
        <p:spPr/>
        <p:txBody>
          <a:bodyPr/>
          <a:lstStyle/>
          <a:p>
            <a:fld id="{CF75E164-ADA9-4644-A389-00DE81504F90}" type="slidenum">
              <a:rPr lang="en-US" smtClean="0"/>
              <a:t>7</a:t>
            </a:fld>
            <a:endParaRPr lang="en-US"/>
          </a:p>
        </p:txBody>
      </p:sp>
      <p:sp>
        <p:nvSpPr>
          <p:cNvPr id="9" name="TextBox 8">
            <a:extLst>
              <a:ext uri="{FF2B5EF4-FFF2-40B4-BE49-F238E27FC236}">
                <a16:creationId xmlns:a16="http://schemas.microsoft.com/office/drawing/2014/main" id="{50647339-7CD4-D966-14BD-093495867435}"/>
              </a:ext>
            </a:extLst>
          </p:cNvPr>
          <p:cNvSpPr txBox="1"/>
          <p:nvPr/>
        </p:nvSpPr>
        <p:spPr>
          <a:xfrm>
            <a:off x="3253563" y="1998921"/>
            <a:ext cx="184731" cy="369332"/>
          </a:xfrm>
          <a:prstGeom prst="rect">
            <a:avLst/>
          </a:prstGeom>
          <a:noFill/>
        </p:spPr>
        <p:txBody>
          <a:bodyPr wrap="none" rtlCol="0">
            <a:spAutoFit/>
          </a:bodyPr>
          <a:lstStyle/>
          <a:p>
            <a:endParaRPr lang="en-US" dirty="0"/>
          </a:p>
        </p:txBody>
      </p:sp>
      <p:pic>
        <p:nvPicPr>
          <p:cNvPr id="7" name="Picture 6" descr="A group of people in a room&#10;&#10;Description automatically generated with medium confidence">
            <a:extLst>
              <a:ext uri="{FF2B5EF4-FFF2-40B4-BE49-F238E27FC236}">
                <a16:creationId xmlns:a16="http://schemas.microsoft.com/office/drawing/2014/main" id="{9AF8E059-4B80-6D23-752D-EF2405712346}"/>
              </a:ext>
            </a:extLst>
          </p:cNvPr>
          <p:cNvPicPr>
            <a:picLocks noChangeAspect="1"/>
          </p:cNvPicPr>
          <p:nvPr/>
        </p:nvPicPr>
        <p:blipFill>
          <a:blip r:embed="rId2"/>
          <a:stretch>
            <a:fillRect/>
          </a:stretch>
        </p:blipFill>
        <p:spPr>
          <a:xfrm>
            <a:off x="5793676" y="3133071"/>
            <a:ext cx="6242304" cy="3511296"/>
          </a:xfrm>
          <a:prstGeom prst="rect">
            <a:avLst/>
          </a:prstGeom>
        </p:spPr>
      </p:pic>
      <p:sp>
        <p:nvSpPr>
          <p:cNvPr id="3" name="Rectangle 2">
            <a:extLst>
              <a:ext uri="{FF2B5EF4-FFF2-40B4-BE49-F238E27FC236}">
                <a16:creationId xmlns:a16="http://schemas.microsoft.com/office/drawing/2014/main" id="{78AB995F-460D-0524-B9B6-707145F41D9D}"/>
              </a:ext>
            </a:extLst>
          </p:cNvPr>
          <p:cNvSpPr/>
          <p:nvPr/>
        </p:nvSpPr>
        <p:spPr>
          <a:xfrm>
            <a:off x="457408" y="503093"/>
            <a:ext cx="11491021" cy="584775"/>
          </a:xfrm>
          <a:prstGeom prst="rect">
            <a:avLst/>
          </a:prstGeom>
        </p:spPr>
        <p:txBody>
          <a:bodyPr wrap="square">
            <a:spAutoFit/>
          </a:bodyPr>
          <a:lstStyle/>
          <a:p>
            <a:r>
              <a:rPr lang="es-CO" sz="3200" dirty="0">
                <a:solidFill>
                  <a:srgbClr val="002060"/>
                </a:solidFill>
                <a:latin typeface="Segoe UI" panose="020B0502040204020203" pitchFamily="34" charset="0"/>
                <a:cs typeface="Segoe UI" panose="020B0502040204020203" pitchFamily="34" charset="0"/>
              </a:rPr>
              <a:t>WMO </a:t>
            </a:r>
            <a:r>
              <a:rPr lang="es-CO" sz="3200" dirty="0" err="1">
                <a:solidFill>
                  <a:srgbClr val="002060"/>
                </a:solidFill>
                <a:latin typeface="Segoe UI" panose="020B0502040204020203" pitchFamily="34" charset="0"/>
                <a:cs typeface="Segoe UI" panose="020B0502040204020203" pitchFamily="34" charset="0"/>
              </a:rPr>
              <a:t>Greenhouse</a:t>
            </a:r>
            <a:r>
              <a:rPr lang="es-CO" sz="3200" dirty="0">
                <a:solidFill>
                  <a:srgbClr val="002060"/>
                </a:solidFill>
                <a:latin typeface="Segoe UI" panose="020B0502040204020203" pitchFamily="34" charset="0"/>
                <a:cs typeface="Segoe UI" panose="020B0502040204020203" pitchFamily="34" charset="0"/>
              </a:rPr>
              <a:t> Gas </a:t>
            </a:r>
            <a:r>
              <a:rPr lang="es-CO" sz="3200" dirty="0" err="1">
                <a:solidFill>
                  <a:srgbClr val="002060"/>
                </a:solidFill>
                <a:latin typeface="Segoe UI" panose="020B0502040204020203" pitchFamily="34" charset="0"/>
                <a:cs typeface="Segoe UI" panose="020B0502040204020203" pitchFamily="34" charset="0"/>
              </a:rPr>
              <a:t>Monitoring</a:t>
            </a:r>
            <a:r>
              <a:rPr lang="es-CO" sz="3200" dirty="0">
                <a:solidFill>
                  <a:srgbClr val="002060"/>
                </a:solidFill>
                <a:latin typeface="Segoe UI" panose="020B0502040204020203" pitchFamily="34" charset="0"/>
                <a:cs typeface="Segoe UI" panose="020B0502040204020203" pitchFamily="34" charset="0"/>
              </a:rPr>
              <a:t> </a:t>
            </a:r>
            <a:r>
              <a:rPr lang="es-CO" sz="3200" dirty="0" err="1">
                <a:solidFill>
                  <a:srgbClr val="002060"/>
                </a:solidFill>
                <a:latin typeface="Segoe UI" panose="020B0502040204020203" pitchFamily="34" charset="0"/>
                <a:cs typeface="Segoe UI" panose="020B0502040204020203" pitchFamily="34" charset="0"/>
              </a:rPr>
              <a:t>Symposium</a:t>
            </a:r>
            <a:r>
              <a:rPr lang="es-CO" sz="3200" dirty="0">
                <a:solidFill>
                  <a:srgbClr val="002060"/>
                </a:solidFill>
                <a:latin typeface="Segoe UI" panose="020B0502040204020203" pitchFamily="34" charset="0"/>
                <a:cs typeface="Segoe UI" panose="020B0502040204020203" pitchFamily="34" charset="0"/>
              </a:rPr>
              <a:t>, Jan 30- Feb 1</a:t>
            </a:r>
          </a:p>
        </p:txBody>
      </p:sp>
      <p:sp>
        <p:nvSpPr>
          <p:cNvPr id="6" name="Content Placeholder 6">
            <a:extLst>
              <a:ext uri="{FF2B5EF4-FFF2-40B4-BE49-F238E27FC236}">
                <a16:creationId xmlns:a16="http://schemas.microsoft.com/office/drawing/2014/main" id="{6C937EEC-26B5-A010-C160-588ADAAD22BC}"/>
              </a:ext>
            </a:extLst>
          </p:cNvPr>
          <p:cNvSpPr txBox="1">
            <a:spLocks/>
          </p:cNvSpPr>
          <p:nvPr/>
        </p:nvSpPr>
        <p:spPr>
          <a:xfrm>
            <a:off x="283988" y="1201590"/>
            <a:ext cx="11718620" cy="3843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2400" dirty="0">
                <a:solidFill>
                  <a:srgbClr val="002060"/>
                </a:solidFill>
                <a:latin typeface="Segoe UI" panose="020B0502040204020203" pitchFamily="34" charset="0"/>
                <a:cs typeface="Segoe UI" panose="020B0502040204020203" pitchFamily="34" charset="0"/>
              </a:rPr>
              <a:t>170 on-site participants (+Secretariat staff), 500 online;</a:t>
            </a:r>
          </a:p>
          <a:p>
            <a:pPr>
              <a:lnSpc>
                <a:spcPct val="110000"/>
              </a:lnSpc>
              <a:spcBef>
                <a:spcPts val="400"/>
              </a:spcBef>
            </a:pPr>
            <a:r>
              <a:rPr lang="en-US" sz="2400" dirty="0">
                <a:solidFill>
                  <a:srgbClr val="002060"/>
                </a:solidFill>
                <a:latin typeface="Segoe UI" panose="020B0502040204020203" pitchFamily="34" charset="0"/>
                <a:cs typeface="Segoe UI" panose="020B0502040204020203" pitchFamily="34" charset="0"/>
              </a:rPr>
              <a:t>57 oral presentations,</a:t>
            </a:r>
          </a:p>
          <a:p>
            <a:pPr>
              <a:lnSpc>
                <a:spcPct val="110000"/>
              </a:lnSpc>
              <a:spcBef>
                <a:spcPts val="400"/>
              </a:spcBef>
            </a:pPr>
            <a:r>
              <a:rPr lang="en-US" sz="2400" dirty="0">
                <a:solidFill>
                  <a:srgbClr val="002060"/>
                </a:solidFill>
                <a:latin typeface="Segoe UI" panose="020B0502040204020203" pitchFamily="34" charset="0"/>
                <a:cs typeface="Segoe UI" panose="020B0502040204020203" pitchFamily="34" charset="0"/>
              </a:rPr>
              <a:t>Five Panel discussions;</a:t>
            </a:r>
          </a:p>
          <a:p>
            <a:pPr>
              <a:lnSpc>
                <a:spcPct val="110000"/>
              </a:lnSpc>
              <a:spcBef>
                <a:spcPts val="400"/>
              </a:spcBef>
            </a:pPr>
            <a:r>
              <a:rPr lang="en-US" sz="2400" dirty="0">
                <a:solidFill>
                  <a:srgbClr val="002060"/>
                </a:solidFill>
                <a:latin typeface="Segoe UI" panose="020B0502040204020203" pitchFamily="34" charset="0"/>
                <a:cs typeface="Segoe UI" panose="020B0502040204020203" pitchFamily="34" charset="0"/>
              </a:rPr>
              <a:t>Two poster sessions; 66 on-site posters, 15 online;</a:t>
            </a:r>
          </a:p>
        </p:txBody>
      </p:sp>
      <p:sp>
        <p:nvSpPr>
          <p:cNvPr id="10" name="Content Placeholder 6">
            <a:extLst>
              <a:ext uri="{FF2B5EF4-FFF2-40B4-BE49-F238E27FC236}">
                <a16:creationId xmlns:a16="http://schemas.microsoft.com/office/drawing/2014/main" id="{C9F805F8-51D6-875A-3E1B-8BC9D17B0CC2}"/>
              </a:ext>
            </a:extLst>
          </p:cNvPr>
          <p:cNvSpPr txBox="1">
            <a:spLocks/>
          </p:cNvSpPr>
          <p:nvPr/>
        </p:nvSpPr>
        <p:spPr>
          <a:xfrm>
            <a:off x="310259" y="3025142"/>
            <a:ext cx="5538747" cy="3843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600"/>
              </a:spcBef>
            </a:pPr>
            <a:r>
              <a:rPr lang="en-US" sz="2400" b="1" dirty="0">
                <a:solidFill>
                  <a:srgbClr val="002060"/>
                </a:solidFill>
                <a:latin typeface="Segoe UI" panose="020B0502040204020203" pitchFamily="34" charset="0"/>
                <a:cs typeface="Segoe UI" panose="020B0502040204020203" pitchFamily="34" charset="0"/>
              </a:rPr>
              <a:t>Consensus Symposium Statement</a:t>
            </a:r>
            <a:endParaRPr lang="en-US" sz="2400" dirty="0">
              <a:solidFill>
                <a:srgbClr val="002060"/>
              </a:solidFill>
              <a:latin typeface="Segoe UI" panose="020B0502040204020203" pitchFamily="34" charset="0"/>
              <a:cs typeface="Segoe UI" panose="020B0502040204020203" pitchFamily="34" charset="0"/>
            </a:endParaRPr>
          </a:p>
          <a:p>
            <a:pPr>
              <a:lnSpc>
                <a:spcPct val="110000"/>
              </a:lnSpc>
              <a:spcBef>
                <a:spcPts val="600"/>
              </a:spcBef>
            </a:pPr>
            <a:r>
              <a:rPr lang="en-US" sz="2400" dirty="0">
                <a:solidFill>
                  <a:srgbClr val="002060"/>
                </a:solidFill>
                <a:latin typeface="Segoe UI" panose="020B0502040204020203" pitchFamily="34" charset="0"/>
                <a:cs typeface="Segoe UI" panose="020B0502040204020203" pitchFamily="34" charset="0"/>
              </a:rPr>
              <a:t>Initial draft prepared by an open committee of 20+ volunteers;</a:t>
            </a:r>
          </a:p>
          <a:p>
            <a:pPr>
              <a:lnSpc>
                <a:spcPct val="110000"/>
              </a:lnSpc>
              <a:spcBef>
                <a:spcPts val="600"/>
              </a:spcBef>
            </a:pPr>
            <a:r>
              <a:rPr lang="en-US" sz="2400" dirty="0">
                <a:solidFill>
                  <a:srgbClr val="002060"/>
                </a:solidFill>
                <a:latin typeface="Segoe UI" panose="020B0502040204020203" pitchFamily="34" charset="0"/>
                <a:cs typeface="Segoe UI" panose="020B0502040204020203" pitchFamily="34" charset="0"/>
              </a:rPr>
              <a:t>Discussed by all participants during final session;</a:t>
            </a:r>
          </a:p>
          <a:p>
            <a:pPr>
              <a:lnSpc>
                <a:spcPct val="110000"/>
              </a:lnSpc>
              <a:spcBef>
                <a:spcPts val="600"/>
              </a:spcBef>
            </a:pPr>
            <a:r>
              <a:rPr lang="en-US" sz="2400" dirty="0">
                <a:solidFill>
                  <a:srgbClr val="002060"/>
                </a:solidFill>
                <a:latin typeface="Segoe UI" panose="020B0502040204020203" pitchFamily="34" charset="0"/>
                <a:cs typeface="Segoe UI" panose="020B0502040204020203" pitchFamily="34" charset="0"/>
              </a:rPr>
              <a:t>Finalized via two rounds of email comments after the event;</a:t>
            </a:r>
          </a:p>
          <a:p>
            <a:pPr>
              <a:lnSpc>
                <a:spcPct val="110000"/>
              </a:lnSpc>
              <a:spcBef>
                <a:spcPts val="600"/>
              </a:spcBef>
            </a:pPr>
            <a:r>
              <a:rPr lang="en-US" sz="2400" u="sng" dirty="0">
                <a:solidFill>
                  <a:srgbClr val="002060"/>
                </a:solidFill>
                <a:latin typeface="Segoe UI" panose="020B0502040204020203" pitchFamily="34" charset="0"/>
                <a:cs typeface="Segoe UI" panose="020B0502040204020203" pitchFamily="34" charset="0"/>
              </a:rPr>
              <a:t>Available on </a:t>
            </a:r>
            <a:r>
              <a:rPr lang="es-CO" sz="2400" i="1" dirty="0">
                <a:solidFill>
                  <a:srgbClr val="002060"/>
                </a:solidFill>
                <a:latin typeface="Segoe UI" panose="020B0502040204020203" pitchFamily="34" charset="0"/>
                <a:cs typeface="Segoe UI" panose="020B0502040204020203" pitchFamily="34" charset="0"/>
                <a:hlinkClick r:id="rId3"/>
              </a:rPr>
              <a:t>Symposium website</a:t>
            </a:r>
            <a:endParaRPr lang="es-CO" sz="2400" i="1" dirty="0">
              <a:solidFill>
                <a:srgbClr val="002060"/>
              </a:solidFill>
              <a:latin typeface="Segoe UI" panose="020B0502040204020203" pitchFamily="34" charset="0"/>
              <a:cs typeface="Segoe UI" panose="020B0502040204020203" pitchFamily="34" charset="0"/>
            </a:endParaRPr>
          </a:p>
          <a:p>
            <a:pPr marL="0" indent="0">
              <a:lnSpc>
                <a:spcPct val="110000"/>
              </a:lnSpc>
              <a:spcBef>
                <a:spcPts val="600"/>
              </a:spcBef>
              <a:buNone/>
            </a:pPr>
            <a:endParaRPr lang="en-US" sz="2400" u="sng" dirty="0">
              <a:solidFill>
                <a:srgbClr val="002060"/>
              </a:solidFill>
              <a:latin typeface="Segoe UI" panose="020B0502040204020203" pitchFamily="34" charset="0"/>
              <a:cs typeface="Segoe UI" panose="020B0502040204020203" pitchFamily="34" charset="0"/>
            </a:endParaRPr>
          </a:p>
          <a:p>
            <a:pPr>
              <a:lnSpc>
                <a:spcPct val="110000"/>
              </a:lnSpc>
              <a:spcBef>
                <a:spcPts val="600"/>
              </a:spcBef>
            </a:pPr>
            <a:endParaRPr lang="en-US" sz="2400" dirty="0">
              <a:solidFill>
                <a:srgbClr val="00206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8076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1DFDF58-67A5-40CF-88F6-16CCBC08B2AA}"/>
              </a:ext>
            </a:extLst>
          </p:cNvPr>
          <p:cNvSpPr>
            <a:spLocks noGrp="1"/>
          </p:cNvSpPr>
          <p:nvPr>
            <p:ph type="sldNum" sz="quarter" idx="12"/>
          </p:nvPr>
        </p:nvSpPr>
        <p:spPr/>
        <p:txBody>
          <a:bodyPr/>
          <a:lstStyle/>
          <a:p>
            <a:fld id="{CF75E164-ADA9-4644-A389-00DE81504F90}" type="slidenum">
              <a:rPr lang="en-US" smtClean="0"/>
              <a:t>8</a:t>
            </a:fld>
            <a:endParaRPr lang="en-US"/>
          </a:p>
        </p:txBody>
      </p:sp>
      <p:sp>
        <p:nvSpPr>
          <p:cNvPr id="9" name="TextBox 8">
            <a:extLst>
              <a:ext uri="{FF2B5EF4-FFF2-40B4-BE49-F238E27FC236}">
                <a16:creationId xmlns:a16="http://schemas.microsoft.com/office/drawing/2014/main" id="{50647339-7CD4-D966-14BD-093495867435}"/>
              </a:ext>
            </a:extLst>
          </p:cNvPr>
          <p:cNvSpPr txBox="1"/>
          <p:nvPr/>
        </p:nvSpPr>
        <p:spPr>
          <a:xfrm>
            <a:off x="3253563" y="1998921"/>
            <a:ext cx="184731" cy="369332"/>
          </a:xfrm>
          <a:prstGeom prst="rect">
            <a:avLst/>
          </a:prstGeom>
          <a:noFill/>
        </p:spPr>
        <p:txBody>
          <a:bodyPr wrap="none" rtlCol="0">
            <a:spAutoFit/>
          </a:bodyPr>
          <a:lstStyle/>
          <a:p>
            <a:endParaRPr lang="en-US" dirty="0"/>
          </a:p>
        </p:txBody>
      </p:sp>
      <p:sp>
        <p:nvSpPr>
          <p:cNvPr id="12" name="Rectangle 11">
            <a:extLst>
              <a:ext uri="{FF2B5EF4-FFF2-40B4-BE49-F238E27FC236}">
                <a16:creationId xmlns:a16="http://schemas.microsoft.com/office/drawing/2014/main" id="{AEE78533-7B9A-AD5F-2DE5-3008EB120E99}"/>
              </a:ext>
            </a:extLst>
          </p:cNvPr>
          <p:cNvSpPr/>
          <p:nvPr/>
        </p:nvSpPr>
        <p:spPr>
          <a:xfrm>
            <a:off x="236684" y="187781"/>
            <a:ext cx="11491021" cy="523220"/>
          </a:xfrm>
          <a:prstGeom prst="rect">
            <a:avLst/>
          </a:prstGeom>
        </p:spPr>
        <p:txBody>
          <a:bodyPr wrap="square">
            <a:spAutoFit/>
          </a:bodyPr>
          <a:lstStyle/>
          <a:p>
            <a:r>
              <a:rPr lang="es-CO" sz="2800" dirty="0">
                <a:solidFill>
                  <a:srgbClr val="002060"/>
                </a:solidFill>
                <a:latin typeface="Segoe UI" panose="020B0502040204020203" pitchFamily="34" charset="0"/>
                <a:cs typeface="Segoe UI" panose="020B0502040204020203" pitchFamily="34" charset="0"/>
              </a:rPr>
              <a:t>WMO </a:t>
            </a:r>
            <a:r>
              <a:rPr lang="es-CO" sz="2800" dirty="0" err="1">
                <a:solidFill>
                  <a:srgbClr val="002060"/>
                </a:solidFill>
                <a:latin typeface="Segoe UI" panose="020B0502040204020203" pitchFamily="34" charset="0"/>
                <a:cs typeface="Segoe UI" panose="020B0502040204020203" pitchFamily="34" charset="0"/>
              </a:rPr>
              <a:t>Greenhouse</a:t>
            </a:r>
            <a:r>
              <a:rPr lang="es-CO" sz="2800" dirty="0">
                <a:solidFill>
                  <a:srgbClr val="002060"/>
                </a:solidFill>
                <a:latin typeface="Segoe UI" panose="020B0502040204020203" pitchFamily="34" charset="0"/>
                <a:cs typeface="Segoe UI" panose="020B0502040204020203" pitchFamily="34" charset="0"/>
              </a:rPr>
              <a:t> Gas </a:t>
            </a:r>
            <a:r>
              <a:rPr lang="es-CO" sz="2800" dirty="0" err="1">
                <a:solidFill>
                  <a:srgbClr val="002060"/>
                </a:solidFill>
                <a:latin typeface="Segoe UI" panose="020B0502040204020203" pitchFamily="34" charset="0"/>
                <a:cs typeface="Segoe UI" panose="020B0502040204020203" pitchFamily="34" charset="0"/>
              </a:rPr>
              <a:t>Symposium</a:t>
            </a:r>
            <a:r>
              <a:rPr lang="es-CO" sz="2800" dirty="0">
                <a:solidFill>
                  <a:srgbClr val="002060"/>
                </a:solidFill>
                <a:latin typeface="Segoe UI" panose="020B0502040204020203" pitchFamily="34" charset="0"/>
                <a:cs typeface="Segoe UI" panose="020B0502040204020203" pitchFamily="34" charset="0"/>
              </a:rPr>
              <a:t> </a:t>
            </a:r>
            <a:r>
              <a:rPr lang="es-CO" sz="2800" dirty="0" err="1">
                <a:solidFill>
                  <a:srgbClr val="002060"/>
                </a:solidFill>
                <a:latin typeface="Segoe UI" panose="020B0502040204020203" pitchFamily="34" charset="0"/>
                <a:cs typeface="Segoe UI" panose="020B0502040204020203" pitchFamily="34" charset="0"/>
              </a:rPr>
              <a:t>Statement</a:t>
            </a:r>
            <a:r>
              <a:rPr lang="es-CO" sz="2800" dirty="0">
                <a:solidFill>
                  <a:srgbClr val="002060"/>
                </a:solidFill>
                <a:latin typeface="Segoe UI" panose="020B0502040204020203" pitchFamily="34" charset="0"/>
                <a:cs typeface="Segoe UI" panose="020B0502040204020203" pitchFamily="34" charset="0"/>
              </a:rPr>
              <a:t> (</a:t>
            </a:r>
            <a:r>
              <a:rPr lang="es-CO" sz="2800" dirty="0" err="1">
                <a:solidFill>
                  <a:srgbClr val="002060"/>
                </a:solidFill>
                <a:latin typeface="Segoe UI" panose="020B0502040204020203" pitchFamily="34" charset="0"/>
                <a:cs typeface="Segoe UI" panose="020B0502040204020203" pitchFamily="34" charset="0"/>
              </a:rPr>
              <a:t>excerpt</a:t>
            </a:r>
            <a:r>
              <a:rPr lang="es-CO" sz="2800" dirty="0">
                <a:solidFill>
                  <a:srgbClr val="002060"/>
                </a:solidFill>
                <a:latin typeface="Segoe UI" panose="020B0502040204020203" pitchFamily="34" charset="0"/>
                <a:cs typeface="Segoe UI" panose="020B0502040204020203" pitchFamily="34" charset="0"/>
              </a:rPr>
              <a:t>):</a:t>
            </a:r>
            <a:endParaRPr lang="en-US" sz="2800" dirty="0">
              <a:solidFill>
                <a:srgbClr val="002060"/>
              </a:solidFill>
              <a:latin typeface="Segoe UI" panose="020B0502040204020203" pitchFamily="34" charset="0"/>
              <a:cs typeface="Segoe UI" panose="020B0502040204020203" pitchFamily="34" charset="0"/>
            </a:endParaRPr>
          </a:p>
        </p:txBody>
      </p:sp>
      <p:sp>
        <p:nvSpPr>
          <p:cNvPr id="2" name="Content Placeholder 6">
            <a:extLst>
              <a:ext uri="{FF2B5EF4-FFF2-40B4-BE49-F238E27FC236}">
                <a16:creationId xmlns:a16="http://schemas.microsoft.com/office/drawing/2014/main" id="{BA61B302-5698-E685-5B4C-0115978BF968}"/>
              </a:ext>
            </a:extLst>
          </p:cNvPr>
          <p:cNvSpPr txBox="1">
            <a:spLocks/>
          </p:cNvSpPr>
          <p:nvPr/>
        </p:nvSpPr>
        <p:spPr>
          <a:xfrm>
            <a:off x="236690" y="933229"/>
            <a:ext cx="11718620" cy="573699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600"/>
              </a:spcBef>
              <a:buNone/>
            </a:pPr>
            <a:r>
              <a:rPr lang="en-US" sz="1800" b="1" dirty="0">
                <a:solidFill>
                  <a:srgbClr val="002060"/>
                </a:solidFill>
                <a:latin typeface="Segoe UI" panose="020B0502040204020203" pitchFamily="34" charset="0"/>
                <a:cs typeface="Segoe UI" panose="020B0502040204020203" pitchFamily="34" charset="0"/>
              </a:rPr>
              <a:t>We, a broad group of 170 greenhouse gas monitoring stakeholders attending the WMO International Greenhouse Gas Monitoring Symposium held in Geneva January 30 to February 1, 2023, agree on the following points:</a:t>
            </a:r>
          </a:p>
          <a:p>
            <a:pPr>
              <a:lnSpc>
                <a:spcPct val="110000"/>
              </a:lnSpc>
              <a:spcBef>
                <a:spcPts val="600"/>
              </a:spcBef>
            </a:pPr>
            <a:r>
              <a:rPr lang="en-US" sz="1800" dirty="0">
                <a:solidFill>
                  <a:srgbClr val="002060"/>
                </a:solidFill>
                <a:latin typeface="Segoe UI" panose="020B0502040204020203" pitchFamily="34" charset="0"/>
                <a:cs typeface="Segoe UI" panose="020B0502040204020203" pitchFamily="34" charset="0"/>
              </a:rPr>
              <a:t>{…} There is an urgent need to build on </a:t>
            </a:r>
            <a:r>
              <a:rPr lang="en-US" sz="1800" i="1" dirty="0">
                <a:solidFill>
                  <a:srgbClr val="002060"/>
                </a:solidFill>
                <a:latin typeface="Segoe UI" panose="020B0502040204020203" pitchFamily="34" charset="0"/>
                <a:cs typeface="Segoe UI" panose="020B0502040204020203" pitchFamily="34" charset="0"/>
              </a:rPr>
              <a:t>{existing, disparate greenhouse gas monitoring efforts} </a:t>
            </a:r>
            <a:r>
              <a:rPr lang="en-US" sz="1800" dirty="0">
                <a:solidFill>
                  <a:srgbClr val="002060"/>
                </a:solidFill>
                <a:latin typeface="Segoe UI" panose="020B0502040204020203" pitchFamily="34" charset="0"/>
                <a:cs typeface="Segoe UI" panose="020B0502040204020203" pitchFamily="34" charset="0"/>
              </a:rPr>
              <a:t>to develop a global, internationally coordinated GHG monitoring framework that will help us accurately quantify greenhouse gas sources and sinks {…} support for the UNFCCC process{…}</a:t>
            </a:r>
          </a:p>
          <a:p>
            <a:pPr>
              <a:lnSpc>
                <a:spcPct val="110000"/>
              </a:lnSpc>
              <a:spcBef>
                <a:spcPts val="600"/>
              </a:spcBef>
            </a:pPr>
            <a:r>
              <a:rPr lang="en-US" sz="1800" dirty="0">
                <a:solidFill>
                  <a:srgbClr val="002060"/>
                </a:solidFill>
                <a:latin typeface="Segoe UI" panose="020B0502040204020203" pitchFamily="34" charset="0"/>
                <a:cs typeface="Segoe UI" panose="020B0502040204020203" pitchFamily="34" charset="0"/>
              </a:rPr>
              <a:t>WMO, because of its intergovernmental nature, its role in international coordination of research and operational activities in the field of weather, climate and water, its expertise in observing systems, modeling and data exchange {…} is uniquely positioned to play a significant role in advancing the ambitions outlined above.</a:t>
            </a:r>
          </a:p>
          <a:p>
            <a:pPr>
              <a:lnSpc>
                <a:spcPct val="110000"/>
              </a:lnSpc>
              <a:spcBef>
                <a:spcPts val="600"/>
              </a:spcBef>
            </a:pPr>
            <a:r>
              <a:rPr lang="en-GB" sz="1800" dirty="0">
                <a:solidFill>
                  <a:srgbClr val="002060"/>
                </a:solidFill>
                <a:latin typeface="Segoe UI" panose="020B0502040204020203" pitchFamily="34" charset="0"/>
                <a:cs typeface="Segoe UI" panose="020B0502040204020203" pitchFamily="34" charset="0"/>
              </a:rPr>
              <a:t>Recognizing the urgency of actions required to mitigate and adapt to climate change, we therefore call on WMO, {…}, to take ownership of </a:t>
            </a:r>
            <a:r>
              <a:rPr lang="en-GB" sz="1800" i="1" dirty="0">
                <a:solidFill>
                  <a:srgbClr val="002060"/>
                </a:solidFill>
                <a:latin typeface="Segoe UI" panose="020B0502040204020203" pitchFamily="34" charset="0"/>
                <a:cs typeface="Segoe UI" panose="020B0502040204020203" pitchFamily="34" charset="0"/>
              </a:rPr>
              <a:t>{the task of leveraging the disparate efforts and systems} </a:t>
            </a:r>
            <a:r>
              <a:rPr lang="en-GB" sz="1800" dirty="0">
                <a:solidFill>
                  <a:srgbClr val="002060"/>
                </a:solidFill>
                <a:latin typeface="Segoe UI" panose="020B0502040204020203" pitchFamily="34" charset="0"/>
                <a:cs typeface="Segoe UI" panose="020B0502040204020203" pitchFamily="34" charset="0"/>
              </a:rPr>
              <a:t>in a common framework via the following actions: </a:t>
            </a:r>
          </a:p>
          <a:p>
            <a:pPr lvl="1">
              <a:lnSpc>
                <a:spcPct val="110000"/>
              </a:lnSpc>
              <a:spcBef>
                <a:spcPts val="600"/>
              </a:spcBef>
            </a:pPr>
            <a:r>
              <a:rPr lang="en-GB" sz="1800" dirty="0">
                <a:solidFill>
                  <a:srgbClr val="002060"/>
                </a:solidFill>
                <a:latin typeface="Segoe UI" panose="020B0502040204020203" pitchFamily="34" charset="0"/>
                <a:cs typeface="Segoe UI" panose="020B0502040204020203" pitchFamily="34" charset="0"/>
              </a:rPr>
              <a:t>Convening {…}experts and stakeholders across United Nations agencies, international programs, {…} governments, academia and the private sector to develop consolidated requirements and deliverables for {…} </a:t>
            </a:r>
            <a:r>
              <a:rPr lang="en-GB" sz="1800" dirty="0" err="1">
                <a:solidFill>
                  <a:srgbClr val="002060"/>
                </a:solidFill>
                <a:latin typeface="Segoe UI" panose="020B0502040204020203" pitchFamily="34" charset="0"/>
                <a:cs typeface="Segoe UI" panose="020B0502040204020203" pitchFamily="34" charset="0"/>
              </a:rPr>
              <a:t>operationonal</a:t>
            </a:r>
            <a:r>
              <a:rPr lang="en-GB" sz="1800" dirty="0">
                <a:solidFill>
                  <a:srgbClr val="002060"/>
                </a:solidFill>
                <a:latin typeface="Segoe UI" panose="020B0502040204020203" pitchFamily="34" charset="0"/>
                <a:cs typeface="Segoe UI" panose="020B0502040204020203" pitchFamily="34" charset="0"/>
              </a:rPr>
              <a:t> global greenhouse gas monitoring systems,</a:t>
            </a:r>
          </a:p>
          <a:p>
            <a:pPr lvl="1">
              <a:lnSpc>
                <a:spcPct val="110000"/>
              </a:lnSpc>
              <a:spcBef>
                <a:spcPts val="600"/>
              </a:spcBef>
            </a:pPr>
            <a:r>
              <a:rPr lang="en-GB" sz="1800" dirty="0">
                <a:solidFill>
                  <a:srgbClr val="002060"/>
                </a:solidFill>
                <a:latin typeface="Segoe UI" panose="020B0502040204020203" pitchFamily="34" charset="0"/>
                <a:cs typeface="Segoe UI" panose="020B0502040204020203" pitchFamily="34" charset="0"/>
              </a:rPr>
              <a:t>Leading the development of an initial concept for an integrated framework for the operation of these systems,</a:t>
            </a:r>
          </a:p>
          <a:p>
            <a:pPr lvl="1">
              <a:lnSpc>
                <a:spcPct val="110000"/>
              </a:lnSpc>
              <a:spcBef>
                <a:spcPts val="600"/>
              </a:spcBef>
            </a:pPr>
            <a:r>
              <a:rPr lang="en-CH" sz="1800" dirty="0">
                <a:solidFill>
                  <a:srgbClr val="002060"/>
                </a:solidFill>
                <a:latin typeface="Segoe UI" panose="020B0502040204020203" pitchFamily="34" charset="0"/>
                <a:cs typeface="Segoe UI" panose="020B0502040204020203" pitchFamily="34" charset="0"/>
              </a:rPr>
              <a:t>…</a:t>
            </a:r>
          </a:p>
          <a:p>
            <a:pPr>
              <a:lnSpc>
                <a:spcPct val="110000"/>
              </a:lnSpc>
              <a:spcBef>
                <a:spcPts val="600"/>
              </a:spcBef>
            </a:pPr>
            <a:endParaRPr lang="en-US" sz="1900" dirty="0">
              <a:solidFill>
                <a:srgbClr val="002060"/>
              </a:solidFill>
              <a:latin typeface="Segoe UI" panose="020B0502040204020203" pitchFamily="34" charset="0"/>
              <a:cs typeface="Segoe UI" panose="020B0502040204020203" pitchFamily="34" charset="0"/>
            </a:endParaRPr>
          </a:p>
          <a:p>
            <a:pPr marL="0" indent="0">
              <a:lnSpc>
                <a:spcPct val="110000"/>
              </a:lnSpc>
              <a:spcBef>
                <a:spcPts val="600"/>
              </a:spcBef>
              <a:buNone/>
            </a:pPr>
            <a:endParaRPr lang="en-US" sz="1800" dirty="0">
              <a:solidFill>
                <a:srgbClr val="00206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9514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EA27A-5FF9-030D-876F-BBFE429F7B71}"/>
              </a:ext>
            </a:extLst>
          </p:cNvPr>
          <p:cNvSpPr>
            <a:spLocks noGrp="1"/>
          </p:cNvSpPr>
          <p:nvPr>
            <p:ph type="title"/>
          </p:nvPr>
        </p:nvSpPr>
        <p:spPr>
          <a:xfrm>
            <a:off x="838200" y="365125"/>
            <a:ext cx="11034010" cy="1325563"/>
          </a:xfrm>
        </p:spPr>
        <p:txBody>
          <a:bodyPr>
            <a:normAutofit/>
          </a:bodyPr>
          <a:lstStyle/>
          <a:p>
            <a:r>
              <a:rPr lang="en-US" sz="3200" dirty="0">
                <a:latin typeface="Segoe UI" panose="020B0502040204020203" pitchFamily="34" charset="0"/>
                <a:cs typeface="Segoe UI" panose="020B0502040204020203" pitchFamily="34" charset="0"/>
              </a:rPr>
              <a:t>Timeline</a:t>
            </a:r>
          </a:p>
        </p:txBody>
      </p:sp>
      <p:sp>
        <p:nvSpPr>
          <p:cNvPr id="3" name="Content Placeholder 2">
            <a:extLst>
              <a:ext uri="{FF2B5EF4-FFF2-40B4-BE49-F238E27FC236}">
                <a16:creationId xmlns:a16="http://schemas.microsoft.com/office/drawing/2014/main" id="{EE0A3CC0-B12D-3CC5-D254-C45A2BA53FB0}"/>
              </a:ext>
            </a:extLst>
          </p:cNvPr>
          <p:cNvSpPr>
            <a:spLocks noGrp="1"/>
          </p:cNvSpPr>
          <p:nvPr>
            <p:ph idx="1"/>
          </p:nvPr>
        </p:nvSpPr>
        <p:spPr>
          <a:xfrm>
            <a:off x="838200" y="1474171"/>
            <a:ext cx="10515600" cy="4351338"/>
          </a:xfrm>
        </p:spPr>
        <p:txBody>
          <a:bodyPr>
            <a:normAutofit lnSpcReduction="10000"/>
          </a:bodyPr>
          <a:lstStyle/>
          <a:p>
            <a:r>
              <a:rPr lang="en-US" sz="2600" i="1" dirty="0">
                <a:solidFill>
                  <a:schemeClr val="bg1">
                    <a:lumMod val="65000"/>
                  </a:schemeClr>
                </a:solidFill>
              </a:rPr>
              <a:t>COP27/SBSTA-57; nearly all Parties expressed very strong support for this;</a:t>
            </a:r>
          </a:p>
          <a:p>
            <a:r>
              <a:rPr lang="en-US" sz="2600" i="1" dirty="0">
                <a:solidFill>
                  <a:schemeClr val="bg1">
                    <a:lumMod val="65000"/>
                  </a:schemeClr>
                </a:solidFill>
              </a:rPr>
              <a:t>WMO Greenhouse Gas Monitoring Symposium, Jan-Feb 2023; very strong support from the research community;</a:t>
            </a:r>
          </a:p>
          <a:p>
            <a:r>
              <a:rPr lang="en-US" sz="2600" i="1" dirty="0">
                <a:solidFill>
                  <a:schemeClr val="bg1">
                    <a:lumMod val="65000"/>
                  </a:schemeClr>
                </a:solidFill>
              </a:rPr>
              <a:t>WMO Executive Council (Feb-Mar 2023); green light for Congress proposal;</a:t>
            </a:r>
          </a:p>
          <a:p>
            <a:r>
              <a:rPr lang="en-US" sz="2600" b="1" dirty="0">
                <a:solidFill>
                  <a:srgbClr val="002060"/>
                </a:solidFill>
              </a:rPr>
              <a:t>19</a:t>
            </a:r>
            <a:r>
              <a:rPr lang="en-US" sz="2600" b="1" baseline="30000" dirty="0">
                <a:solidFill>
                  <a:srgbClr val="002060"/>
                </a:solidFill>
              </a:rPr>
              <a:t>th</a:t>
            </a:r>
            <a:r>
              <a:rPr lang="en-US" sz="2600" b="1" dirty="0">
                <a:solidFill>
                  <a:srgbClr val="002060"/>
                </a:solidFill>
              </a:rPr>
              <a:t> World Meteorological Congress, May-June 2023; goal is intergovernmental agreement to develop and implement this system;</a:t>
            </a:r>
          </a:p>
          <a:p>
            <a:r>
              <a:rPr lang="en-US" sz="2600" dirty="0"/>
              <a:t>Development starting this year - pilot capabilities already exist in Europe, the US, Japan, …, international coordination and (especially) exchange of observations is missing; this is where WMO can help;</a:t>
            </a:r>
          </a:p>
          <a:p>
            <a:r>
              <a:rPr lang="en-US" sz="2600" i="1" dirty="0"/>
              <a:t>Multi-party operational capability  at 100 x100 km within five years;</a:t>
            </a:r>
          </a:p>
          <a:p>
            <a:r>
              <a:rPr lang="en-US" sz="2600" i="1" dirty="0"/>
              <a:t>Operational capability at 1x1 km within 10 years, if adequately resourced;</a:t>
            </a:r>
          </a:p>
          <a:p>
            <a:endParaRPr lang="en-US" dirty="0"/>
          </a:p>
        </p:txBody>
      </p:sp>
      <p:sp>
        <p:nvSpPr>
          <p:cNvPr id="4" name="Slide Number Placeholder 3">
            <a:extLst>
              <a:ext uri="{FF2B5EF4-FFF2-40B4-BE49-F238E27FC236}">
                <a16:creationId xmlns:a16="http://schemas.microsoft.com/office/drawing/2014/main" id="{85245175-2F71-C785-9DD4-316F794D533E}"/>
              </a:ext>
            </a:extLst>
          </p:cNvPr>
          <p:cNvSpPr>
            <a:spLocks noGrp="1"/>
          </p:cNvSpPr>
          <p:nvPr>
            <p:ph type="sldNum" sz="quarter" idx="12"/>
          </p:nvPr>
        </p:nvSpPr>
        <p:spPr/>
        <p:txBody>
          <a:bodyPr/>
          <a:lstStyle/>
          <a:p>
            <a:fld id="{CF75E164-ADA9-4644-A389-00DE81504F90}" type="slidenum">
              <a:rPr lang="en-US" smtClean="0"/>
              <a:t>9</a:t>
            </a:fld>
            <a:endParaRPr lang="en-US"/>
          </a:p>
        </p:txBody>
      </p:sp>
    </p:spTree>
    <p:extLst>
      <p:ext uri="{BB962C8B-B14F-4D97-AF65-F5344CB8AC3E}">
        <p14:creationId xmlns:p14="http://schemas.microsoft.com/office/powerpoint/2010/main" val="21409109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F2C0E39BCF244E9A0F2422FBBFBD2D" ma:contentTypeVersion="" ma:contentTypeDescription="Create a new document." ma:contentTypeScope="" ma:versionID="2b2113ec4b8c6a02286f4fe357321946">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2D6909-7023-4027-B9A8-A60775140F36}">
  <ds:schemaRefs>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http://www.w3.org/XML/1998/namespace"/>
    <ds:schemaRef ds:uri="http://purl.org/dc/dcmitype/"/>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CA813E32-0DB3-466E-A228-3AF3548C563D}">
  <ds:schemaRefs>
    <ds:schemaRef ds:uri="http://schemas.microsoft.com/sharepoint/v3/contenttype/forms"/>
  </ds:schemaRefs>
</ds:datastoreItem>
</file>

<file path=customXml/itemProps3.xml><?xml version="1.0" encoding="utf-8"?>
<ds:datastoreItem xmlns:ds="http://schemas.openxmlformats.org/officeDocument/2006/customXml" ds:itemID="{96B67703-D936-4976-898A-35B8FDCB60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34944</TotalTime>
  <Words>1439</Words>
  <Application>Microsoft Macintosh PowerPoint</Application>
  <PresentationFormat>Widescreen</PresentationFormat>
  <Paragraphs>132</Paragraphs>
  <Slides>10</Slides>
  <Notes>4</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Calibri Light</vt:lpstr>
      <vt:lpstr>Segoe UI</vt:lpstr>
      <vt:lpstr>Custom Design</vt:lpstr>
      <vt:lpstr>Office Theme</vt:lpstr>
      <vt:lpstr>PowerPoint Presentation</vt:lpstr>
      <vt:lpstr>PowerPoint Presentation</vt:lpstr>
      <vt:lpstr>PowerPoint Presentation</vt:lpstr>
      <vt:lpstr>PowerPoint Presentation</vt:lpstr>
      <vt:lpstr>A primer on top-down atmospheric monitoring</vt:lpstr>
      <vt:lpstr>PowerPoint Presentation</vt:lpstr>
      <vt:lpstr>PowerPoint Presentation</vt:lpstr>
      <vt:lpstr>PowerPoint Presentation</vt:lpstr>
      <vt:lpstr>Timeline</vt:lpstr>
      <vt:lpstr>Some of the  GGMI development activities planned for 2023</vt:lpstr>
    </vt:vector>
  </TitlesOfParts>
  <Company>WMO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Etienne Charpentier</dc:creator>
  <cp:lastModifiedBy>Lars Peter Riishojgaard</cp:lastModifiedBy>
  <cp:revision>108</cp:revision>
  <dcterms:created xsi:type="dcterms:W3CDTF">2021-03-30T12:39:21Z</dcterms:created>
  <dcterms:modified xsi:type="dcterms:W3CDTF">2023-03-29T07:55:14Z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0x010100B1F2C0E39BCF244E9A0F2422FBBFBD2D</vt:lpwstr>
  </property>
</Properties>
</file>