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Belleza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gLf5+WnbOTdiVXmmYLlF3k3HM1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Belleza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7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7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7"/>
          <p:cNvPicPr preferRelativeResize="0"/>
          <p:nvPr/>
        </p:nvPicPr>
        <p:blipFill rotWithShape="1">
          <a:blip r:embed="rId6">
            <a:alphaModFix amt="34000"/>
          </a:blip>
          <a:srcRect b="671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8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SIT-38, 28-30 March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SIT-38, 28-30 March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SIT-38, 28-30 March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1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1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SIT-38, 28-30 March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6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8667164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WGClimate Update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4000"/>
              <a:t>Agenda item 2.8</a:t>
            </a:r>
            <a:endParaRPr i="1" sz="4000"/>
          </a:p>
        </p:txBody>
      </p:sp>
      <p:sp>
        <p:nvSpPr>
          <p:cNvPr id="67" name="Google Shape;67;p1"/>
          <p:cNvSpPr/>
          <p:nvPr/>
        </p:nvSpPr>
        <p:spPr>
          <a:xfrm>
            <a:off x="7089281" y="4585191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J. Privette, NOAA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W. Su, NASA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SIT-38, ESA/ESRIN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28-30 March 2023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176048" y="1344220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Purpose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Show CDR end-value to stakeholders, public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Show links from observations to societal benefit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Support capacity development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Background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Latest effort began in 2020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Builds on original collection in 2015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Current status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22 received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15 published online</a:t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CDR Use Cases Update</a:t>
            </a:r>
            <a:endParaRPr/>
          </a:p>
        </p:txBody>
      </p:sp>
      <p:pic>
        <p:nvPicPr>
          <p:cNvPr descr="Diagram&#10;&#10;Description automatically generated with medium confidence"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4792" y="1128712"/>
            <a:ext cx="4388285" cy="5367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Use Cases Geographical Distribution</a:t>
            </a:r>
            <a:endParaRPr/>
          </a:p>
        </p:txBody>
      </p:sp>
      <p:pic>
        <p:nvPicPr>
          <p:cNvPr descr="A picture containing website&#10;&#10;Description automatically generated" id="137" name="Google Shape;1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989" y="1071563"/>
            <a:ext cx="10748021" cy="5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/>
          <p:nvPr/>
        </p:nvSpPr>
        <p:spPr>
          <a:xfrm>
            <a:off x="866368" y="5386327"/>
            <a:ext cx="3465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http://climatemonitoring.info 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Use Cases: Next Steps</a:t>
            </a:r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395123" y="1753466"/>
            <a:ext cx="11796877" cy="4677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5080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Engage other organizations (e.g., GEO, ECMWF CAMS, GFCS, SCO, IMEO)</a:t>
            </a:r>
            <a:endParaRPr/>
          </a:p>
          <a:p>
            <a:pPr indent="-381000" lvl="1" marL="914400" marR="0" rtl="0" algn="l">
              <a:lnSpc>
                <a:spcPct val="116666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Seek contributions or link existing Use Case portfolios</a:t>
            </a:r>
            <a:br>
              <a:rPr b="0" i="0" lang="en-GB" sz="24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</a:br>
            <a:endParaRPr b="0" i="0" sz="24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Request to agencies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Continue contributing Use Cases that leverage CDRs from ECV Inventory</a:t>
            </a:r>
            <a:endParaRPr/>
          </a:p>
          <a:p>
            <a: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GB" sz="20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Special call out to VCs and Working Groups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Stand ready to assist with reviewing submitted cases</a:t>
            </a:r>
            <a:endParaRPr/>
          </a:p>
          <a:p>
            <a:pPr indent="-279400" lvl="0" marL="5080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2023 Top-line Schedule</a:t>
            </a:r>
            <a:endParaRPr/>
          </a:p>
        </p:txBody>
      </p:sp>
      <p:sp>
        <p:nvSpPr>
          <p:cNvPr id="150" name="Google Shape;150;p22"/>
          <p:cNvSpPr txBox="1"/>
          <p:nvPr/>
        </p:nvSpPr>
        <p:spPr>
          <a:xfrm>
            <a:off x="817091" y="1305933"/>
            <a:ext cx="6541824" cy="5013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46"/>
              <a:buFont typeface="Arial"/>
              <a:buChar char="•"/>
            </a:pPr>
            <a:r>
              <a:rPr b="0" i="0" lang="en-GB" sz="3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January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46"/>
              <a:buFont typeface="Arial"/>
              <a:buChar char="•"/>
            </a:pPr>
            <a:r>
              <a:rPr b="0" i="0" lang="en-GB" sz="3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February	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9792"/>
              <a:buFont typeface="Noto Sans Symbols"/>
              <a:buChar char="▪"/>
            </a:pPr>
            <a:r>
              <a:rPr b="0" i="0" lang="en-GB" sz="2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GHG TT meeting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9792"/>
              <a:buFont typeface="Noto Sans Symbols"/>
              <a:buChar char="▪"/>
            </a:pPr>
            <a:r>
              <a:rPr b="0" i="0" lang="en-GB" sz="2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WGClimate-18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46"/>
              <a:buFont typeface="Arial"/>
              <a:buChar char="•"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March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9792"/>
              <a:buFont typeface="Noto Sans Symbols"/>
              <a:buChar char="▪"/>
            </a:pPr>
            <a:r>
              <a:rPr b="0" i="0" lang="en-GB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 SIT-38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46"/>
              <a:buFont typeface="Arial"/>
              <a:buChar char="•"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April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9792"/>
              <a:buFont typeface="Noto Sans Symbols"/>
              <a:buChar char="▪"/>
            </a:pPr>
            <a:r>
              <a:rPr b="0" i="0" lang="en-GB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CGMS WG II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9792"/>
              <a:buFont typeface="Noto Sans Symbols"/>
              <a:buChar char="▪"/>
            </a:pPr>
            <a:r>
              <a:rPr b="0" i="0" lang="en-GB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Kickoff: Response to GCOS IP*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46"/>
              <a:buFont typeface="Arial"/>
              <a:buChar char="•"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46"/>
              <a:buFont typeface="Arial"/>
              <a:buChar char="•"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June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9792"/>
              <a:buFont typeface="Noto Sans Symbols"/>
              <a:buChar char="▪"/>
            </a:pPr>
            <a:r>
              <a:rPr b="0" i="0" lang="en-GB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CGMS-51</a:t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4594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6634969" y="1288392"/>
            <a:ext cx="5557031" cy="4203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August</a:t>
            </a:r>
            <a:endParaRPr/>
          </a:p>
          <a:p>
            <a:pPr indent="-381000" lvl="1" marL="9144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COP-28 Statement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</a:t>
            </a:r>
            <a:endParaRPr/>
          </a:p>
          <a:p>
            <a:pPr indent="-381000" lvl="1" marL="9144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WGClimate-19</a:t>
            </a:r>
            <a:endParaRPr/>
          </a:p>
          <a:p>
            <a:pPr indent="-381000" lvl="1" marL="9144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 Technical Workshop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November</a:t>
            </a:r>
            <a:endParaRPr/>
          </a:p>
          <a:p>
            <a:pPr indent="-381000" lvl="1" marL="9144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CEOS-37 Plenary</a:t>
            </a:r>
            <a:endParaRPr/>
          </a:p>
          <a:p>
            <a:pPr indent="-381000" lvl="1" marL="9144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 Earth Information Day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December</a:t>
            </a:r>
            <a:endParaRPr/>
          </a:p>
          <a:p>
            <a:pPr indent="0" lvl="1" marL="5334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7218947" y="6012115"/>
            <a:ext cx="429957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Dates for Responses to GCOS IP Actions will vary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9008" y="0"/>
            <a:ext cx="91539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3000376" y="2357437"/>
            <a:ext cx="6800850" cy="2800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 sz="8800">
                <a:solidFill>
                  <a:srgbClr val="FFFF00"/>
                </a:solidFill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idx="1" type="body"/>
          </p:nvPr>
        </p:nvSpPr>
        <p:spPr>
          <a:xfrm>
            <a:off x="333375" y="1225948"/>
            <a:ext cx="11858625" cy="4970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2400"/>
              <a:t>JAXA kindly hosted WGClimate-18 in Tokyo (28 Feb–2 Mar 2023)</a:t>
            </a:r>
            <a:br>
              <a:rPr lang="en-GB" sz="2400"/>
            </a:br>
            <a:endParaRPr sz="1800"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2400"/>
              <a:t>Focus: 2023 Work Plan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000"/>
              <a:t>Prioritize initiatives, tasks, opportunities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000"/>
              <a:t>Staffing activities, partnerships</a:t>
            </a:r>
            <a:br>
              <a:rPr lang="en-GB" sz="2000"/>
            </a:br>
            <a:endParaRPr sz="2000"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2400"/>
              <a:t>Top 2023 Priorities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000"/>
              <a:t>Space Agency Response to </a:t>
            </a:r>
            <a:br>
              <a:rPr lang="en-GB" sz="2000"/>
            </a:br>
            <a:r>
              <a:rPr lang="en-GB" sz="2000"/>
              <a:t>GCOS Implementation Plan (2022)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800"/>
              <a:t>Release Gap Analysis Report (v3/4.1)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800"/>
              <a:t>Update Coordinated Action Plan (© 2016)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000"/>
              <a:t>ECV Inventory update and restructuring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000"/>
              <a:t>Statement for UNFCCC COP-28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800"/>
              <a:t>Contributions to Earth Information Day</a:t>
            </a:r>
            <a:endParaRPr/>
          </a:p>
          <a:p>
            <a:pPr indent="0" lvl="1" marL="533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-2794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400"/>
          </a:p>
        </p:txBody>
      </p:sp>
      <p:sp>
        <p:nvSpPr>
          <p:cNvPr id="73" name="Google Shape;73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Outcomes from WGClimate-18</a:t>
            </a:r>
            <a:endParaRPr/>
          </a:p>
        </p:txBody>
      </p:sp>
      <p:pic>
        <p:nvPicPr>
          <p:cNvPr id="74" name="Google Shape;74;p2"/>
          <p:cNvPicPr preferRelativeResize="0"/>
          <p:nvPr/>
        </p:nvPicPr>
        <p:blipFill rotWithShape="1">
          <a:blip r:embed="rId3">
            <a:alphaModFix/>
          </a:blip>
          <a:srcRect b="0" l="8393" r="12139" t="29166"/>
          <a:stretch/>
        </p:blipFill>
        <p:spPr>
          <a:xfrm>
            <a:off x="6500813" y="2107658"/>
            <a:ext cx="5514974" cy="368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171414" y="1683352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Last version: 2017 Response to 2016 GCOS IP</a:t>
            </a:r>
            <a:br>
              <a:rPr lang="en-GB"/>
            </a:b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Initiated routine coordination with GCOS leadership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New Response approach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Goal: More responsive, timely and balanced in workload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Expert teams co-develop responses with GCOS Panel experts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Stagger start dates and delivery schedule as appropriate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Identified leads for each relevant GCOS Action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Virtual kick-off event in mid-April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Currently prioritizing Actions per space agency activities</a:t>
            </a:r>
            <a:endParaRPr/>
          </a:p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3600"/>
              <a:t>New Response Approach to GCOS IP (2022)</a:t>
            </a:r>
            <a:br>
              <a:rPr lang="en-GB" sz="3600"/>
            </a:br>
            <a:endParaRPr sz="3600"/>
          </a:p>
        </p:txBody>
      </p:sp>
      <p:grpSp>
        <p:nvGrpSpPr>
          <p:cNvPr id="81" name="Google Shape;81;p12"/>
          <p:cNvGrpSpPr/>
          <p:nvPr/>
        </p:nvGrpSpPr>
        <p:grpSpPr>
          <a:xfrm>
            <a:off x="9581885" y="1157286"/>
            <a:ext cx="2457675" cy="2857501"/>
            <a:chOff x="5372100" y="3228974"/>
            <a:chExt cx="3148050" cy="3629025"/>
          </a:xfrm>
        </p:grpSpPr>
        <p:grpSp>
          <p:nvGrpSpPr>
            <p:cNvPr id="82" name="Google Shape;82;p12"/>
            <p:cNvGrpSpPr/>
            <p:nvPr/>
          </p:nvGrpSpPr>
          <p:grpSpPr>
            <a:xfrm>
              <a:off x="5372100" y="3228974"/>
              <a:ext cx="3148050" cy="3629025"/>
              <a:chOff x="3671849" y="0"/>
              <a:chExt cx="4848301" cy="6858000"/>
            </a:xfrm>
          </p:grpSpPr>
          <p:pic>
            <p:nvPicPr>
              <p:cNvPr id="83" name="Google Shape;83;p1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671849" y="0"/>
                <a:ext cx="4848301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Google Shape;84;p1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998402" y="3797618"/>
                <a:ext cx="2014855" cy="355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5" name="Google Shape;85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58823" y="3781172"/>
              <a:ext cx="2057505" cy="16415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Google Shape;86;p12"/>
          <p:cNvSpPr txBox="1"/>
          <p:nvPr/>
        </p:nvSpPr>
        <p:spPr>
          <a:xfrm>
            <a:off x="10428245" y="4014787"/>
            <a:ext cx="7649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2017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idx="1" type="body"/>
          </p:nvPr>
        </p:nvSpPr>
        <p:spPr>
          <a:xfrm>
            <a:off x="176048" y="12171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Critical review conducted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Costs include development, support, updates, oversight, agencies, experts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Inventory grew much larger than first anticipated (200 🡪 2000)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Conclusions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Unique compendium serves many roles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Links CDRs to instruments and space architecture</a:t>
            </a:r>
            <a:endParaRPr/>
          </a:p>
          <a:p>
            <a: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Agency planning, responding to GCOS, UNFCCC, GEO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Searchable library for users, researchers, developers, modelers, agencies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Provides “state of the system” snapshot – e.g., evaluating Global Stocktake readiness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Challenge to maintain, update Inventory, and conduct gap analyses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EC / EUMETSAT provide active development and support team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Requires iterative training and hand-holding with CDR providers: slow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Gap analyses requires effort from limited pool of domain experts: fatigue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Full potential not yet realized for users/uses outside of WGClimate</a:t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3600"/>
              <a:t>ECV Inventory Update and Restructuring, 1/2</a:t>
            </a:r>
            <a:br>
              <a:rPr lang="en-GB" sz="3600"/>
            </a:b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348300" y="1402872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Path forward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Release Version 5 in 2023 by adding ~45 already-submitted records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Revamp ECV processes and infrastructure based on lessons-learned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Reconsider its users and uses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Develop simpler access and discoverability-focused public-facing front end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Reduce complexity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Keep fields required to meet known needs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Minimize fields whose content changes more often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Send (link) users to providers for details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Decrease burden on providers to (re-)learn definitions, tools, useful inputs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Inventory Support Team will take greater role in the submission, update processes</a:t>
            </a:r>
            <a:endParaRPr/>
          </a:p>
          <a:p>
            <a: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Submitters will provide only most basic information, Support Team combs accessible information to develop draft record, Submitter completes/validates final record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Work with WMO/OSCAR team to modify API to meet our Gap our needs</a:t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3600"/>
              <a:t>ECV Inventory Update and Restructuring, 2/2</a:t>
            </a:r>
            <a:br>
              <a:rPr lang="en-GB" sz="3600"/>
            </a:b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Helpful discussions with UNFCCC/SBSTA (Jo Post) in October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Better understanding of COP processes, negotiations, drafting steps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Late adjustments to COP-27 EID posters advocating observation network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Role: Advocate Agencies’ observation needs and findings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Statement to SBSTA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Earth Information Day materials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Jo Post moved to a new position, replacement not yet named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WGClimate will coordinate messaging with new lead once seated</a:t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Statement to UNFCCC COP-28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Recent Advocacy: COP-27, AMS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048" y="2778115"/>
            <a:ext cx="5162323" cy="362915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5832" y="1890367"/>
            <a:ext cx="6490885" cy="362915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3749" y="1209893"/>
            <a:ext cx="6576284" cy="369072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100016" y="1415654"/>
            <a:ext cx="121920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GEO seeking WGClimate collaboration on many specific events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Space for Climate Observations (SCO) may partner on CDR Use Cases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CEOS Precipitation VC provided helpful review of precipitation CDRs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WGClimate will seek additional reviews via VCs, GEWEX, etc.</a:t>
            </a:r>
            <a:br>
              <a:rPr lang="en-GB"/>
            </a:b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>
                <a:solidFill>
                  <a:srgbClr val="FF0000"/>
                </a:solidFill>
              </a:rPr>
              <a:t>Issue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>
                <a:solidFill>
                  <a:srgbClr val="FF0000"/>
                </a:solidFill>
              </a:rPr>
              <a:t>More invitations and activities to support than active membership allows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>
                <a:solidFill>
                  <a:srgbClr val="FF0000"/>
                </a:solidFill>
              </a:rPr>
              <a:t>Unable to further support NewSpace, CEOS ARD and Oceans Coordination presently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>
                <a:solidFill>
                  <a:srgbClr val="FF0000"/>
                </a:solidFill>
              </a:rPr>
              <a:t>Request to agencies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>
                <a:solidFill>
                  <a:srgbClr val="FF0000"/>
                </a:solidFill>
              </a:rPr>
              <a:t>Consider naming representative to WGClimate if none currently exists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>
                <a:solidFill>
                  <a:srgbClr val="FF0000"/>
                </a:solidFill>
              </a:rPr>
              <a:t>Offer additional support to WGClimate tasks (e.g., IP Response, Gap Analysis)</a:t>
            </a:r>
            <a:br>
              <a:rPr lang="en-GB">
                <a:solidFill>
                  <a:srgbClr val="FF0000"/>
                </a:solidFill>
              </a:rPr>
            </a:br>
            <a:endParaRPr>
              <a:solidFill>
                <a:srgbClr val="FF0000"/>
              </a:solidFill>
            </a:endParaRPr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WGClimate-18: Other developments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176048" y="1344220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Purpose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Show CDR end-value to stakeholders, public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Show links from observations to societal benefit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GB"/>
              <a:t>Support capacity development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Background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Latest effort began in 2020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Builds on original collection in 2015</a:t>
            </a:r>
            <a:endParaRPr/>
          </a:p>
          <a:p>
            <a:pPr indent="-4572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Current status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22 received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15 published online</a:t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79400" lvl="0" marL="508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CDR Use Cases Update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Riza Singh</dc:creator>
</cp:coreProperties>
</file>