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8" r:id="rId3"/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y="6858000" cx="12192000"/>
  <p:notesSz cx="6858000" cy="9144000"/>
  <p:embeddedFontLst>
    <p:embeddedFont>
      <p:font typeface="Roboto"/>
      <p:regular r:id="rId34"/>
      <p:bold r:id="rId35"/>
      <p:italic r:id="rId36"/>
      <p:boldItalic r:id="rId37"/>
    </p:embeddedFont>
    <p:embeddedFont>
      <p:font typeface="Roboto Medium"/>
      <p:regular r:id="rId38"/>
      <p:bold r:id="rId39"/>
      <p:italic r:id="rId40"/>
      <p:boldItalic r:id="rId41"/>
    </p:embeddedFont>
    <p:embeddedFont>
      <p:font typeface="Montserrat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Medium-italic.fntdata"/><Relationship Id="rId20" Type="http://schemas.openxmlformats.org/officeDocument/2006/relationships/slide" Target="slides/slide15.xml"/><Relationship Id="rId42" Type="http://schemas.openxmlformats.org/officeDocument/2006/relationships/font" Target="fonts/Montserrat-regular.fntdata"/><Relationship Id="rId41" Type="http://schemas.openxmlformats.org/officeDocument/2006/relationships/font" Target="fonts/RobotoMedium-boldItalic.fntdata"/><Relationship Id="rId22" Type="http://schemas.openxmlformats.org/officeDocument/2006/relationships/slide" Target="slides/slide17.xml"/><Relationship Id="rId44" Type="http://schemas.openxmlformats.org/officeDocument/2006/relationships/font" Target="fonts/Montserrat-italic.fntdata"/><Relationship Id="rId21" Type="http://schemas.openxmlformats.org/officeDocument/2006/relationships/slide" Target="slides/slide16.xml"/><Relationship Id="rId43" Type="http://schemas.openxmlformats.org/officeDocument/2006/relationships/font" Target="fonts/Montserrat-bold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45" Type="http://schemas.openxmlformats.org/officeDocument/2006/relationships/font" Target="fonts/Montserrat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Roboto-bold.fntdata"/><Relationship Id="rId12" Type="http://schemas.openxmlformats.org/officeDocument/2006/relationships/slide" Target="slides/slide7.xml"/><Relationship Id="rId34" Type="http://schemas.openxmlformats.org/officeDocument/2006/relationships/font" Target="fonts/Roboto-regular.fntdata"/><Relationship Id="rId15" Type="http://schemas.openxmlformats.org/officeDocument/2006/relationships/slide" Target="slides/slide10.xml"/><Relationship Id="rId37" Type="http://schemas.openxmlformats.org/officeDocument/2006/relationships/font" Target="fonts/Roboto-boldItalic.fntdata"/><Relationship Id="rId14" Type="http://schemas.openxmlformats.org/officeDocument/2006/relationships/slide" Target="slides/slide9.xml"/><Relationship Id="rId36" Type="http://schemas.openxmlformats.org/officeDocument/2006/relationships/font" Target="fonts/Roboto-italic.fntdata"/><Relationship Id="rId17" Type="http://schemas.openxmlformats.org/officeDocument/2006/relationships/slide" Target="slides/slide12.xml"/><Relationship Id="rId39" Type="http://schemas.openxmlformats.org/officeDocument/2006/relationships/font" Target="fonts/RobotoMedium-bold.fntdata"/><Relationship Id="rId16" Type="http://schemas.openxmlformats.org/officeDocument/2006/relationships/slide" Target="slides/slide11.xml"/><Relationship Id="rId38" Type="http://schemas.openxmlformats.org/officeDocument/2006/relationships/font" Target="fonts/RobotoMedium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df74cf3d5e_0_5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df74cf3d5e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21d2fec484_4_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21d2fec484_4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21d2fec484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1" name="Google Shape;251;g221d2fec484_0_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21d2fec484_0_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21d2fec484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21e3748e09_5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221e3748e09_5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f70bdddb32_1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1" name="Google Shape;281;g1f70bdddb32_1_17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21e3748e09_5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221e3748e09_5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f08e3c9e70_0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f08e3c9e70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21e3748c5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2" name="Google Shape;302;g221e3748c5e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21e3748c5e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00"/>
          </a:p>
        </p:txBody>
      </p:sp>
      <p:sp>
        <p:nvSpPr>
          <p:cNvPr id="326" name="Google Shape;326;g221e3748c5e_0_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f70bdddb32_1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7" name="Google Shape;127;g1f70bdddb32_1_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f936614791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1f936614791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21d2fec484_0_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221d2fec484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❖"/>
            </a:pP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International Seminar on Thailand Space Program: ‘Shaping New Space Economy’ 16-17 March 2023 in Bangkok, Thailand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21d2fec484_4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221d2fec484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21d2fec484_4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221d2fec484_4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df74cf3d5e_0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df74cf3d5e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df74cf3d5e_0_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df74cf3d5e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21e3748c5e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2" name="Google Shape;392;g221e3748c5e_0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21d2fec484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221d2fec48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❖"/>
            </a:pP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International Seminar on Thailand Space Program: ‘Shaping New Space Economy’ 16-17 March 2023 in Bangkok, Thailand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21d2fec48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g221d2fec484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f70bdddb32_1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7" name="Google Shape;147;g1f70bdddb32_1_1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f70bdddb32_1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4" name="Google Shape;164;g1f70bdddb32_1_1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16fea66877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16fea6687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❖"/>
            </a:pP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Improved awareness and understanding of the potential of AFOLU datasets for monitoring and managing forests and land use at the global scale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❖"/>
            </a:pP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Enhanced capacity and skills among participants to use and apply AFOLU datasets and technologies in their work, research and policymaking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❖"/>
            </a:pP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Strengthened collaboration and partnerships among stakeholders and experts working on AFOLU-related issues, leading to new research projects, initiatives, and networks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Font typeface="Calibri"/>
              <a:buChar char="❖"/>
            </a:pP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Increased knowledge sharing of best practices and success stories related to AFOLU data management and application, contributing to a more informed and evidence-based decision-making process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21d2fec484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2" name="Google Shape;192;g221d2fec484_0_6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f70bdddb32_1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g1f70bdddb32_1_1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f936614791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f93661479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1.jpg"/><Relationship Id="rId4" Type="http://schemas.openxmlformats.org/officeDocument/2006/relationships/image" Target="../media/image5.jpg"/><Relationship Id="rId5" Type="http://schemas.openxmlformats.org/officeDocument/2006/relationships/image" Target="../media/image9.png"/><Relationship Id="rId6" Type="http://schemas.openxmlformats.org/officeDocument/2006/relationships/image" Target="../media/image1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1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0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0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0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0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Relationship Id="rId3" Type="http://schemas.openxmlformats.org/officeDocument/2006/relationships/image" Target="../media/image1.jpg"/><Relationship Id="rId4" Type="http://schemas.openxmlformats.org/officeDocument/2006/relationships/image" Target="../media/image5.jpg"/><Relationship Id="rId5" Type="http://schemas.openxmlformats.org/officeDocument/2006/relationships/image" Target="../media/image9.png"/><Relationship Id="rId6" Type="http://schemas.openxmlformats.org/officeDocument/2006/relationships/image" Target="../media/image1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10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10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b="673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i="0" sz="8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2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12"/>
          <p:cNvPicPr preferRelativeResize="0"/>
          <p:nvPr/>
        </p:nvPicPr>
        <p:blipFill rotWithShape="1">
          <a:blip r:embed="rId2">
            <a:alphaModFix amt="34000"/>
          </a:blip>
          <a:srcRect b="35419" l="51340" r="-2841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12" name="Google Shape;112;p12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2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2"/>
          <p:cNvSpPr txBox="1"/>
          <p:nvPr>
            <p:ph idx="1" type="body"/>
          </p:nvPr>
        </p:nvSpPr>
        <p:spPr>
          <a:xfrm>
            <a:off x="5180012" y="1373852"/>
            <a:ext cx="6172200" cy="46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"/>
              <a:buChar char="❖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5" name="Google Shape;115;p12"/>
          <p:cNvSpPr txBox="1"/>
          <p:nvPr>
            <p:ph idx="2" type="body"/>
          </p:nvPr>
        </p:nvSpPr>
        <p:spPr>
          <a:xfrm>
            <a:off x="839788" y="1373852"/>
            <a:ext cx="3932100" cy="46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6" name="Google Shape;116;p12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2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8" name="Google Shape;118;p12"/>
          <p:cNvSpPr txBox="1"/>
          <p:nvPr/>
        </p:nvSpPr>
        <p:spPr>
          <a:xfrm>
            <a:off x="-24384" y="6562799"/>
            <a:ext cx="4925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2022 CEOS Plenary	Biarritz, France	Nov. 29 – Dec. 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38</a:t>
            </a: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29-30 March 2023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3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0" name="Google Shape;30;p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8" name="Google Shape;38;p4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9" name="Google Shape;39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4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40;p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1" name="Google Shape;41;p4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SIT-38, 29-30 March 2023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6" name="Google Shape;46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4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5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0" name="Google Shape;50;p5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SIT-38, 29-30 March 2023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5" name="Google Shape;5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i="0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064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8" name="Google Shape;58;p6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9" name="Google Shape;59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4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1" name="Google Shape;61;p6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SIT-38, 29-30 March 2023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6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8"/>
          <p:cNvPicPr preferRelativeResize="0"/>
          <p:nvPr/>
        </p:nvPicPr>
        <p:blipFill rotWithShape="1">
          <a:blip r:embed="rId3">
            <a:alphaModFix/>
          </a:blip>
          <a:srcRect b="-109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71" name="Google Shape;71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8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8"/>
          <p:cNvSpPr/>
          <p:nvPr/>
        </p:nvSpPr>
        <p:spPr>
          <a:xfrm flipH="1">
            <a:off x="-21101" y="-14542"/>
            <a:ext cx="12215481" cy="6870483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" name="Google Shape;74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75" name="Google Shape;75;p8"/>
          <p:cNvPicPr preferRelativeResize="0"/>
          <p:nvPr/>
        </p:nvPicPr>
        <p:blipFill rotWithShape="1">
          <a:blip r:embed="rId6">
            <a:alphaModFix amt="34000"/>
          </a:blip>
          <a:srcRect b="-8774" l="32581" r="8552" t="2403"/>
          <a:stretch/>
        </p:blipFill>
        <p:spPr>
          <a:xfrm rot="5400000">
            <a:off x="5734365" y="-1016162"/>
            <a:ext cx="5455200" cy="74808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76" name="Google Shape;76;p8"/>
          <p:cNvPicPr preferRelativeResize="0"/>
          <p:nvPr/>
        </p:nvPicPr>
        <p:blipFill rotWithShape="1">
          <a:blip r:embed="rId6">
            <a:alphaModFix amt="34000"/>
          </a:blip>
          <a:srcRect b="669" l="54013" r="11357" t="36082"/>
          <a:stretch/>
        </p:blipFill>
        <p:spPr>
          <a:xfrm rot="-5400000">
            <a:off x="5792644" y="4820060"/>
            <a:ext cx="1719600" cy="2366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77" name="Google Shape;77;p8"/>
          <p:cNvSpPr txBox="1"/>
          <p:nvPr>
            <p:ph type="title"/>
          </p:nvPr>
        </p:nvSpPr>
        <p:spPr>
          <a:xfrm>
            <a:off x="176047" y="175938"/>
            <a:ext cx="61572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b="0" i="0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" name="Google Shape;80;p9"/>
          <p:cNvPicPr preferRelativeResize="0"/>
          <p:nvPr/>
        </p:nvPicPr>
        <p:blipFill rotWithShape="1">
          <a:blip r:embed="rId2">
            <a:alphaModFix amt="34000"/>
          </a:blip>
          <a:srcRect b="35419" l="51340" r="-2841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82" name="Google Shape;82;p9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9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9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9"/>
          <p:cNvSpPr txBox="1"/>
          <p:nvPr/>
        </p:nvSpPr>
        <p:spPr>
          <a:xfrm>
            <a:off x="-24372" y="6562800"/>
            <a:ext cx="64488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SIT-38, 29-30 March 2023</a:t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9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" name="Google Shape;87;p9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0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p10"/>
          <p:cNvPicPr preferRelativeResize="0"/>
          <p:nvPr/>
        </p:nvPicPr>
        <p:blipFill rotWithShape="1">
          <a:blip r:embed="rId2">
            <a:alphaModFix amt="34000"/>
          </a:blip>
          <a:srcRect b="35419" l="51340" r="-2841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2" name="Google Shape;92;p10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0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0"/>
          <p:cNvSpPr txBox="1"/>
          <p:nvPr>
            <p:ph idx="1" type="body"/>
          </p:nvPr>
        </p:nvSpPr>
        <p:spPr>
          <a:xfrm>
            <a:off x="386632" y="1445923"/>
            <a:ext cx="5508900" cy="47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5" name="Google Shape;95;p10"/>
          <p:cNvSpPr txBox="1"/>
          <p:nvPr>
            <p:ph idx="2" type="body"/>
          </p:nvPr>
        </p:nvSpPr>
        <p:spPr>
          <a:xfrm>
            <a:off x="6296361" y="1445923"/>
            <a:ext cx="5508900" cy="47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6" name="Google Shape;96;p10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0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" name="Google Shape;98;p10"/>
          <p:cNvSpPr txBox="1"/>
          <p:nvPr/>
        </p:nvSpPr>
        <p:spPr>
          <a:xfrm>
            <a:off x="-24384" y="6562799"/>
            <a:ext cx="4925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2022 CEOS Plenary	Biarritz, France	Nov. 29 – Dec. 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1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1"/>
          <p:cNvPicPr preferRelativeResize="0"/>
          <p:nvPr/>
        </p:nvPicPr>
        <p:blipFill rotWithShape="1">
          <a:blip r:embed="rId2">
            <a:alphaModFix amt="34000"/>
          </a:blip>
          <a:srcRect b="35419" l="51340" r="-2841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03" name="Google Shape;103;p11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1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1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1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" name="Google Shape;107;p11"/>
          <p:cNvSpPr txBox="1"/>
          <p:nvPr/>
        </p:nvSpPr>
        <p:spPr>
          <a:xfrm>
            <a:off x="-24384" y="6562799"/>
            <a:ext cx="4925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2022 CEOS Plenary	Biarritz, France	Nov. 29 – Dec. 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slideLayout" Target="../slideLayouts/slideLayout8.xml"/><Relationship Id="rId6" Type="http://schemas.openxmlformats.org/officeDocument/2006/relationships/slideLayout" Target="../slideLayouts/slideLayout9.xml"/><Relationship Id="rId7" Type="http://schemas.openxmlformats.org/officeDocument/2006/relationships/slideLayout" Target="../slideLayouts/slideLayout10.xml"/><Relationship Id="rId8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7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" name="Google Shape;64;p7"/>
          <p:cNvPicPr preferRelativeResize="0"/>
          <p:nvPr/>
        </p:nvPicPr>
        <p:blipFill rotWithShape="1">
          <a:blip r:embed="rId1">
            <a:alphaModFix amt="34000"/>
          </a:blip>
          <a:srcRect b="35419" l="51340" r="-2841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66" name="Google Shape;66;p7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7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3" r:id="rId3"/>
    <p:sldLayoutId id="2147483654" r:id="rId4"/>
    <p:sldLayoutId id="2147483655" r:id="rId5"/>
    <p:sldLayoutId id="2147483656" r:id="rId6"/>
    <p:sldLayoutId id="2147483657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6.png"/><Relationship Id="rId4" Type="http://schemas.openxmlformats.org/officeDocument/2006/relationships/image" Target="../media/image58.png"/><Relationship Id="rId5" Type="http://schemas.openxmlformats.org/officeDocument/2006/relationships/image" Target="../media/image61.png"/><Relationship Id="rId6" Type="http://schemas.openxmlformats.org/officeDocument/2006/relationships/image" Target="../media/image3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jpg"/><Relationship Id="rId4" Type="http://schemas.openxmlformats.org/officeDocument/2006/relationships/image" Target="../media/image24.jpg"/><Relationship Id="rId5" Type="http://schemas.openxmlformats.org/officeDocument/2006/relationships/image" Target="../media/image28.jpg"/><Relationship Id="rId6" Type="http://schemas.openxmlformats.org/officeDocument/2006/relationships/image" Target="../media/image3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png"/><Relationship Id="rId4" Type="http://schemas.openxmlformats.org/officeDocument/2006/relationships/image" Target="../media/image42.png"/><Relationship Id="rId5" Type="http://schemas.openxmlformats.org/officeDocument/2006/relationships/image" Target="../media/image32.png"/><Relationship Id="rId6" Type="http://schemas.openxmlformats.org/officeDocument/2006/relationships/image" Target="../media/image36.png"/><Relationship Id="rId7" Type="http://schemas.openxmlformats.org/officeDocument/2006/relationships/image" Target="../media/image3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jpg"/><Relationship Id="rId4" Type="http://schemas.openxmlformats.org/officeDocument/2006/relationships/image" Target="../media/image43.jpg"/><Relationship Id="rId5" Type="http://schemas.openxmlformats.org/officeDocument/2006/relationships/image" Target="../media/image31.jpg"/><Relationship Id="rId6" Type="http://schemas.openxmlformats.org/officeDocument/2006/relationships/image" Target="../media/image3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ceos.org/gst/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www.space.org.sg/gstc/" TargetMode="External"/><Relationship Id="rId4" Type="http://schemas.openxmlformats.org/officeDocument/2006/relationships/image" Target="../media/image4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png"/><Relationship Id="rId4" Type="http://schemas.openxmlformats.org/officeDocument/2006/relationships/image" Target="../media/image42.png"/><Relationship Id="rId9" Type="http://schemas.openxmlformats.org/officeDocument/2006/relationships/image" Target="../media/image49.png"/><Relationship Id="rId5" Type="http://schemas.openxmlformats.org/officeDocument/2006/relationships/image" Target="../media/image38.png"/><Relationship Id="rId6" Type="http://schemas.openxmlformats.org/officeDocument/2006/relationships/image" Target="../media/image36.png"/><Relationship Id="rId7" Type="http://schemas.openxmlformats.org/officeDocument/2006/relationships/image" Target="../media/image59.png"/><Relationship Id="rId8" Type="http://schemas.openxmlformats.org/officeDocument/2006/relationships/image" Target="../media/image3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0.jpg"/><Relationship Id="rId4" Type="http://schemas.openxmlformats.org/officeDocument/2006/relationships/image" Target="../media/image53.jpg"/><Relationship Id="rId5" Type="http://schemas.openxmlformats.org/officeDocument/2006/relationships/image" Target="../media/image5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1.png"/><Relationship Id="rId4" Type="http://schemas.openxmlformats.org/officeDocument/2006/relationships/image" Target="../media/image57.png"/><Relationship Id="rId5" Type="http://schemas.openxmlformats.org/officeDocument/2006/relationships/image" Target="../media/image48.jpg"/><Relationship Id="rId6" Type="http://schemas.openxmlformats.org/officeDocument/2006/relationships/image" Target="../media/image6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5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4.jpg"/><Relationship Id="rId4" Type="http://schemas.openxmlformats.org/officeDocument/2006/relationships/image" Target="../media/image56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docs.google.com/document/d/1tMavJKeOs7pYT7ADObAazMcOTQKfRIVM/edit?usp=sharing&amp;ouid=108028327011252873372&amp;rtpof=true&amp;sd=true" TargetMode="External"/><Relationship Id="rId4" Type="http://schemas.openxmlformats.org/officeDocument/2006/relationships/image" Target="../media/image21.png"/><Relationship Id="rId11" Type="http://schemas.openxmlformats.org/officeDocument/2006/relationships/image" Target="../media/image23.png"/><Relationship Id="rId10" Type="http://schemas.openxmlformats.org/officeDocument/2006/relationships/image" Target="../media/image20.png"/><Relationship Id="rId12" Type="http://schemas.openxmlformats.org/officeDocument/2006/relationships/image" Target="../media/image25.png"/><Relationship Id="rId9" Type="http://schemas.openxmlformats.org/officeDocument/2006/relationships/image" Target="../media/image17.jpg"/><Relationship Id="rId5" Type="http://schemas.openxmlformats.org/officeDocument/2006/relationships/image" Target="../media/image34.png"/><Relationship Id="rId6" Type="http://schemas.openxmlformats.org/officeDocument/2006/relationships/image" Target="../media/image18.jpg"/><Relationship Id="rId7" Type="http://schemas.openxmlformats.org/officeDocument/2006/relationships/image" Target="../media/image22.png"/><Relationship Id="rId8" Type="http://schemas.openxmlformats.org/officeDocument/2006/relationships/image" Target="../media/image1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5.jpg"/><Relationship Id="rId4" Type="http://schemas.openxmlformats.org/officeDocument/2006/relationships/image" Target="../media/image4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3"/>
          <p:cNvSpPr txBox="1"/>
          <p:nvPr>
            <p:ph type="title"/>
          </p:nvPr>
        </p:nvSpPr>
        <p:spPr>
          <a:xfrm>
            <a:off x="176050" y="175950"/>
            <a:ext cx="7458600" cy="45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b="1" lang="en-GB" sz="6000">
                <a:latin typeface="Arial"/>
                <a:ea typeface="Arial"/>
                <a:cs typeface="Arial"/>
                <a:sym typeface="Arial"/>
              </a:rPr>
              <a:t>Progress on CEOS Chair 2023 Priorities</a:t>
            </a:r>
            <a:endParaRPr b="1" sz="6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3"/>
          <p:cNvSpPr/>
          <p:nvPr/>
        </p:nvSpPr>
        <p:spPr>
          <a:xfrm>
            <a:off x="7566875" y="4473325"/>
            <a:ext cx="4522200" cy="23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1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Pakorn Apaphant</a:t>
            </a:r>
            <a:r>
              <a:rPr b="1" i="0" lang="en-GB" sz="2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1" lang="en-GB" sz="21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GISTDA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</a:t>
            </a: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8.2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</a:t>
            </a: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-38 2023, ESA/ESRIN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29th - 30th March 2023</a:t>
            </a:r>
            <a:endParaRPr b="1" i="0" sz="22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2"/>
          <p:cNvSpPr txBox="1"/>
          <p:nvPr>
            <p:ph type="title"/>
          </p:nvPr>
        </p:nvSpPr>
        <p:spPr>
          <a:xfrm>
            <a:off x="97775" y="175950"/>
            <a:ext cx="115737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latin typeface="Arial"/>
                <a:ea typeface="Arial"/>
                <a:cs typeface="Arial"/>
                <a:sym typeface="Arial"/>
              </a:rPr>
              <a:t>International Seminar ‘New Space Economy’</a:t>
            </a:r>
            <a:endParaRPr b="1" sz="3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2200">
                <a:latin typeface="Arial"/>
                <a:ea typeface="Arial"/>
                <a:cs typeface="Arial"/>
                <a:sym typeface="Arial"/>
              </a:rPr>
              <a:t>16-17 March 2023 in Bangkok, Thailand</a:t>
            </a:r>
            <a:endParaRPr b="1" i="1"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22"/>
          <p:cNvSpPr txBox="1"/>
          <p:nvPr/>
        </p:nvSpPr>
        <p:spPr>
          <a:xfrm>
            <a:off x="158750" y="1083325"/>
            <a:ext cx="5409300" cy="8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●</a:t>
            </a:r>
            <a:r>
              <a:rPr b="1" lang="en-GB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than 500 participants from over 100 local and international agencies </a:t>
            </a:r>
            <a:endParaRPr b="1"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5" name="Google Shape;23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2675" y="1050800"/>
            <a:ext cx="3889225" cy="310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775" y="2460200"/>
            <a:ext cx="3810375" cy="378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9250" y="4092650"/>
            <a:ext cx="4180458" cy="236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74950" y="1852189"/>
            <a:ext cx="3538538" cy="4608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3"/>
          <p:cNvSpPr txBox="1"/>
          <p:nvPr>
            <p:ph type="title"/>
          </p:nvPr>
        </p:nvSpPr>
        <p:spPr>
          <a:xfrm>
            <a:off x="176050" y="175950"/>
            <a:ext cx="99981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3300">
                <a:latin typeface="Arial"/>
                <a:ea typeface="Arial"/>
                <a:cs typeface="Arial"/>
                <a:sym typeface="Arial"/>
              </a:rPr>
              <a:t>THEOS-3 Seminar on Thai Space Ecosystem</a:t>
            </a:r>
            <a:endParaRPr b="1" sz="33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2200">
                <a:latin typeface="Arial"/>
                <a:ea typeface="Arial"/>
                <a:cs typeface="Arial"/>
                <a:sym typeface="Arial"/>
              </a:rPr>
              <a:t>19 January 2023 in Bangkok, Thailand</a:t>
            </a:r>
            <a:endParaRPr b="1" i="1" sz="2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3"/>
          <p:cNvSpPr txBox="1"/>
          <p:nvPr/>
        </p:nvSpPr>
        <p:spPr>
          <a:xfrm>
            <a:off x="4924200" y="1155775"/>
            <a:ext cx="7267800" cy="30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❖"/>
            </a:pP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Attendees from 32 affiliations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▪"/>
            </a:pP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Potential product users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▪"/>
            </a:pP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Disaster management body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▪"/>
            </a:pP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Private </a:t>
            </a: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companies</a:t>
            </a: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in downstream applications i.e. mapping services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❖"/>
            </a:pP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 find observation gaps in Thailand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❖"/>
            </a:pPr>
            <a:r>
              <a:rPr lang="en-GB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 foster cooperation between Thai space-related companies and stakeholders for THEOS-3 in-house development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5" name="Google Shape;24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338" y="4166575"/>
            <a:ext cx="4054262" cy="229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8831" y="4166575"/>
            <a:ext cx="3487768" cy="232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51825" y="4165967"/>
            <a:ext cx="3487775" cy="2317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5800" y="1353076"/>
            <a:ext cx="4444256" cy="244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4"/>
          <p:cNvSpPr txBox="1"/>
          <p:nvPr>
            <p:ph type="title"/>
          </p:nvPr>
        </p:nvSpPr>
        <p:spPr>
          <a:xfrm>
            <a:off x="176048" y="997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b="1" lang="en-GB" sz="2600" u="sng"/>
              <a:t>Priority #2:</a:t>
            </a:r>
            <a:r>
              <a:rPr b="1" lang="en-GB" sz="2600"/>
              <a:t> Supporting Exploration of New Geometries for Space Agencies and CEOS with New Space</a:t>
            </a:r>
            <a:endParaRPr b="1" sz="2600"/>
          </a:p>
        </p:txBody>
      </p:sp>
      <p:grpSp>
        <p:nvGrpSpPr>
          <p:cNvPr id="254" name="Google Shape;254;p24"/>
          <p:cNvGrpSpPr/>
          <p:nvPr/>
        </p:nvGrpSpPr>
        <p:grpSpPr>
          <a:xfrm>
            <a:off x="836699" y="1930396"/>
            <a:ext cx="10302352" cy="1515166"/>
            <a:chOff x="284631" y="476259"/>
            <a:chExt cx="7726957" cy="1136403"/>
          </a:xfrm>
        </p:grpSpPr>
        <p:sp>
          <p:nvSpPr>
            <p:cNvPr id="255" name="Google Shape;255;p24"/>
            <p:cNvSpPr txBox="1"/>
            <p:nvPr/>
          </p:nvSpPr>
          <p:spPr>
            <a:xfrm>
              <a:off x="284631" y="476262"/>
              <a:ext cx="2430600" cy="10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0" i="0" lang="en-GB" sz="4000" u="none" cap="none" strike="noStrike">
                  <a:solidFill>
                    <a:srgbClr val="D0E0E3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New Space Task Team</a:t>
              </a:r>
              <a:r>
                <a:rPr b="0" i="0" lang="en-GB" sz="4000" u="none" cap="none" strike="noStrike">
                  <a:solidFill>
                    <a:srgbClr val="0C343D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 </a:t>
              </a:r>
              <a:endParaRPr b="0" i="0" sz="4000" u="none" cap="none" strike="noStrike">
                <a:solidFill>
                  <a:srgbClr val="0C343D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256" name="Google Shape;256;p24"/>
            <p:cNvSpPr/>
            <p:nvPr/>
          </p:nvSpPr>
          <p:spPr>
            <a:xfrm>
              <a:off x="2789788" y="476259"/>
              <a:ext cx="5221800" cy="1136400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4"/>
            <p:cNvSpPr txBox="1"/>
            <p:nvPr/>
          </p:nvSpPr>
          <p:spPr>
            <a:xfrm>
              <a:off x="2914385" y="476262"/>
              <a:ext cx="4765800" cy="11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GB" sz="20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Work with </a:t>
              </a:r>
              <a:r>
                <a:rPr b="1" i="0" lang="en-GB" sz="20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CEOS New Space Task team led by SIT Chair </a:t>
              </a:r>
              <a:r>
                <a:rPr b="0" i="0" lang="en-GB" sz="20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to </a:t>
              </a:r>
              <a:r>
                <a:rPr b="1" i="0" lang="en-GB" sz="20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develop New Space Economy document</a:t>
              </a:r>
              <a:r>
                <a:rPr b="0" i="0" lang="en-GB" sz="20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as a means for knowledge sharing with CEOS Agencies.</a:t>
              </a:r>
              <a:endParaRPr b="0" i="0" sz="2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58" name="Google Shape;258;p24"/>
          <p:cNvGrpSpPr/>
          <p:nvPr/>
        </p:nvGrpSpPr>
        <p:grpSpPr>
          <a:xfrm>
            <a:off x="1049425" y="3648949"/>
            <a:ext cx="10128025" cy="1582288"/>
            <a:chOff x="444180" y="1765207"/>
            <a:chExt cx="7596209" cy="1186746"/>
          </a:xfrm>
        </p:grpSpPr>
        <p:sp>
          <p:nvSpPr>
            <p:cNvPr id="259" name="Google Shape;259;p24"/>
            <p:cNvSpPr txBox="1"/>
            <p:nvPr/>
          </p:nvSpPr>
          <p:spPr>
            <a:xfrm>
              <a:off x="444180" y="1815553"/>
              <a:ext cx="2271000" cy="11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Arial"/>
                <a:buNone/>
              </a:pPr>
              <a:r>
                <a:rPr b="0" i="0" lang="en-GB" sz="3500" u="none" cap="none" strike="noStrike">
                  <a:solidFill>
                    <a:srgbClr val="134F5C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Collaboration Opportunities</a:t>
              </a:r>
              <a:endParaRPr b="0" i="0" sz="3500" u="none" cap="none" strike="noStrike">
                <a:solidFill>
                  <a:srgbClr val="134F5C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260" name="Google Shape;260;p24"/>
            <p:cNvSpPr/>
            <p:nvPr/>
          </p:nvSpPr>
          <p:spPr>
            <a:xfrm>
              <a:off x="2789789" y="1765339"/>
              <a:ext cx="5250600" cy="1186500"/>
            </a:xfrm>
            <a:prstGeom prst="rect">
              <a:avLst/>
            </a:prstGeom>
            <a:solidFill>
              <a:srgbClr val="134F5C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24"/>
            <p:cNvSpPr txBox="1"/>
            <p:nvPr/>
          </p:nvSpPr>
          <p:spPr>
            <a:xfrm>
              <a:off x="2914385" y="1765207"/>
              <a:ext cx="4587000" cy="106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1" i="0" lang="en-GB" sz="21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Workshops/Meetings </a:t>
              </a:r>
              <a:r>
                <a:rPr b="0" i="0" lang="en-GB" sz="21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as inputs to the border CEOS discussion on New Space opportunities. (TBC)</a:t>
              </a:r>
              <a:endParaRPr b="0" i="0" sz="2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0" i="0" lang="en-GB" sz="21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Facilitate a discussion during </a:t>
              </a:r>
              <a:r>
                <a:rPr b="1" i="0" lang="en-GB" sz="21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CEOS 2023 timeframe</a:t>
              </a:r>
              <a:endParaRPr b="1" i="0" sz="2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5"/>
          <p:cNvSpPr txBox="1"/>
          <p:nvPr>
            <p:ph idx="1" type="body"/>
          </p:nvPr>
        </p:nvSpPr>
        <p:spPr>
          <a:xfrm>
            <a:off x="6872300" y="1373850"/>
            <a:ext cx="5106900" cy="4694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2100"/>
              <a:t>Key </a:t>
            </a:r>
            <a:r>
              <a:rPr b="1" lang="en-GB" sz="2100"/>
              <a:t>Achievements</a:t>
            </a:r>
            <a:endParaRPr b="1" sz="2100"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en-GB" sz="1800"/>
              <a:t>New agreement built between GISTDA-OSTIn(Singapore) on space-related cooperation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en-GB" sz="1800"/>
              <a:t>Engaged with other space-related startups and agencies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❖"/>
            </a:pPr>
            <a:r>
              <a:rPr lang="en-GB" sz="1800"/>
              <a:t>Joined a panel discussion on Regional Space Agencies’ Dialogue Encouraging the Adoption of Space – Technologies and Applications through Regional Partnerships</a:t>
            </a:r>
            <a:endParaRPr sz="1800"/>
          </a:p>
        </p:txBody>
      </p:sp>
      <p:sp>
        <p:nvSpPr>
          <p:cNvPr id="267" name="Google Shape;267;p25"/>
          <p:cNvSpPr txBox="1"/>
          <p:nvPr>
            <p:ph type="title"/>
          </p:nvPr>
        </p:nvSpPr>
        <p:spPr>
          <a:xfrm>
            <a:off x="176050" y="175950"/>
            <a:ext cx="99981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3300">
                <a:latin typeface="Arial"/>
                <a:ea typeface="Arial"/>
                <a:cs typeface="Arial"/>
                <a:sym typeface="Arial"/>
              </a:rPr>
              <a:t>Global Space and Technology Convention 2023</a:t>
            </a:r>
            <a:endParaRPr b="1" sz="33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8" name="Google Shape;26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551" y="1270962"/>
            <a:ext cx="3435927" cy="2577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5"/>
          <p:cNvPicPr preferRelativeResize="0"/>
          <p:nvPr/>
        </p:nvPicPr>
        <p:blipFill rotWithShape="1">
          <a:blip r:embed="rId4">
            <a:alphaModFix/>
          </a:blip>
          <a:srcRect b="0" l="0" r="7697" t="18307"/>
          <a:stretch/>
        </p:blipFill>
        <p:spPr>
          <a:xfrm>
            <a:off x="264550" y="4007250"/>
            <a:ext cx="3435927" cy="22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5"/>
          <p:cNvPicPr preferRelativeResize="0"/>
          <p:nvPr/>
        </p:nvPicPr>
        <p:blipFill rotWithShape="1">
          <a:blip r:embed="rId5">
            <a:alphaModFix/>
          </a:blip>
          <a:srcRect b="23695" l="12332" r="12332" t="13419"/>
          <a:stretch/>
        </p:blipFill>
        <p:spPr>
          <a:xfrm>
            <a:off x="3809700" y="2956875"/>
            <a:ext cx="2467125" cy="151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5"/>
          <p:cNvPicPr preferRelativeResize="0"/>
          <p:nvPr/>
        </p:nvPicPr>
        <p:blipFill rotWithShape="1">
          <a:blip r:embed="rId6">
            <a:alphaModFix/>
          </a:blip>
          <a:srcRect b="6377" l="0" r="0" t="6385"/>
          <a:stretch/>
        </p:blipFill>
        <p:spPr>
          <a:xfrm>
            <a:off x="3809700" y="1270950"/>
            <a:ext cx="2467125" cy="16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5"/>
          <p:cNvPicPr preferRelativeResize="0"/>
          <p:nvPr/>
        </p:nvPicPr>
        <p:blipFill rotWithShape="1">
          <a:blip r:embed="rId7">
            <a:alphaModFix/>
          </a:blip>
          <a:srcRect b="0" l="0" r="0" t="5784"/>
          <a:stretch/>
        </p:blipFill>
        <p:spPr>
          <a:xfrm>
            <a:off x="3809700" y="4544725"/>
            <a:ext cx="2467125" cy="1743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6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Re-engage with inactive CEOS members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Support the New Space Task Team</a:t>
            </a:r>
            <a:endParaRPr/>
          </a:p>
          <a:p>
            <a:pPr indent="-406400" lvl="0" marL="914400" rtl="0" algn="l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-GB"/>
              <a:t>Co-develop the NSST Activities Working Document</a:t>
            </a:r>
            <a:endParaRPr/>
          </a:p>
        </p:txBody>
      </p:sp>
      <p:sp>
        <p:nvSpPr>
          <p:cNvPr id="278" name="Google Shape;278;p26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CEOS Chair Support</a:t>
            </a:r>
            <a:endParaRPr b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7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b="1" lang="en-GB"/>
              <a:t>The CEOS Plenary 2023</a:t>
            </a:r>
            <a:endParaRPr b="1"/>
          </a:p>
        </p:txBody>
      </p:sp>
      <p:sp>
        <p:nvSpPr>
          <p:cNvPr id="284" name="Google Shape;284;p27"/>
          <p:cNvSpPr txBox="1"/>
          <p:nvPr/>
        </p:nvSpPr>
        <p:spPr>
          <a:xfrm>
            <a:off x="403800" y="1338675"/>
            <a:ext cx="7176900" cy="26628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GB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Date</a:t>
            </a:r>
            <a:r>
              <a:rPr b="0" i="0" lang="en-GB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1</a:t>
            </a:r>
            <a:r>
              <a:rPr lang="en-GB" sz="2100"/>
              <a:t>4</a:t>
            </a:r>
            <a:r>
              <a:rPr b="0" i="0" lang="en-GB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</a:t>
            </a:r>
            <a:r>
              <a:rPr lang="en-GB" sz="2100"/>
              <a:t>7</a:t>
            </a:r>
            <a:r>
              <a:rPr b="0" i="0" lang="en-GB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November 2023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GB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Structure</a:t>
            </a:r>
            <a:r>
              <a:rPr b="0" i="0" lang="en-GB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			 1</a:t>
            </a:r>
            <a:r>
              <a:rPr lang="en-GB" sz="2100"/>
              <a:t>4</a:t>
            </a:r>
            <a:r>
              <a:rPr b="0" i="0" lang="en-GB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Nov - Side Meeting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1</a:t>
            </a:r>
            <a:r>
              <a:rPr lang="en-GB" sz="2100"/>
              <a:t>5</a:t>
            </a:r>
            <a:r>
              <a:rPr b="0" i="0" lang="en-GB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- 1</a:t>
            </a:r>
            <a:r>
              <a:rPr lang="en-GB" sz="2100"/>
              <a:t>6</a:t>
            </a:r>
            <a:r>
              <a:rPr b="0" i="0" lang="en-GB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Nov - CEOS Plenary 2023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 1</a:t>
            </a:r>
            <a:r>
              <a:rPr lang="en-GB" sz="2100"/>
              <a:t>7</a:t>
            </a:r>
            <a:r>
              <a:rPr b="0" i="0" lang="en-GB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Nov -</a:t>
            </a:r>
            <a:r>
              <a:rPr lang="en-GB" sz="2100"/>
              <a:t> Technical Exploration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GB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Location</a:t>
            </a:r>
            <a:r>
              <a:rPr b="0" i="0" lang="en-GB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0" i="0" lang="en-GB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Chiang Rai, Thailand 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5" name="Google Shape;28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3794" y="4187216"/>
            <a:ext cx="4641676" cy="232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76028" y="4187225"/>
            <a:ext cx="3094494" cy="232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84030" y="1338675"/>
            <a:ext cx="4031382" cy="26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01075" y="4187225"/>
            <a:ext cx="3482514" cy="232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8"/>
          <p:cNvSpPr txBox="1"/>
          <p:nvPr>
            <p:ph type="title"/>
          </p:nvPr>
        </p:nvSpPr>
        <p:spPr>
          <a:xfrm>
            <a:off x="176051" y="175950"/>
            <a:ext cx="8784600" cy="397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THANK YOU</a:t>
            </a:r>
            <a:endParaRPr b="1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9"/>
          <p:cNvSpPr txBox="1"/>
          <p:nvPr>
            <p:ph idx="1" type="body"/>
          </p:nvPr>
        </p:nvSpPr>
        <p:spPr>
          <a:xfrm>
            <a:off x="348308" y="15585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TBD…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9" name="Google Shape;299;p29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Arial"/>
                <a:ea typeface="Arial"/>
                <a:cs typeface="Arial"/>
                <a:sym typeface="Arial"/>
              </a:rPr>
              <a:t>Plan for Pre-Plenary Side Events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0"/>
          <p:cNvSpPr/>
          <p:nvPr/>
        </p:nvSpPr>
        <p:spPr>
          <a:xfrm>
            <a:off x="1858050" y="1217200"/>
            <a:ext cx="9404400" cy="70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30"/>
          <p:cNvSpPr/>
          <p:nvPr/>
        </p:nvSpPr>
        <p:spPr>
          <a:xfrm>
            <a:off x="986650" y="1217200"/>
            <a:ext cx="707100" cy="701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i="0" lang="en-GB" sz="3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3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30"/>
          <p:cNvSpPr txBox="1"/>
          <p:nvPr/>
        </p:nvSpPr>
        <p:spPr>
          <a:xfrm>
            <a:off x="1974300" y="1298650"/>
            <a:ext cx="9171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GB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Support the implementation of the </a:t>
            </a:r>
            <a:r>
              <a:rPr b="1" i="0" lang="en-GB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AFOLU and GHG Roadmap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30"/>
          <p:cNvSpPr/>
          <p:nvPr/>
        </p:nvSpPr>
        <p:spPr>
          <a:xfrm>
            <a:off x="1858050" y="2131600"/>
            <a:ext cx="9404400" cy="70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30"/>
          <p:cNvSpPr/>
          <p:nvPr/>
        </p:nvSpPr>
        <p:spPr>
          <a:xfrm>
            <a:off x="986650" y="2131600"/>
            <a:ext cx="707100" cy="701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i="0" lang="en-GB" sz="3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3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30"/>
          <p:cNvSpPr txBox="1"/>
          <p:nvPr/>
        </p:nvSpPr>
        <p:spPr>
          <a:xfrm>
            <a:off x="1974300" y="2213050"/>
            <a:ext cx="9171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GB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Further update to the</a:t>
            </a:r>
            <a:r>
              <a:rPr b="1" i="0" lang="en-GB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GB" sz="23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CEOS Global Stocktake Portal</a:t>
            </a:r>
            <a:r>
              <a:rPr b="1" i="0" lang="en-GB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2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30"/>
          <p:cNvSpPr/>
          <p:nvPr/>
        </p:nvSpPr>
        <p:spPr>
          <a:xfrm>
            <a:off x="1858050" y="3046000"/>
            <a:ext cx="9404400" cy="70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30"/>
          <p:cNvSpPr/>
          <p:nvPr/>
        </p:nvSpPr>
        <p:spPr>
          <a:xfrm>
            <a:off x="986650" y="3046000"/>
            <a:ext cx="707100" cy="701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i="0" lang="en-GB" sz="3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3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30"/>
          <p:cNvSpPr txBox="1"/>
          <p:nvPr/>
        </p:nvSpPr>
        <p:spPr>
          <a:xfrm>
            <a:off x="1974300" y="3127450"/>
            <a:ext cx="9171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GB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Ocean Carbon Workshop</a:t>
            </a:r>
            <a:r>
              <a:rPr b="0" i="0" lang="en-GB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30"/>
          <p:cNvSpPr/>
          <p:nvPr/>
        </p:nvSpPr>
        <p:spPr>
          <a:xfrm>
            <a:off x="1858050" y="3960400"/>
            <a:ext cx="9404400" cy="70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30"/>
          <p:cNvSpPr/>
          <p:nvPr/>
        </p:nvSpPr>
        <p:spPr>
          <a:xfrm>
            <a:off x="986650" y="3960400"/>
            <a:ext cx="707100" cy="701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i="0" lang="en-GB" sz="3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b="1" i="0" sz="3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30"/>
          <p:cNvSpPr txBox="1"/>
          <p:nvPr/>
        </p:nvSpPr>
        <p:spPr>
          <a:xfrm>
            <a:off x="1974300" y="4041850"/>
            <a:ext cx="9171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GB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Carbon Observation from Space</a:t>
            </a:r>
            <a:r>
              <a:rPr b="0" i="0" lang="en-GB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30"/>
          <p:cNvSpPr/>
          <p:nvPr/>
        </p:nvSpPr>
        <p:spPr>
          <a:xfrm>
            <a:off x="1829500" y="4874800"/>
            <a:ext cx="9404400" cy="70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30"/>
          <p:cNvSpPr/>
          <p:nvPr/>
        </p:nvSpPr>
        <p:spPr>
          <a:xfrm>
            <a:off x="958100" y="4874800"/>
            <a:ext cx="707100" cy="701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i="0" lang="en-GB" sz="3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b="1" i="0" sz="3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30"/>
          <p:cNvSpPr txBox="1"/>
          <p:nvPr/>
        </p:nvSpPr>
        <p:spPr>
          <a:xfrm>
            <a:off x="1945750" y="4956250"/>
            <a:ext cx="9171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GB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Support </a:t>
            </a:r>
            <a:r>
              <a:rPr b="1" i="0" lang="en-GB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WGs/ Task Teams/ VCs activities</a:t>
            </a:r>
            <a:r>
              <a:rPr b="0" i="0" lang="en-GB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support GST</a:t>
            </a:r>
            <a:r>
              <a:rPr b="0" i="0" lang="en-GB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2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30"/>
          <p:cNvSpPr/>
          <p:nvPr/>
        </p:nvSpPr>
        <p:spPr>
          <a:xfrm>
            <a:off x="1829500" y="5789200"/>
            <a:ext cx="9404400" cy="70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30"/>
          <p:cNvSpPr/>
          <p:nvPr/>
        </p:nvSpPr>
        <p:spPr>
          <a:xfrm>
            <a:off x="958100" y="5789200"/>
            <a:ext cx="707100" cy="701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i="0" lang="en-GB" sz="3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b="1" i="0" sz="3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30"/>
          <p:cNvSpPr txBox="1"/>
          <p:nvPr/>
        </p:nvSpPr>
        <p:spPr>
          <a:xfrm>
            <a:off x="1945750" y="5870650"/>
            <a:ext cx="9171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GB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Support the </a:t>
            </a:r>
            <a:r>
              <a:rPr b="1" i="0" lang="en-GB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collaboration</a:t>
            </a:r>
            <a:r>
              <a:rPr b="0" i="0" lang="en-GB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between CEOS and GEO, WMO, and etc.</a:t>
            </a:r>
            <a:r>
              <a:rPr b="0" i="0" lang="en-GB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2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30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b="1" lang="en-GB" sz="3200"/>
              <a:t>Expected Support and Contribution from CEOS</a:t>
            </a:r>
            <a:endParaRPr b="1" sz="3200"/>
          </a:p>
        </p:txBody>
      </p:sp>
      <p:sp>
        <p:nvSpPr>
          <p:cNvPr id="323" name="Google Shape;323;p30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1"/>
          <p:cNvSpPr/>
          <p:nvPr/>
        </p:nvSpPr>
        <p:spPr>
          <a:xfrm>
            <a:off x="2162850" y="2360200"/>
            <a:ext cx="9404400" cy="86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31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b="1" lang="en-GB" sz="3200"/>
              <a:t>Expected Support and Contribution from CEOS</a:t>
            </a:r>
            <a:endParaRPr b="1" sz="3200"/>
          </a:p>
        </p:txBody>
      </p:sp>
      <p:sp>
        <p:nvSpPr>
          <p:cNvPr id="330" name="Google Shape;330;p31"/>
          <p:cNvSpPr/>
          <p:nvPr/>
        </p:nvSpPr>
        <p:spPr>
          <a:xfrm>
            <a:off x="1137475" y="2360200"/>
            <a:ext cx="849000" cy="864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i="0" lang="en-GB" sz="3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3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31"/>
          <p:cNvSpPr txBox="1"/>
          <p:nvPr/>
        </p:nvSpPr>
        <p:spPr>
          <a:xfrm>
            <a:off x="2279100" y="2544700"/>
            <a:ext cx="9171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experience sharing among CEOS Space Agencies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31"/>
          <p:cNvSpPr/>
          <p:nvPr/>
        </p:nvSpPr>
        <p:spPr>
          <a:xfrm>
            <a:off x="1137475" y="3974013"/>
            <a:ext cx="849000" cy="864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i="0" lang="en-GB" sz="3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3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31"/>
          <p:cNvSpPr/>
          <p:nvPr/>
        </p:nvSpPr>
        <p:spPr>
          <a:xfrm>
            <a:off x="2162850" y="3964013"/>
            <a:ext cx="9404400" cy="86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31"/>
          <p:cNvSpPr txBox="1"/>
          <p:nvPr/>
        </p:nvSpPr>
        <p:spPr>
          <a:xfrm>
            <a:off x="2279100" y="3996113"/>
            <a:ext cx="9171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Support the New space activities from CEOS entities (Working Groups, Virtual Constellations, and Ad Hoc Teams)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4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b="1" lang="en-GB"/>
              <a:t>CEOS Chair Priorities 2023</a:t>
            </a:r>
            <a:endParaRPr b="1"/>
          </a:p>
        </p:txBody>
      </p:sp>
      <p:cxnSp>
        <p:nvCxnSpPr>
          <p:cNvPr id="130" name="Google Shape;130;p14"/>
          <p:cNvCxnSpPr/>
          <p:nvPr/>
        </p:nvCxnSpPr>
        <p:spPr>
          <a:xfrm>
            <a:off x="2801650" y="1056375"/>
            <a:ext cx="2100" cy="5480100"/>
          </a:xfrm>
          <a:prstGeom prst="straightConnector1">
            <a:avLst/>
          </a:prstGeom>
          <a:noFill/>
          <a:ln cap="flat" cmpd="sng" w="28575">
            <a:solidFill>
              <a:srgbClr val="EEEEEE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31" name="Google Shape;131;p14"/>
          <p:cNvGrpSpPr/>
          <p:nvPr/>
        </p:nvGrpSpPr>
        <p:grpSpPr>
          <a:xfrm>
            <a:off x="1487950" y="4047950"/>
            <a:ext cx="9774925" cy="1364486"/>
            <a:chOff x="1487964" y="3805138"/>
            <a:chExt cx="9774925" cy="1059137"/>
          </a:xfrm>
        </p:grpSpPr>
        <p:sp>
          <p:nvSpPr>
            <p:cNvPr id="132" name="Google Shape;132;p14"/>
            <p:cNvSpPr/>
            <p:nvPr/>
          </p:nvSpPr>
          <p:spPr>
            <a:xfrm>
              <a:off x="2819689" y="4013475"/>
              <a:ext cx="8443200" cy="850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3" name="Google Shape;133;p14"/>
            <p:cNvGrpSpPr/>
            <p:nvPr/>
          </p:nvGrpSpPr>
          <p:grpSpPr>
            <a:xfrm>
              <a:off x="1487964" y="3805138"/>
              <a:ext cx="1750725" cy="850850"/>
              <a:chOff x="1487976" y="4093513"/>
              <a:chExt cx="1315543" cy="850850"/>
            </a:xfrm>
          </p:grpSpPr>
          <p:sp>
            <p:nvSpPr>
              <p:cNvPr id="134" name="Google Shape;134;p14"/>
              <p:cNvSpPr/>
              <p:nvPr/>
            </p:nvSpPr>
            <p:spPr>
              <a:xfrm>
                <a:off x="1487976" y="4093571"/>
                <a:ext cx="1315543" cy="850792"/>
              </a:xfrm>
              <a:prstGeom prst="flowChartProcess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14"/>
              <p:cNvSpPr txBox="1"/>
              <p:nvPr/>
            </p:nvSpPr>
            <p:spPr>
              <a:xfrm>
                <a:off x="1665144" y="4093513"/>
                <a:ext cx="961200" cy="85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0"/>
                  <a:buFont typeface="Arial"/>
                  <a:buNone/>
                </a:pPr>
                <a:r>
                  <a:rPr b="1" i="0" lang="en-GB" sz="60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endParaRPr b="1" i="0" sz="6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6" name="Google Shape;136;p14"/>
          <p:cNvGrpSpPr/>
          <p:nvPr/>
        </p:nvGrpSpPr>
        <p:grpSpPr>
          <a:xfrm>
            <a:off x="1487934" y="1634150"/>
            <a:ext cx="9774966" cy="1361825"/>
            <a:chOff x="1487934" y="1634150"/>
            <a:chExt cx="9774966" cy="1361825"/>
          </a:xfrm>
        </p:grpSpPr>
        <p:sp>
          <p:nvSpPr>
            <p:cNvPr id="137" name="Google Shape;137;p14"/>
            <p:cNvSpPr/>
            <p:nvPr/>
          </p:nvSpPr>
          <p:spPr>
            <a:xfrm>
              <a:off x="2819700" y="1810375"/>
              <a:ext cx="8443200" cy="11856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8" name="Google Shape;138;p14"/>
            <p:cNvGrpSpPr/>
            <p:nvPr/>
          </p:nvGrpSpPr>
          <p:grpSpPr>
            <a:xfrm>
              <a:off x="1487934" y="1634150"/>
              <a:ext cx="1748239" cy="1185550"/>
              <a:chOff x="1487975" y="1826400"/>
              <a:chExt cx="1313675" cy="1185550"/>
            </a:xfrm>
          </p:grpSpPr>
          <p:sp>
            <p:nvSpPr>
              <p:cNvPr id="139" name="Google Shape;139;p14"/>
              <p:cNvSpPr/>
              <p:nvPr/>
            </p:nvSpPr>
            <p:spPr>
              <a:xfrm>
                <a:off x="1487975" y="1826400"/>
                <a:ext cx="1313675" cy="1185550"/>
              </a:xfrm>
              <a:prstGeom prst="flowChartProcess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14"/>
              <p:cNvSpPr txBox="1"/>
              <p:nvPr/>
            </p:nvSpPr>
            <p:spPr>
              <a:xfrm>
                <a:off x="1666175" y="1865075"/>
                <a:ext cx="961200" cy="1108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0"/>
                  <a:buFont typeface="Arial"/>
                  <a:buNone/>
                </a:pPr>
                <a:r>
                  <a:rPr b="1" i="0" lang="en-GB" sz="60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b="1" i="0" sz="6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1" name="Google Shape;141;p14"/>
          <p:cNvSpPr/>
          <p:nvPr/>
        </p:nvSpPr>
        <p:spPr>
          <a:xfrm rot="5406319">
            <a:off x="2942550" y="2699550"/>
            <a:ext cx="163200" cy="428700"/>
          </a:xfrm>
          <a:prstGeom prst="rtTriangle">
            <a:avLst/>
          </a:prstGeom>
          <a:solidFill>
            <a:srgbClr val="CCCCCC"/>
          </a:solidFill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4"/>
          <p:cNvSpPr/>
          <p:nvPr/>
        </p:nvSpPr>
        <p:spPr>
          <a:xfrm rot="5403854">
            <a:off x="2890350" y="5072675"/>
            <a:ext cx="267600" cy="411900"/>
          </a:xfrm>
          <a:prstGeom prst="rtTriangle">
            <a:avLst/>
          </a:prstGeom>
          <a:solidFill>
            <a:srgbClr val="CCCCCC"/>
          </a:solidFill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4"/>
          <p:cNvSpPr txBox="1"/>
          <p:nvPr/>
        </p:nvSpPr>
        <p:spPr>
          <a:xfrm>
            <a:off x="3451100" y="1868663"/>
            <a:ext cx="7701300" cy="105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GB" sz="25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Supporting CEOS Preparations and Inputs to the Global Stocktake of the UNFCCC Paris Agreement</a:t>
            </a:r>
            <a:endParaRPr b="0" i="0" sz="13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4" name="Google Shape;144;p14"/>
          <p:cNvSpPr txBox="1"/>
          <p:nvPr/>
        </p:nvSpPr>
        <p:spPr>
          <a:xfrm>
            <a:off x="3451100" y="4396625"/>
            <a:ext cx="7811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Supporting Exploration of New Geometries for Space Agencies and CEOS with New Space</a:t>
            </a:r>
            <a:endParaRPr b="0" i="0" sz="2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2"/>
          <p:cNvSpPr txBox="1"/>
          <p:nvPr>
            <p:ph idx="1" type="body"/>
          </p:nvPr>
        </p:nvSpPr>
        <p:spPr>
          <a:xfrm>
            <a:off x="3832322" y="1373850"/>
            <a:ext cx="7519800" cy="4694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❖"/>
            </a:pPr>
            <a:r>
              <a:rPr lang="en-GB" sz="2400"/>
              <a:t>In person event in Singapore on 15- 16 February 2023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❖"/>
            </a:pPr>
            <a:r>
              <a:rPr lang="en-GB" sz="2400"/>
              <a:t>Around 1000 participants related to space technologies and businesses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❖"/>
            </a:pPr>
            <a:r>
              <a:rPr lang="en-GB" sz="2400"/>
              <a:t>Participants from many smaller space agencies from around the Asia-Pacific region 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❖"/>
            </a:pPr>
            <a:r>
              <a:rPr lang="en-GB" sz="2400"/>
              <a:t>Many start-ups mainly from south-east Asian region also present, from both downstream and upstream areas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❖"/>
            </a:pPr>
            <a:r>
              <a:rPr lang="en-GB" sz="2400"/>
              <a:t>More information found at: </a:t>
            </a:r>
            <a:r>
              <a:rPr lang="en-GB" sz="2400" u="sng">
                <a:solidFill>
                  <a:schemeClr val="hlink"/>
                </a:solidFill>
                <a:hlinkClick r:id="rId3"/>
              </a:rPr>
              <a:t>https://www.space.org.sg/gstc/</a:t>
            </a:r>
            <a:endParaRPr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32"/>
          <p:cNvSpPr txBox="1"/>
          <p:nvPr>
            <p:ph idx="2" type="body"/>
          </p:nvPr>
        </p:nvSpPr>
        <p:spPr>
          <a:xfrm>
            <a:off x="1" y="1373850"/>
            <a:ext cx="3642300" cy="4630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32"/>
          <p:cNvSpPr txBox="1"/>
          <p:nvPr>
            <p:ph type="title"/>
          </p:nvPr>
        </p:nvSpPr>
        <p:spPr>
          <a:xfrm>
            <a:off x="176050" y="175950"/>
            <a:ext cx="99981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3300">
                <a:latin typeface="Arial"/>
                <a:ea typeface="Arial"/>
                <a:cs typeface="Arial"/>
                <a:sym typeface="Arial"/>
              </a:rPr>
              <a:t>Global Space and Technology Convention 2023</a:t>
            </a:r>
            <a:endParaRPr b="1" sz="33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2" name="Google Shape;34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362" y="1680075"/>
            <a:ext cx="3313576" cy="378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3"/>
          <p:cNvSpPr txBox="1"/>
          <p:nvPr>
            <p:ph idx="1" type="body"/>
          </p:nvPr>
        </p:nvSpPr>
        <p:spPr>
          <a:xfrm>
            <a:off x="386632" y="1445923"/>
            <a:ext cx="5508900" cy="4775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Key outcomes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 sz="2000"/>
              <a:t>Thailand-Japan New Space Economy Cooperation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❖"/>
            </a:pPr>
            <a:r>
              <a:rPr lang="en-GB" sz="2000"/>
              <a:t>I</a:t>
            </a:r>
            <a:endParaRPr sz="2000"/>
          </a:p>
        </p:txBody>
      </p:sp>
      <p:sp>
        <p:nvSpPr>
          <p:cNvPr id="348" name="Google Shape;348;p33"/>
          <p:cNvSpPr txBox="1"/>
          <p:nvPr>
            <p:ph type="title"/>
          </p:nvPr>
        </p:nvSpPr>
        <p:spPr>
          <a:xfrm>
            <a:off x="97775" y="175950"/>
            <a:ext cx="115737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latin typeface="Arial"/>
                <a:ea typeface="Arial"/>
                <a:cs typeface="Arial"/>
                <a:sym typeface="Arial"/>
              </a:rPr>
              <a:t>International Seminar ‘New Space Economy’</a:t>
            </a:r>
            <a:endParaRPr b="1" sz="40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9" name="Google Shape;349;p33"/>
          <p:cNvGrpSpPr/>
          <p:nvPr/>
        </p:nvGrpSpPr>
        <p:grpSpPr>
          <a:xfrm>
            <a:off x="6310900" y="1479250"/>
            <a:ext cx="5660626" cy="4708750"/>
            <a:chOff x="6400300" y="1730525"/>
            <a:chExt cx="5660626" cy="4708750"/>
          </a:xfrm>
        </p:grpSpPr>
        <p:pic>
          <p:nvPicPr>
            <p:cNvPr id="350" name="Google Shape;350;p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400300" y="1730525"/>
              <a:ext cx="5660626" cy="3193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33"/>
            <p:cNvPicPr preferRelativeResize="0"/>
            <p:nvPr/>
          </p:nvPicPr>
          <p:blipFill rotWithShape="1">
            <a:blip r:embed="rId4">
              <a:alphaModFix/>
            </a:blip>
            <a:srcRect b="0" l="13931" r="5260" t="25821"/>
            <a:stretch/>
          </p:blipFill>
          <p:spPr>
            <a:xfrm>
              <a:off x="6400300" y="2964775"/>
              <a:ext cx="5660625" cy="34745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4"/>
          <p:cNvSpPr txBox="1"/>
          <p:nvPr>
            <p:ph type="title"/>
          </p:nvPr>
        </p:nvSpPr>
        <p:spPr>
          <a:xfrm>
            <a:off x="176050" y="175950"/>
            <a:ext cx="99981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3300">
                <a:latin typeface="Arial"/>
                <a:ea typeface="Arial"/>
                <a:cs typeface="Arial"/>
                <a:sym typeface="Arial"/>
              </a:rPr>
              <a:t>Global Space and Technology Convention 2023</a:t>
            </a:r>
            <a:endParaRPr b="1" sz="33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7" name="Google Shape;35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513" y="1390125"/>
            <a:ext cx="3040899" cy="22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4"/>
          <p:cNvPicPr preferRelativeResize="0"/>
          <p:nvPr/>
        </p:nvPicPr>
        <p:blipFill rotWithShape="1">
          <a:blip r:embed="rId4">
            <a:alphaModFix/>
          </a:blip>
          <a:srcRect b="0" l="0" r="0" t="5935"/>
          <a:stretch/>
        </p:blipFill>
        <p:spPr>
          <a:xfrm>
            <a:off x="3527700" y="2752450"/>
            <a:ext cx="5081349" cy="358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7425" y="4056950"/>
            <a:ext cx="3040903" cy="22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66578" y="1219450"/>
            <a:ext cx="2163052" cy="162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4"/>
          <p:cNvPicPr preferRelativeResize="0"/>
          <p:nvPr/>
        </p:nvPicPr>
        <p:blipFill rotWithShape="1">
          <a:blip r:embed="rId7">
            <a:alphaModFix/>
          </a:blip>
          <a:srcRect b="10516" l="12691" r="16204" t="11174"/>
          <a:stretch/>
        </p:blipFill>
        <p:spPr>
          <a:xfrm>
            <a:off x="8754950" y="5018350"/>
            <a:ext cx="900876" cy="1322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4"/>
          <p:cNvPicPr preferRelativeResize="0"/>
          <p:nvPr/>
        </p:nvPicPr>
        <p:blipFill rotWithShape="1">
          <a:blip r:embed="rId8">
            <a:alphaModFix/>
          </a:blip>
          <a:srcRect b="0" l="8500" r="0" t="5740"/>
          <a:stretch/>
        </p:blipFill>
        <p:spPr>
          <a:xfrm>
            <a:off x="9801725" y="4569148"/>
            <a:ext cx="2292751" cy="17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808422" y="2922675"/>
            <a:ext cx="2087374" cy="156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5"/>
          <p:cNvSpPr txBox="1"/>
          <p:nvPr>
            <p:ph type="title"/>
          </p:nvPr>
        </p:nvSpPr>
        <p:spPr>
          <a:xfrm>
            <a:off x="176050" y="175950"/>
            <a:ext cx="99981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3300">
                <a:latin typeface="Arial"/>
                <a:ea typeface="Arial"/>
                <a:cs typeface="Arial"/>
                <a:sym typeface="Arial"/>
              </a:rPr>
              <a:t>Global Space and Technology Convention 2023</a:t>
            </a:r>
            <a:endParaRPr b="1" sz="33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9" name="Google Shape;369;p35"/>
          <p:cNvPicPr preferRelativeResize="0"/>
          <p:nvPr/>
        </p:nvPicPr>
        <p:blipFill rotWithShape="1">
          <a:blip r:embed="rId3">
            <a:alphaModFix/>
          </a:blip>
          <a:srcRect b="10516" l="12691" r="16204" t="11174"/>
          <a:stretch/>
        </p:blipFill>
        <p:spPr>
          <a:xfrm>
            <a:off x="10332900" y="4029650"/>
            <a:ext cx="1657175" cy="2432973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35"/>
          <p:cNvSpPr txBox="1"/>
          <p:nvPr/>
        </p:nvSpPr>
        <p:spPr>
          <a:xfrm>
            <a:off x="388900" y="1231700"/>
            <a:ext cx="10331400" cy="48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lang="en-GB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Singapore has </a:t>
            </a:r>
            <a:r>
              <a:rPr lang="en-GB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successfully</a:t>
            </a:r>
            <a:r>
              <a:rPr lang="en-GB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become the space business </a:t>
            </a:r>
            <a:r>
              <a:rPr lang="en-GB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matching</a:t>
            </a:r>
            <a:r>
              <a:rPr lang="en-GB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and networking venue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❖"/>
            </a:pPr>
            <a:r>
              <a:rPr lang="en-GB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More than 200 companies in their Space Ecosystem and number keep growing in Singapore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❖"/>
            </a:pPr>
            <a:r>
              <a:rPr lang="en-GB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GSTC is a great </a:t>
            </a:r>
            <a:r>
              <a:rPr lang="en-GB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venue</a:t>
            </a:r>
            <a:r>
              <a:rPr lang="en-GB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for Newspace startups to connect with </a:t>
            </a:r>
            <a:r>
              <a:rPr lang="en-GB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potential</a:t>
            </a:r>
            <a:r>
              <a:rPr lang="en-GB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users and build partnership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❖"/>
            </a:pPr>
            <a:r>
              <a:rPr lang="en-GB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Ahead</a:t>
            </a:r>
            <a:r>
              <a:rPr lang="en-GB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of the event, there is a dedicated bootcamp for space startups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❖"/>
            </a:pPr>
            <a:r>
              <a:rPr lang="en-GB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All </a:t>
            </a:r>
            <a:r>
              <a:rPr lang="en-GB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networking</a:t>
            </a:r>
            <a:r>
              <a:rPr lang="en-GB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areas has been fully utilized and pack with </a:t>
            </a:r>
            <a:r>
              <a:rPr lang="en-GB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numerous</a:t>
            </a:r>
            <a:r>
              <a:rPr lang="en-GB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business</a:t>
            </a:r>
            <a:r>
              <a:rPr lang="en-GB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matching opportunities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❖"/>
            </a:pPr>
            <a:r>
              <a:rPr lang="en-GB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“One-stop shop for all space products”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6"/>
          <p:cNvSpPr txBox="1"/>
          <p:nvPr>
            <p:ph type="title"/>
          </p:nvPr>
        </p:nvSpPr>
        <p:spPr>
          <a:xfrm>
            <a:off x="97775" y="175950"/>
            <a:ext cx="115737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latin typeface="Arial"/>
                <a:ea typeface="Arial"/>
                <a:cs typeface="Arial"/>
                <a:sym typeface="Arial"/>
              </a:rPr>
              <a:t>International Seminar ‘New Space Economy’</a:t>
            </a:r>
            <a:endParaRPr b="1" sz="4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6" name="Google Shape;37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050" y="1604700"/>
            <a:ext cx="4871475" cy="3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4625" y="3314547"/>
            <a:ext cx="4796225" cy="3197474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36"/>
          <p:cNvSpPr txBox="1"/>
          <p:nvPr/>
        </p:nvSpPr>
        <p:spPr>
          <a:xfrm>
            <a:off x="97775" y="1112100"/>
            <a:ext cx="5409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❖"/>
            </a:pPr>
            <a:r>
              <a:rPr lang="en-GB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Board of Investment (BOI) exhibition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379" name="Google Shape;379;p36"/>
          <p:cNvSpPr txBox="1"/>
          <p:nvPr/>
        </p:nvSpPr>
        <p:spPr>
          <a:xfrm>
            <a:off x="0" y="5878400"/>
            <a:ext cx="42801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❖"/>
            </a:pPr>
            <a:r>
              <a:rPr lang="en-GB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Workshop to get inputs from private sector</a:t>
            </a:r>
            <a:endParaRPr sz="600">
              <a:solidFill>
                <a:schemeClr val="dk1"/>
              </a:solidFill>
            </a:endParaRPr>
          </a:p>
        </p:txBody>
      </p:sp>
      <p:pic>
        <p:nvPicPr>
          <p:cNvPr id="380" name="Google Shape;380;p36"/>
          <p:cNvPicPr preferRelativeResize="0"/>
          <p:nvPr/>
        </p:nvPicPr>
        <p:blipFill rotWithShape="1">
          <a:blip r:embed="rId5">
            <a:alphaModFix/>
          </a:blip>
          <a:srcRect b="2551" l="0" r="0" t="15668"/>
          <a:stretch/>
        </p:blipFill>
        <p:spPr>
          <a:xfrm>
            <a:off x="9043925" y="1112100"/>
            <a:ext cx="3022325" cy="529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7"/>
          <p:cNvSpPr txBox="1"/>
          <p:nvPr>
            <p:ph type="title"/>
          </p:nvPr>
        </p:nvSpPr>
        <p:spPr>
          <a:xfrm>
            <a:off x="97775" y="175950"/>
            <a:ext cx="115737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latin typeface="Arial"/>
                <a:ea typeface="Arial"/>
                <a:cs typeface="Arial"/>
                <a:sym typeface="Arial"/>
              </a:rPr>
              <a:t>International Seminar ‘New Space Economy’</a:t>
            </a:r>
            <a:endParaRPr b="1" sz="4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6" name="Google Shape;386;p37"/>
          <p:cNvPicPr preferRelativeResize="0"/>
          <p:nvPr/>
        </p:nvPicPr>
        <p:blipFill rotWithShape="1">
          <a:blip r:embed="rId3">
            <a:alphaModFix/>
          </a:blip>
          <a:srcRect b="8841" l="0" r="0" t="9063"/>
          <a:stretch/>
        </p:blipFill>
        <p:spPr>
          <a:xfrm>
            <a:off x="97775" y="955050"/>
            <a:ext cx="2725500" cy="557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37"/>
          <p:cNvPicPr preferRelativeResize="0"/>
          <p:nvPr/>
        </p:nvPicPr>
        <p:blipFill rotWithShape="1">
          <a:blip r:embed="rId4">
            <a:alphaModFix/>
          </a:blip>
          <a:srcRect b="0" l="0" r="0" t="9551"/>
          <a:stretch/>
        </p:blipFill>
        <p:spPr>
          <a:xfrm>
            <a:off x="3181363" y="955050"/>
            <a:ext cx="2478451" cy="5573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7"/>
          <p:cNvPicPr preferRelativeResize="0"/>
          <p:nvPr/>
        </p:nvPicPr>
        <p:blipFill rotWithShape="1">
          <a:blip r:embed="rId5">
            <a:alphaModFix/>
          </a:blip>
          <a:srcRect b="0" l="0" r="0" t="10136"/>
          <a:stretch/>
        </p:blipFill>
        <p:spPr>
          <a:xfrm>
            <a:off x="6105138" y="955050"/>
            <a:ext cx="2534991" cy="557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7"/>
          <p:cNvPicPr preferRelativeResize="0"/>
          <p:nvPr/>
        </p:nvPicPr>
        <p:blipFill rotWithShape="1">
          <a:blip r:embed="rId6">
            <a:alphaModFix/>
          </a:blip>
          <a:srcRect b="9502" l="0" r="0" t="9413"/>
          <a:stretch/>
        </p:blipFill>
        <p:spPr>
          <a:xfrm>
            <a:off x="9085450" y="961262"/>
            <a:ext cx="2758400" cy="556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"/>
            <a:ext cx="1219280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38"/>
          <p:cNvSpPr/>
          <p:nvPr/>
        </p:nvSpPr>
        <p:spPr>
          <a:xfrm>
            <a:off x="1549350" y="5969225"/>
            <a:ext cx="8839751" cy="6954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19050">
                  <a:solidFill>
                    <a:schemeClr val="lt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EEEEEE"/>
                </a:solidFill>
                <a:latin typeface="Arial"/>
              </a:rPr>
              <a:t>GISTDA activities to support GST</a:t>
            </a:r>
          </a:p>
        </p:txBody>
      </p:sp>
      <p:sp>
        <p:nvSpPr>
          <p:cNvPr id="396" name="Google Shape;396;p38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38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9"/>
          <p:cNvSpPr txBox="1"/>
          <p:nvPr>
            <p:ph idx="1" type="body"/>
          </p:nvPr>
        </p:nvSpPr>
        <p:spPr>
          <a:xfrm>
            <a:off x="8228550" y="1558525"/>
            <a:ext cx="375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❖"/>
            </a:pPr>
            <a:r>
              <a:rPr lang="en-GB" sz="1600"/>
              <a:t>International Seminar on Thailand Space Program: ‘Shaping New Space Economy’ 16-17 March 2023 in Bangkok, Thailand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❖"/>
            </a:pPr>
            <a:r>
              <a:rPr lang="en-GB" sz="1600"/>
              <a:t>The two-days seminar includes sessions on developing New Space Ecosystems and fostering the global space value chain for our Earth’s Future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❖"/>
            </a:pPr>
            <a:r>
              <a:rPr lang="en-GB" sz="1600"/>
              <a:t>We saw more than 500 participants from industry, startups, policy makers, funding and academia.</a:t>
            </a:r>
            <a:endParaRPr sz="1600"/>
          </a:p>
        </p:txBody>
      </p:sp>
      <p:sp>
        <p:nvSpPr>
          <p:cNvPr id="403" name="Google Shape;403;p39"/>
          <p:cNvSpPr txBox="1"/>
          <p:nvPr>
            <p:ph type="title"/>
          </p:nvPr>
        </p:nvSpPr>
        <p:spPr>
          <a:xfrm>
            <a:off x="97775" y="175950"/>
            <a:ext cx="115737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latin typeface="Arial"/>
                <a:ea typeface="Arial"/>
                <a:cs typeface="Arial"/>
                <a:sym typeface="Arial"/>
              </a:rPr>
              <a:t>International Seminar ‘New Space Economy’</a:t>
            </a:r>
            <a:endParaRPr b="1" sz="3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4" name="Google Shape;40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07450"/>
            <a:ext cx="3821175" cy="5404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2800" y="1107450"/>
            <a:ext cx="3821175" cy="5399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0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Inputs provided to NSST Activities Working Document on Observation gaps, commercial opportunities to fill CEOS priority requirements for climate, SDGs and disasters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GISTDA plans to set an observation gaps session during ASEAN Space Workshop on 24-26 May 2023 to get input from players in the region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Inputs from the International Seminar on Thailand Space Program organised by GISTDA to be added to working document</a:t>
            </a:r>
            <a:endParaRPr/>
          </a:p>
        </p:txBody>
      </p:sp>
      <p:sp>
        <p:nvSpPr>
          <p:cNvPr id="411" name="Google Shape;411;p40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b="1" lang="en-GB" sz="4000">
                <a:latin typeface="Arial"/>
                <a:ea typeface="Arial"/>
                <a:cs typeface="Arial"/>
                <a:sym typeface="Arial"/>
              </a:rPr>
              <a:t>Contribution to NSST</a:t>
            </a:r>
            <a:endParaRPr b="1" sz="4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5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lang="en-GB" sz="2500" u="sng"/>
              <a:t>Priority #1</a:t>
            </a:r>
            <a:r>
              <a:rPr b="1" lang="en-GB" sz="2500"/>
              <a:t> Supporting CEOS Preparations and Inputs to </a:t>
            </a:r>
            <a:endParaRPr b="1" sz="25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lang="en-GB" sz="2500"/>
              <a:t>the Global Stocktake of the UNFCCC Paris Agreement</a:t>
            </a:r>
            <a:endParaRPr b="1" sz="2500"/>
          </a:p>
        </p:txBody>
      </p:sp>
      <p:grpSp>
        <p:nvGrpSpPr>
          <p:cNvPr id="150" name="Google Shape;150;p15"/>
          <p:cNvGrpSpPr/>
          <p:nvPr/>
        </p:nvGrpSpPr>
        <p:grpSpPr>
          <a:xfrm>
            <a:off x="1148492" y="1605362"/>
            <a:ext cx="10531662" cy="975576"/>
            <a:chOff x="710674" y="1323164"/>
            <a:chExt cx="7300979" cy="731700"/>
          </a:xfrm>
        </p:grpSpPr>
        <p:sp>
          <p:nvSpPr>
            <p:cNvPr id="151" name="Google Shape;151;p15"/>
            <p:cNvSpPr txBox="1"/>
            <p:nvPr/>
          </p:nvSpPr>
          <p:spPr>
            <a:xfrm>
              <a:off x="710674" y="1373350"/>
              <a:ext cx="20043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800"/>
                <a:buFont typeface="Arial"/>
                <a:buNone/>
              </a:pPr>
              <a:r>
                <a:rPr b="0" i="0" lang="en-GB" sz="3800" u="none" cap="none" strike="noStrike">
                  <a:solidFill>
                    <a:schemeClr val="accent1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Workshop </a:t>
              </a:r>
              <a:endParaRPr b="0" i="0" sz="3800" u="none" cap="none" strike="noStrike">
                <a:solidFill>
                  <a:schemeClr val="accent1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2763453" y="1323164"/>
              <a:ext cx="5248200" cy="731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5"/>
            <p:cNvSpPr txBox="1"/>
            <p:nvPr/>
          </p:nvSpPr>
          <p:spPr>
            <a:xfrm>
              <a:off x="2914389" y="1407440"/>
              <a:ext cx="4765800" cy="57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-GB" sz="16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GISTDA - SilvaCarbon 2023 CEOS Workshop on Uptaking Global AFOLU Datasets</a:t>
              </a:r>
              <a:endParaRPr b="1" i="0" sz="1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54" name="Google Shape;154;p15"/>
          <p:cNvGrpSpPr/>
          <p:nvPr/>
        </p:nvGrpSpPr>
        <p:grpSpPr>
          <a:xfrm>
            <a:off x="152400" y="3061302"/>
            <a:ext cx="10945734" cy="975576"/>
            <a:chOff x="7" y="2207525"/>
            <a:chExt cx="7650080" cy="731700"/>
          </a:xfrm>
        </p:grpSpPr>
        <p:sp>
          <p:nvSpPr>
            <p:cNvPr id="155" name="Google Shape;155;p15"/>
            <p:cNvSpPr txBox="1"/>
            <p:nvPr/>
          </p:nvSpPr>
          <p:spPr>
            <a:xfrm>
              <a:off x="7" y="2257725"/>
              <a:ext cx="27153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800"/>
                <a:buFont typeface="Arial"/>
                <a:buNone/>
              </a:pPr>
              <a:r>
                <a:rPr b="0" i="0" lang="en-GB" sz="3800" u="none" cap="none" strike="noStrike">
                  <a:solidFill>
                    <a:schemeClr val="dk2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CEOS Agencies Dataset</a:t>
              </a:r>
              <a:endParaRPr b="0" i="0" sz="3800" u="none" cap="none" strike="noStrik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2789787" y="2207525"/>
              <a:ext cx="4860300" cy="7317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5"/>
            <p:cNvSpPr txBox="1"/>
            <p:nvPr/>
          </p:nvSpPr>
          <p:spPr>
            <a:xfrm>
              <a:off x="2861130" y="2414096"/>
              <a:ext cx="4373100" cy="33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GB" sz="16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Continued expansion of the offering of CEOS Agency datasets available to </a:t>
              </a:r>
              <a:r>
                <a:rPr b="1" i="0" lang="en-GB" sz="16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support the GST and countries’ assessments of their Nationally Determined Contributions (NDCs)</a:t>
              </a:r>
              <a:endParaRPr b="1" i="0" sz="1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58" name="Google Shape;158;p15"/>
          <p:cNvGrpSpPr/>
          <p:nvPr/>
        </p:nvGrpSpPr>
        <p:grpSpPr>
          <a:xfrm>
            <a:off x="436253" y="4346664"/>
            <a:ext cx="9695421" cy="975576"/>
            <a:chOff x="98592" y="3088625"/>
            <a:chExt cx="7271747" cy="731700"/>
          </a:xfrm>
        </p:grpSpPr>
        <p:sp>
          <p:nvSpPr>
            <p:cNvPr id="159" name="Google Shape;159;p15"/>
            <p:cNvSpPr txBox="1"/>
            <p:nvPr/>
          </p:nvSpPr>
          <p:spPr>
            <a:xfrm>
              <a:off x="98592" y="3138828"/>
              <a:ext cx="2616300" cy="6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800"/>
                <a:buFont typeface="Arial"/>
                <a:buNone/>
              </a:pPr>
              <a:r>
                <a:rPr b="0" i="0" lang="en-GB" sz="3800" u="none" cap="none" strike="noStrike">
                  <a:solidFill>
                    <a:schemeClr val="accent5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GHG &amp; AFOLU Roadmap</a:t>
              </a:r>
              <a:endParaRPr b="0" i="0" sz="3800" u="none" cap="none" strike="noStrike">
                <a:solidFill>
                  <a:schemeClr val="accent5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60" name="Google Shape;160;p15"/>
            <p:cNvSpPr/>
            <p:nvPr/>
          </p:nvSpPr>
          <p:spPr>
            <a:xfrm>
              <a:off x="2872739" y="3088625"/>
              <a:ext cx="4497600" cy="7317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5"/>
            <p:cNvSpPr txBox="1"/>
            <p:nvPr/>
          </p:nvSpPr>
          <p:spPr>
            <a:xfrm>
              <a:off x="2971539" y="3295180"/>
              <a:ext cx="3849900" cy="33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25" lIns="1800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-GB" sz="16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Support the Implementation of both </a:t>
              </a:r>
              <a:endParaRPr b="1" i="0" sz="1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-GB" sz="16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the GHG Roadmap and AFOLU Roadmap.</a:t>
              </a:r>
              <a:endParaRPr b="1" i="0" sz="16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6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lang="en-GB" sz="2700"/>
              <a:t>GISTDA - SilvaCarbon 2023 CEOS Workshop on Uptaking Global AFOLU Datasets</a:t>
            </a:r>
            <a:endParaRPr b="1" sz="2700"/>
          </a:p>
        </p:txBody>
      </p:sp>
      <p:sp>
        <p:nvSpPr>
          <p:cNvPr id="167" name="Google Shape;167;p16"/>
          <p:cNvSpPr txBox="1"/>
          <p:nvPr/>
        </p:nvSpPr>
        <p:spPr>
          <a:xfrm>
            <a:off x="632175" y="5861700"/>
            <a:ext cx="5294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Please visit the link for workshop agenda and objective:</a:t>
            </a:r>
            <a:r>
              <a:rPr b="0" i="0" lang="en-GB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0" i="0" lang="en-GB" sz="1400" u="sng" cap="none" strike="noStrike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GISTDA - SlivaCarbon 2023 CEOS Workshop Paper</a:t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8" name="Google Shape;168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03950" y="6000450"/>
            <a:ext cx="991071" cy="46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394945" y="6068525"/>
            <a:ext cx="831450" cy="332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326313" y="6000450"/>
            <a:ext cx="468750" cy="46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894975" y="6078225"/>
            <a:ext cx="991075" cy="3457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ree, outdoor, plant, birch&#10;&#10;Description automatically generated" id="172" name="Google Shape;172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500608" y="1288474"/>
            <a:ext cx="3073874" cy="2041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wooden bridge in the woods&#10;&#10;Description automatically generated with medium confidence" id="173" name="Google Shape;173;p1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049676" y="3390920"/>
            <a:ext cx="1868055" cy="124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049674" y="4631930"/>
            <a:ext cx="1868067" cy="1031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6"/>
          <p:cNvPicPr preferRelativeResize="0"/>
          <p:nvPr/>
        </p:nvPicPr>
        <p:blipFill rotWithShape="1">
          <a:blip r:embed="rId11">
            <a:alphaModFix/>
          </a:blip>
          <a:srcRect b="14242" l="43527" r="19962" t="20537"/>
          <a:stretch/>
        </p:blipFill>
        <p:spPr>
          <a:xfrm>
            <a:off x="6329285" y="1288462"/>
            <a:ext cx="2048149" cy="2041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6"/>
          <p:cNvPicPr preferRelativeResize="0"/>
          <p:nvPr/>
        </p:nvPicPr>
        <p:blipFill rotWithShape="1">
          <a:blip r:embed="rId12">
            <a:alphaModFix/>
          </a:blip>
          <a:srcRect b="4613" l="2917" r="56048" t="1970"/>
          <a:stretch/>
        </p:blipFill>
        <p:spPr>
          <a:xfrm>
            <a:off x="6329275" y="3370890"/>
            <a:ext cx="1662527" cy="2275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6"/>
          <p:cNvPicPr preferRelativeResize="0"/>
          <p:nvPr/>
        </p:nvPicPr>
        <p:blipFill rotWithShape="1">
          <a:blip r:embed="rId12">
            <a:alphaModFix/>
          </a:blip>
          <a:srcRect b="3250" l="55338" r="3627" t="3343"/>
          <a:stretch/>
        </p:blipFill>
        <p:spPr>
          <a:xfrm>
            <a:off x="9975624" y="3370857"/>
            <a:ext cx="1662527" cy="2275608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6"/>
          <p:cNvSpPr/>
          <p:nvPr/>
        </p:nvSpPr>
        <p:spPr>
          <a:xfrm>
            <a:off x="682525" y="1322450"/>
            <a:ext cx="4863600" cy="4516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16"/>
          <p:cNvSpPr txBox="1"/>
          <p:nvPr>
            <p:ph idx="1" type="body"/>
          </p:nvPr>
        </p:nvSpPr>
        <p:spPr>
          <a:xfrm>
            <a:off x="682525" y="1322450"/>
            <a:ext cx="5523600" cy="35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"/>
              <a:buNone/>
            </a:pPr>
            <a:r>
              <a:rPr b="1" lang="en-GB" sz="2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23 February - 3 March 2023</a:t>
            </a:r>
            <a:r>
              <a:rPr b="1" lang="en-GB" sz="2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Thailand</a:t>
            </a:r>
            <a:endParaRPr b="1" sz="21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0" name="Google Shape;180;p16"/>
          <p:cNvSpPr txBox="1"/>
          <p:nvPr/>
        </p:nvSpPr>
        <p:spPr>
          <a:xfrm>
            <a:off x="784575" y="1860450"/>
            <a:ext cx="4761600" cy="39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lang="en-GB" sz="1700" u="sng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Seminar on 22 February</a:t>
            </a:r>
            <a:endParaRPr b="1" sz="1700" u="sng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Roboto"/>
              <a:buChar char="●"/>
            </a:pPr>
            <a:r>
              <a:rPr lang="en-GB" sz="17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 ~ 300 participants onsite and over 1,000 online participants</a:t>
            </a:r>
            <a:endParaRPr sz="17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Roboto"/>
              <a:buChar char="●"/>
            </a:pPr>
            <a:r>
              <a:rPr lang="en-GB" sz="17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SilvaCarbon countries and agencies including USGS, USAID, USFS, NASA</a:t>
            </a:r>
            <a:endParaRPr sz="17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Roboto"/>
              <a:buChar char="●"/>
            </a:pPr>
            <a:r>
              <a:rPr lang="en-GB" sz="17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CEOS agencies attendees including JAXA </a:t>
            </a:r>
            <a:endParaRPr sz="17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700" u="sng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Field Trip &amp; Field Data Collection</a:t>
            </a:r>
            <a:endParaRPr b="1" i="0" sz="1700" u="sng" cap="none" strike="noStrike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Roboto"/>
              <a:buChar char="●"/>
            </a:pPr>
            <a:r>
              <a:rPr b="0" i="0" lang="en-GB" sz="17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Khao Yai National Park</a:t>
            </a:r>
            <a:endParaRPr b="0" i="0" sz="1700" u="none" cap="none" strike="noStrike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Roboto"/>
              <a:buChar char="●"/>
            </a:pPr>
            <a:r>
              <a:rPr b="0" i="0" lang="en-GB" sz="1700" u="none" cap="none" strike="noStrik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Khung Kraben Bay Mangrove Forest, Chanthaburi</a:t>
            </a:r>
            <a:endParaRPr b="0" i="0" sz="1700" u="none" cap="none" strike="noStrike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1" name="Google Shape;181;p16"/>
          <p:cNvSpPr txBox="1"/>
          <p:nvPr/>
        </p:nvSpPr>
        <p:spPr>
          <a:xfrm>
            <a:off x="784575" y="3890325"/>
            <a:ext cx="47616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sng" cap="none" strike="noStrike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00" u="none" cap="none" strike="noStrike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7"/>
          <p:cNvSpPr txBox="1"/>
          <p:nvPr>
            <p:ph idx="1" type="body"/>
          </p:nvPr>
        </p:nvSpPr>
        <p:spPr>
          <a:xfrm>
            <a:off x="6462500" y="1362625"/>
            <a:ext cx="5378100" cy="4858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Key outcomes:</a:t>
            </a:r>
            <a:endParaRPr b="1" sz="2000" u="sng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Char char="●"/>
            </a:pPr>
            <a:r>
              <a:rPr lang="en-GB"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Improved awareness and understanding of the potential of AFOLU datasets </a:t>
            </a:r>
            <a:endParaRPr sz="1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Char char="●"/>
            </a:pPr>
            <a:r>
              <a:rPr lang="en-GB"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Enhanced capacity and skills among participants to use and apply AFOLU datasets and technologies </a:t>
            </a:r>
            <a:endParaRPr sz="1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Char char="●"/>
            </a:pPr>
            <a:r>
              <a:rPr lang="en-GB"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Strengthened collaboration and partnerships among stakeholders and experts </a:t>
            </a:r>
            <a:endParaRPr sz="1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900"/>
              <a:buFont typeface="Calibri"/>
              <a:buChar char="●"/>
            </a:pPr>
            <a:r>
              <a:rPr lang="en-GB"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Increased knowledge sharing of best practices and success stories related to AFOLU data and its application</a:t>
            </a:r>
            <a:endParaRPr sz="1900"/>
          </a:p>
        </p:txBody>
      </p:sp>
      <p:sp>
        <p:nvSpPr>
          <p:cNvPr id="187" name="Google Shape;187;p17"/>
          <p:cNvSpPr txBox="1"/>
          <p:nvPr>
            <p:ph type="title"/>
          </p:nvPr>
        </p:nvSpPr>
        <p:spPr>
          <a:xfrm>
            <a:off x="176050" y="175950"/>
            <a:ext cx="99846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000"/>
              <a:t>GISTDA SilvaCarbon Workshop 2023</a:t>
            </a:r>
            <a:endParaRPr b="1" sz="4000"/>
          </a:p>
        </p:txBody>
      </p:sp>
      <p:pic>
        <p:nvPicPr>
          <p:cNvPr id="188" name="Google Shape;188;p17"/>
          <p:cNvPicPr preferRelativeResize="0"/>
          <p:nvPr/>
        </p:nvPicPr>
        <p:blipFill rotWithShape="1">
          <a:blip r:embed="rId3">
            <a:alphaModFix/>
          </a:blip>
          <a:srcRect b="0" l="6614" r="2781" t="15009"/>
          <a:stretch/>
        </p:blipFill>
        <p:spPr>
          <a:xfrm>
            <a:off x="176050" y="1282725"/>
            <a:ext cx="4146975" cy="2592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7800" y="3512162"/>
            <a:ext cx="4322227" cy="2880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8"/>
          <p:cNvSpPr txBox="1"/>
          <p:nvPr>
            <p:ph type="title"/>
          </p:nvPr>
        </p:nvSpPr>
        <p:spPr>
          <a:xfrm>
            <a:off x="176048" y="997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b="1" lang="en-GB" sz="2600" u="sng"/>
              <a:t>Priority #2:</a:t>
            </a:r>
            <a:r>
              <a:rPr b="1" lang="en-GB" sz="2600"/>
              <a:t> Supporting Exploration of New Geometries for Space Agencies and CEOS with New Space</a:t>
            </a:r>
            <a:endParaRPr b="1" sz="2600"/>
          </a:p>
        </p:txBody>
      </p:sp>
      <p:grpSp>
        <p:nvGrpSpPr>
          <p:cNvPr id="195" name="Google Shape;195;p18"/>
          <p:cNvGrpSpPr/>
          <p:nvPr/>
        </p:nvGrpSpPr>
        <p:grpSpPr>
          <a:xfrm>
            <a:off x="836699" y="1930396"/>
            <a:ext cx="10302352" cy="1515166"/>
            <a:chOff x="284631" y="476259"/>
            <a:chExt cx="7726957" cy="1136403"/>
          </a:xfrm>
        </p:grpSpPr>
        <p:sp>
          <p:nvSpPr>
            <p:cNvPr id="196" name="Google Shape;196;p18"/>
            <p:cNvSpPr txBox="1"/>
            <p:nvPr/>
          </p:nvSpPr>
          <p:spPr>
            <a:xfrm>
              <a:off x="284631" y="476262"/>
              <a:ext cx="2430600" cy="10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0" i="0" lang="en-GB" sz="4000" u="none" cap="none" strike="noStrike">
                  <a:solidFill>
                    <a:srgbClr val="0C343D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New Space Task Team </a:t>
              </a:r>
              <a:endParaRPr b="0" i="0" sz="4000" u="none" cap="none" strike="noStrike">
                <a:solidFill>
                  <a:srgbClr val="0C343D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97" name="Google Shape;197;p18"/>
            <p:cNvSpPr/>
            <p:nvPr/>
          </p:nvSpPr>
          <p:spPr>
            <a:xfrm>
              <a:off x="2789788" y="476259"/>
              <a:ext cx="5221800" cy="1136400"/>
            </a:xfrm>
            <a:prstGeom prst="rect">
              <a:avLst/>
            </a:prstGeom>
            <a:solidFill>
              <a:srgbClr val="0C343D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8"/>
            <p:cNvSpPr txBox="1"/>
            <p:nvPr/>
          </p:nvSpPr>
          <p:spPr>
            <a:xfrm>
              <a:off x="2914385" y="476262"/>
              <a:ext cx="4765800" cy="11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GB" sz="20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Work with </a:t>
              </a:r>
              <a:r>
                <a:rPr b="1" i="0" lang="en-GB" sz="20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CEOS New Space Task team led by SIT Chair </a:t>
              </a:r>
              <a:r>
                <a:rPr b="0" i="0" lang="en-GB" sz="20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to </a:t>
              </a:r>
              <a:r>
                <a:rPr b="1" i="0" lang="en-GB" sz="20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develop New Space Economy document</a:t>
              </a:r>
              <a:r>
                <a:rPr b="0" i="0" lang="en-GB" sz="20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as a means for knowledge sharing with CEOS Agencies.</a:t>
              </a:r>
              <a:endParaRPr b="0" i="0" sz="2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99" name="Google Shape;199;p18"/>
          <p:cNvGrpSpPr/>
          <p:nvPr/>
        </p:nvGrpSpPr>
        <p:grpSpPr>
          <a:xfrm>
            <a:off x="1049425" y="3648949"/>
            <a:ext cx="10128025" cy="1582288"/>
            <a:chOff x="444180" y="1765207"/>
            <a:chExt cx="7596209" cy="1186746"/>
          </a:xfrm>
        </p:grpSpPr>
        <p:sp>
          <p:nvSpPr>
            <p:cNvPr id="200" name="Google Shape;200;p18"/>
            <p:cNvSpPr txBox="1"/>
            <p:nvPr/>
          </p:nvSpPr>
          <p:spPr>
            <a:xfrm>
              <a:off x="444180" y="1815553"/>
              <a:ext cx="2271000" cy="11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Arial"/>
                <a:buNone/>
              </a:pPr>
              <a:r>
                <a:rPr b="0" i="0" lang="en-GB" sz="3500" u="none" cap="none" strike="noStrike">
                  <a:solidFill>
                    <a:srgbClr val="134F5C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Collaboration Opportunities</a:t>
              </a:r>
              <a:endParaRPr b="0" i="0" sz="3500" u="none" cap="none" strike="noStrike">
                <a:solidFill>
                  <a:srgbClr val="134F5C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201" name="Google Shape;201;p18"/>
            <p:cNvSpPr/>
            <p:nvPr/>
          </p:nvSpPr>
          <p:spPr>
            <a:xfrm>
              <a:off x="2789789" y="1765339"/>
              <a:ext cx="5250600" cy="1186500"/>
            </a:xfrm>
            <a:prstGeom prst="rect">
              <a:avLst/>
            </a:prstGeom>
            <a:solidFill>
              <a:srgbClr val="134F5C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18"/>
            <p:cNvSpPr txBox="1"/>
            <p:nvPr/>
          </p:nvSpPr>
          <p:spPr>
            <a:xfrm>
              <a:off x="2914385" y="1765207"/>
              <a:ext cx="4587000" cy="106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1" i="0" lang="en-GB" sz="21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Workshops/Meetings </a:t>
              </a:r>
              <a:r>
                <a:rPr b="0" i="0" lang="en-GB" sz="21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as inputs to the border CEOS discussion on New Space opportunities. (TBC)</a:t>
              </a:r>
              <a:endParaRPr b="0" i="0" sz="2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0" i="0" lang="en-GB" sz="21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Facilitate a discussion during </a:t>
              </a:r>
              <a:r>
                <a:rPr b="1" i="0" lang="en-GB" sz="21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CEOS 2023 timeframe</a:t>
              </a:r>
              <a:endParaRPr b="1" i="0" sz="2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9"/>
          <p:cNvSpPr txBox="1"/>
          <p:nvPr>
            <p:ph type="title"/>
          </p:nvPr>
        </p:nvSpPr>
        <p:spPr>
          <a:xfrm>
            <a:off x="176048" y="997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b="1" lang="en-GB" sz="2600" u="sng"/>
              <a:t>Priority #2:</a:t>
            </a:r>
            <a:r>
              <a:rPr b="1" lang="en-GB" sz="2600"/>
              <a:t> Supporting Exploration of New Geometries for Space Agencies and CEOS with New Space</a:t>
            </a:r>
            <a:endParaRPr b="1" sz="2600"/>
          </a:p>
        </p:txBody>
      </p:sp>
      <p:grpSp>
        <p:nvGrpSpPr>
          <p:cNvPr id="208" name="Google Shape;208;p19"/>
          <p:cNvGrpSpPr/>
          <p:nvPr/>
        </p:nvGrpSpPr>
        <p:grpSpPr>
          <a:xfrm>
            <a:off x="836699" y="1930396"/>
            <a:ext cx="10302352" cy="1515166"/>
            <a:chOff x="284631" y="476259"/>
            <a:chExt cx="7726957" cy="1136403"/>
          </a:xfrm>
        </p:grpSpPr>
        <p:sp>
          <p:nvSpPr>
            <p:cNvPr id="209" name="Google Shape;209;p19"/>
            <p:cNvSpPr txBox="1"/>
            <p:nvPr/>
          </p:nvSpPr>
          <p:spPr>
            <a:xfrm>
              <a:off x="284631" y="476262"/>
              <a:ext cx="2430600" cy="10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0" i="0" lang="en-GB" sz="4000" u="none" cap="none" strike="noStrike">
                  <a:solidFill>
                    <a:srgbClr val="0C343D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New Space Task Team </a:t>
              </a:r>
              <a:endParaRPr b="0" i="0" sz="4000" u="none" cap="none" strike="noStrike">
                <a:solidFill>
                  <a:srgbClr val="0C343D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210" name="Google Shape;210;p19"/>
            <p:cNvSpPr/>
            <p:nvPr/>
          </p:nvSpPr>
          <p:spPr>
            <a:xfrm>
              <a:off x="2789788" y="476259"/>
              <a:ext cx="5221800" cy="1136400"/>
            </a:xfrm>
            <a:prstGeom prst="rect">
              <a:avLst/>
            </a:prstGeom>
            <a:solidFill>
              <a:srgbClr val="0C343D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19"/>
            <p:cNvSpPr txBox="1"/>
            <p:nvPr/>
          </p:nvSpPr>
          <p:spPr>
            <a:xfrm>
              <a:off x="2914385" y="476262"/>
              <a:ext cx="4765800" cy="11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GB" sz="20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Work with </a:t>
              </a:r>
              <a:r>
                <a:rPr b="1" i="0" lang="en-GB" sz="20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CEOS New Space Task team led by SIT Chair </a:t>
              </a:r>
              <a:r>
                <a:rPr b="0" i="0" lang="en-GB" sz="20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to </a:t>
              </a:r>
              <a:r>
                <a:rPr b="1" i="0" lang="en-GB" sz="20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develop New Space Economy document</a:t>
              </a:r>
              <a:r>
                <a:rPr b="0" i="0" lang="en-GB" sz="20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as a means for knowledge sharing with CEOS Agencies.</a:t>
              </a:r>
              <a:endParaRPr b="0" i="0" sz="20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12" name="Google Shape;212;p19"/>
          <p:cNvGrpSpPr/>
          <p:nvPr/>
        </p:nvGrpSpPr>
        <p:grpSpPr>
          <a:xfrm>
            <a:off x="1049425" y="3648950"/>
            <a:ext cx="10089625" cy="1582289"/>
            <a:chOff x="444180" y="1765207"/>
            <a:chExt cx="7567409" cy="1186746"/>
          </a:xfrm>
        </p:grpSpPr>
        <p:sp>
          <p:nvSpPr>
            <p:cNvPr id="213" name="Google Shape;213;p19"/>
            <p:cNvSpPr txBox="1"/>
            <p:nvPr/>
          </p:nvSpPr>
          <p:spPr>
            <a:xfrm>
              <a:off x="444180" y="1815553"/>
              <a:ext cx="2271000" cy="11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Arial"/>
                <a:buNone/>
              </a:pPr>
              <a:r>
                <a:rPr b="0" i="0" lang="en-GB" sz="3500" u="none" cap="none" strike="noStrike">
                  <a:solidFill>
                    <a:srgbClr val="D0E0E3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Collaboration Opportunities</a:t>
              </a:r>
              <a:endParaRPr b="0" i="0" sz="3500" u="none" cap="none" strike="noStrike">
                <a:solidFill>
                  <a:srgbClr val="D0E0E3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214" name="Google Shape;214;p19"/>
            <p:cNvSpPr/>
            <p:nvPr/>
          </p:nvSpPr>
          <p:spPr>
            <a:xfrm>
              <a:off x="2789789" y="1765339"/>
              <a:ext cx="5221800" cy="1186500"/>
            </a:xfrm>
            <a:prstGeom prst="rect">
              <a:avLst/>
            </a:prstGeom>
            <a:solidFill>
              <a:srgbClr val="D0E0E3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9"/>
            <p:cNvSpPr txBox="1"/>
            <p:nvPr/>
          </p:nvSpPr>
          <p:spPr>
            <a:xfrm>
              <a:off x="2914385" y="1765207"/>
              <a:ext cx="4587000" cy="106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1" i="0" lang="en-GB" sz="21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Workshops/Meetings </a:t>
              </a:r>
              <a:r>
                <a:rPr b="0" i="0" lang="en-GB" sz="21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as inputs to the border CEOS discussion on New Space opportunities. (TBC)</a:t>
              </a:r>
              <a:endParaRPr b="0" i="0" sz="2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0" i="0" lang="en-GB" sz="21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Facilitate a discussion during </a:t>
              </a:r>
              <a:r>
                <a:rPr b="1" i="0" lang="en-GB" sz="21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CEOS 2023 timeframe</a:t>
              </a:r>
              <a:endParaRPr b="1" i="0" sz="2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0"/>
          <p:cNvSpPr txBox="1"/>
          <p:nvPr>
            <p:ph idx="1" type="body"/>
          </p:nvPr>
        </p:nvSpPr>
        <p:spPr>
          <a:xfrm>
            <a:off x="324225" y="1558525"/>
            <a:ext cx="111987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Inputs provided to NSST Activities Working Document on Observation gaps, commercial opportunities to fill CEOS priority requirements for climate, SDGs and disasters from following activities;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GB"/>
              <a:t>T</a:t>
            </a:r>
            <a:r>
              <a:rPr lang="en-GB"/>
              <a:t>he </a:t>
            </a:r>
            <a:r>
              <a:rPr lang="en-GB"/>
              <a:t>International Seminar on Thailand Space Program on </a:t>
            </a:r>
            <a:r>
              <a:rPr i="1" lang="en-GB"/>
              <a:t>16-17 March 2023 </a:t>
            </a:r>
            <a:endParaRPr i="1"/>
          </a:p>
          <a:p>
            <a:pPr indent="-3810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GB"/>
              <a:t>THEOS-3 Seminar on Thai Space Ecosystem on </a:t>
            </a:r>
            <a:r>
              <a:rPr i="1" lang="en-GB"/>
              <a:t>17 March 2023 </a:t>
            </a:r>
            <a:endParaRPr i="1"/>
          </a:p>
          <a:p>
            <a:pPr indent="-381000" lvl="1" marL="91440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SzPts val="2400"/>
              <a:buChar char="▪"/>
            </a:pPr>
            <a:r>
              <a:rPr lang="en-GB"/>
              <a:t>Observation gaps session during ASEAN Space Workshop on 24-26 May 2023 </a:t>
            </a:r>
            <a:endParaRPr/>
          </a:p>
        </p:txBody>
      </p:sp>
      <p:sp>
        <p:nvSpPr>
          <p:cNvPr id="221" name="Google Shape;221;p20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b="1" lang="en-GB" sz="4000">
                <a:latin typeface="Arial"/>
                <a:ea typeface="Arial"/>
                <a:cs typeface="Arial"/>
                <a:sym typeface="Arial"/>
              </a:rPr>
              <a:t>Contribution to NSST</a:t>
            </a:r>
            <a:endParaRPr b="1" sz="4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1"/>
          <p:cNvSpPr txBox="1"/>
          <p:nvPr>
            <p:ph idx="1" type="body"/>
          </p:nvPr>
        </p:nvSpPr>
        <p:spPr>
          <a:xfrm>
            <a:off x="326375" y="1348338"/>
            <a:ext cx="60468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9250" lvl="0" marL="457200" rtl="0" algn="l">
              <a:spcBef>
                <a:spcPts val="1000"/>
              </a:spcBef>
              <a:spcAft>
                <a:spcPts val="0"/>
              </a:spcAft>
              <a:buSzPts val="1900"/>
              <a:buChar char="❖"/>
            </a:pPr>
            <a:r>
              <a:rPr lang="en-GB" sz="1900"/>
              <a:t>International Seminar on Thailand Space Program:</a:t>
            </a:r>
            <a:r>
              <a:rPr i="1" lang="en-GB" sz="1900"/>
              <a:t> ‘Shaping New Space Economy’</a:t>
            </a:r>
            <a:r>
              <a:rPr i="1" lang="en-GB" sz="1900"/>
              <a:t>    </a:t>
            </a:r>
            <a:r>
              <a:rPr lang="en-GB" sz="1900"/>
              <a:t>16-17 March 2023 in Bangkok, Thailand</a:t>
            </a:r>
            <a:endParaRPr sz="1900"/>
          </a:p>
          <a:p>
            <a:pPr indent="-349250" lvl="0" marL="457200" rtl="0" algn="l">
              <a:spcBef>
                <a:spcPts val="1000"/>
              </a:spcBef>
              <a:spcAft>
                <a:spcPts val="0"/>
              </a:spcAft>
              <a:buSzPts val="1900"/>
              <a:buChar char="❖"/>
            </a:pPr>
            <a:r>
              <a:rPr lang="en-GB" sz="1900"/>
              <a:t>I</a:t>
            </a:r>
            <a:r>
              <a:rPr lang="en-GB" sz="1900"/>
              <a:t>ncludes sessions on developing New Space Ecosystems and fostering the global space value chain for our Earth’s Future</a:t>
            </a:r>
            <a:endParaRPr sz="19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1900"/>
              <a:t>Key outputs:</a:t>
            </a:r>
            <a:endParaRPr b="1" sz="1900"/>
          </a:p>
          <a:p>
            <a:pPr indent="-349250" lvl="0" marL="457200" rtl="0" algn="l">
              <a:spcBef>
                <a:spcPts val="1000"/>
              </a:spcBef>
              <a:spcAft>
                <a:spcPts val="0"/>
              </a:spcAft>
              <a:buSzPts val="1900"/>
              <a:buChar char="❖"/>
            </a:pPr>
            <a:r>
              <a:rPr lang="en-GB" sz="1900"/>
              <a:t>Strengthened Thailand-Japan New Space Economy Cooperation</a:t>
            </a:r>
            <a:endParaRPr sz="1900"/>
          </a:p>
          <a:p>
            <a:pPr indent="-349250" lvl="0" marL="457200" rtl="0" algn="l">
              <a:spcBef>
                <a:spcPts val="1000"/>
              </a:spcBef>
              <a:spcAft>
                <a:spcPts val="0"/>
              </a:spcAft>
              <a:buSzPts val="1900"/>
              <a:buChar char="❖"/>
            </a:pPr>
            <a:r>
              <a:rPr lang="en-GB" sz="1900"/>
              <a:t>Input from private companies and academia for the </a:t>
            </a:r>
            <a:r>
              <a:rPr i="1" lang="en-GB" sz="1900"/>
              <a:t>NSST Activities Working Document</a:t>
            </a:r>
            <a:endParaRPr sz="1900"/>
          </a:p>
          <a:p>
            <a:pPr indent="-349250" lvl="0" marL="457200" rtl="0" algn="l">
              <a:spcBef>
                <a:spcPts val="1000"/>
              </a:spcBef>
              <a:spcAft>
                <a:spcPts val="1000"/>
              </a:spcAft>
              <a:buSzPts val="1900"/>
              <a:buChar char="❖"/>
            </a:pPr>
            <a:r>
              <a:rPr lang="en-GB" sz="1900"/>
              <a:t>Increased awareness and understanding of New Space Economy </a:t>
            </a:r>
            <a:endParaRPr sz="1900"/>
          </a:p>
        </p:txBody>
      </p:sp>
      <p:sp>
        <p:nvSpPr>
          <p:cNvPr id="227" name="Google Shape;227;p21"/>
          <p:cNvSpPr txBox="1"/>
          <p:nvPr>
            <p:ph type="title"/>
          </p:nvPr>
        </p:nvSpPr>
        <p:spPr>
          <a:xfrm>
            <a:off x="97775" y="175950"/>
            <a:ext cx="115737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latin typeface="Arial"/>
                <a:ea typeface="Arial"/>
                <a:cs typeface="Arial"/>
                <a:sym typeface="Arial"/>
              </a:rPr>
              <a:t>International Seminar ‘New Space Economy’</a:t>
            </a:r>
            <a:endParaRPr b="1" sz="3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2200">
                <a:latin typeface="Arial"/>
                <a:ea typeface="Arial"/>
                <a:cs typeface="Arial"/>
                <a:sym typeface="Arial"/>
              </a:rPr>
              <a:t>16-17 March 2023 in Bangkok, Thailand</a:t>
            </a:r>
            <a:endParaRPr b="1" sz="3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2938" y="1107438"/>
            <a:ext cx="5342274" cy="5342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