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Montserrat"/>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font" Target="fonts/Montserrat-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Montserrat-bold.fntdata"/><Relationship Id="rId6" Type="http://schemas.openxmlformats.org/officeDocument/2006/relationships/slide" Target="slides/slide2.xml"/><Relationship Id="rId18" Type="http://schemas.openxmlformats.org/officeDocument/2006/relationships/font" Target="fonts/Montserrat-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132e02b297_0_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132e02b297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All this in mind</a:t>
            </a:r>
            <a:endParaRPr>
              <a:solidFill>
                <a:schemeClr val="dk1"/>
              </a:solidFill>
              <a:latin typeface="Calibri"/>
              <a:ea typeface="Calibri"/>
              <a:cs typeface="Calibri"/>
              <a:sym typeface="Calibri"/>
            </a:endParaRPr>
          </a:p>
          <a:p>
            <a:pPr indent="-298450" lvl="0" marL="457200" rtl="0" algn="l">
              <a:lnSpc>
                <a:spcPct val="115000"/>
              </a:lnSpc>
              <a:spcBef>
                <a:spcPts val="300"/>
              </a:spcBef>
              <a:spcAft>
                <a:spcPts val="0"/>
              </a:spcAft>
              <a:buClr>
                <a:schemeClr val="dk1"/>
              </a:buClr>
              <a:buSzPts val="1100"/>
              <a:buFont typeface="Calibri"/>
              <a:buChar char="○"/>
            </a:pPr>
            <a:r>
              <a:rPr lang="en-GB">
                <a:solidFill>
                  <a:schemeClr val="dk1"/>
                </a:solidFill>
                <a:latin typeface="Calibri"/>
                <a:ea typeface="Calibri"/>
                <a:cs typeface="Calibri"/>
                <a:sym typeface="Calibri"/>
              </a:rPr>
              <a:t>Want to update the strategy to include this</a:t>
            </a:r>
            <a:endParaRPr>
              <a:solidFill>
                <a:schemeClr val="dk1"/>
              </a:solidFill>
              <a:latin typeface="Calibri"/>
              <a:ea typeface="Calibri"/>
              <a:cs typeface="Calibri"/>
              <a:sym typeface="Calibri"/>
            </a:endParaRPr>
          </a:p>
          <a:p>
            <a:pPr indent="-298450" lvl="0" marL="457200" rtl="0" algn="l">
              <a:lnSpc>
                <a:spcPct val="115000"/>
              </a:lnSpc>
              <a:spcBef>
                <a:spcPts val="300"/>
              </a:spcBef>
              <a:spcAft>
                <a:spcPts val="0"/>
              </a:spcAft>
              <a:buClr>
                <a:schemeClr val="dk1"/>
              </a:buClr>
              <a:buSzPts val="1100"/>
              <a:buFont typeface="Calibri"/>
              <a:buChar char="○"/>
            </a:pPr>
            <a:r>
              <a:rPr lang="en-GB">
                <a:solidFill>
                  <a:schemeClr val="dk1"/>
                </a:solidFill>
                <a:latin typeface="Calibri"/>
                <a:ea typeface="Calibri"/>
                <a:cs typeface="Calibri"/>
                <a:sym typeface="Calibri"/>
              </a:rPr>
              <a:t>The current strategy was written prior to the new CEOS Newsletter online platform</a:t>
            </a:r>
            <a:endParaRPr>
              <a:solidFill>
                <a:schemeClr val="dk1"/>
              </a:solidFill>
              <a:latin typeface="Calibri"/>
              <a:ea typeface="Calibri"/>
              <a:cs typeface="Calibri"/>
              <a:sym typeface="Calibri"/>
            </a:endParaRPr>
          </a:p>
          <a:p>
            <a:pPr indent="-298450" lvl="0" marL="457200" rtl="0" algn="l">
              <a:lnSpc>
                <a:spcPct val="115000"/>
              </a:lnSpc>
              <a:spcBef>
                <a:spcPts val="300"/>
              </a:spcBef>
              <a:spcAft>
                <a:spcPts val="0"/>
              </a:spcAft>
              <a:buClr>
                <a:schemeClr val="dk1"/>
              </a:buClr>
              <a:buSzPts val="1100"/>
              <a:buFont typeface="Calibri"/>
              <a:buChar char="○"/>
            </a:pPr>
            <a:r>
              <a:rPr lang="en-GB">
                <a:solidFill>
                  <a:schemeClr val="dk1"/>
                </a:solidFill>
                <a:latin typeface="Calibri"/>
                <a:ea typeface="Calibri"/>
                <a:cs typeface="Calibri"/>
                <a:sym typeface="Calibri"/>
              </a:rPr>
              <a:t>Should consider how CEOS comms works alongside the ceos Newsletter</a:t>
            </a:r>
            <a:endParaRPr>
              <a:solidFill>
                <a:schemeClr val="dk1"/>
              </a:solidFill>
              <a:latin typeface="Calibri"/>
              <a:ea typeface="Calibri"/>
              <a:cs typeface="Calibri"/>
              <a:sym typeface="Calibri"/>
            </a:endParaRPr>
          </a:p>
          <a:p>
            <a:pPr indent="-298450" lvl="0" marL="457200" rtl="0" algn="l">
              <a:lnSpc>
                <a:spcPct val="115000"/>
              </a:lnSpc>
              <a:spcBef>
                <a:spcPts val="300"/>
              </a:spcBef>
              <a:spcAft>
                <a:spcPts val="300"/>
              </a:spcAft>
              <a:buClr>
                <a:schemeClr val="dk1"/>
              </a:buClr>
              <a:buSzPts val="1100"/>
              <a:buFont typeface="Calibri"/>
              <a:buChar char="○"/>
            </a:pPr>
            <a:r>
              <a:rPr lang="en-GB">
                <a:solidFill>
                  <a:schemeClr val="dk1"/>
                </a:solidFill>
                <a:latin typeface="Calibri"/>
                <a:ea typeface="Calibri"/>
                <a:cs typeface="Calibri"/>
                <a:sym typeface="Calibri"/>
              </a:rPr>
              <a:t>Plan to present the updated strategy at this year’s plenary, for endorsement by principals.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1da7cafd2a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1da7cafd2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Quick note</a:t>
            </a:r>
            <a:endParaRPr>
              <a:solidFill>
                <a:schemeClr val="dk1"/>
              </a:solidFill>
              <a:latin typeface="Calibri"/>
              <a:ea typeface="Calibri"/>
              <a:cs typeface="Calibri"/>
              <a:sym typeface="Calibri"/>
            </a:endParaRPr>
          </a:p>
          <a:p>
            <a:pPr indent="0" lvl="0" marL="0" rtl="0" algn="l">
              <a:spcBef>
                <a:spcPts val="30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132e02b297_0_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132e02b297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CEOS does so many great things, we are here to help get that into the world</a:t>
            </a:r>
            <a:endParaRPr>
              <a:solidFill>
                <a:schemeClr val="dk1"/>
              </a:solidFill>
              <a:latin typeface="Calibri"/>
              <a:ea typeface="Calibri"/>
              <a:cs typeface="Calibri"/>
              <a:sym typeface="Calibri"/>
            </a:endParaRPr>
          </a:p>
          <a:p>
            <a:pPr indent="-298450" lvl="0" marL="457200" rtl="0" algn="l">
              <a:lnSpc>
                <a:spcPct val="115000"/>
              </a:lnSpc>
              <a:spcBef>
                <a:spcPts val="300"/>
              </a:spcBef>
              <a:spcAft>
                <a:spcPts val="300"/>
              </a:spcAft>
              <a:buClr>
                <a:schemeClr val="dk1"/>
              </a:buClr>
              <a:buSzPts val="1100"/>
              <a:buFont typeface="Calibri"/>
              <a:buChar char="○"/>
            </a:pPr>
            <a:r>
              <a:rPr lang="en-GB">
                <a:solidFill>
                  <a:schemeClr val="dk1"/>
                </a:solidFill>
                <a:latin typeface="Calibri"/>
                <a:ea typeface="Calibri"/>
                <a:cs typeface="Calibri"/>
                <a:sym typeface="Calibri"/>
              </a:rPr>
              <a:t>Let us know when you have things we should promote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132e02b297_0_1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132e02b297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Where to find ceos comms material</a:t>
            </a:r>
            <a:endParaRPr>
              <a:solidFill>
                <a:schemeClr val="dk1"/>
              </a:solidFill>
              <a:latin typeface="Calibri"/>
              <a:ea typeface="Calibri"/>
              <a:cs typeface="Calibri"/>
              <a:sym typeface="Calibri"/>
            </a:endParaRPr>
          </a:p>
          <a:p>
            <a:pPr indent="-298450" lvl="0" marL="457200" rtl="0" algn="l">
              <a:lnSpc>
                <a:spcPct val="115000"/>
              </a:lnSpc>
              <a:spcBef>
                <a:spcPts val="300"/>
              </a:spcBef>
              <a:spcAft>
                <a:spcPts val="300"/>
              </a:spcAft>
              <a:buClr>
                <a:schemeClr val="dk1"/>
              </a:buClr>
              <a:buSzPts val="1100"/>
              <a:buFont typeface="Calibri"/>
              <a:buChar char="○"/>
            </a:pPr>
            <a:r>
              <a:rPr lang="en-GB">
                <a:solidFill>
                  <a:schemeClr val="dk1"/>
                </a:solidFill>
                <a:latin typeface="Calibri"/>
                <a:ea typeface="Calibri"/>
                <a:cs typeface="Calibri"/>
                <a:sym typeface="Calibri"/>
              </a:rPr>
              <a:t>Tag us!</a:t>
            </a:r>
            <a:endParaRPr/>
          </a:p>
        </p:txBody>
      </p:sp>
      <p:sp>
        <p:nvSpPr>
          <p:cNvPr id="70" name="Google Shape;7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235351e0e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235351e0e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The mission statement</a:t>
            </a:r>
            <a:endParaRPr>
              <a:solidFill>
                <a:schemeClr val="dk1"/>
              </a:solidFill>
              <a:latin typeface="Calibri"/>
              <a:ea typeface="Calibri"/>
              <a:cs typeface="Calibri"/>
              <a:sym typeface="Calibri"/>
            </a:endParaRPr>
          </a:p>
          <a:p>
            <a:pPr indent="-298450" lvl="0" marL="457200" rtl="0" algn="l">
              <a:lnSpc>
                <a:spcPct val="115000"/>
              </a:lnSpc>
              <a:spcBef>
                <a:spcPts val="300"/>
              </a:spcBef>
              <a:spcAft>
                <a:spcPts val="0"/>
              </a:spcAft>
              <a:buClr>
                <a:schemeClr val="dk1"/>
              </a:buClr>
              <a:buSzPts val="1100"/>
              <a:buFont typeface="Calibri"/>
              <a:buChar char="○"/>
            </a:pPr>
            <a:r>
              <a:rPr lang="en-GB">
                <a:solidFill>
                  <a:schemeClr val="dk1"/>
                </a:solidFill>
                <a:latin typeface="Calibri"/>
                <a:ea typeface="Calibri"/>
                <a:cs typeface="Calibri"/>
                <a:sym typeface="Calibri"/>
              </a:rPr>
              <a:t>Note the phrase ‘promote’ </a:t>
            </a:r>
            <a:endParaRPr>
              <a:solidFill>
                <a:schemeClr val="dk1"/>
              </a:solidFill>
              <a:latin typeface="Calibri"/>
              <a:ea typeface="Calibri"/>
              <a:cs typeface="Calibri"/>
              <a:sym typeface="Calibri"/>
            </a:endParaRPr>
          </a:p>
          <a:p>
            <a:pPr indent="-298450" lvl="0" marL="457200" rtl="0" algn="l">
              <a:lnSpc>
                <a:spcPct val="115000"/>
              </a:lnSpc>
              <a:spcBef>
                <a:spcPts val="300"/>
              </a:spcBef>
              <a:spcAft>
                <a:spcPts val="0"/>
              </a:spcAft>
              <a:buClr>
                <a:schemeClr val="dk1"/>
              </a:buClr>
              <a:buSzPts val="1100"/>
              <a:buFont typeface="Calibri"/>
              <a:buChar char="○"/>
            </a:pPr>
            <a:r>
              <a:rPr lang="en-GB">
                <a:solidFill>
                  <a:schemeClr val="dk1"/>
                </a:solidFill>
                <a:latin typeface="Calibri"/>
                <a:ea typeface="Calibri"/>
                <a:cs typeface="Calibri"/>
                <a:sym typeface="Calibri"/>
              </a:rPr>
              <a:t>A clear role where CEOS comms fits in the overall ceos mission</a:t>
            </a:r>
            <a:endParaRPr>
              <a:solidFill>
                <a:schemeClr val="dk1"/>
              </a:solidFill>
              <a:latin typeface="Calibri"/>
              <a:ea typeface="Calibri"/>
              <a:cs typeface="Calibri"/>
              <a:sym typeface="Calibri"/>
            </a:endParaRPr>
          </a:p>
          <a:p>
            <a:pPr indent="-298450" lvl="0" marL="457200" rtl="0" algn="l">
              <a:lnSpc>
                <a:spcPct val="115000"/>
              </a:lnSpc>
              <a:spcBef>
                <a:spcPts val="300"/>
              </a:spcBef>
              <a:spcAft>
                <a:spcPts val="0"/>
              </a:spcAft>
              <a:buClr>
                <a:schemeClr val="dk1"/>
              </a:buClr>
              <a:buSzPts val="1100"/>
              <a:buFont typeface="Calibri"/>
              <a:buChar char="○"/>
            </a:pPr>
            <a:r>
              <a:rPr lang="en-GB">
                <a:solidFill>
                  <a:schemeClr val="dk1"/>
                </a:solidFill>
                <a:latin typeface="Calibri"/>
                <a:ea typeface="Calibri"/>
                <a:cs typeface="Calibri"/>
                <a:sym typeface="Calibri"/>
              </a:rPr>
              <a:t>Promote EO broadly rather than CEOS as a brand</a:t>
            </a:r>
            <a:endParaRPr>
              <a:solidFill>
                <a:schemeClr val="dk1"/>
              </a:solidFill>
              <a:latin typeface="Calibri"/>
              <a:ea typeface="Calibri"/>
              <a:cs typeface="Calibri"/>
              <a:sym typeface="Calibri"/>
            </a:endParaRPr>
          </a:p>
          <a:p>
            <a:pPr indent="-298450" lvl="0" marL="457200" rtl="0" algn="l">
              <a:lnSpc>
                <a:spcPct val="115000"/>
              </a:lnSpc>
              <a:spcBef>
                <a:spcPts val="300"/>
              </a:spcBef>
              <a:spcAft>
                <a:spcPts val="0"/>
              </a:spcAft>
              <a:buClr>
                <a:schemeClr val="dk1"/>
              </a:buClr>
              <a:buSzPts val="1100"/>
              <a:buFont typeface="Calibri"/>
              <a:buChar char="○"/>
            </a:pPr>
            <a:r>
              <a:rPr lang="en-GB">
                <a:solidFill>
                  <a:schemeClr val="dk1"/>
                </a:solidFill>
                <a:latin typeface="Calibri"/>
                <a:ea typeface="Calibri"/>
                <a:cs typeface="Calibri"/>
                <a:sym typeface="Calibri"/>
              </a:rPr>
              <a:t>Promote CEOS work in support of EO broadly</a:t>
            </a:r>
            <a:endParaRPr>
              <a:solidFill>
                <a:schemeClr val="dk1"/>
              </a:solidFill>
              <a:latin typeface="Calibri"/>
              <a:ea typeface="Calibri"/>
              <a:cs typeface="Calibri"/>
              <a:sym typeface="Calibri"/>
            </a:endParaRPr>
          </a:p>
          <a:p>
            <a:pPr indent="-298450" lvl="0" marL="457200" rtl="0" algn="l">
              <a:lnSpc>
                <a:spcPct val="115000"/>
              </a:lnSpc>
              <a:spcBef>
                <a:spcPts val="300"/>
              </a:spcBef>
              <a:spcAft>
                <a:spcPts val="0"/>
              </a:spcAft>
              <a:buClr>
                <a:schemeClr val="dk1"/>
              </a:buClr>
              <a:buSzPts val="1100"/>
              <a:buFont typeface="Calibri"/>
              <a:buChar char="○"/>
            </a:pPr>
            <a:r>
              <a:rPr lang="en-GB">
                <a:solidFill>
                  <a:schemeClr val="dk1"/>
                </a:solidFill>
                <a:latin typeface="Calibri"/>
                <a:ea typeface="Calibri"/>
                <a:cs typeface="Calibri"/>
                <a:sym typeface="Calibri"/>
              </a:rPr>
              <a:t>It was great to see the aquatic carbon roadmap presentation yesterday with a stated objective to serve as an effective means for communicating our intentions to society. </a:t>
            </a:r>
            <a:endParaRPr>
              <a:solidFill>
                <a:schemeClr val="dk1"/>
              </a:solidFill>
              <a:latin typeface="Calibri"/>
              <a:ea typeface="Calibri"/>
              <a:cs typeface="Calibri"/>
              <a:sym typeface="Calibri"/>
            </a:endParaRPr>
          </a:p>
          <a:p>
            <a:pPr indent="-298450" lvl="0" marL="457200" rtl="0" algn="l">
              <a:lnSpc>
                <a:spcPct val="115000"/>
              </a:lnSpc>
              <a:spcBef>
                <a:spcPts val="300"/>
              </a:spcBef>
              <a:spcAft>
                <a:spcPts val="300"/>
              </a:spcAft>
              <a:buClr>
                <a:schemeClr val="dk1"/>
              </a:buClr>
              <a:buSzPts val="1100"/>
              <a:buFont typeface="Calibri"/>
              <a:buChar char="○"/>
            </a:pPr>
            <a:r>
              <a:rPr lang="en-GB">
                <a:solidFill>
                  <a:schemeClr val="dk1"/>
                </a:solidFill>
                <a:latin typeface="Calibri"/>
                <a:ea typeface="Calibri"/>
                <a:cs typeface="Calibri"/>
                <a:sym typeface="Calibri"/>
              </a:rPr>
              <a:t>That’s why we’re here, let us know how we can support any work across CEOS.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f08e3c9e70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f08e3c9e7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With thanks to the SEO &amp; Kim Holloway, the 2021 ceos communications strategy saw a reboot and reinvigoration of CEOS Comms. </a:t>
            </a:r>
            <a:endParaRPr>
              <a:solidFill>
                <a:schemeClr val="dk1"/>
              </a:solidFill>
              <a:latin typeface="Calibri"/>
              <a:ea typeface="Calibri"/>
              <a:cs typeface="Calibri"/>
              <a:sym typeface="Calibri"/>
            </a:endParaRPr>
          </a:p>
          <a:p>
            <a:pPr indent="-298450" lvl="0" marL="457200" rtl="0" algn="l">
              <a:lnSpc>
                <a:spcPct val="115000"/>
              </a:lnSpc>
              <a:spcBef>
                <a:spcPts val="300"/>
              </a:spcBef>
              <a:spcAft>
                <a:spcPts val="0"/>
              </a:spcAft>
              <a:buClr>
                <a:schemeClr val="dk1"/>
              </a:buClr>
              <a:buSzPts val="1100"/>
              <a:buFont typeface="Calibri"/>
              <a:buChar char="○"/>
            </a:pPr>
            <a:r>
              <a:rPr lang="en-GB">
                <a:solidFill>
                  <a:schemeClr val="dk1"/>
                </a:solidFill>
                <a:latin typeface="Calibri"/>
                <a:ea typeface="Calibri"/>
                <a:cs typeface="Calibri"/>
                <a:sym typeface="Calibri"/>
              </a:rPr>
              <a:t>Over the last year, we have established a good baseline of communications activity</a:t>
            </a:r>
            <a:endParaRPr>
              <a:solidFill>
                <a:schemeClr val="dk1"/>
              </a:solidFill>
              <a:latin typeface="Calibri"/>
              <a:ea typeface="Calibri"/>
              <a:cs typeface="Calibri"/>
              <a:sym typeface="Calibri"/>
            </a:endParaRPr>
          </a:p>
          <a:p>
            <a:pPr indent="-298450" lvl="0" marL="457200" rtl="0" algn="l">
              <a:lnSpc>
                <a:spcPct val="115000"/>
              </a:lnSpc>
              <a:spcBef>
                <a:spcPts val="300"/>
              </a:spcBef>
              <a:spcAft>
                <a:spcPts val="0"/>
              </a:spcAft>
              <a:buClr>
                <a:schemeClr val="dk1"/>
              </a:buClr>
              <a:buSzPts val="1100"/>
              <a:buFont typeface="Calibri"/>
              <a:buChar char="○"/>
            </a:pPr>
            <a:r>
              <a:rPr lang="en-GB">
                <a:solidFill>
                  <a:schemeClr val="dk1"/>
                </a:solidFill>
                <a:latin typeface="Calibri"/>
                <a:ea typeface="Calibri"/>
                <a:cs typeface="Calibri"/>
                <a:sym typeface="Calibri"/>
              </a:rPr>
              <a:t>30 articles published in 2022</a:t>
            </a:r>
            <a:endParaRPr>
              <a:solidFill>
                <a:schemeClr val="dk1"/>
              </a:solidFill>
              <a:latin typeface="Calibri"/>
              <a:ea typeface="Calibri"/>
              <a:cs typeface="Calibri"/>
              <a:sym typeface="Calibri"/>
            </a:endParaRPr>
          </a:p>
          <a:p>
            <a:pPr indent="-298450" lvl="0" marL="457200" rtl="0" algn="l">
              <a:lnSpc>
                <a:spcPct val="115000"/>
              </a:lnSpc>
              <a:spcBef>
                <a:spcPts val="300"/>
              </a:spcBef>
              <a:spcAft>
                <a:spcPts val="300"/>
              </a:spcAft>
              <a:buClr>
                <a:schemeClr val="dk1"/>
              </a:buClr>
              <a:buSzPts val="1100"/>
              <a:buFont typeface="Calibri"/>
              <a:buChar char="○"/>
            </a:pPr>
            <a:r>
              <a:rPr lang="en-GB">
                <a:solidFill>
                  <a:schemeClr val="dk1"/>
                </a:solidFill>
                <a:latin typeface="Calibri"/>
                <a:ea typeface="Calibri"/>
                <a:cs typeface="Calibri"/>
                <a:sym typeface="Calibri"/>
              </a:rPr>
              <a:t>About 80 views per article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132e02b297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132e02b29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Highlight open data articles and their popularity</a:t>
            </a:r>
            <a:endParaRPr>
              <a:solidFill>
                <a:schemeClr val="dk1"/>
              </a:solidFill>
              <a:latin typeface="Calibri"/>
              <a:ea typeface="Calibri"/>
              <a:cs typeface="Calibri"/>
              <a:sym typeface="Calibri"/>
            </a:endParaRPr>
          </a:p>
          <a:p>
            <a:pPr indent="-298450" lvl="0" marL="457200" rtl="0" algn="l">
              <a:lnSpc>
                <a:spcPct val="115000"/>
              </a:lnSpc>
              <a:spcBef>
                <a:spcPts val="300"/>
              </a:spcBef>
              <a:spcAft>
                <a:spcPts val="300"/>
              </a:spcAft>
              <a:buClr>
                <a:schemeClr val="dk1"/>
              </a:buClr>
              <a:buSzPts val="1100"/>
              <a:buFont typeface="Calibri"/>
              <a:buChar char="○"/>
            </a:pPr>
            <a:r>
              <a:rPr lang="en-GB">
                <a:solidFill>
                  <a:schemeClr val="dk1"/>
                </a:solidFill>
                <a:latin typeface="Calibri"/>
                <a:ea typeface="Calibri"/>
                <a:cs typeface="Calibri"/>
                <a:sym typeface="Calibri"/>
              </a:rPr>
              <a:t>ARD AR article was shared by CSIRO Aquawatch which shows in the article views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132e02b297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132e02b297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121 tweets over 2022</a:t>
            </a:r>
            <a:endParaRPr>
              <a:solidFill>
                <a:schemeClr val="dk1"/>
              </a:solidFill>
              <a:latin typeface="Calibri"/>
              <a:ea typeface="Calibri"/>
              <a:cs typeface="Calibri"/>
              <a:sym typeface="Calibri"/>
            </a:endParaRPr>
          </a:p>
          <a:p>
            <a:pPr indent="-298450" lvl="0" marL="457200" rtl="0" algn="l">
              <a:lnSpc>
                <a:spcPct val="115000"/>
              </a:lnSpc>
              <a:spcBef>
                <a:spcPts val="300"/>
              </a:spcBef>
              <a:spcAft>
                <a:spcPts val="0"/>
              </a:spcAft>
              <a:buClr>
                <a:schemeClr val="dk1"/>
              </a:buClr>
              <a:buSzPts val="1100"/>
              <a:buFont typeface="Calibri"/>
              <a:buChar char="○"/>
            </a:pPr>
            <a:r>
              <a:rPr lang="en-GB">
                <a:solidFill>
                  <a:schemeClr val="dk1"/>
                </a:solidFill>
                <a:latin typeface="Calibri"/>
                <a:ea typeface="Calibri"/>
                <a:cs typeface="Calibri"/>
                <a:sym typeface="Calibri"/>
              </a:rPr>
              <a:t>Training topic is popular </a:t>
            </a:r>
            <a:endParaRPr>
              <a:solidFill>
                <a:schemeClr val="dk1"/>
              </a:solidFill>
              <a:latin typeface="Calibri"/>
              <a:ea typeface="Calibri"/>
              <a:cs typeface="Calibri"/>
              <a:sym typeface="Calibri"/>
            </a:endParaRPr>
          </a:p>
          <a:p>
            <a:pPr indent="-298450" lvl="0" marL="457200" rtl="0" algn="l">
              <a:lnSpc>
                <a:spcPct val="115000"/>
              </a:lnSpc>
              <a:spcBef>
                <a:spcPts val="300"/>
              </a:spcBef>
              <a:spcAft>
                <a:spcPts val="300"/>
              </a:spcAft>
              <a:buClr>
                <a:schemeClr val="dk1"/>
              </a:buClr>
              <a:buSzPts val="1100"/>
              <a:buFont typeface="Calibri"/>
              <a:buChar char="○"/>
            </a:pPr>
            <a:r>
              <a:rPr lang="en-GB">
                <a:solidFill>
                  <a:schemeClr val="dk1"/>
                </a:solidFill>
                <a:latin typeface="Calibri"/>
                <a:ea typeface="Calibri"/>
                <a:cs typeface="Calibri"/>
                <a:sym typeface="Calibri"/>
              </a:rPr>
              <a:t>share links from the WGCapD training calendar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132e02b297_0_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132e02b297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As we have progressed CEOS comms, we’ve noticed a couple of things about the current communications strategy which don’t fit anymore. </a:t>
            </a:r>
            <a:endParaRPr>
              <a:solidFill>
                <a:schemeClr val="dk1"/>
              </a:solidFill>
              <a:latin typeface="Calibri"/>
              <a:ea typeface="Calibri"/>
              <a:cs typeface="Calibri"/>
              <a:sym typeface="Calibri"/>
            </a:endParaRPr>
          </a:p>
          <a:p>
            <a:pPr indent="-298450" lvl="0" marL="457200" rtl="0" algn="l">
              <a:lnSpc>
                <a:spcPct val="115000"/>
              </a:lnSpc>
              <a:spcBef>
                <a:spcPts val="300"/>
              </a:spcBef>
              <a:spcAft>
                <a:spcPts val="0"/>
              </a:spcAft>
              <a:buClr>
                <a:schemeClr val="dk1"/>
              </a:buClr>
              <a:buSzPts val="1100"/>
              <a:buFont typeface="Calibri"/>
              <a:buChar char="○"/>
            </a:pPr>
            <a:r>
              <a:rPr lang="en-GB">
                <a:solidFill>
                  <a:schemeClr val="dk1"/>
                </a:solidFill>
                <a:latin typeface="Calibri"/>
                <a:ea typeface="Calibri"/>
                <a:cs typeface="Calibri"/>
                <a:sym typeface="Calibri"/>
              </a:rPr>
              <a:t>Target audience is defined a bit too broadly and non-specifically.</a:t>
            </a:r>
            <a:endParaRPr>
              <a:solidFill>
                <a:schemeClr val="dk1"/>
              </a:solidFill>
              <a:latin typeface="Calibri"/>
              <a:ea typeface="Calibri"/>
              <a:cs typeface="Calibri"/>
              <a:sym typeface="Calibri"/>
            </a:endParaRPr>
          </a:p>
          <a:p>
            <a:pPr indent="-298450" lvl="0" marL="457200" rtl="0" algn="l">
              <a:lnSpc>
                <a:spcPct val="115000"/>
              </a:lnSpc>
              <a:spcBef>
                <a:spcPts val="300"/>
              </a:spcBef>
              <a:spcAft>
                <a:spcPts val="0"/>
              </a:spcAft>
              <a:buClr>
                <a:schemeClr val="dk1"/>
              </a:buClr>
              <a:buSzPts val="1100"/>
              <a:buFont typeface="Calibri"/>
              <a:buChar char="○"/>
            </a:pPr>
            <a:r>
              <a:rPr lang="en-GB">
                <a:solidFill>
                  <a:schemeClr val="dk1"/>
                </a:solidFill>
                <a:latin typeface="Calibri"/>
                <a:ea typeface="Calibri"/>
                <a:cs typeface="Calibri"/>
                <a:sym typeface="Calibri"/>
              </a:rPr>
              <a:t>We are still discussing, but currently have landed at two clearly distinct audiences: </a:t>
            </a:r>
            <a:endParaRPr>
              <a:solidFill>
                <a:schemeClr val="dk1"/>
              </a:solidFill>
              <a:latin typeface="Calibri"/>
              <a:ea typeface="Calibri"/>
              <a:cs typeface="Calibri"/>
              <a:sym typeface="Calibri"/>
            </a:endParaRPr>
          </a:p>
          <a:p>
            <a:pPr indent="-298450" lvl="1" marL="914400" rtl="0" algn="l">
              <a:lnSpc>
                <a:spcPct val="115000"/>
              </a:lnSpc>
              <a:spcBef>
                <a:spcPts val="300"/>
              </a:spcBef>
              <a:spcAft>
                <a:spcPts val="0"/>
              </a:spcAft>
              <a:buClr>
                <a:schemeClr val="dk1"/>
              </a:buClr>
              <a:buSzPts val="1100"/>
              <a:buFont typeface="Calibri"/>
              <a:buChar char="○"/>
            </a:pPr>
            <a:r>
              <a:rPr lang="en-GB">
                <a:solidFill>
                  <a:schemeClr val="dk1"/>
                </a:solidFill>
                <a:latin typeface="Calibri"/>
                <a:ea typeface="Calibri"/>
                <a:cs typeface="Calibri"/>
                <a:sym typeface="Calibri"/>
              </a:rPr>
              <a:t>internal CEOS: which includes those around this table, online and those who couldn’t join us today</a:t>
            </a:r>
            <a:endParaRPr>
              <a:solidFill>
                <a:schemeClr val="dk1"/>
              </a:solidFill>
              <a:latin typeface="Calibri"/>
              <a:ea typeface="Calibri"/>
              <a:cs typeface="Calibri"/>
              <a:sym typeface="Calibri"/>
            </a:endParaRPr>
          </a:p>
          <a:p>
            <a:pPr indent="-298450" lvl="1" marL="914400" rtl="0" algn="l">
              <a:lnSpc>
                <a:spcPct val="115000"/>
              </a:lnSpc>
              <a:spcBef>
                <a:spcPts val="300"/>
              </a:spcBef>
              <a:spcAft>
                <a:spcPts val="0"/>
              </a:spcAft>
              <a:buClr>
                <a:schemeClr val="dk1"/>
              </a:buClr>
              <a:buSzPts val="1100"/>
              <a:buFont typeface="Calibri"/>
              <a:buChar char="○"/>
            </a:pPr>
            <a:r>
              <a:rPr lang="en-GB">
                <a:solidFill>
                  <a:schemeClr val="dk1"/>
                </a:solidFill>
                <a:latin typeface="Calibri"/>
                <a:ea typeface="Calibri"/>
                <a:cs typeface="Calibri"/>
                <a:sym typeface="Calibri"/>
              </a:rPr>
              <a:t>And the external EO &amp; Geospatial community: this includes commercial data providers, data users, science experts, UN Custodian Agencies and more. </a:t>
            </a:r>
            <a:endParaRPr>
              <a:solidFill>
                <a:schemeClr val="dk1"/>
              </a:solidFill>
              <a:latin typeface="Calibri"/>
              <a:ea typeface="Calibri"/>
              <a:cs typeface="Calibri"/>
              <a:sym typeface="Calibri"/>
            </a:endParaRPr>
          </a:p>
          <a:p>
            <a:pPr indent="-298450" lvl="0" marL="457200" rtl="0" algn="l">
              <a:lnSpc>
                <a:spcPct val="115000"/>
              </a:lnSpc>
              <a:spcBef>
                <a:spcPts val="300"/>
              </a:spcBef>
              <a:spcAft>
                <a:spcPts val="0"/>
              </a:spcAft>
              <a:buClr>
                <a:schemeClr val="dk1"/>
              </a:buClr>
              <a:buSzPts val="1100"/>
              <a:buFont typeface="Calibri"/>
              <a:buChar char="○"/>
            </a:pPr>
            <a:r>
              <a:rPr lang="en-GB">
                <a:solidFill>
                  <a:schemeClr val="dk1"/>
                </a:solidFill>
                <a:latin typeface="Calibri"/>
                <a:ea typeface="Calibri"/>
                <a:cs typeface="Calibri"/>
                <a:sym typeface="Calibri"/>
              </a:rPr>
              <a:t>For each communications activity undertaken, the target audience will be defined clearly and precisely, to help focus the target for each piece. </a:t>
            </a:r>
            <a:endParaRPr>
              <a:solidFill>
                <a:schemeClr val="dk1"/>
              </a:solidFill>
              <a:latin typeface="Calibri"/>
              <a:ea typeface="Calibri"/>
              <a:cs typeface="Calibri"/>
              <a:sym typeface="Calibri"/>
            </a:endParaRPr>
          </a:p>
          <a:p>
            <a:pPr indent="-298450" lvl="0" marL="457200" rtl="0" algn="l">
              <a:lnSpc>
                <a:spcPct val="115000"/>
              </a:lnSpc>
              <a:spcBef>
                <a:spcPts val="300"/>
              </a:spcBef>
              <a:spcAft>
                <a:spcPts val="0"/>
              </a:spcAft>
              <a:buClr>
                <a:schemeClr val="dk1"/>
              </a:buClr>
              <a:buSzPts val="1100"/>
              <a:buFont typeface="Calibri"/>
              <a:buChar char="○"/>
            </a:pPr>
            <a:r>
              <a:rPr lang="en-GB">
                <a:solidFill>
                  <a:schemeClr val="dk1"/>
                </a:solidFill>
                <a:latin typeface="Calibri"/>
                <a:ea typeface="Calibri"/>
                <a:cs typeface="Calibri"/>
                <a:sym typeface="Calibri"/>
              </a:rPr>
              <a:t>Will start with the high level internal or external, and then more clearly break this down. Are we targeting principals, or CEOS subject experts. Or are we targeting data users, if so, what type. We would give examples, with clear descriptions of how we will target them (email addresses, contacts, twitter handles to tag).</a:t>
            </a:r>
            <a:endParaRPr>
              <a:solidFill>
                <a:schemeClr val="dk1"/>
              </a:solidFill>
              <a:latin typeface="Calibri"/>
              <a:ea typeface="Calibri"/>
              <a:cs typeface="Calibri"/>
              <a:sym typeface="Calibri"/>
            </a:endParaRPr>
          </a:p>
          <a:p>
            <a:pPr indent="0" lvl="0" marL="0" rtl="0" algn="l">
              <a:spcBef>
                <a:spcPts val="30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285f690ff9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285f690ff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why: we need people vetting ideas. People with experience</a:t>
            </a:r>
            <a:endParaRPr/>
          </a:p>
          <a:p>
            <a:pPr indent="0" lvl="0" marL="0" rtl="0" algn="l">
              <a:spcBef>
                <a:spcPts val="0"/>
              </a:spcBef>
              <a:spcAft>
                <a:spcPts val="0"/>
              </a:spcAft>
              <a:buNone/>
            </a:pPr>
            <a:r>
              <a:t/>
            </a:r>
            <a:endParaRPr/>
          </a:p>
          <a:p>
            <a:pPr indent="-298450" lvl="0" marL="457200" rtl="0" algn="l">
              <a:lnSpc>
                <a:spcPct val="115000"/>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We are taking CEOS Chair Secretariat team to mean CEOS Chair Team.</a:t>
            </a:r>
            <a:endParaRPr>
              <a:solidFill>
                <a:schemeClr val="dk1"/>
              </a:solidFill>
              <a:latin typeface="Calibri"/>
              <a:ea typeface="Calibri"/>
              <a:cs typeface="Calibri"/>
              <a:sym typeface="Calibri"/>
            </a:endParaRPr>
          </a:p>
          <a:p>
            <a:pPr indent="-298450" lvl="0" marL="457200" rtl="0" algn="l">
              <a:lnSpc>
                <a:spcPct val="115000"/>
              </a:lnSpc>
              <a:spcBef>
                <a:spcPts val="300"/>
              </a:spcBef>
              <a:spcAft>
                <a:spcPts val="0"/>
              </a:spcAft>
              <a:buClr>
                <a:schemeClr val="dk1"/>
              </a:buClr>
              <a:buSzPts val="1100"/>
              <a:buFont typeface="Calibri"/>
              <a:buChar char="○"/>
            </a:pPr>
            <a:r>
              <a:rPr lang="en-GB">
                <a:solidFill>
                  <a:schemeClr val="dk1"/>
                </a:solidFill>
                <a:latin typeface="Calibri"/>
                <a:ea typeface="Calibri"/>
                <a:cs typeface="Calibri"/>
                <a:sym typeface="Calibri"/>
              </a:rPr>
              <a:t>This group isn’t broad enough or taking advantage of resources and experience available through our community.</a:t>
            </a:r>
            <a:endParaRPr>
              <a:solidFill>
                <a:schemeClr val="dk1"/>
              </a:solidFill>
              <a:latin typeface="Calibri"/>
              <a:ea typeface="Calibri"/>
              <a:cs typeface="Calibri"/>
              <a:sym typeface="Calibri"/>
            </a:endParaRPr>
          </a:p>
          <a:p>
            <a:pPr indent="-298450" lvl="0" marL="457200" rtl="0" algn="l">
              <a:lnSpc>
                <a:spcPct val="115000"/>
              </a:lnSpc>
              <a:spcBef>
                <a:spcPts val="300"/>
              </a:spcBef>
              <a:spcAft>
                <a:spcPts val="0"/>
              </a:spcAft>
              <a:buClr>
                <a:schemeClr val="dk1"/>
              </a:buClr>
              <a:buSzPts val="1100"/>
              <a:buFont typeface="Calibri"/>
              <a:buChar char="○"/>
            </a:pPr>
            <a:r>
              <a:rPr lang="en-GB">
                <a:solidFill>
                  <a:schemeClr val="dk1"/>
                </a:solidFill>
                <a:latin typeface="Calibri"/>
                <a:ea typeface="Calibri"/>
                <a:cs typeface="Calibri"/>
                <a:sym typeface="Calibri"/>
              </a:rPr>
              <a:t>Chris Barnes from USGS and Katy Matthews of NOAA have both kindly offered their support, and if there are any other interested people around this table, or within your agencies, we are asking that they contact us. </a:t>
            </a:r>
            <a:endParaRPr>
              <a:solidFill>
                <a:schemeClr val="dk1"/>
              </a:solidFill>
              <a:latin typeface="Calibri"/>
              <a:ea typeface="Calibri"/>
              <a:cs typeface="Calibri"/>
              <a:sym typeface="Calibri"/>
            </a:endParaRPr>
          </a:p>
          <a:p>
            <a:pPr indent="-298450" lvl="0" marL="457200" rtl="0" algn="l">
              <a:lnSpc>
                <a:spcPct val="115000"/>
              </a:lnSpc>
              <a:spcBef>
                <a:spcPts val="300"/>
              </a:spcBef>
              <a:spcAft>
                <a:spcPts val="0"/>
              </a:spcAft>
              <a:buClr>
                <a:schemeClr val="dk1"/>
              </a:buClr>
              <a:buSzPts val="1100"/>
              <a:buFont typeface="Calibri"/>
              <a:buChar char="○"/>
            </a:pPr>
            <a:r>
              <a:rPr lang="en-GB">
                <a:solidFill>
                  <a:schemeClr val="dk1"/>
                </a:solidFill>
                <a:latin typeface="Calibri"/>
                <a:ea typeface="Calibri"/>
                <a:cs typeface="Calibri"/>
                <a:sym typeface="Calibri"/>
              </a:rPr>
              <a:t>Support does not have to be a large amount</a:t>
            </a:r>
            <a:endParaRPr>
              <a:solidFill>
                <a:schemeClr val="dk1"/>
              </a:solidFill>
              <a:latin typeface="Calibri"/>
              <a:ea typeface="Calibri"/>
              <a:cs typeface="Calibri"/>
              <a:sym typeface="Calibri"/>
            </a:endParaRPr>
          </a:p>
          <a:p>
            <a:pPr indent="-298450" lvl="0" marL="457200" rtl="0" algn="l">
              <a:lnSpc>
                <a:spcPct val="115000"/>
              </a:lnSpc>
              <a:spcBef>
                <a:spcPts val="300"/>
              </a:spcBef>
              <a:spcAft>
                <a:spcPts val="300"/>
              </a:spcAft>
              <a:buClr>
                <a:schemeClr val="dk1"/>
              </a:buClr>
              <a:buSzPts val="1100"/>
              <a:buFont typeface="Calibri"/>
              <a:buChar char="○"/>
            </a:pPr>
            <a:r>
              <a:rPr lang="en-GB">
                <a:solidFill>
                  <a:schemeClr val="dk1"/>
                </a:solidFill>
                <a:latin typeface="Calibri"/>
                <a:ea typeface="Calibri"/>
                <a:cs typeface="Calibri"/>
                <a:sym typeface="Calibri"/>
              </a:rPr>
              <a:t>ask for feedback and advice on new activities, perhaps ad-hoc calls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132e02b297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132e02b29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Calibri"/>
              <a:buChar char="○"/>
            </a:pPr>
            <a:r>
              <a:rPr lang="en-GB">
                <a:solidFill>
                  <a:schemeClr val="dk1"/>
                </a:solidFill>
                <a:latin typeface="Calibri"/>
                <a:ea typeface="Calibri"/>
                <a:cs typeface="Calibri"/>
                <a:sym typeface="Calibri"/>
              </a:rPr>
              <a:t>Most CEOS Agencies have communications specialists within their Agencies, social media reach is often much broader than CEOS. </a:t>
            </a:r>
            <a:endParaRPr>
              <a:solidFill>
                <a:schemeClr val="dk1"/>
              </a:solidFill>
              <a:latin typeface="Calibri"/>
              <a:ea typeface="Calibri"/>
              <a:cs typeface="Calibri"/>
              <a:sym typeface="Calibri"/>
            </a:endParaRPr>
          </a:p>
          <a:p>
            <a:pPr indent="-298450" lvl="0" marL="457200" rtl="0" algn="l">
              <a:lnSpc>
                <a:spcPct val="115000"/>
              </a:lnSpc>
              <a:spcBef>
                <a:spcPts val="300"/>
              </a:spcBef>
              <a:spcAft>
                <a:spcPts val="0"/>
              </a:spcAft>
              <a:buClr>
                <a:schemeClr val="dk1"/>
              </a:buClr>
              <a:buSzPts val="1100"/>
              <a:buFont typeface="Calibri"/>
              <a:buChar char="○"/>
            </a:pPr>
            <a:r>
              <a:rPr lang="en-GB">
                <a:solidFill>
                  <a:schemeClr val="dk1"/>
                </a:solidFill>
                <a:latin typeface="Calibri"/>
                <a:ea typeface="Calibri"/>
                <a:cs typeface="Calibri"/>
                <a:sym typeface="Calibri"/>
              </a:rPr>
              <a:t>If there are any willing staff members within your Agency, please provide us with their contact details, and we can discuss how they could potentially help.</a:t>
            </a:r>
            <a:endParaRPr>
              <a:solidFill>
                <a:schemeClr val="dk1"/>
              </a:solidFill>
              <a:latin typeface="Calibri"/>
              <a:ea typeface="Calibri"/>
              <a:cs typeface="Calibri"/>
              <a:sym typeface="Calibri"/>
            </a:endParaRPr>
          </a:p>
          <a:p>
            <a:pPr indent="-298450" lvl="0" marL="457200" rtl="0" algn="l">
              <a:lnSpc>
                <a:spcPct val="115000"/>
              </a:lnSpc>
              <a:spcBef>
                <a:spcPts val="300"/>
              </a:spcBef>
              <a:spcAft>
                <a:spcPts val="0"/>
              </a:spcAft>
              <a:buClr>
                <a:schemeClr val="dk1"/>
              </a:buClr>
              <a:buSzPts val="1100"/>
              <a:buFont typeface="Calibri"/>
              <a:buChar char="○"/>
            </a:pPr>
            <a:r>
              <a:rPr lang="en-GB">
                <a:solidFill>
                  <a:schemeClr val="dk1"/>
                </a:solidFill>
                <a:latin typeface="Calibri"/>
                <a:ea typeface="Calibri"/>
                <a:cs typeface="Calibri"/>
                <a:sym typeface="Calibri"/>
              </a:rPr>
              <a:t>This is building on what I mentioned earlier about the ARD article which was shared by CSIRO, and we had another great example just last week.</a:t>
            </a:r>
            <a:endParaRPr>
              <a:solidFill>
                <a:schemeClr val="dk1"/>
              </a:solidFill>
              <a:latin typeface="Calibri"/>
              <a:ea typeface="Calibri"/>
              <a:cs typeface="Calibri"/>
              <a:sym typeface="Calibri"/>
            </a:endParaRPr>
          </a:p>
          <a:p>
            <a:pPr indent="-298450" lvl="0" marL="457200" rtl="0" algn="l">
              <a:lnSpc>
                <a:spcPct val="115000"/>
              </a:lnSpc>
              <a:spcBef>
                <a:spcPts val="300"/>
              </a:spcBef>
              <a:spcAft>
                <a:spcPts val="0"/>
              </a:spcAft>
              <a:buClr>
                <a:schemeClr val="dk1"/>
              </a:buClr>
              <a:buSzPts val="1100"/>
              <a:buFont typeface="Calibri"/>
              <a:buChar char="○"/>
            </a:pPr>
            <a:r>
              <a:rPr lang="en-GB">
                <a:solidFill>
                  <a:schemeClr val="dk1"/>
                </a:solidFill>
                <a:latin typeface="Calibri"/>
                <a:ea typeface="Calibri"/>
                <a:cs typeface="Calibri"/>
                <a:sym typeface="Calibri"/>
              </a:rPr>
              <a:t>Ferran Gascon of ESA kindly asked the ESA EO account owner to retweet our photo from LSI-VC, which gave a 10-fold increase in views. </a:t>
            </a:r>
            <a:endParaRPr>
              <a:solidFill>
                <a:schemeClr val="dk1"/>
              </a:solidFill>
              <a:latin typeface="Calibri"/>
              <a:ea typeface="Calibri"/>
              <a:cs typeface="Calibri"/>
              <a:sym typeface="Calibri"/>
            </a:endParaRPr>
          </a:p>
          <a:p>
            <a:pPr indent="-298450" lvl="0" marL="457200" rtl="0" algn="l">
              <a:lnSpc>
                <a:spcPct val="115000"/>
              </a:lnSpc>
              <a:spcBef>
                <a:spcPts val="300"/>
              </a:spcBef>
              <a:spcAft>
                <a:spcPts val="300"/>
              </a:spcAft>
              <a:buClr>
                <a:schemeClr val="dk1"/>
              </a:buClr>
              <a:buSzPts val="1100"/>
              <a:buFont typeface="Calibri"/>
              <a:buChar char="○"/>
            </a:pPr>
            <a:r>
              <a:rPr lang="en-GB">
                <a:solidFill>
                  <a:schemeClr val="dk1"/>
                </a:solidFill>
                <a:latin typeface="Calibri"/>
                <a:ea typeface="Calibri"/>
                <a:cs typeface="Calibri"/>
                <a:sym typeface="Calibri"/>
              </a:rPr>
              <a:t>We are very aware that some or all member agencies have established &amp; rigorous protocols regarding their comms, which might limit their ability to support CEOS comms.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11.jpg"/><Relationship Id="rId4" Type="http://schemas.openxmlformats.org/officeDocument/2006/relationships/image" Target="../media/image6.jpg"/><Relationship Id="rId5" Type="http://schemas.openxmlformats.org/officeDocument/2006/relationships/image" Target="../media/image1.png"/><Relationship Id="rId6"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b="673" l="54016" r="11355" t="36081"/>
          <a:stretch/>
        </p:blipFill>
        <p:spPr>
          <a:xfrm rot="-5400000">
            <a:off x="5792642" y="4819952"/>
            <a:ext cx="1719709" cy="2366806"/>
          </a:xfrm>
          <a:prstGeom prst="rtTriangle">
            <a:avLst/>
          </a:prstGeom>
          <a:noFill/>
          <a:ln>
            <a:noFill/>
          </a:ln>
        </p:spPr>
      </p:pic>
      <p:sp>
        <p:nvSpPr>
          <p:cNvPr id="20" name="Google Shape;20;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i="0" sz="80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3"/>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38</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29-30 March 2023</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
        <p:nvSpPr>
          <p:cNvPr id="29" name="Google Shape;29;p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0" name="Google Shape;3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6" name="Google Shape;36;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7" name="Google Shape;37;p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8" name="Google Shape;38;p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9" name="Google Shape;39;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0" name="Google Shape;40;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41" name="Google Shape;41;p4"/>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GB">
                <a:solidFill>
                  <a:schemeClr val="accent1"/>
                </a:solidFill>
                <a:latin typeface="Montserrat"/>
                <a:ea typeface="Montserrat"/>
                <a:cs typeface="Montserrat"/>
                <a:sym typeface="Montserrat"/>
              </a:rPr>
              <a:t>SIT-38, 29-30 March 2023</a:t>
            </a:r>
            <a:endParaRPr>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7" name="Google Shape;47;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9" name="Google Shape;49;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50" name="Google Shape;50;p5"/>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GB">
                <a:solidFill>
                  <a:schemeClr val="accent1"/>
                </a:solidFill>
                <a:latin typeface="Montserrat"/>
                <a:ea typeface="Montserrat"/>
                <a:cs typeface="Montserrat"/>
                <a:sym typeface="Montserrat"/>
              </a:rPr>
              <a:t>SIT-38, 29-30 March 2023</a:t>
            </a:r>
            <a:endParaRPr>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6" name="Google Shape;5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7" name="Google Shape;57;p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58" name="Google Shape;58;p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9pPr>
          </a:lstStyle>
          <a:p/>
        </p:txBody>
      </p:sp>
      <p:sp>
        <p:nvSpPr>
          <p:cNvPr id="59" name="Google Shape;59;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60" name="Google Shape;6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61" name="Google Shape;61;p6"/>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GB">
                <a:solidFill>
                  <a:schemeClr val="accent1"/>
                </a:solidFill>
                <a:latin typeface="Montserrat"/>
                <a:ea typeface="Montserrat"/>
                <a:cs typeface="Montserrat"/>
                <a:sym typeface="Montserrat"/>
              </a:rPr>
              <a:t>SIT-38, 29-30 March 2023</a:t>
            </a:r>
            <a:endParaRPr>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mailto:david.borges@nasa.gov" TargetMode="External"/><Relationship Id="rId4" Type="http://schemas.openxmlformats.org/officeDocument/2006/relationships/hyperlink" Target="mailto:matthew@symbioscomms.com" TargetMode="External"/><Relationship Id="rId5" Type="http://schemas.openxmlformats.org/officeDocument/2006/relationships/hyperlink" Target="mailto:libby@symbioscomms.com" TargetMode="External"/></Relationships>
</file>

<file path=ppt/slides/_rels/slide12.xml.rels><?xml version="1.0" encoding="UTF-8" standalone="yes"?><Relationships xmlns="http://schemas.openxmlformats.org/package/2006/relationships"><Relationship Id="rId11" Type="http://schemas.openxmlformats.org/officeDocument/2006/relationships/hyperlink" Target="https://www.youtube.com/@CEOSdotORG" TargetMode="External"/><Relationship Id="rId10" Type="http://schemas.openxmlformats.org/officeDocument/2006/relationships/image" Target="../media/image18.png"/><Relationship Id="rId13" Type="http://schemas.openxmlformats.org/officeDocument/2006/relationships/hyperlink" Target="http://ceos.org/news" TargetMode="External"/><Relationship Id="rId12"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mailto:libby@symbioscomms.com" TargetMode="External"/><Relationship Id="rId4" Type="http://schemas.openxmlformats.org/officeDocument/2006/relationships/hyperlink" Target="mailto:david.borges@nasa.gov" TargetMode="External"/><Relationship Id="rId9" Type="http://schemas.openxmlformats.org/officeDocument/2006/relationships/hyperlink" Target="https://www.linkedin.com/groups/6724186/" TargetMode="External"/><Relationship Id="rId15" Type="http://schemas.openxmlformats.org/officeDocument/2006/relationships/hyperlink" Target="https://www.linkedin.com/groups/6724186/" TargetMode="External"/><Relationship Id="rId14" Type="http://schemas.openxmlformats.org/officeDocument/2006/relationships/image" Target="../media/image8.png"/><Relationship Id="rId17" Type="http://schemas.openxmlformats.org/officeDocument/2006/relationships/hyperlink" Target="https://www.facebook.com/socialceos" TargetMode="External"/><Relationship Id="rId16" Type="http://schemas.openxmlformats.org/officeDocument/2006/relationships/hyperlink" Target="http://ceos.org/news" TargetMode="External"/><Relationship Id="rId5" Type="http://schemas.openxmlformats.org/officeDocument/2006/relationships/hyperlink" Target="https://twitter.com/CEOSdotORG" TargetMode="External"/><Relationship Id="rId19" Type="http://schemas.openxmlformats.org/officeDocument/2006/relationships/hyperlink" Target="https://www.youtube.com/@CEOSdotORG" TargetMode="External"/><Relationship Id="rId6" Type="http://schemas.openxmlformats.org/officeDocument/2006/relationships/image" Target="../media/image12.png"/><Relationship Id="rId18" Type="http://schemas.openxmlformats.org/officeDocument/2006/relationships/hyperlink" Target="https://twitter.com/CEOSdotORG" TargetMode="External"/><Relationship Id="rId7" Type="http://schemas.openxmlformats.org/officeDocument/2006/relationships/hyperlink" Target="https://www.facebook.com/socialceos" TargetMode="External"/><Relationship Id="rId8"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6.png"/><Relationship Id="rId5"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7"/>
          <p:cNvSpPr txBox="1"/>
          <p:nvPr>
            <p:ph type="title"/>
          </p:nvPr>
        </p:nvSpPr>
        <p:spPr>
          <a:xfrm>
            <a:off x="176051" y="175950"/>
            <a:ext cx="8507400"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7200"/>
              <a:t>CEOS Communications</a:t>
            </a:r>
            <a:endParaRPr sz="7200"/>
          </a:p>
          <a:p>
            <a:pPr indent="0" lvl="0" marL="0" rtl="0" algn="l">
              <a:lnSpc>
                <a:spcPct val="115000"/>
              </a:lnSpc>
              <a:spcBef>
                <a:spcPts val="1000"/>
              </a:spcBef>
              <a:spcAft>
                <a:spcPts val="0"/>
              </a:spcAft>
              <a:buClr>
                <a:schemeClr val="lt1"/>
              </a:buClr>
              <a:buSzPts val="8000"/>
              <a:buFont typeface="Arial"/>
              <a:buNone/>
            </a:pPr>
            <a:r>
              <a:t/>
            </a:r>
            <a:endParaRPr i="1" sz="3500"/>
          </a:p>
          <a:p>
            <a:pPr indent="0" lvl="0" marL="0" rtl="0" algn="l">
              <a:lnSpc>
                <a:spcPct val="115000"/>
              </a:lnSpc>
              <a:spcBef>
                <a:spcPts val="1000"/>
              </a:spcBef>
              <a:spcAft>
                <a:spcPts val="0"/>
              </a:spcAft>
              <a:buClr>
                <a:schemeClr val="lt1"/>
              </a:buClr>
              <a:buSzPts val="8000"/>
              <a:buFont typeface="Arial"/>
              <a:buNone/>
            </a:pPr>
            <a:r>
              <a:t/>
            </a:r>
            <a:endParaRPr i="1" sz="3700">
              <a:latin typeface="Montserrat"/>
              <a:ea typeface="Montserrat"/>
              <a:cs typeface="Montserrat"/>
              <a:sym typeface="Montserrat"/>
            </a:endParaRPr>
          </a:p>
        </p:txBody>
      </p:sp>
      <p:sp>
        <p:nvSpPr>
          <p:cNvPr id="67" name="Google Shape;67;p7"/>
          <p:cNvSpPr/>
          <p:nvPr/>
        </p:nvSpPr>
        <p:spPr>
          <a:xfrm>
            <a:off x="7222284" y="4252682"/>
            <a:ext cx="4832943" cy="2605318"/>
          </a:xfrm>
          <a:prstGeom prst="rect">
            <a:avLst/>
          </a:prstGeom>
          <a:noFill/>
          <a:ln>
            <a:noFill/>
          </a:ln>
        </p:spPr>
        <p:txBody>
          <a:bodyPr anchorCtr="0" anchor="t" bIns="0" lIns="0" spcFirstLastPara="1" rIns="0" wrap="square" tIns="0">
            <a:noAutofit/>
          </a:bodyPr>
          <a:lstStyle/>
          <a:p>
            <a:pPr indent="457200" lvl="0" marL="2743200" marR="0" rtl="0" algn="l">
              <a:lnSpc>
                <a:spcPct val="150000"/>
              </a:lnSpc>
              <a:spcBef>
                <a:spcPts val="0"/>
              </a:spcBef>
              <a:spcAft>
                <a:spcPts val="0"/>
              </a:spcAft>
              <a:buNone/>
            </a:pPr>
            <a:r>
              <a:rPr b="1" lang="en-GB" sz="2200">
                <a:solidFill>
                  <a:schemeClr val="accent1"/>
                </a:solidFill>
                <a:latin typeface="Montserrat"/>
                <a:ea typeface="Montserrat"/>
                <a:cs typeface="Montserrat"/>
                <a:sym typeface="Montserrat"/>
              </a:rPr>
              <a:t>Libby Rose</a:t>
            </a:r>
            <a:endParaRPr b="1" sz="2200">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None/>
            </a:pPr>
            <a:r>
              <a:rPr b="1" lang="en-GB" sz="2200">
                <a:solidFill>
                  <a:schemeClr val="accent1"/>
                </a:solidFill>
                <a:latin typeface="Montserrat"/>
                <a:ea typeface="Montserrat"/>
                <a:cs typeface="Montserrat"/>
                <a:sym typeface="Montserrat"/>
              </a:rPr>
              <a:t>CEOS SEO Team</a:t>
            </a:r>
            <a:endParaRPr>
              <a:latin typeface="Montserrat"/>
              <a:ea typeface="Montserrat"/>
              <a:cs typeface="Montserrat"/>
              <a:sym typeface="Montserrat"/>
            </a:endParaRPr>
          </a:p>
          <a:p>
            <a:pPr indent="0" lvl="0" marL="0" marR="0" rtl="0" algn="r">
              <a:lnSpc>
                <a:spcPct val="150000"/>
              </a:lnSpc>
              <a:spcBef>
                <a:spcPts val="0"/>
              </a:spcBef>
              <a:spcAft>
                <a:spcPts val="0"/>
              </a:spcAft>
              <a:buNone/>
            </a:pPr>
            <a:r>
              <a:rPr b="1" i="0" lang="en-GB" sz="2200" u="none" cap="none" strike="noStrike">
                <a:solidFill>
                  <a:schemeClr val="accent1"/>
                </a:solidFill>
                <a:latin typeface="Montserrat"/>
                <a:ea typeface="Montserrat"/>
                <a:cs typeface="Montserrat"/>
                <a:sym typeface="Montserrat"/>
              </a:rPr>
              <a:t>Agenda Item </a:t>
            </a:r>
            <a:r>
              <a:rPr b="1" lang="en-GB" sz="2200">
                <a:solidFill>
                  <a:schemeClr val="accent1"/>
                </a:solidFill>
                <a:latin typeface="Montserrat"/>
                <a:ea typeface="Montserrat"/>
                <a:cs typeface="Montserrat"/>
                <a:sym typeface="Montserrat"/>
              </a:rPr>
              <a:t>9.3</a:t>
            </a:r>
            <a:endParaRPr>
              <a:latin typeface="Montserrat"/>
              <a:ea typeface="Montserrat"/>
              <a:cs typeface="Montserrat"/>
              <a:sym typeface="Montserrat"/>
            </a:endParaRPr>
          </a:p>
          <a:p>
            <a:pPr indent="0" lvl="0" marL="0" marR="0" rtl="0" algn="r">
              <a:lnSpc>
                <a:spcPct val="150000"/>
              </a:lnSpc>
              <a:spcBef>
                <a:spcPts val="0"/>
              </a:spcBef>
              <a:spcAft>
                <a:spcPts val="0"/>
              </a:spcAft>
              <a:buNone/>
            </a:pPr>
            <a:r>
              <a:rPr b="1" i="0" lang="en-GB" sz="2200" u="none" cap="none" strike="noStrike">
                <a:solidFill>
                  <a:schemeClr val="accent1"/>
                </a:solidFill>
                <a:latin typeface="Montserrat"/>
                <a:ea typeface="Montserrat"/>
                <a:cs typeface="Montserrat"/>
                <a:sym typeface="Montserrat"/>
              </a:rPr>
              <a:t>SIT</a:t>
            </a:r>
            <a:r>
              <a:rPr b="1" lang="en-GB" sz="2200">
                <a:solidFill>
                  <a:schemeClr val="accent1"/>
                </a:solidFill>
                <a:latin typeface="Montserrat"/>
                <a:ea typeface="Montserrat"/>
                <a:cs typeface="Montserrat"/>
                <a:sym typeface="Montserrat"/>
              </a:rPr>
              <a:t>-38 2023, ESA/ESRIN</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None/>
            </a:pPr>
            <a:r>
              <a:rPr b="1" lang="en-GB" sz="2200">
                <a:solidFill>
                  <a:schemeClr val="accent1"/>
                </a:solidFill>
                <a:latin typeface="Montserrat"/>
                <a:ea typeface="Montserrat"/>
                <a:cs typeface="Montserrat"/>
                <a:sym typeface="Montserrat"/>
              </a:rPr>
              <a:t>29th - 30th March 2023</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6"/>
          <p:cNvSpPr txBox="1"/>
          <p:nvPr>
            <p:ph idx="1" type="body"/>
          </p:nvPr>
        </p:nvSpPr>
        <p:spPr>
          <a:xfrm>
            <a:off x="287758" y="1157258"/>
            <a:ext cx="11495400" cy="4662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lang="en-GB"/>
              <a:t>Current version endorsed by CEOS Plenary in 2021</a:t>
            </a:r>
            <a:endParaRPr/>
          </a:p>
          <a:p>
            <a:pPr indent="-406400" lvl="0" marL="457200" rtl="0" algn="l">
              <a:spcBef>
                <a:spcPts val="0"/>
              </a:spcBef>
              <a:spcAft>
                <a:spcPts val="0"/>
              </a:spcAft>
              <a:buSzPts val="2800"/>
              <a:buChar char="❖"/>
            </a:pPr>
            <a:r>
              <a:rPr lang="en-GB"/>
              <a:t>SEO proposing a rewrite based on the proposed updated membership and target audience</a:t>
            </a:r>
            <a:endParaRPr/>
          </a:p>
          <a:p>
            <a:pPr indent="-406400" lvl="0" marL="457200" rtl="0" algn="l">
              <a:spcBef>
                <a:spcPts val="0"/>
              </a:spcBef>
              <a:spcAft>
                <a:spcPts val="0"/>
              </a:spcAft>
              <a:buSzPts val="2800"/>
              <a:buChar char="❖"/>
            </a:pPr>
            <a:r>
              <a:rPr lang="en-GB"/>
              <a:t>Include CEOS Newsletter and it’s overall role in CEOS Communications</a:t>
            </a:r>
            <a:endParaRPr/>
          </a:p>
          <a:p>
            <a:pPr indent="0" lvl="0" marL="0" rtl="0" algn="l">
              <a:spcBef>
                <a:spcPts val="1000"/>
              </a:spcBef>
              <a:spcAft>
                <a:spcPts val="0"/>
              </a:spcAft>
              <a:buNone/>
            </a:pPr>
            <a:r>
              <a:t/>
            </a:r>
            <a:endParaRPr/>
          </a:p>
        </p:txBody>
      </p:sp>
      <p:sp>
        <p:nvSpPr>
          <p:cNvPr id="140" name="Google Shape;140;p16"/>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CEOS Communications Strategy</a:t>
            </a:r>
            <a:endParaRPr/>
          </a:p>
        </p:txBody>
      </p:sp>
      <p:sp>
        <p:nvSpPr>
          <p:cNvPr id="141" name="Google Shape;141;p16"/>
          <p:cNvSpPr txBox="1"/>
          <p:nvPr>
            <p:ph idx="1" type="body"/>
          </p:nvPr>
        </p:nvSpPr>
        <p:spPr>
          <a:xfrm>
            <a:off x="503400" y="4118775"/>
            <a:ext cx="11185200" cy="2175600"/>
          </a:xfrm>
          <a:prstGeom prst="rect">
            <a:avLst/>
          </a:prstGeom>
          <a:ln cap="flat" cmpd="sng" w="28575">
            <a:solidFill>
              <a:schemeClr val="accent3"/>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1000"/>
              </a:spcBef>
              <a:spcAft>
                <a:spcPts val="0"/>
              </a:spcAft>
              <a:buNone/>
            </a:pPr>
            <a:r>
              <a:rPr b="1" lang="en-GB"/>
              <a:t>Proposed Action:</a:t>
            </a:r>
            <a:endParaRPr b="1"/>
          </a:p>
          <a:p>
            <a:pPr indent="0" lvl="0" marL="0" rtl="0" algn="l">
              <a:spcBef>
                <a:spcPts val="1000"/>
              </a:spcBef>
              <a:spcAft>
                <a:spcPts val="0"/>
              </a:spcAft>
              <a:buNone/>
            </a:pPr>
            <a:r>
              <a:rPr lang="en-GB"/>
              <a:t>CEOS SEO to present an updated CEOS Communications Strategy for endorsement at the 37th CEOS Plenary, in November 2023.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7"/>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WG &amp; VC Websites</a:t>
            </a:r>
            <a:endParaRPr/>
          </a:p>
        </p:txBody>
      </p:sp>
      <p:sp>
        <p:nvSpPr>
          <p:cNvPr id="147" name="Google Shape;147;p17"/>
          <p:cNvSpPr txBox="1"/>
          <p:nvPr>
            <p:ph idx="1" type="body"/>
          </p:nvPr>
        </p:nvSpPr>
        <p:spPr>
          <a:xfrm>
            <a:off x="348300" y="1123224"/>
            <a:ext cx="11495400" cy="52848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lang="en-GB"/>
              <a:t>WG &amp; VC Leads:</a:t>
            </a:r>
            <a:endParaRPr/>
          </a:p>
          <a:p>
            <a:pPr indent="0" lvl="0" marL="457200" rtl="0" algn="l">
              <a:spcBef>
                <a:spcPts val="1000"/>
              </a:spcBef>
              <a:spcAft>
                <a:spcPts val="0"/>
              </a:spcAft>
              <a:buNone/>
            </a:pPr>
            <a:r>
              <a:rPr b="1" lang="en-GB">
                <a:solidFill>
                  <a:schemeClr val="accent3"/>
                </a:solidFill>
              </a:rPr>
              <a:t>Contact the CEOS Comms Team if your CEOS webpage needs updating</a:t>
            </a:r>
            <a:endParaRPr b="1">
              <a:solidFill>
                <a:schemeClr val="accent3"/>
              </a:solidFill>
            </a:endParaRPr>
          </a:p>
          <a:p>
            <a:pPr indent="-381000" lvl="1" marL="914400" rtl="0" algn="l">
              <a:spcBef>
                <a:spcPts val="500"/>
              </a:spcBef>
              <a:spcAft>
                <a:spcPts val="0"/>
              </a:spcAft>
              <a:buClr>
                <a:srgbClr val="071924"/>
              </a:buClr>
              <a:buSzPts val="2400"/>
              <a:buChar char="▪"/>
            </a:pPr>
            <a:r>
              <a:rPr lang="en-GB">
                <a:solidFill>
                  <a:srgbClr val="071924"/>
                </a:solidFill>
              </a:rPr>
              <a:t>Change of leadership</a:t>
            </a:r>
            <a:endParaRPr>
              <a:solidFill>
                <a:srgbClr val="071924"/>
              </a:solidFill>
            </a:endParaRPr>
          </a:p>
          <a:p>
            <a:pPr indent="-381000" lvl="1" marL="914400" rtl="0" algn="l">
              <a:spcBef>
                <a:spcPts val="0"/>
              </a:spcBef>
              <a:spcAft>
                <a:spcPts val="0"/>
              </a:spcAft>
              <a:buClr>
                <a:srgbClr val="071924"/>
              </a:buClr>
              <a:buSzPts val="2400"/>
              <a:buChar char="▪"/>
            </a:pPr>
            <a:r>
              <a:rPr lang="en-GB">
                <a:solidFill>
                  <a:srgbClr val="071924"/>
                </a:solidFill>
              </a:rPr>
              <a:t>New activities</a:t>
            </a:r>
            <a:endParaRPr>
              <a:solidFill>
                <a:srgbClr val="071924"/>
              </a:solidFill>
            </a:endParaRPr>
          </a:p>
          <a:p>
            <a:pPr indent="-381000" lvl="1" marL="914400" rtl="0" algn="l">
              <a:spcBef>
                <a:spcPts val="0"/>
              </a:spcBef>
              <a:spcAft>
                <a:spcPts val="0"/>
              </a:spcAft>
              <a:buClr>
                <a:srgbClr val="071924"/>
              </a:buClr>
              <a:buSzPts val="2400"/>
              <a:buChar char="▪"/>
            </a:pPr>
            <a:r>
              <a:rPr lang="en-GB">
                <a:solidFill>
                  <a:srgbClr val="071924"/>
                </a:solidFill>
              </a:rPr>
              <a:t>Publications</a:t>
            </a:r>
            <a:endParaRPr>
              <a:solidFill>
                <a:srgbClr val="071924"/>
              </a:solidFill>
            </a:endParaRPr>
          </a:p>
          <a:p>
            <a:pPr indent="-381000" lvl="1" marL="914400" rtl="0" algn="l">
              <a:spcBef>
                <a:spcPts val="0"/>
              </a:spcBef>
              <a:spcAft>
                <a:spcPts val="0"/>
              </a:spcAft>
              <a:buClr>
                <a:srgbClr val="071924"/>
              </a:buClr>
              <a:buSzPts val="2400"/>
              <a:buChar char="▪"/>
            </a:pPr>
            <a:r>
              <a:rPr lang="en-GB">
                <a:solidFill>
                  <a:srgbClr val="071924"/>
                </a:solidFill>
              </a:rPr>
              <a:t>Meetings</a:t>
            </a:r>
            <a:endParaRPr>
              <a:solidFill>
                <a:srgbClr val="071924"/>
              </a:solidFill>
            </a:endParaRPr>
          </a:p>
          <a:p>
            <a:pPr indent="-406400" lvl="0" marL="457200" rtl="0" algn="l">
              <a:spcBef>
                <a:spcPts val="1000"/>
              </a:spcBef>
              <a:spcAft>
                <a:spcPts val="0"/>
              </a:spcAft>
              <a:buClr>
                <a:srgbClr val="071924"/>
              </a:buClr>
              <a:buSzPts val="2800"/>
              <a:buChar char="❖"/>
            </a:pPr>
            <a:r>
              <a:rPr lang="en-GB">
                <a:solidFill>
                  <a:srgbClr val="071924"/>
                </a:solidFill>
              </a:rPr>
              <a:t>Contact:</a:t>
            </a:r>
            <a:endParaRPr>
              <a:solidFill>
                <a:srgbClr val="071924"/>
              </a:solidFill>
            </a:endParaRPr>
          </a:p>
          <a:p>
            <a:pPr indent="-381000" lvl="1" marL="914400" rtl="0" algn="l">
              <a:spcBef>
                <a:spcPts val="0"/>
              </a:spcBef>
              <a:spcAft>
                <a:spcPts val="0"/>
              </a:spcAft>
              <a:buClr>
                <a:srgbClr val="071924"/>
              </a:buClr>
              <a:buSzPts val="2400"/>
              <a:buChar char="▪"/>
            </a:pPr>
            <a:r>
              <a:rPr lang="en-GB">
                <a:solidFill>
                  <a:srgbClr val="071924"/>
                </a:solidFill>
              </a:rPr>
              <a:t>Dave Borges (</a:t>
            </a:r>
            <a:r>
              <a:rPr lang="en-GB" u="sng">
                <a:solidFill>
                  <a:schemeClr val="hlink"/>
                </a:solidFill>
                <a:hlinkClick r:id="rId3"/>
              </a:rPr>
              <a:t>david.borges@nasa.gov</a:t>
            </a:r>
            <a:r>
              <a:rPr lang="en-GB">
                <a:solidFill>
                  <a:srgbClr val="071924"/>
                </a:solidFill>
              </a:rPr>
              <a:t>) </a:t>
            </a:r>
            <a:endParaRPr>
              <a:solidFill>
                <a:srgbClr val="071924"/>
              </a:solidFill>
            </a:endParaRPr>
          </a:p>
          <a:p>
            <a:pPr indent="-381000" lvl="1" marL="914400" rtl="0" algn="l">
              <a:spcBef>
                <a:spcPts val="0"/>
              </a:spcBef>
              <a:spcAft>
                <a:spcPts val="0"/>
              </a:spcAft>
              <a:buClr>
                <a:srgbClr val="071924"/>
              </a:buClr>
              <a:buSzPts val="2400"/>
              <a:buChar char="▪"/>
            </a:pPr>
            <a:r>
              <a:rPr lang="en-GB">
                <a:solidFill>
                  <a:srgbClr val="071924"/>
                </a:solidFill>
              </a:rPr>
              <a:t>Matt Steventon (</a:t>
            </a:r>
            <a:r>
              <a:rPr lang="en-GB" u="sng">
                <a:solidFill>
                  <a:schemeClr val="hlink"/>
                </a:solidFill>
                <a:hlinkClick r:id="rId4"/>
              </a:rPr>
              <a:t>matthew@symbioscomms.com</a:t>
            </a:r>
            <a:r>
              <a:rPr lang="en-GB">
                <a:solidFill>
                  <a:srgbClr val="071924"/>
                </a:solidFill>
              </a:rPr>
              <a:t>)</a:t>
            </a:r>
            <a:endParaRPr>
              <a:solidFill>
                <a:srgbClr val="071924"/>
              </a:solidFill>
            </a:endParaRPr>
          </a:p>
          <a:p>
            <a:pPr indent="-381000" lvl="1" marL="914400" rtl="0" algn="l">
              <a:spcBef>
                <a:spcPts val="0"/>
              </a:spcBef>
              <a:spcAft>
                <a:spcPts val="0"/>
              </a:spcAft>
              <a:buClr>
                <a:srgbClr val="071924"/>
              </a:buClr>
              <a:buSzPts val="2400"/>
              <a:buChar char="▪"/>
            </a:pPr>
            <a:r>
              <a:rPr lang="en-GB">
                <a:solidFill>
                  <a:srgbClr val="071924"/>
                </a:solidFill>
              </a:rPr>
              <a:t>Libby Rose (</a:t>
            </a:r>
            <a:r>
              <a:rPr lang="en-GB" u="sng">
                <a:solidFill>
                  <a:schemeClr val="hlink"/>
                </a:solidFill>
                <a:hlinkClick r:id="rId5"/>
              </a:rPr>
              <a:t>libby@symbioscomms.com</a:t>
            </a:r>
            <a:r>
              <a:rPr lang="en-GB">
                <a:solidFill>
                  <a:srgbClr val="071924"/>
                </a:solidFill>
              </a:rPr>
              <a:t>)</a:t>
            </a:r>
            <a:endParaRPr>
              <a:solidFill>
                <a:srgbClr val="071924"/>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8"/>
          <p:cNvSpPr txBox="1"/>
          <p:nvPr>
            <p:ph idx="1" type="body"/>
          </p:nvPr>
        </p:nvSpPr>
        <p:spPr>
          <a:xfrm>
            <a:off x="741813" y="1152975"/>
            <a:ext cx="10400400" cy="2630400"/>
          </a:xfrm>
          <a:prstGeom prst="rect">
            <a:avLst/>
          </a:prstGeom>
          <a:solidFill>
            <a:schemeClr val="accent1"/>
          </a:solidFill>
          <a:ln>
            <a:noFill/>
          </a:ln>
        </p:spPr>
        <p:txBody>
          <a:bodyPr anchorCtr="0" anchor="t" bIns="45700" lIns="91425" spcFirstLastPara="1" rIns="91425" wrap="square" tIns="45700">
            <a:noAutofit/>
          </a:bodyPr>
          <a:lstStyle/>
          <a:p>
            <a:pPr indent="0" lvl="0" marL="0" rtl="0" algn="ctr">
              <a:spcBef>
                <a:spcPts val="1000"/>
              </a:spcBef>
              <a:spcAft>
                <a:spcPts val="0"/>
              </a:spcAft>
              <a:buNone/>
            </a:pPr>
            <a:r>
              <a:rPr b="1" lang="en-GB" sz="3200">
                <a:solidFill>
                  <a:schemeClr val="lt1"/>
                </a:solidFill>
              </a:rPr>
              <a:t>CEOS Comms exists to promote your work! </a:t>
            </a:r>
            <a:endParaRPr b="1" sz="3200">
              <a:solidFill>
                <a:schemeClr val="lt1"/>
              </a:solidFill>
            </a:endParaRPr>
          </a:p>
          <a:p>
            <a:pPr indent="0" lvl="0" marL="0" rtl="0" algn="ctr">
              <a:spcBef>
                <a:spcPts val="1000"/>
              </a:spcBef>
              <a:spcAft>
                <a:spcPts val="0"/>
              </a:spcAft>
              <a:buNone/>
            </a:pPr>
            <a:r>
              <a:rPr lang="en-GB" sz="3200">
                <a:solidFill>
                  <a:schemeClr val="lt1"/>
                </a:solidFill>
              </a:rPr>
              <a:t>Please share any highlights with Libby Rose (</a:t>
            </a:r>
            <a:r>
              <a:rPr lang="en-GB" sz="3200" u="sng">
                <a:solidFill>
                  <a:schemeClr val="lt1"/>
                </a:solidFill>
                <a:hlinkClick r:id="rId3">
                  <a:extLst>
                    <a:ext uri="{A12FA001-AC4F-418D-AE19-62706E023703}">
                      <ahyp:hlinkClr val="tx"/>
                    </a:ext>
                  </a:extLst>
                </a:hlinkClick>
              </a:rPr>
              <a:t>libby@symbioscomms.com</a:t>
            </a:r>
            <a:r>
              <a:rPr lang="en-GB" sz="3200">
                <a:solidFill>
                  <a:schemeClr val="lt1"/>
                </a:solidFill>
              </a:rPr>
              <a:t>) &amp; Dave Borges (</a:t>
            </a:r>
            <a:r>
              <a:rPr lang="en-GB" sz="3200" u="sng">
                <a:solidFill>
                  <a:schemeClr val="lt1"/>
                </a:solidFill>
                <a:hlinkClick r:id="rId4">
                  <a:extLst>
                    <a:ext uri="{A12FA001-AC4F-418D-AE19-62706E023703}">
                      <ahyp:hlinkClr val="tx"/>
                    </a:ext>
                  </a:extLst>
                </a:hlinkClick>
              </a:rPr>
              <a:t>david.borges@nasa.gov</a:t>
            </a:r>
            <a:r>
              <a:rPr lang="en-GB" sz="3200">
                <a:solidFill>
                  <a:schemeClr val="lt1"/>
                </a:solidFill>
              </a:rPr>
              <a:t>) </a:t>
            </a:r>
            <a:endParaRPr sz="3200">
              <a:solidFill>
                <a:schemeClr val="lt1"/>
              </a:solidFill>
            </a:endParaRPr>
          </a:p>
        </p:txBody>
      </p:sp>
      <p:pic>
        <p:nvPicPr>
          <p:cNvPr id="153" name="Google Shape;153;p18">
            <a:hlinkClick r:id="rId5"/>
          </p:cNvPr>
          <p:cNvPicPr preferRelativeResize="0"/>
          <p:nvPr/>
        </p:nvPicPr>
        <p:blipFill>
          <a:blip r:embed="rId6">
            <a:alphaModFix/>
          </a:blip>
          <a:stretch>
            <a:fillRect/>
          </a:stretch>
        </p:blipFill>
        <p:spPr>
          <a:xfrm>
            <a:off x="7390718" y="4343621"/>
            <a:ext cx="1120975" cy="921744"/>
          </a:xfrm>
          <a:prstGeom prst="rect">
            <a:avLst/>
          </a:prstGeom>
          <a:noFill/>
          <a:ln>
            <a:noFill/>
          </a:ln>
        </p:spPr>
      </p:pic>
      <p:pic>
        <p:nvPicPr>
          <p:cNvPr id="154" name="Google Shape;154;p18">
            <a:hlinkClick r:id="rId7"/>
          </p:cNvPr>
          <p:cNvPicPr preferRelativeResize="0"/>
          <p:nvPr/>
        </p:nvPicPr>
        <p:blipFill rotWithShape="1">
          <a:blip r:embed="rId8">
            <a:alphaModFix/>
          </a:blip>
          <a:srcRect b="0" l="21163" r="20932" t="0"/>
          <a:stretch/>
        </p:blipFill>
        <p:spPr>
          <a:xfrm>
            <a:off x="2908956" y="4199496"/>
            <a:ext cx="1120973" cy="1210000"/>
          </a:xfrm>
          <a:prstGeom prst="rect">
            <a:avLst/>
          </a:prstGeom>
          <a:noFill/>
          <a:ln>
            <a:noFill/>
          </a:ln>
        </p:spPr>
      </p:pic>
      <p:pic>
        <p:nvPicPr>
          <p:cNvPr id="155" name="Google Shape;155;p18">
            <a:hlinkClick r:id="rId9"/>
          </p:cNvPr>
          <p:cNvPicPr preferRelativeResize="0"/>
          <p:nvPr/>
        </p:nvPicPr>
        <p:blipFill>
          <a:blip r:embed="rId10">
            <a:alphaModFix/>
          </a:blip>
          <a:stretch>
            <a:fillRect/>
          </a:stretch>
        </p:blipFill>
        <p:spPr>
          <a:xfrm>
            <a:off x="867300" y="4356196"/>
            <a:ext cx="921750" cy="921750"/>
          </a:xfrm>
          <a:prstGeom prst="rect">
            <a:avLst/>
          </a:prstGeom>
          <a:noFill/>
          <a:ln>
            <a:noFill/>
          </a:ln>
        </p:spPr>
      </p:pic>
      <p:pic>
        <p:nvPicPr>
          <p:cNvPr id="156" name="Google Shape;156;p18">
            <a:hlinkClick r:id="rId11"/>
          </p:cNvPr>
          <p:cNvPicPr preferRelativeResize="0"/>
          <p:nvPr/>
        </p:nvPicPr>
        <p:blipFill>
          <a:blip r:embed="rId12">
            <a:alphaModFix/>
          </a:blip>
          <a:stretch>
            <a:fillRect/>
          </a:stretch>
        </p:blipFill>
        <p:spPr>
          <a:xfrm>
            <a:off x="9631600" y="4199496"/>
            <a:ext cx="2151096" cy="1210000"/>
          </a:xfrm>
          <a:prstGeom prst="rect">
            <a:avLst/>
          </a:prstGeom>
          <a:noFill/>
          <a:ln>
            <a:noFill/>
          </a:ln>
        </p:spPr>
      </p:pic>
      <p:pic>
        <p:nvPicPr>
          <p:cNvPr id="157" name="Google Shape;157;p18">
            <a:hlinkClick r:id="rId13"/>
          </p:cNvPr>
          <p:cNvPicPr preferRelativeResize="0"/>
          <p:nvPr/>
        </p:nvPicPr>
        <p:blipFill>
          <a:blip r:embed="rId14">
            <a:alphaModFix/>
          </a:blip>
          <a:stretch>
            <a:fillRect/>
          </a:stretch>
        </p:blipFill>
        <p:spPr>
          <a:xfrm>
            <a:off x="5149836" y="4256583"/>
            <a:ext cx="1120975" cy="1120975"/>
          </a:xfrm>
          <a:prstGeom prst="rect">
            <a:avLst/>
          </a:prstGeom>
          <a:noFill/>
          <a:ln>
            <a:noFill/>
          </a:ln>
        </p:spPr>
      </p:pic>
      <p:sp>
        <p:nvSpPr>
          <p:cNvPr id="158" name="Google Shape;158;p18"/>
          <p:cNvSpPr txBox="1"/>
          <p:nvPr/>
        </p:nvSpPr>
        <p:spPr>
          <a:xfrm>
            <a:off x="355263" y="5452875"/>
            <a:ext cx="19458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u="sng">
                <a:solidFill>
                  <a:schemeClr val="hlink"/>
                </a:solidFill>
                <a:latin typeface="Montserrat"/>
                <a:ea typeface="Montserrat"/>
                <a:cs typeface="Montserrat"/>
                <a:sym typeface="Montserrat"/>
                <a:hlinkClick r:id="rId15"/>
              </a:rPr>
              <a:t>Committee on Earth Observation Satellites</a:t>
            </a:r>
            <a:endParaRPr>
              <a:latin typeface="Montserrat"/>
              <a:ea typeface="Montserrat"/>
              <a:cs typeface="Montserrat"/>
              <a:sym typeface="Montserrat"/>
            </a:endParaRPr>
          </a:p>
        </p:txBody>
      </p:sp>
      <p:sp>
        <p:nvSpPr>
          <p:cNvPr id="159" name="Google Shape;159;p18"/>
          <p:cNvSpPr txBox="1"/>
          <p:nvPr/>
        </p:nvSpPr>
        <p:spPr>
          <a:xfrm>
            <a:off x="4622675" y="5597000"/>
            <a:ext cx="1993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800" u="sng">
                <a:solidFill>
                  <a:schemeClr val="hlink"/>
                </a:solidFill>
                <a:latin typeface="Montserrat"/>
                <a:ea typeface="Montserrat"/>
                <a:cs typeface="Montserrat"/>
                <a:sym typeface="Montserrat"/>
                <a:hlinkClick r:id="rId16"/>
              </a:rPr>
              <a:t>ceos.org/news</a:t>
            </a:r>
            <a:endParaRPr sz="1800">
              <a:latin typeface="Montserrat"/>
              <a:ea typeface="Montserrat"/>
              <a:cs typeface="Montserrat"/>
              <a:sym typeface="Montserrat"/>
            </a:endParaRPr>
          </a:p>
        </p:txBody>
      </p:sp>
      <p:sp>
        <p:nvSpPr>
          <p:cNvPr id="160" name="Google Shape;160;p18"/>
          <p:cNvSpPr txBox="1"/>
          <p:nvPr/>
        </p:nvSpPr>
        <p:spPr>
          <a:xfrm>
            <a:off x="2465281" y="5597025"/>
            <a:ext cx="1993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800" u="sng">
                <a:solidFill>
                  <a:schemeClr val="hlink"/>
                </a:solidFill>
                <a:latin typeface="Montserrat"/>
                <a:ea typeface="Montserrat"/>
                <a:cs typeface="Montserrat"/>
                <a:sym typeface="Montserrat"/>
                <a:hlinkClick r:id="rId17"/>
              </a:rPr>
              <a:t>@socialceos</a:t>
            </a:r>
            <a:endParaRPr sz="1800" u="sng">
              <a:latin typeface="Montserrat"/>
              <a:ea typeface="Montserrat"/>
              <a:cs typeface="Montserrat"/>
              <a:sym typeface="Montserrat"/>
            </a:endParaRPr>
          </a:p>
        </p:txBody>
      </p:sp>
      <p:sp>
        <p:nvSpPr>
          <p:cNvPr id="161" name="Google Shape;161;p18"/>
          <p:cNvSpPr txBox="1"/>
          <p:nvPr/>
        </p:nvSpPr>
        <p:spPr>
          <a:xfrm>
            <a:off x="6958875" y="5597000"/>
            <a:ext cx="2110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800" u="sng">
                <a:solidFill>
                  <a:schemeClr val="hlink"/>
                </a:solidFill>
                <a:latin typeface="Montserrat"/>
                <a:ea typeface="Montserrat"/>
                <a:cs typeface="Montserrat"/>
                <a:sym typeface="Montserrat"/>
                <a:hlinkClick r:id="rId18"/>
              </a:rPr>
              <a:t>@CEOSdotORG</a:t>
            </a:r>
            <a:endParaRPr sz="1800">
              <a:latin typeface="Montserrat"/>
              <a:ea typeface="Montserrat"/>
              <a:cs typeface="Montserrat"/>
              <a:sym typeface="Montserrat"/>
            </a:endParaRPr>
          </a:p>
        </p:txBody>
      </p:sp>
      <p:sp>
        <p:nvSpPr>
          <p:cNvPr id="162" name="Google Shape;162;p18"/>
          <p:cNvSpPr txBox="1"/>
          <p:nvPr/>
        </p:nvSpPr>
        <p:spPr>
          <a:xfrm>
            <a:off x="9686250" y="5597000"/>
            <a:ext cx="2110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800" u="sng">
                <a:solidFill>
                  <a:schemeClr val="hlink"/>
                </a:solidFill>
                <a:latin typeface="Montserrat"/>
                <a:ea typeface="Montserrat"/>
                <a:cs typeface="Montserrat"/>
                <a:sym typeface="Montserrat"/>
                <a:hlinkClick r:id="rId19"/>
              </a:rPr>
              <a:t>@CEOSdotORG</a:t>
            </a:r>
            <a:endParaRPr sz="1800">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9"/>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Proposed Actions</a:t>
            </a:r>
            <a:endParaRPr/>
          </a:p>
        </p:txBody>
      </p:sp>
      <p:sp>
        <p:nvSpPr>
          <p:cNvPr id="168" name="Google Shape;168;p19"/>
          <p:cNvSpPr txBox="1"/>
          <p:nvPr>
            <p:ph idx="1" type="body"/>
          </p:nvPr>
        </p:nvSpPr>
        <p:spPr>
          <a:xfrm>
            <a:off x="503400" y="4747075"/>
            <a:ext cx="11185200" cy="1707300"/>
          </a:xfrm>
          <a:prstGeom prst="rect">
            <a:avLst/>
          </a:prstGeom>
          <a:ln cap="flat" cmpd="sng" w="28575">
            <a:solidFill>
              <a:schemeClr val="accent3"/>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1000"/>
              </a:spcBef>
              <a:spcAft>
                <a:spcPts val="0"/>
              </a:spcAft>
              <a:buNone/>
            </a:pPr>
            <a:r>
              <a:rPr b="1" lang="en-GB" sz="2600"/>
              <a:t>Proposed Action:</a:t>
            </a:r>
            <a:endParaRPr b="1" sz="2600"/>
          </a:p>
          <a:p>
            <a:pPr indent="0" lvl="0" marL="0" rtl="0" algn="l">
              <a:spcBef>
                <a:spcPts val="1000"/>
              </a:spcBef>
              <a:spcAft>
                <a:spcPts val="0"/>
              </a:spcAft>
              <a:buNone/>
            </a:pPr>
            <a:r>
              <a:rPr lang="en-GB" sz="2600"/>
              <a:t>CEOS SEO to present an updated CEOS Communications Strategy for endorsement at the 37th CEOS Plenary, in November 2023. </a:t>
            </a:r>
            <a:endParaRPr sz="2600"/>
          </a:p>
        </p:txBody>
      </p:sp>
      <p:sp>
        <p:nvSpPr>
          <p:cNvPr id="169" name="Google Shape;169;p19"/>
          <p:cNvSpPr txBox="1"/>
          <p:nvPr>
            <p:ph idx="1" type="body"/>
          </p:nvPr>
        </p:nvSpPr>
        <p:spPr>
          <a:xfrm>
            <a:off x="503400" y="2937725"/>
            <a:ext cx="11185200" cy="1707300"/>
          </a:xfrm>
          <a:prstGeom prst="rect">
            <a:avLst/>
          </a:prstGeom>
          <a:ln cap="flat" cmpd="sng" w="28575">
            <a:solidFill>
              <a:schemeClr val="accent3"/>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1000"/>
              </a:spcBef>
              <a:spcAft>
                <a:spcPts val="0"/>
              </a:spcAft>
              <a:buNone/>
            </a:pPr>
            <a:r>
              <a:rPr b="1" lang="en-GB" sz="2600"/>
              <a:t>Proposed Action:</a:t>
            </a:r>
            <a:endParaRPr b="1" sz="2600"/>
          </a:p>
          <a:p>
            <a:pPr indent="0" lvl="0" marL="0" rtl="0" algn="l">
              <a:spcBef>
                <a:spcPts val="1000"/>
              </a:spcBef>
              <a:spcAft>
                <a:spcPts val="0"/>
              </a:spcAft>
              <a:buNone/>
            </a:pPr>
            <a:r>
              <a:rPr lang="en-GB" sz="2600"/>
              <a:t>CEOS Agencies to provide the SEO with contact details for communication specialists within their Agency.  </a:t>
            </a:r>
            <a:endParaRPr sz="2600"/>
          </a:p>
        </p:txBody>
      </p:sp>
      <p:sp>
        <p:nvSpPr>
          <p:cNvPr id="170" name="Google Shape;170;p19"/>
          <p:cNvSpPr txBox="1"/>
          <p:nvPr>
            <p:ph idx="1" type="body"/>
          </p:nvPr>
        </p:nvSpPr>
        <p:spPr>
          <a:xfrm>
            <a:off x="503400" y="1128363"/>
            <a:ext cx="11185200" cy="1707300"/>
          </a:xfrm>
          <a:prstGeom prst="rect">
            <a:avLst/>
          </a:prstGeom>
          <a:ln cap="flat" cmpd="sng" w="28575">
            <a:solidFill>
              <a:schemeClr val="accent3"/>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1000"/>
              </a:spcBef>
              <a:spcAft>
                <a:spcPts val="0"/>
              </a:spcAft>
              <a:buNone/>
            </a:pPr>
            <a:r>
              <a:rPr b="1" lang="en-GB" sz="2600"/>
              <a:t>Proposed Action:</a:t>
            </a:r>
            <a:endParaRPr b="1" sz="2600"/>
          </a:p>
          <a:p>
            <a:pPr indent="0" lvl="0" marL="0" rtl="0" algn="l">
              <a:spcBef>
                <a:spcPts val="1000"/>
              </a:spcBef>
              <a:spcAft>
                <a:spcPts val="0"/>
              </a:spcAft>
              <a:buNone/>
            </a:pPr>
            <a:r>
              <a:rPr lang="en-GB" sz="2600"/>
              <a:t>CEOS community members to self-nominate to support the CEOS Communications Team. </a:t>
            </a:r>
            <a:endParaRPr sz="2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8"/>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406400" lvl="0" marL="457200" rtl="0" algn="l">
              <a:lnSpc>
                <a:spcPct val="150000"/>
              </a:lnSpc>
              <a:spcBef>
                <a:spcPts val="1000"/>
              </a:spcBef>
              <a:spcAft>
                <a:spcPts val="0"/>
              </a:spcAft>
              <a:buSzPts val="2800"/>
              <a:buChar char="❖"/>
            </a:pPr>
            <a:r>
              <a:rPr lang="en-GB"/>
              <a:t>News posts on </a:t>
            </a:r>
            <a:r>
              <a:rPr b="1" lang="en-GB"/>
              <a:t>ceos.org/news</a:t>
            </a:r>
            <a:endParaRPr b="1"/>
          </a:p>
          <a:p>
            <a:pPr indent="-406400" lvl="0" marL="457200" rtl="0" algn="l">
              <a:lnSpc>
                <a:spcPct val="150000"/>
              </a:lnSpc>
              <a:spcBef>
                <a:spcPts val="0"/>
              </a:spcBef>
              <a:spcAft>
                <a:spcPts val="0"/>
              </a:spcAft>
              <a:buSzPts val="2800"/>
              <a:buChar char="❖"/>
            </a:pPr>
            <a:r>
              <a:rPr lang="en-GB"/>
              <a:t>Twitter: </a:t>
            </a:r>
            <a:r>
              <a:rPr b="1" lang="en-GB"/>
              <a:t>@CEOSdotORG</a:t>
            </a:r>
            <a:endParaRPr b="1"/>
          </a:p>
          <a:p>
            <a:pPr indent="-406400" lvl="0" marL="457200" rtl="0" algn="l">
              <a:lnSpc>
                <a:spcPct val="150000"/>
              </a:lnSpc>
              <a:spcBef>
                <a:spcPts val="0"/>
              </a:spcBef>
              <a:spcAft>
                <a:spcPts val="0"/>
              </a:spcAft>
              <a:buSzPts val="2800"/>
              <a:buChar char="❖"/>
            </a:pPr>
            <a:r>
              <a:rPr lang="en-GB"/>
              <a:t>Facebook: </a:t>
            </a:r>
            <a:r>
              <a:rPr b="1" lang="en-GB"/>
              <a:t>@socialceos</a:t>
            </a:r>
            <a:endParaRPr b="1"/>
          </a:p>
          <a:p>
            <a:pPr indent="-406400" lvl="0" marL="457200" rtl="0" algn="l">
              <a:lnSpc>
                <a:spcPct val="150000"/>
              </a:lnSpc>
              <a:spcBef>
                <a:spcPts val="0"/>
              </a:spcBef>
              <a:spcAft>
                <a:spcPts val="0"/>
              </a:spcAft>
              <a:buSzPts val="2800"/>
              <a:buChar char="❖"/>
            </a:pPr>
            <a:r>
              <a:rPr lang="en-GB"/>
              <a:t>LinkedIn: </a:t>
            </a:r>
            <a:r>
              <a:rPr b="1" lang="en-GB"/>
              <a:t>Committee on Earth Observation Satellites</a:t>
            </a:r>
            <a:endParaRPr b="1"/>
          </a:p>
          <a:p>
            <a:pPr indent="-406400" lvl="0" marL="457200" rtl="0" algn="l">
              <a:lnSpc>
                <a:spcPct val="150000"/>
              </a:lnSpc>
              <a:spcBef>
                <a:spcPts val="0"/>
              </a:spcBef>
              <a:spcAft>
                <a:spcPts val="0"/>
              </a:spcAft>
              <a:buSzPts val="2800"/>
              <a:buChar char="❖"/>
            </a:pPr>
            <a:r>
              <a:rPr lang="en-GB"/>
              <a:t>Youtube: </a:t>
            </a:r>
            <a:r>
              <a:rPr b="1" lang="en-GB"/>
              <a:t>@CEOSdotORG</a:t>
            </a:r>
            <a:endParaRPr/>
          </a:p>
          <a:p>
            <a:pPr indent="0" lvl="0" marL="0" rtl="0" algn="l">
              <a:lnSpc>
                <a:spcPct val="150000"/>
              </a:lnSpc>
              <a:spcBef>
                <a:spcPts val="1000"/>
              </a:spcBef>
              <a:spcAft>
                <a:spcPts val="0"/>
              </a:spcAft>
              <a:buNone/>
            </a:pPr>
            <a:r>
              <a:rPr lang="en-GB"/>
              <a:t>Follow for the latest updates!</a:t>
            </a:r>
            <a:endParaRPr/>
          </a:p>
        </p:txBody>
      </p:sp>
      <p:sp>
        <p:nvSpPr>
          <p:cNvPr id="73" name="Google Shape;73;p8"/>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GB"/>
              <a:t>CEOS Comms Channels</a:t>
            </a:r>
            <a:endParaRPr>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9"/>
          <p:cNvSpPr txBox="1"/>
          <p:nvPr>
            <p:ph idx="1" type="body"/>
          </p:nvPr>
        </p:nvSpPr>
        <p:spPr>
          <a:xfrm>
            <a:off x="348300" y="1959775"/>
            <a:ext cx="11495400" cy="30192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i="1" lang="en-GB" sz="3200"/>
              <a:t>CEOS ensures international coordination of civil space-based Earth observation programs and </a:t>
            </a:r>
            <a:r>
              <a:rPr b="1" i="1" lang="en-GB" sz="3200">
                <a:highlight>
                  <a:srgbClr val="EDA8AC"/>
                </a:highlight>
              </a:rPr>
              <a:t>promotes</a:t>
            </a:r>
            <a:r>
              <a:rPr i="1" lang="en-GB" sz="3200"/>
              <a:t> exchange of data to </a:t>
            </a:r>
            <a:r>
              <a:rPr i="1" lang="en-GB" sz="3200" u="sng"/>
              <a:t>optimize societal benefit</a:t>
            </a:r>
            <a:r>
              <a:rPr i="1" lang="en-GB" sz="3200"/>
              <a:t> and </a:t>
            </a:r>
            <a:r>
              <a:rPr i="1" lang="en-GB" sz="3200" u="sng"/>
              <a:t>inform decision making</a:t>
            </a:r>
            <a:r>
              <a:rPr i="1" lang="en-GB" sz="3200"/>
              <a:t> for securing a prosperous and sustainable future for humankind.</a:t>
            </a:r>
            <a:endParaRPr i="1" sz="3200"/>
          </a:p>
        </p:txBody>
      </p:sp>
      <p:sp>
        <p:nvSpPr>
          <p:cNvPr id="79" name="Google Shape;79;p9"/>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CEOS Mission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0"/>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2022 News Articles</a:t>
            </a:r>
            <a:endParaRPr>
              <a:latin typeface="Montserrat"/>
              <a:ea typeface="Montserrat"/>
              <a:cs typeface="Montserrat"/>
              <a:sym typeface="Montserrat"/>
            </a:endParaRPr>
          </a:p>
        </p:txBody>
      </p:sp>
      <p:pic>
        <p:nvPicPr>
          <p:cNvPr id="85" name="Google Shape;85;p10" title="Chart"/>
          <p:cNvPicPr preferRelativeResize="0"/>
          <p:nvPr/>
        </p:nvPicPr>
        <p:blipFill>
          <a:blip r:embed="rId3">
            <a:alphaModFix/>
          </a:blip>
          <a:stretch>
            <a:fillRect/>
          </a:stretch>
        </p:blipFill>
        <p:spPr>
          <a:xfrm>
            <a:off x="4624075" y="1491625"/>
            <a:ext cx="7409949" cy="4581826"/>
          </a:xfrm>
          <a:prstGeom prst="rect">
            <a:avLst/>
          </a:prstGeom>
          <a:noFill/>
          <a:ln>
            <a:noFill/>
          </a:ln>
        </p:spPr>
      </p:pic>
      <p:sp>
        <p:nvSpPr>
          <p:cNvPr id="86" name="Google Shape;86;p10"/>
          <p:cNvSpPr txBox="1"/>
          <p:nvPr/>
        </p:nvSpPr>
        <p:spPr>
          <a:xfrm>
            <a:off x="176050" y="2276725"/>
            <a:ext cx="4686300" cy="2606700"/>
          </a:xfrm>
          <a:prstGeom prst="rect">
            <a:avLst/>
          </a:prstGeom>
          <a:noFill/>
          <a:ln>
            <a:noFill/>
          </a:ln>
        </p:spPr>
        <p:txBody>
          <a:bodyPr anchorCtr="0" anchor="t" bIns="45700" lIns="91425" spcFirstLastPara="1" rIns="91425" wrap="square" tIns="45700">
            <a:noAutofit/>
          </a:bodyPr>
          <a:lstStyle/>
          <a:p>
            <a:pPr indent="-400050" lvl="0" marL="457200" rtl="0" algn="l">
              <a:lnSpc>
                <a:spcPct val="150000"/>
              </a:lnSpc>
              <a:spcBef>
                <a:spcPts val="1000"/>
              </a:spcBef>
              <a:spcAft>
                <a:spcPts val="0"/>
              </a:spcAft>
              <a:buClr>
                <a:srgbClr val="000000"/>
              </a:buClr>
              <a:buSzPts val="2700"/>
              <a:buFont typeface="Montserrat"/>
              <a:buChar char="❖"/>
            </a:pPr>
            <a:r>
              <a:rPr lang="en-GB" sz="2700">
                <a:solidFill>
                  <a:srgbClr val="000000"/>
                </a:solidFill>
                <a:latin typeface="Montserrat"/>
                <a:ea typeface="Montserrat"/>
                <a:cs typeface="Montserrat"/>
                <a:sym typeface="Montserrat"/>
              </a:rPr>
              <a:t>Total: </a:t>
            </a:r>
            <a:r>
              <a:rPr lang="en-GB" sz="2700">
                <a:latin typeface="Montserrat"/>
                <a:ea typeface="Montserrat"/>
                <a:cs typeface="Montserrat"/>
                <a:sym typeface="Montserrat"/>
              </a:rPr>
              <a:t>30</a:t>
            </a:r>
            <a:r>
              <a:rPr lang="en-GB" sz="2700">
                <a:solidFill>
                  <a:srgbClr val="000000"/>
                </a:solidFill>
                <a:latin typeface="Montserrat"/>
                <a:ea typeface="Montserrat"/>
                <a:cs typeface="Montserrat"/>
                <a:sym typeface="Montserrat"/>
              </a:rPr>
              <a:t> </a:t>
            </a:r>
            <a:r>
              <a:rPr lang="en-GB" sz="2700">
                <a:latin typeface="Montserrat"/>
                <a:ea typeface="Montserrat"/>
                <a:cs typeface="Montserrat"/>
                <a:sym typeface="Montserrat"/>
              </a:rPr>
              <a:t>posts in 2022</a:t>
            </a:r>
            <a:endParaRPr sz="2700">
              <a:solidFill>
                <a:srgbClr val="000000"/>
              </a:solidFill>
              <a:latin typeface="Montserrat"/>
              <a:ea typeface="Montserrat"/>
              <a:cs typeface="Montserrat"/>
              <a:sym typeface="Montserrat"/>
            </a:endParaRPr>
          </a:p>
          <a:p>
            <a:pPr indent="-400050" lvl="0" marL="457200" rtl="0" algn="l">
              <a:lnSpc>
                <a:spcPct val="150000"/>
              </a:lnSpc>
              <a:spcBef>
                <a:spcPts val="0"/>
              </a:spcBef>
              <a:spcAft>
                <a:spcPts val="0"/>
              </a:spcAft>
              <a:buClr>
                <a:srgbClr val="000000"/>
              </a:buClr>
              <a:buSzPts val="2700"/>
              <a:buFont typeface="Montserrat"/>
              <a:buChar char="❖"/>
            </a:pPr>
            <a:r>
              <a:rPr lang="en-GB" sz="2700">
                <a:latin typeface="Montserrat"/>
                <a:ea typeface="Montserrat"/>
                <a:cs typeface="Montserrat"/>
                <a:sym typeface="Montserrat"/>
              </a:rPr>
              <a:t>Average unique page views per post: </a:t>
            </a:r>
            <a:r>
              <a:rPr b="1" lang="en-GB" sz="2700">
                <a:latin typeface="Montserrat"/>
                <a:ea typeface="Montserrat"/>
                <a:cs typeface="Montserrat"/>
                <a:sym typeface="Montserrat"/>
              </a:rPr>
              <a:t>81.67</a:t>
            </a:r>
            <a:endParaRPr b="1" sz="2700">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1"/>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2022 News Articles</a:t>
            </a:r>
            <a:endParaRPr>
              <a:latin typeface="Montserrat"/>
              <a:ea typeface="Montserrat"/>
              <a:cs typeface="Montserrat"/>
              <a:sym typeface="Montserrat"/>
            </a:endParaRPr>
          </a:p>
        </p:txBody>
      </p:sp>
      <p:grpSp>
        <p:nvGrpSpPr>
          <p:cNvPr id="92" name="Google Shape;92;p11"/>
          <p:cNvGrpSpPr/>
          <p:nvPr/>
        </p:nvGrpSpPr>
        <p:grpSpPr>
          <a:xfrm>
            <a:off x="152400" y="1107439"/>
            <a:ext cx="11887202" cy="4817567"/>
            <a:chOff x="152400" y="1107439"/>
            <a:chExt cx="11887202" cy="4817567"/>
          </a:xfrm>
        </p:grpSpPr>
        <p:pic>
          <p:nvPicPr>
            <p:cNvPr id="93" name="Google Shape;93;p11" title="Chart"/>
            <p:cNvPicPr preferRelativeResize="0"/>
            <p:nvPr/>
          </p:nvPicPr>
          <p:blipFill>
            <a:blip r:embed="rId3">
              <a:alphaModFix/>
            </a:blip>
            <a:stretch>
              <a:fillRect/>
            </a:stretch>
          </p:blipFill>
          <p:spPr>
            <a:xfrm>
              <a:off x="152400" y="1107439"/>
              <a:ext cx="11887201" cy="4817567"/>
            </a:xfrm>
            <a:prstGeom prst="rect">
              <a:avLst/>
            </a:prstGeom>
            <a:noFill/>
            <a:ln>
              <a:noFill/>
            </a:ln>
          </p:spPr>
        </p:pic>
        <p:pic>
          <p:nvPicPr>
            <p:cNvPr id="94" name="Google Shape;94;p11" title="Chart"/>
            <p:cNvPicPr preferRelativeResize="0"/>
            <p:nvPr/>
          </p:nvPicPr>
          <p:blipFill rotWithShape="1">
            <a:blip r:embed="rId4">
              <a:alphaModFix/>
            </a:blip>
            <a:srcRect b="0" l="0" r="81132" t="0"/>
            <a:stretch/>
          </p:blipFill>
          <p:spPr>
            <a:xfrm>
              <a:off x="152400" y="1107450"/>
              <a:ext cx="2242775" cy="4817550"/>
            </a:xfrm>
            <a:prstGeom prst="rect">
              <a:avLst/>
            </a:prstGeom>
            <a:noFill/>
            <a:ln>
              <a:noFill/>
            </a:ln>
          </p:spPr>
        </p:pic>
        <p:pic>
          <p:nvPicPr>
            <p:cNvPr id="95" name="Google Shape;95;p11" title="Chart"/>
            <p:cNvPicPr preferRelativeResize="0"/>
            <p:nvPr/>
          </p:nvPicPr>
          <p:blipFill rotWithShape="1">
            <a:blip r:embed="rId5">
              <a:alphaModFix/>
            </a:blip>
            <a:srcRect b="0" l="54170" r="0" t="0"/>
            <a:stretch/>
          </p:blipFill>
          <p:spPr>
            <a:xfrm>
              <a:off x="6591876" y="1107450"/>
              <a:ext cx="5447726" cy="4817550"/>
            </a:xfrm>
            <a:prstGeom prst="rect">
              <a:avLst/>
            </a:prstGeom>
            <a:noFill/>
            <a:ln>
              <a:noFill/>
            </a:ln>
          </p:spPr>
        </p:pic>
        <p:pic>
          <p:nvPicPr>
            <p:cNvPr id="96" name="Google Shape;96;p11" title="Chart"/>
            <p:cNvPicPr preferRelativeResize="0"/>
            <p:nvPr/>
          </p:nvPicPr>
          <p:blipFill rotWithShape="1">
            <a:blip r:embed="rId5">
              <a:alphaModFix/>
            </a:blip>
            <a:srcRect b="0" l="48744" r="48500" t="0"/>
            <a:stretch/>
          </p:blipFill>
          <p:spPr>
            <a:xfrm>
              <a:off x="5947000" y="1107450"/>
              <a:ext cx="327552" cy="4817550"/>
            </a:xfrm>
            <a:prstGeom prst="rect">
              <a:avLst/>
            </a:prstGeom>
            <a:noFill/>
            <a:ln>
              <a:noFill/>
            </a:ln>
          </p:spPr>
        </p:pic>
        <p:sp>
          <p:nvSpPr>
            <p:cNvPr id="97" name="Google Shape;97;p11"/>
            <p:cNvSpPr/>
            <p:nvPr/>
          </p:nvSpPr>
          <p:spPr>
            <a:xfrm>
              <a:off x="1801500" y="3759125"/>
              <a:ext cx="210000" cy="870000"/>
            </a:xfrm>
            <a:prstGeom prst="round2SameRect">
              <a:avLst>
                <a:gd fmla="val 9821" name="adj1"/>
                <a:gd fmla="val 0" name="adj2"/>
              </a:avLst>
            </a:prstGeom>
            <a:solidFill>
              <a:srgbClr val="AD84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8" name="Google Shape;98;p11"/>
          <p:cNvSpPr txBox="1"/>
          <p:nvPr/>
        </p:nvSpPr>
        <p:spPr>
          <a:xfrm>
            <a:off x="10116775" y="1407400"/>
            <a:ext cx="1744800" cy="1046700"/>
          </a:xfrm>
          <a:prstGeom prst="rect">
            <a:avLst/>
          </a:prstGeom>
          <a:solidFill>
            <a:srgbClr val="FFFFFF"/>
          </a:solidFill>
          <a:ln>
            <a:noFill/>
          </a:ln>
        </p:spPr>
        <p:txBody>
          <a:bodyPr anchorCtr="0" anchor="t" bIns="91425" lIns="450000" spcFirstLastPara="1" rIns="91425" wrap="square" tIns="91425">
            <a:spAutoFit/>
          </a:bodyPr>
          <a:lstStyle/>
          <a:p>
            <a:pPr indent="0" lvl="0" marL="0" rtl="0" algn="l">
              <a:lnSpc>
                <a:spcPct val="150000"/>
              </a:lnSpc>
              <a:spcBef>
                <a:spcPts val="0"/>
              </a:spcBef>
              <a:spcAft>
                <a:spcPts val="0"/>
              </a:spcAft>
              <a:buNone/>
            </a:pPr>
            <a:r>
              <a:rPr lang="en-GB">
                <a:latin typeface="Verdana"/>
                <a:ea typeface="Verdana"/>
                <a:cs typeface="Verdana"/>
                <a:sym typeface="Verdana"/>
              </a:rPr>
              <a:t>Open Data</a:t>
            </a:r>
            <a:endParaRPr>
              <a:latin typeface="Verdana"/>
              <a:ea typeface="Verdana"/>
              <a:cs typeface="Verdana"/>
              <a:sym typeface="Verdana"/>
            </a:endParaRPr>
          </a:p>
          <a:p>
            <a:pPr indent="0" lvl="0" marL="0" rtl="0" algn="l">
              <a:lnSpc>
                <a:spcPct val="150000"/>
              </a:lnSpc>
              <a:spcBef>
                <a:spcPts val="0"/>
              </a:spcBef>
              <a:spcAft>
                <a:spcPts val="0"/>
              </a:spcAft>
              <a:buNone/>
            </a:pPr>
            <a:r>
              <a:rPr lang="en-GB">
                <a:latin typeface="Verdana"/>
                <a:ea typeface="Verdana"/>
                <a:cs typeface="Verdana"/>
                <a:sym typeface="Verdana"/>
              </a:rPr>
              <a:t>SDGs</a:t>
            </a:r>
            <a:endParaRPr>
              <a:latin typeface="Verdana"/>
              <a:ea typeface="Verdana"/>
              <a:cs typeface="Verdana"/>
              <a:sym typeface="Verdana"/>
            </a:endParaRPr>
          </a:p>
          <a:p>
            <a:pPr indent="0" lvl="0" marL="0" rtl="0" algn="l">
              <a:lnSpc>
                <a:spcPct val="150000"/>
              </a:lnSpc>
              <a:spcBef>
                <a:spcPts val="0"/>
              </a:spcBef>
              <a:spcAft>
                <a:spcPts val="0"/>
              </a:spcAft>
              <a:buNone/>
            </a:pPr>
            <a:r>
              <a:rPr lang="en-GB">
                <a:latin typeface="Verdana"/>
                <a:ea typeface="Verdana"/>
                <a:cs typeface="Verdana"/>
                <a:sym typeface="Verdana"/>
              </a:rPr>
              <a:t>VC Updates</a:t>
            </a:r>
            <a:endParaRPr>
              <a:latin typeface="Verdana"/>
              <a:ea typeface="Verdana"/>
              <a:cs typeface="Verdana"/>
              <a:sym typeface="Verdana"/>
            </a:endParaRPr>
          </a:p>
        </p:txBody>
      </p:sp>
      <p:sp>
        <p:nvSpPr>
          <p:cNvPr id="99" name="Google Shape;99;p11"/>
          <p:cNvSpPr/>
          <p:nvPr/>
        </p:nvSpPr>
        <p:spPr>
          <a:xfrm>
            <a:off x="10264575" y="1509600"/>
            <a:ext cx="210000" cy="206100"/>
          </a:xfrm>
          <a:prstGeom prst="round2SameRect">
            <a:avLst>
              <a:gd fmla="val 9821" name="adj1"/>
              <a:gd fmla="val 10250" name="adj2"/>
            </a:avLst>
          </a:prstGeom>
          <a:solidFill>
            <a:srgbClr val="AD84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1"/>
          <p:cNvSpPr/>
          <p:nvPr/>
        </p:nvSpPr>
        <p:spPr>
          <a:xfrm>
            <a:off x="10264575" y="1827700"/>
            <a:ext cx="210000" cy="206100"/>
          </a:xfrm>
          <a:prstGeom prst="round2SameRect">
            <a:avLst>
              <a:gd fmla="val 9821" name="adj1"/>
              <a:gd fmla="val 10250" name="adj2"/>
            </a:avLst>
          </a:prstGeom>
          <a:solidFill>
            <a:srgbClr val="6FC8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1"/>
          <p:cNvSpPr/>
          <p:nvPr/>
        </p:nvSpPr>
        <p:spPr>
          <a:xfrm>
            <a:off x="10264575" y="2145800"/>
            <a:ext cx="210000" cy="206100"/>
          </a:xfrm>
          <a:prstGeom prst="round2SameRect">
            <a:avLst>
              <a:gd fmla="val 9821" name="adj1"/>
              <a:gd fmla="val 10250" name="adj2"/>
            </a:avLst>
          </a:prstGeom>
          <a:solidFill>
            <a:srgbClr val="0093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2" name="Google Shape;102;p11"/>
          <p:cNvCxnSpPr>
            <a:stCxn id="103" idx="1"/>
          </p:cNvCxnSpPr>
          <p:nvPr/>
        </p:nvCxnSpPr>
        <p:spPr>
          <a:xfrm flipH="1">
            <a:off x="2711575" y="1930750"/>
            <a:ext cx="753900" cy="294300"/>
          </a:xfrm>
          <a:prstGeom prst="straightConnector1">
            <a:avLst/>
          </a:prstGeom>
          <a:noFill/>
          <a:ln cap="flat" cmpd="sng" w="28575">
            <a:solidFill>
              <a:schemeClr val="accent3"/>
            </a:solidFill>
            <a:prstDash val="solid"/>
            <a:round/>
            <a:headEnd len="med" w="med" type="none"/>
            <a:tailEnd len="med" w="med" type="triangle"/>
          </a:ln>
        </p:spPr>
      </p:cxnSp>
      <p:sp>
        <p:nvSpPr>
          <p:cNvPr id="103" name="Google Shape;103;p11"/>
          <p:cNvSpPr txBox="1"/>
          <p:nvPr/>
        </p:nvSpPr>
        <p:spPr>
          <a:xfrm>
            <a:off x="3465475" y="1730650"/>
            <a:ext cx="201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accent3"/>
                </a:solidFill>
                <a:latin typeface="Montserrat"/>
                <a:ea typeface="Montserrat"/>
                <a:cs typeface="Montserrat"/>
                <a:sym typeface="Montserrat"/>
              </a:rPr>
              <a:t>Shared by CSIRO</a:t>
            </a:r>
            <a:endParaRPr b="1">
              <a:solidFill>
                <a:schemeClr val="accent3"/>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2"/>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2022 Twitter Activity</a:t>
            </a:r>
            <a:endParaRPr/>
          </a:p>
        </p:txBody>
      </p:sp>
      <p:pic>
        <p:nvPicPr>
          <p:cNvPr id="109" name="Google Shape;109;p12" title="Chart"/>
          <p:cNvPicPr preferRelativeResize="0"/>
          <p:nvPr/>
        </p:nvPicPr>
        <p:blipFill>
          <a:blip r:embed="rId3">
            <a:alphaModFix/>
          </a:blip>
          <a:stretch>
            <a:fillRect/>
          </a:stretch>
        </p:blipFill>
        <p:spPr>
          <a:xfrm>
            <a:off x="7448150" y="1102125"/>
            <a:ext cx="4547049" cy="3269300"/>
          </a:xfrm>
          <a:prstGeom prst="rect">
            <a:avLst/>
          </a:prstGeom>
          <a:noFill/>
          <a:ln>
            <a:noFill/>
          </a:ln>
        </p:spPr>
      </p:pic>
      <p:pic>
        <p:nvPicPr>
          <p:cNvPr id="110" name="Google Shape;110;p12" title="Chart"/>
          <p:cNvPicPr preferRelativeResize="0"/>
          <p:nvPr/>
        </p:nvPicPr>
        <p:blipFill>
          <a:blip r:embed="rId4">
            <a:alphaModFix/>
          </a:blip>
          <a:stretch>
            <a:fillRect/>
          </a:stretch>
        </p:blipFill>
        <p:spPr>
          <a:xfrm>
            <a:off x="176050" y="2164800"/>
            <a:ext cx="7003845" cy="4327999"/>
          </a:xfrm>
          <a:prstGeom prst="rect">
            <a:avLst/>
          </a:prstGeom>
          <a:noFill/>
          <a:ln>
            <a:noFill/>
          </a:ln>
        </p:spPr>
      </p:pic>
      <p:sp>
        <p:nvSpPr>
          <p:cNvPr id="111" name="Google Shape;111;p12"/>
          <p:cNvSpPr txBox="1"/>
          <p:nvPr/>
        </p:nvSpPr>
        <p:spPr>
          <a:xfrm>
            <a:off x="348300" y="1102131"/>
            <a:ext cx="11495400" cy="915600"/>
          </a:xfrm>
          <a:prstGeom prst="rect">
            <a:avLst/>
          </a:prstGeom>
          <a:noFill/>
          <a:ln>
            <a:noFill/>
          </a:ln>
        </p:spPr>
        <p:txBody>
          <a:bodyPr anchorCtr="0" anchor="t" bIns="45700" lIns="91425" spcFirstLastPara="1" rIns="91425" wrap="square" tIns="45700">
            <a:noAutofit/>
          </a:bodyPr>
          <a:lstStyle/>
          <a:p>
            <a:pPr indent="-368300" lvl="0" marL="457200" rtl="0" algn="l">
              <a:lnSpc>
                <a:spcPct val="150000"/>
              </a:lnSpc>
              <a:spcBef>
                <a:spcPts val="1000"/>
              </a:spcBef>
              <a:spcAft>
                <a:spcPts val="0"/>
              </a:spcAft>
              <a:buClr>
                <a:srgbClr val="000000"/>
              </a:buClr>
              <a:buSzPts val="2200"/>
              <a:buFont typeface="Montserrat"/>
              <a:buChar char="❖"/>
            </a:pPr>
            <a:r>
              <a:rPr lang="en-GB" sz="2200">
                <a:solidFill>
                  <a:srgbClr val="000000"/>
                </a:solidFill>
                <a:latin typeface="Montserrat"/>
                <a:ea typeface="Montserrat"/>
                <a:cs typeface="Montserrat"/>
                <a:sym typeface="Montserrat"/>
              </a:rPr>
              <a:t>Total: 121 tweets</a:t>
            </a:r>
            <a:endParaRPr sz="2200">
              <a:solidFill>
                <a:srgbClr val="000000"/>
              </a:solidFill>
              <a:latin typeface="Montserrat"/>
              <a:ea typeface="Montserrat"/>
              <a:cs typeface="Montserrat"/>
              <a:sym typeface="Montserrat"/>
            </a:endParaRPr>
          </a:p>
          <a:p>
            <a:pPr indent="-368300" lvl="0" marL="457200" rtl="0" algn="l">
              <a:lnSpc>
                <a:spcPct val="150000"/>
              </a:lnSpc>
              <a:spcBef>
                <a:spcPts val="0"/>
              </a:spcBef>
              <a:spcAft>
                <a:spcPts val="0"/>
              </a:spcAft>
              <a:buClr>
                <a:srgbClr val="000000"/>
              </a:buClr>
              <a:buSzPts val="2200"/>
              <a:buFont typeface="Montserrat"/>
              <a:buChar char="❖"/>
            </a:pPr>
            <a:r>
              <a:rPr lang="en-GB" sz="2200">
                <a:solidFill>
                  <a:srgbClr val="000000"/>
                </a:solidFill>
                <a:latin typeface="Montserrat"/>
                <a:ea typeface="Montserrat"/>
                <a:cs typeface="Montserrat"/>
                <a:sym typeface="Montserrat"/>
              </a:rPr>
              <a:t>Average 10 per month</a:t>
            </a:r>
            <a:endParaRPr sz="2200">
              <a:solidFill>
                <a:srgbClr val="000000"/>
              </a:solidFill>
              <a:latin typeface="Montserrat"/>
              <a:ea typeface="Montserrat"/>
              <a:cs typeface="Montserrat"/>
              <a:sym typeface="Montserrat"/>
            </a:endParaRPr>
          </a:p>
        </p:txBody>
      </p:sp>
      <p:cxnSp>
        <p:nvCxnSpPr>
          <p:cNvPr id="112" name="Google Shape;112;p12"/>
          <p:cNvCxnSpPr/>
          <p:nvPr/>
        </p:nvCxnSpPr>
        <p:spPr>
          <a:xfrm>
            <a:off x="9805825" y="4013450"/>
            <a:ext cx="300" cy="1006800"/>
          </a:xfrm>
          <a:prstGeom prst="straightConnector1">
            <a:avLst/>
          </a:prstGeom>
          <a:noFill/>
          <a:ln cap="flat" cmpd="sng" w="28575">
            <a:solidFill>
              <a:srgbClr val="AD8463"/>
            </a:solidFill>
            <a:prstDash val="solid"/>
            <a:round/>
            <a:headEnd len="med" w="med" type="none"/>
            <a:tailEnd len="med" w="med" type="triangle"/>
          </a:ln>
        </p:spPr>
      </p:cxnSp>
      <p:sp>
        <p:nvSpPr>
          <p:cNvPr id="113" name="Google Shape;113;p12"/>
          <p:cNvSpPr txBox="1"/>
          <p:nvPr/>
        </p:nvSpPr>
        <p:spPr>
          <a:xfrm>
            <a:off x="8240125" y="5082025"/>
            <a:ext cx="3131700" cy="1154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100">
                <a:solidFill>
                  <a:srgbClr val="AD8463"/>
                </a:solidFill>
                <a:latin typeface="Montserrat"/>
                <a:ea typeface="Montserrat"/>
                <a:cs typeface="Montserrat"/>
                <a:sym typeface="Montserrat"/>
              </a:rPr>
              <a:t>WGCapD Training Calendar</a:t>
            </a:r>
            <a:endParaRPr b="1" sz="2100">
              <a:solidFill>
                <a:srgbClr val="AD8463"/>
              </a:solidFill>
              <a:latin typeface="Montserrat"/>
              <a:ea typeface="Montserrat"/>
              <a:cs typeface="Montserrat"/>
              <a:sym typeface="Montserrat"/>
            </a:endParaRPr>
          </a:p>
          <a:p>
            <a:pPr indent="0" lvl="0" marL="0" rtl="0" algn="ctr">
              <a:spcBef>
                <a:spcPts val="0"/>
              </a:spcBef>
              <a:spcAft>
                <a:spcPts val="0"/>
              </a:spcAft>
              <a:buNone/>
            </a:pPr>
            <a:r>
              <a:rPr lang="en-GB" sz="2100">
                <a:solidFill>
                  <a:schemeClr val="dk1"/>
                </a:solidFill>
                <a:latin typeface="Montserrat"/>
                <a:ea typeface="Montserrat"/>
                <a:cs typeface="Montserrat"/>
                <a:sym typeface="Montserrat"/>
              </a:rPr>
              <a:t>t</a:t>
            </a:r>
            <a:r>
              <a:rPr lang="en-GB" sz="2100">
                <a:solidFill>
                  <a:schemeClr val="dk1"/>
                </a:solidFill>
                <a:latin typeface="Montserrat"/>
                <a:ea typeface="Montserrat"/>
                <a:cs typeface="Montserrat"/>
                <a:sym typeface="Montserrat"/>
              </a:rPr>
              <a:t>raining.ceos.org </a:t>
            </a:r>
            <a:endParaRPr sz="2100">
              <a:solidFill>
                <a:schemeClr val="dk1"/>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3"/>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Target Audience</a:t>
            </a:r>
            <a:endParaRPr/>
          </a:p>
        </p:txBody>
      </p:sp>
      <p:sp>
        <p:nvSpPr>
          <p:cNvPr id="119" name="Google Shape;119;p13"/>
          <p:cNvSpPr txBox="1"/>
          <p:nvPr/>
        </p:nvSpPr>
        <p:spPr>
          <a:xfrm>
            <a:off x="168150" y="1190800"/>
            <a:ext cx="11855700" cy="5338800"/>
          </a:xfrm>
          <a:prstGeom prst="rect">
            <a:avLst/>
          </a:prstGeom>
          <a:noFill/>
          <a:ln>
            <a:noFill/>
          </a:ln>
        </p:spPr>
        <p:txBody>
          <a:bodyPr anchorCtr="0" anchor="t" bIns="45700" lIns="91425" spcFirstLastPara="1" rIns="91425" wrap="square" tIns="45700">
            <a:noAutofit/>
          </a:bodyPr>
          <a:lstStyle/>
          <a:p>
            <a:pPr indent="-393700" lvl="0" marL="457200" rtl="0" algn="l">
              <a:lnSpc>
                <a:spcPct val="115000"/>
              </a:lnSpc>
              <a:spcBef>
                <a:spcPts val="1000"/>
              </a:spcBef>
              <a:spcAft>
                <a:spcPts val="0"/>
              </a:spcAft>
              <a:buClr>
                <a:srgbClr val="000000"/>
              </a:buClr>
              <a:buSzPts val="2600"/>
              <a:buFont typeface="Montserrat"/>
              <a:buChar char="❖"/>
            </a:pPr>
            <a:r>
              <a:rPr lang="en-GB" sz="2600">
                <a:solidFill>
                  <a:srgbClr val="000000"/>
                </a:solidFill>
                <a:latin typeface="Montserrat"/>
                <a:ea typeface="Montserrat"/>
                <a:cs typeface="Montserrat"/>
                <a:sym typeface="Montserrat"/>
              </a:rPr>
              <a:t>Current CEOS Communications Strategy (2021) defines the</a:t>
            </a:r>
            <a:r>
              <a:rPr lang="en-GB" sz="2600">
                <a:latin typeface="Montserrat"/>
                <a:ea typeface="Montserrat"/>
                <a:cs typeface="Montserrat"/>
                <a:sym typeface="Montserrat"/>
              </a:rPr>
              <a:t> </a:t>
            </a:r>
            <a:r>
              <a:rPr lang="en-GB" sz="2600">
                <a:solidFill>
                  <a:srgbClr val="000000"/>
                </a:solidFill>
                <a:latin typeface="Montserrat"/>
                <a:ea typeface="Montserrat"/>
                <a:cs typeface="Montserrat"/>
                <a:sym typeface="Montserrat"/>
              </a:rPr>
              <a:t>audience to be:</a:t>
            </a:r>
            <a:endParaRPr sz="2600">
              <a:solidFill>
                <a:srgbClr val="000000"/>
              </a:solidFill>
              <a:latin typeface="Montserrat"/>
              <a:ea typeface="Montserrat"/>
              <a:cs typeface="Montserrat"/>
              <a:sym typeface="Montserrat"/>
            </a:endParaRPr>
          </a:p>
          <a:p>
            <a:pPr indent="-330200" lvl="1" marL="914400" rtl="0" algn="l">
              <a:lnSpc>
                <a:spcPct val="115000"/>
              </a:lnSpc>
              <a:spcBef>
                <a:spcPts val="0"/>
              </a:spcBef>
              <a:spcAft>
                <a:spcPts val="0"/>
              </a:spcAft>
              <a:buClr>
                <a:srgbClr val="000000"/>
              </a:buClr>
              <a:buSzPts val="1600"/>
              <a:buFont typeface="Montserrat"/>
              <a:buChar char="▪"/>
            </a:pPr>
            <a:r>
              <a:rPr lang="en-GB" sz="1600">
                <a:solidFill>
                  <a:srgbClr val="000000"/>
                </a:solidFill>
                <a:latin typeface="Montserrat"/>
                <a:ea typeface="Montserrat"/>
                <a:cs typeface="Montserrat"/>
                <a:sym typeface="Montserrat"/>
              </a:rPr>
              <a:t>Audience 1 – </a:t>
            </a:r>
            <a:r>
              <a:rPr b="1" lang="en-GB" sz="1600">
                <a:solidFill>
                  <a:srgbClr val="000000"/>
                </a:solidFill>
                <a:latin typeface="Montserrat"/>
                <a:ea typeface="Montserrat"/>
                <a:cs typeface="Montserrat"/>
                <a:sym typeface="Montserrat"/>
              </a:rPr>
              <a:t>The EO Bubble</a:t>
            </a:r>
            <a:r>
              <a:rPr lang="en-GB" sz="1600">
                <a:solidFill>
                  <a:srgbClr val="000000"/>
                </a:solidFill>
                <a:latin typeface="Montserrat"/>
                <a:ea typeface="Montserrat"/>
                <a:cs typeface="Montserrat"/>
                <a:sym typeface="Montserrat"/>
              </a:rPr>
              <a:t>: CEOS Agencies and other EO-involved organizations</a:t>
            </a:r>
            <a:endParaRPr sz="1600">
              <a:solidFill>
                <a:srgbClr val="000000"/>
              </a:solidFill>
              <a:latin typeface="Montserrat"/>
              <a:ea typeface="Montserrat"/>
              <a:cs typeface="Montserrat"/>
              <a:sym typeface="Montserrat"/>
            </a:endParaRPr>
          </a:p>
          <a:p>
            <a:pPr indent="-330200" lvl="1" marL="914400" rtl="0" algn="l">
              <a:lnSpc>
                <a:spcPct val="115000"/>
              </a:lnSpc>
              <a:spcBef>
                <a:spcPts val="0"/>
              </a:spcBef>
              <a:spcAft>
                <a:spcPts val="0"/>
              </a:spcAft>
              <a:buClr>
                <a:srgbClr val="000000"/>
              </a:buClr>
              <a:buSzPts val="1600"/>
              <a:buFont typeface="Montserrat"/>
              <a:buChar char="▪"/>
            </a:pPr>
            <a:r>
              <a:rPr lang="en-GB" sz="1600">
                <a:solidFill>
                  <a:srgbClr val="000000"/>
                </a:solidFill>
                <a:latin typeface="Montserrat"/>
                <a:ea typeface="Montserrat"/>
                <a:cs typeface="Montserrat"/>
                <a:sym typeface="Montserrat"/>
              </a:rPr>
              <a:t>Audience 2 – </a:t>
            </a:r>
            <a:r>
              <a:rPr b="1" lang="en-GB" sz="1600">
                <a:solidFill>
                  <a:srgbClr val="000000"/>
                </a:solidFill>
                <a:latin typeface="Montserrat"/>
                <a:ea typeface="Montserrat"/>
                <a:cs typeface="Montserrat"/>
                <a:sym typeface="Montserrat"/>
              </a:rPr>
              <a:t>Active Users</a:t>
            </a:r>
            <a:r>
              <a:rPr lang="en-GB" sz="1600">
                <a:solidFill>
                  <a:srgbClr val="000000"/>
                </a:solidFill>
                <a:latin typeface="Montserrat"/>
                <a:ea typeface="Montserrat"/>
                <a:cs typeface="Montserrat"/>
                <a:sym typeface="Montserrat"/>
              </a:rPr>
              <a:t>: researchers/scientists/government employees and all other potential users of satellite Earth observation data, products, and related resources</a:t>
            </a:r>
            <a:endParaRPr sz="1600">
              <a:solidFill>
                <a:srgbClr val="000000"/>
              </a:solidFill>
              <a:latin typeface="Montserrat"/>
              <a:ea typeface="Montserrat"/>
              <a:cs typeface="Montserrat"/>
              <a:sym typeface="Montserrat"/>
            </a:endParaRPr>
          </a:p>
          <a:p>
            <a:pPr indent="-330200" lvl="1" marL="914400" rtl="0" algn="l">
              <a:lnSpc>
                <a:spcPct val="115000"/>
              </a:lnSpc>
              <a:spcBef>
                <a:spcPts val="0"/>
              </a:spcBef>
              <a:spcAft>
                <a:spcPts val="0"/>
              </a:spcAft>
              <a:buClr>
                <a:srgbClr val="000000"/>
              </a:buClr>
              <a:buSzPts val="1600"/>
              <a:buFont typeface="Montserrat"/>
              <a:buChar char="▪"/>
            </a:pPr>
            <a:r>
              <a:rPr lang="en-GB" sz="1600">
                <a:solidFill>
                  <a:srgbClr val="000000"/>
                </a:solidFill>
                <a:latin typeface="Montserrat"/>
                <a:ea typeface="Montserrat"/>
                <a:cs typeface="Montserrat"/>
                <a:sym typeface="Montserrat"/>
              </a:rPr>
              <a:t>Audience 3 – </a:t>
            </a:r>
            <a:r>
              <a:rPr b="1" lang="en-GB" sz="1600">
                <a:solidFill>
                  <a:srgbClr val="000000"/>
                </a:solidFill>
                <a:latin typeface="Montserrat"/>
                <a:ea typeface="Montserrat"/>
                <a:cs typeface="Montserrat"/>
                <a:sym typeface="Montserrat"/>
              </a:rPr>
              <a:t>The Supporters</a:t>
            </a:r>
            <a:r>
              <a:rPr lang="en-GB" sz="1600">
                <a:solidFill>
                  <a:srgbClr val="000000"/>
                </a:solidFill>
                <a:latin typeface="Montserrat"/>
                <a:ea typeface="Montserrat"/>
                <a:cs typeface="Montserrat"/>
                <a:sym typeface="Montserrat"/>
              </a:rPr>
              <a:t>: strong interest in satellite EO, science, education, and societal benefit in diverse thematic areas. </a:t>
            </a:r>
            <a:endParaRPr sz="1600">
              <a:latin typeface="Montserrat"/>
              <a:ea typeface="Montserrat"/>
              <a:cs typeface="Montserrat"/>
              <a:sym typeface="Montserrat"/>
            </a:endParaRPr>
          </a:p>
          <a:p>
            <a:pPr indent="-393700" lvl="0" marL="457200" rtl="0" algn="l">
              <a:lnSpc>
                <a:spcPct val="115000"/>
              </a:lnSpc>
              <a:spcBef>
                <a:spcPts val="1000"/>
              </a:spcBef>
              <a:spcAft>
                <a:spcPts val="0"/>
              </a:spcAft>
              <a:buClr>
                <a:srgbClr val="000000"/>
              </a:buClr>
              <a:buSzPts val="2600"/>
              <a:buFont typeface="Montserrat"/>
              <a:buChar char="❖"/>
            </a:pPr>
            <a:r>
              <a:rPr lang="en-GB" sz="2600">
                <a:latin typeface="Montserrat"/>
                <a:ea typeface="Montserrat"/>
                <a:cs typeface="Montserrat"/>
                <a:sym typeface="Montserrat"/>
              </a:rPr>
              <a:t>This is very broad - hard to make an impact</a:t>
            </a:r>
            <a:endParaRPr sz="2600">
              <a:latin typeface="Montserrat"/>
              <a:ea typeface="Montserrat"/>
              <a:cs typeface="Montserrat"/>
              <a:sym typeface="Montserrat"/>
            </a:endParaRPr>
          </a:p>
          <a:p>
            <a:pPr indent="-393700" lvl="0" marL="457200" rtl="0" algn="l">
              <a:lnSpc>
                <a:spcPct val="115000"/>
              </a:lnSpc>
              <a:spcBef>
                <a:spcPts val="1000"/>
              </a:spcBef>
              <a:spcAft>
                <a:spcPts val="0"/>
              </a:spcAft>
              <a:buClr>
                <a:srgbClr val="000000"/>
              </a:buClr>
              <a:buSzPts val="2600"/>
              <a:buFont typeface="Montserrat"/>
              <a:buChar char="❖"/>
            </a:pPr>
            <a:r>
              <a:rPr lang="en-GB" sz="2600">
                <a:latin typeface="Montserrat"/>
                <a:ea typeface="Montserrat"/>
                <a:cs typeface="Montserrat"/>
                <a:sym typeface="Montserrat"/>
              </a:rPr>
              <a:t>Proposed clarification:</a:t>
            </a:r>
            <a:endParaRPr sz="2600">
              <a:latin typeface="Montserrat"/>
              <a:ea typeface="Montserrat"/>
              <a:cs typeface="Montserrat"/>
              <a:sym typeface="Montserrat"/>
            </a:endParaRPr>
          </a:p>
          <a:p>
            <a:pPr indent="-381000" lvl="1" marL="914400" rtl="0" algn="l">
              <a:lnSpc>
                <a:spcPct val="115000"/>
              </a:lnSpc>
              <a:spcBef>
                <a:spcPts val="1000"/>
              </a:spcBef>
              <a:spcAft>
                <a:spcPts val="0"/>
              </a:spcAft>
              <a:buClr>
                <a:srgbClr val="000000"/>
              </a:buClr>
              <a:buSzPts val="2400"/>
              <a:buFont typeface="Montserrat"/>
              <a:buChar char="▪"/>
            </a:pPr>
            <a:r>
              <a:rPr lang="en-GB" sz="2400">
                <a:latin typeface="Montserrat"/>
                <a:ea typeface="Montserrat"/>
                <a:cs typeface="Montserrat"/>
                <a:sym typeface="Montserrat"/>
              </a:rPr>
              <a:t>Two distinct audiences: </a:t>
            </a:r>
            <a:r>
              <a:rPr b="1" lang="en-GB" sz="2400">
                <a:latin typeface="Montserrat"/>
                <a:ea typeface="Montserrat"/>
                <a:cs typeface="Montserrat"/>
                <a:sym typeface="Montserrat"/>
              </a:rPr>
              <a:t>Internal CEOS </a:t>
            </a:r>
            <a:r>
              <a:rPr lang="en-GB" sz="2400">
                <a:latin typeface="Montserrat"/>
                <a:ea typeface="Montserrat"/>
                <a:cs typeface="Montserrat"/>
                <a:sym typeface="Montserrat"/>
              </a:rPr>
              <a:t>and </a:t>
            </a:r>
            <a:r>
              <a:rPr b="1" lang="en-GB" sz="2400">
                <a:latin typeface="Montserrat"/>
                <a:ea typeface="Montserrat"/>
                <a:cs typeface="Montserrat"/>
                <a:sym typeface="Montserrat"/>
              </a:rPr>
              <a:t>External EO &amp; Geospatial Data Communities</a:t>
            </a:r>
            <a:endParaRPr b="1" sz="2400">
              <a:latin typeface="Montserrat"/>
              <a:ea typeface="Montserrat"/>
              <a:cs typeface="Montserrat"/>
              <a:sym typeface="Montserrat"/>
            </a:endParaRPr>
          </a:p>
          <a:p>
            <a:pPr indent="-381000" lvl="1" marL="914400" rtl="0" algn="l">
              <a:lnSpc>
                <a:spcPct val="115000"/>
              </a:lnSpc>
              <a:spcBef>
                <a:spcPts val="1000"/>
              </a:spcBef>
              <a:spcAft>
                <a:spcPts val="1000"/>
              </a:spcAft>
              <a:buClr>
                <a:srgbClr val="000000"/>
              </a:buClr>
              <a:buSzPts val="2400"/>
              <a:buFont typeface="Montserrat"/>
              <a:buChar char="▪"/>
            </a:pPr>
            <a:r>
              <a:rPr lang="en-GB" sz="2400">
                <a:latin typeface="Montserrat"/>
                <a:ea typeface="Montserrat"/>
                <a:cs typeface="Montserrat"/>
                <a:sym typeface="Montserrat"/>
              </a:rPr>
              <a:t>Define the audience clearly for each Communications Activity</a:t>
            </a:r>
            <a:endParaRPr sz="2400">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4"/>
          <p:cNvSpPr txBox="1"/>
          <p:nvPr>
            <p:ph idx="1" type="body"/>
          </p:nvPr>
        </p:nvSpPr>
        <p:spPr>
          <a:xfrm>
            <a:off x="348300" y="1004250"/>
            <a:ext cx="11495400" cy="4849500"/>
          </a:xfrm>
          <a:prstGeom prst="rect">
            <a:avLst/>
          </a:prstGeom>
        </p:spPr>
        <p:txBody>
          <a:bodyPr anchorCtr="0" anchor="t" bIns="45700" lIns="91425" spcFirstLastPara="1" rIns="91425" wrap="square" tIns="45700">
            <a:noAutofit/>
          </a:bodyPr>
          <a:lstStyle/>
          <a:p>
            <a:pPr indent="-387350" lvl="0" marL="457200" rtl="0" algn="l">
              <a:spcBef>
                <a:spcPts val="1000"/>
              </a:spcBef>
              <a:spcAft>
                <a:spcPts val="0"/>
              </a:spcAft>
              <a:buSzPts val="2500"/>
              <a:buChar char="❖"/>
            </a:pPr>
            <a:r>
              <a:rPr lang="en-GB" sz="2500"/>
              <a:t>CEOS Comms Team </a:t>
            </a:r>
            <a:endParaRPr sz="2500"/>
          </a:p>
          <a:p>
            <a:pPr indent="-361950" lvl="1" marL="914400" rtl="0" algn="l">
              <a:spcBef>
                <a:spcPts val="0"/>
              </a:spcBef>
              <a:spcAft>
                <a:spcPts val="0"/>
              </a:spcAft>
              <a:buSzPts val="2100"/>
              <a:buChar char="▪"/>
            </a:pPr>
            <a:r>
              <a:rPr lang="en-GB" sz="2100"/>
              <a:t>2021 Comms Strategy defines the team to be made up of:</a:t>
            </a:r>
            <a:endParaRPr sz="2100"/>
          </a:p>
          <a:p>
            <a:pPr indent="-336550" lvl="2" marL="1371600" rtl="0" algn="l">
              <a:spcBef>
                <a:spcPts val="0"/>
              </a:spcBef>
              <a:spcAft>
                <a:spcPts val="0"/>
              </a:spcAft>
              <a:buSzPts val="1700"/>
              <a:buChar char="o"/>
            </a:pPr>
            <a:r>
              <a:rPr lang="en-GB" sz="1700"/>
              <a:t>CEOS Executive Officer (CEO) </a:t>
            </a:r>
            <a:endParaRPr sz="1700"/>
          </a:p>
          <a:p>
            <a:pPr indent="-336550" lvl="2" marL="1371600" rtl="0" algn="l">
              <a:spcBef>
                <a:spcPts val="0"/>
              </a:spcBef>
              <a:spcAft>
                <a:spcPts val="0"/>
              </a:spcAft>
              <a:buSzPts val="1700"/>
              <a:buChar char="o"/>
            </a:pPr>
            <a:r>
              <a:rPr lang="en-GB" sz="1700"/>
              <a:t>SEO Communications Team </a:t>
            </a:r>
            <a:endParaRPr sz="1700"/>
          </a:p>
          <a:p>
            <a:pPr indent="-336550" lvl="2" marL="1371600" rtl="0" algn="l">
              <a:spcBef>
                <a:spcPts val="0"/>
              </a:spcBef>
              <a:spcAft>
                <a:spcPts val="0"/>
              </a:spcAft>
              <a:buSzPts val="1700"/>
              <a:buChar char="o"/>
            </a:pPr>
            <a:r>
              <a:rPr lang="en-GB" sz="1700"/>
              <a:t>CEOS Chair Secretariat Team</a:t>
            </a:r>
            <a:endParaRPr sz="1700"/>
          </a:p>
          <a:p>
            <a:pPr indent="-387350" lvl="0" marL="457200" rtl="0" algn="l">
              <a:spcBef>
                <a:spcPts val="0"/>
              </a:spcBef>
              <a:spcAft>
                <a:spcPts val="0"/>
              </a:spcAft>
              <a:buSzPts val="2500"/>
              <a:buChar char="❖"/>
            </a:pPr>
            <a:r>
              <a:rPr lang="en-GB" sz="2500"/>
              <a:t>Proposed changes:</a:t>
            </a:r>
            <a:endParaRPr sz="2500"/>
          </a:p>
          <a:p>
            <a:pPr indent="-387350" lvl="1" marL="914400" rtl="0" algn="l">
              <a:spcBef>
                <a:spcPts val="0"/>
              </a:spcBef>
              <a:spcAft>
                <a:spcPts val="0"/>
              </a:spcAft>
              <a:buSzPts val="2500"/>
              <a:buChar char="▪"/>
            </a:pPr>
            <a:r>
              <a:rPr lang="en-GB" sz="2500"/>
              <a:t>Any CEOS community members who have experience or interest in Comms could be involved to provide feedback and advice</a:t>
            </a:r>
            <a:endParaRPr sz="2500"/>
          </a:p>
          <a:p>
            <a:pPr indent="-387350" lvl="2" marL="1371600" rtl="0" algn="l">
              <a:spcBef>
                <a:spcPts val="0"/>
              </a:spcBef>
              <a:spcAft>
                <a:spcPts val="0"/>
              </a:spcAft>
              <a:buSzPts val="2500"/>
              <a:buChar char="o"/>
            </a:pPr>
            <a:r>
              <a:rPr lang="en-GB" sz="2500"/>
              <a:t>E.g. Chris Barnes (USGS), Katy Matthews (NOAA)</a:t>
            </a:r>
            <a:endParaRPr sz="2500"/>
          </a:p>
        </p:txBody>
      </p:sp>
      <p:sp>
        <p:nvSpPr>
          <p:cNvPr id="125" name="Google Shape;125;p14"/>
          <p:cNvSpPr txBox="1"/>
          <p:nvPr>
            <p:ph type="title"/>
          </p:nvPr>
        </p:nvSpPr>
        <p:spPr>
          <a:xfrm>
            <a:off x="139573" y="18808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Comms Team </a:t>
            </a:r>
            <a:endParaRPr/>
          </a:p>
        </p:txBody>
      </p:sp>
      <p:sp>
        <p:nvSpPr>
          <p:cNvPr id="126" name="Google Shape;126;p14"/>
          <p:cNvSpPr txBox="1"/>
          <p:nvPr>
            <p:ph idx="1" type="body"/>
          </p:nvPr>
        </p:nvSpPr>
        <p:spPr>
          <a:xfrm>
            <a:off x="552050" y="4663375"/>
            <a:ext cx="11185200" cy="1707300"/>
          </a:xfrm>
          <a:prstGeom prst="rect">
            <a:avLst/>
          </a:prstGeom>
          <a:ln cap="flat" cmpd="sng" w="28575">
            <a:solidFill>
              <a:schemeClr val="accent3"/>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1000"/>
              </a:spcBef>
              <a:spcAft>
                <a:spcPts val="0"/>
              </a:spcAft>
              <a:buNone/>
            </a:pPr>
            <a:r>
              <a:rPr b="1" lang="en-GB"/>
              <a:t>Proposed Action:</a:t>
            </a:r>
            <a:endParaRPr b="1"/>
          </a:p>
          <a:p>
            <a:pPr indent="0" lvl="0" marL="0" rtl="0" algn="l">
              <a:spcBef>
                <a:spcPts val="1000"/>
              </a:spcBef>
              <a:spcAft>
                <a:spcPts val="0"/>
              </a:spcAft>
              <a:buNone/>
            </a:pPr>
            <a:r>
              <a:rPr lang="en-GB"/>
              <a:t>CEOS community members to self-nominate to support the CEOS Communications Team.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5"/>
          <p:cNvSpPr txBox="1"/>
          <p:nvPr>
            <p:ph idx="1" type="body"/>
          </p:nvPr>
        </p:nvSpPr>
        <p:spPr>
          <a:xfrm>
            <a:off x="176050" y="1121875"/>
            <a:ext cx="7256700" cy="3292200"/>
          </a:xfrm>
          <a:prstGeom prst="rect">
            <a:avLst/>
          </a:prstGeom>
        </p:spPr>
        <p:txBody>
          <a:bodyPr anchorCtr="0" anchor="t" bIns="45700" lIns="91425" spcFirstLastPara="1" rIns="91425" wrap="square" tIns="45700">
            <a:noAutofit/>
          </a:bodyPr>
          <a:lstStyle/>
          <a:p>
            <a:pPr indent="-412750" lvl="0" marL="457200" rtl="0" algn="l">
              <a:spcBef>
                <a:spcPts val="1000"/>
              </a:spcBef>
              <a:spcAft>
                <a:spcPts val="0"/>
              </a:spcAft>
              <a:buSzPts val="2900"/>
              <a:buChar char="❖"/>
            </a:pPr>
            <a:r>
              <a:rPr lang="en-GB" sz="2500"/>
              <a:t>CEOS should leverage dedicated comms specialists within CEOS Agencies, however they are able to help</a:t>
            </a:r>
            <a:endParaRPr sz="2500"/>
          </a:p>
          <a:p>
            <a:pPr indent="-361950" lvl="1" marL="914400" rtl="0" algn="l">
              <a:spcBef>
                <a:spcPts val="0"/>
              </a:spcBef>
              <a:spcAft>
                <a:spcPts val="0"/>
              </a:spcAft>
              <a:buSzPts val="2100"/>
              <a:buChar char="▪"/>
            </a:pPr>
            <a:r>
              <a:rPr lang="en-GB" sz="2100"/>
              <a:t>Agencies often have much larger audiences who can help promote CEOS Activities</a:t>
            </a:r>
            <a:endParaRPr sz="2100"/>
          </a:p>
          <a:p>
            <a:pPr indent="-412750" lvl="0" marL="457200" rtl="0" algn="l">
              <a:spcBef>
                <a:spcPts val="0"/>
              </a:spcBef>
              <a:spcAft>
                <a:spcPts val="0"/>
              </a:spcAft>
              <a:buSzPts val="2900"/>
              <a:buChar char="❖"/>
            </a:pPr>
            <a:r>
              <a:rPr lang="en-GB" sz="2500"/>
              <a:t>A POC for willing Agency communication staff would be a great start</a:t>
            </a:r>
            <a:endParaRPr sz="2500"/>
          </a:p>
        </p:txBody>
      </p:sp>
      <p:sp>
        <p:nvSpPr>
          <p:cNvPr id="132" name="Google Shape;132;p15"/>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Comms Team Support</a:t>
            </a:r>
            <a:endParaRPr/>
          </a:p>
        </p:txBody>
      </p:sp>
      <p:sp>
        <p:nvSpPr>
          <p:cNvPr id="133" name="Google Shape;133;p15"/>
          <p:cNvSpPr txBox="1"/>
          <p:nvPr>
            <p:ph idx="1" type="body"/>
          </p:nvPr>
        </p:nvSpPr>
        <p:spPr>
          <a:xfrm>
            <a:off x="503400" y="4605125"/>
            <a:ext cx="11185200" cy="1707300"/>
          </a:xfrm>
          <a:prstGeom prst="rect">
            <a:avLst/>
          </a:prstGeom>
          <a:ln cap="flat" cmpd="sng" w="28575">
            <a:solidFill>
              <a:schemeClr val="accent3"/>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1000"/>
              </a:spcBef>
              <a:spcAft>
                <a:spcPts val="0"/>
              </a:spcAft>
              <a:buNone/>
            </a:pPr>
            <a:r>
              <a:rPr b="1" lang="en-GB"/>
              <a:t>Proposed Action:</a:t>
            </a:r>
            <a:endParaRPr b="1"/>
          </a:p>
          <a:p>
            <a:pPr indent="0" lvl="0" marL="0" rtl="0" algn="l">
              <a:spcBef>
                <a:spcPts val="1000"/>
              </a:spcBef>
              <a:spcAft>
                <a:spcPts val="0"/>
              </a:spcAft>
              <a:buNone/>
            </a:pPr>
            <a:r>
              <a:rPr lang="en-GB"/>
              <a:t>CEOS Agencies to provide the SEO with contact details for communication staff within their Agency.  </a:t>
            </a:r>
            <a:endParaRPr/>
          </a:p>
        </p:txBody>
      </p:sp>
      <p:pic>
        <p:nvPicPr>
          <p:cNvPr id="134" name="Google Shape;134;p15"/>
          <p:cNvPicPr preferRelativeResize="0"/>
          <p:nvPr/>
        </p:nvPicPr>
        <p:blipFill>
          <a:blip r:embed="rId3">
            <a:alphaModFix/>
          </a:blip>
          <a:stretch>
            <a:fillRect/>
          </a:stretch>
        </p:blipFill>
        <p:spPr>
          <a:xfrm>
            <a:off x="7345600" y="0"/>
            <a:ext cx="4846401" cy="43134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