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YE/9jUutmxbhdw57cIcoESoWu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93B6E0-2E3B-4A21-9D6F-9F57C3C4B216}">
  <a:tblStyle styleId="{0893B6E0-2E3B-4A21-9D6F-9F57C3C4B21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b="off" i="off"/>
      <a:tcStyle>
        <a:fill>
          <a:solidFill>
            <a:srgbClr val="CCCDD1"/>
          </a:solidFill>
        </a:fill>
      </a:tcStyle>
    </a:band1H>
    <a:band2H>
      <a:tcTxStyle b="off" i="off"/>
    </a:band2H>
    <a:band1V>
      <a:tcTxStyle b="off" i="off"/>
      <a:tcStyle>
        <a:fill>
          <a:solidFill>
            <a:srgbClr val="CCCDD1"/>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6.xml"/><Relationship Id="rId22" Type="http://schemas.openxmlformats.org/officeDocument/2006/relationships/font" Target="fonts/Montserrat-italic.fntdata"/><Relationship Id="rId10" Type="http://schemas.openxmlformats.org/officeDocument/2006/relationships/slide" Target="slides/slide5.xml"/><Relationship Id="rId21" Type="http://schemas.openxmlformats.org/officeDocument/2006/relationships/font" Target="fonts/Montserrat-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27305" rtl="0" algn="ctr">
              <a:lnSpc>
                <a:spcPct val="100000"/>
              </a:lnSpc>
              <a:spcBef>
                <a:spcPts val="0"/>
              </a:spcBef>
              <a:spcAft>
                <a:spcPts val="0"/>
              </a:spcAft>
              <a:buSzPts val="1100"/>
              <a:buNone/>
            </a:pPr>
            <a:r>
              <a:t/>
            </a:r>
            <a:endParaRPr sz="1800">
              <a:latin typeface="Calibri"/>
              <a:ea typeface="Calibri"/>
              <a:cs typeface="Calibri"/>
              <a:sym typeface="Calibri"/>
            </a:endParaRPr>
          </a:p>
          <a:p>
            <a:pPr indent="0" lvl="0" marL="158750" marR="27305" rtl="0" algn="l">
              <a:lnSpc>
                <a:spcPct val="100000"/>
              </a:lnSpc>
              <a:spcBef>
                <a:spcPts val="600"/>
              </a:spcBef>
              <a:spcAft>
                <a:spcPts val="0"/>
              </a:spcAft>
              <a:buSzPts val="1100"/>
              <a:buNone/>
            </a:pPr>
            <a:r>
              <a:rPr lang="en-US" sz="1800">
                <a:latin typeface="Calibri"/>
                <a:ea typeface="Calibri"/>
                <a:cs typeface="Calibri"/>
                <a:sym typeface="Calibri"/>
              </a:rPr>
              <a:t>For example under deliverable: CARB-24-05</a:t>
            </a:r>
            <a:endParaRPr sz="1800">
              <a:latin typeface="Calibri"/>
              <a:ea typeface="Calibri"/>
              <a:cs typeface="Calibri"/>
              <a:sym typeface="Calibri"/>
            </a:endParaRPr>
          </a:p>
          <a:p>
            <a:pPr indent="-298450" lvl="0" marL="457200" marR="27305" rtl="0" algn="just">
              <a:lnSpc>
                <a:spcPct val="100000"/>
              </a:lnSpc>
              <a:spcBef>
                <a:spcPts val="600"/>
              </a:spcBef>
              <a:spcAft>
                <a:spcPts val="0"/>
              </a:spcAft>
              <a:buSzPts val="1100"/>
              <a:buChar char="●"/>
            </a:pPr>
            <a:r>
              <a:rPr lang="en-US" sz="1800">
                <a:latin typeface="Calibri"/>
                <a:ea typeface="Calibri"/>
                <a:cs typeface="Calibri"/>
                <a:sym typeface="Calibri"/>
              </a:rPr>
              <a:t>Create a governance to collaborate across GHG, AFOLU and aquatic carbon roadmap activities</a:t>
            </a:r>
            <a:endParaRPr/>
          </a:p>
          <a:p>
            <a:pPr indent="-298450" lvl="0" marL="457200" marR="27305" rtl="0" algn="l">
              <a:lnSpc>
                <a:spcPct val="100000"/>
              </a:lnSpc>
              <a:spcBef>
                <a:spcPts val="600"/>
              </a:spcBef>
              <a:spcAft>
                <a:spcPts val="0"/>
              </a:spcAft>
              <a:buSzPts val="1100"/>
              <a:buChar char="●"/>
            </a:pPr>
            <a:r>
              <a:rPr lang="en-US" sz="1800">
                <a:latin typeface="Calibri"/>
                <a:ea typeface="Calibri"/>
                <a:cs typeface="Calibri"/>
                <a:sym typeface="Calibri"/>
              </a:rPr>
              <a:t>Projected completion: 2024 Q4</a:t>
            </a:r>
            <a:endParaRPr sz="1800">
              <a:latin typeface="Calibri"/>
              <a:ea typeface="Calibri"/>
              <a:cs typeface="Calibri"/>
              <a:sym typeface="Calibri"/>
            </a:endParaRPr>
          </a:p>
          <a:p>
            <a:pPr indent="-298450" lvl="0" marL="457200" marR="27305" rtl="0" algn="l">
              <a:lnSpc>
                <a:spcPct val="100000"/>
              </a:lnSpc>
              <a:spcBef>
                <a:spcPts val="600"/>
              </a:spcBef>
              <a:spcAft>
                <a:spcPts val="0"/>
              </a:spcAft>
              <a:buSzPts val="1100"/>
              <a:buChar char="●"/>
            </a:pPr>
            <a:r>
              <a:rPr lang="en-US" sz="1800">
                <a:latin typeface="Calibri"/>
                <a:ea typeface="Calibri"/>
                <a:cs typeface="Calibri"/>
                <a:sym typeface="Calibri"/>
              </a:rPr>
              <a:t>Across numerous CEOS entities:</a:t>
            </a:r>
            <a:br>
              <a:rPr lang="en-US" sz="1800">
                <a:latin typeface="Calibri"/>
                <a:ea typeface="Calibri"/>
                <a:cs typeface="Calibri"/>
                <a:sym typeface="Calibri"/>
              </a:rPr>
            </a:br>
            <a:r>
              <a:rPr lang="en-US" sz="1800">
                <a:latin typeface="Calibri"/>
                <a:ea typeface="Calibri"/>
                <a:cs typeface="Calibri"/>
                <a:sym typeface="Calibri"/>
              </a:rPr>
              <a:t>WGClimate GHG Task Team</a:t>
            </a:r>
            <a:br>
              <a:rPr lang="en-US" sz="1800">
                <a:latin typeface="Calibri"/>
                <a:ea typeface="Calibri"/>
                <a:cs typeface="Calibri"/>
                <a:sym typeface="Calibri"/>
              </a:rPr>
            </a:br>
            <a:r>
              <a:rPr lang="en-US" sz="1800">
                <a:latin typeface="Calibri"/>
                <a:ea typeface="Calibri"/>
                <a:cs typeface="Calibri"/>
                <a:sym typeface="Calibri"/>
              </a:rPr>
              <a:t>LSI-VC Forests Team</a:t>
            </a:r>
            <a:br>
              <a:rPr lang="en-US" sz="1800">
                <a:latin typeface="Calibri"/>
                <a:ea typeface="Calibri"/>
                <a:cs typeface="Calibri"/>
                <a:sym typeface="Calibri"/>
              </a:rPr>
            </a:br>
            <a:r>
              <a:rPr lang="en-US" sz="1800">
                <a:latin typeface="Calibri"/>
                <a:ea typeface="Calibri"/>
                <a:cs typeface="Calibri"/>
                <a:sym typeface="Calibri"/>
              </a:rPr>
              <a:t>OCR-VC</a:t>
            </a:r>
            <a:br>
              <a:rPr lang="en-US" sz="1800">
                <a:latin typeface="Calibri"/>
                <a:ea typeface="Calibri"/>
                <a:cs typeface="Calibri"/>
                <a:sym typeface="Calibri"/>
              </a:rPr>
            </a:br>
            <a:r>
              <a:rPr lang="en-US" sz="1800">
                <a:latin typeface="Calibri"/>
                <a:ea typeface="Calibri"/>
                <a:cs typeface="Calibri"/>
                <a:sym typeface="Calibri"/>
              </a:rPr>
              <a:t>SIT Chair</a:t>
            </a:r>
            <a:br>
              <a:rPr lang="en-US" sz="1800">
                <a:latin typeface="Calibri"/>
                <a:ea typeface="Calibri"/>
                <a:cs typeface="Calibri"/>
                <a:sym typeface="Calibri"/>
              </a:rPr>
            </a:br>
            <a:endParaRPr sz="1800">
              <a:latin typeface="Calibri"/>
              <a:ea typeface="Calibri"/>
              <a:cs typeface="Calibri"/>
              <a:sym typeface="Calibri"/>
            </a:endParaRPr>
          </a:p>
          <a:p>
            <a:pPr indent="-228600" lvl="0" marL="457200" marR="0" rtl="0" algn="l">
              <a:lnSpc>
                <a:spcPct val="100000"/>
              </a:lnSpc>
              <a:spcBef>
                <a:spcPts val="60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9dc73541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1f9dc73541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69" name="Google Shape;169;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7.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SIT-39, 09-11 April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SIT-39, 09-11 April 2024</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SIT-39, 09-11 April 2024</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SIT-39, 09-11 April 2024</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eos.org/document_management/Publications/Governing_Docs/CEOS_Terms-of-Reference_Nov2013.pdf" TargetMode="External"/><Relationship Id="rId4" Type="http://schemas.openxmlformats.org/officeDocument/2006/relationships/hyperlink" Target="http://ceos.org/document_management/Publications/Governing_Docs/CEOS_Strategic-Guidance_Nov2013.pdf" TargetMode="External"/><Relationship Id="rId5" Type="http://schemas.openxmlformats.org/officeDocument/2006/relationships/hyperlink" Target="http://ceos.org/document_management/Publications/Governing_Docs/CEOS_Governance_and_Processes_rev1.1-2019.pdf" TargetMode="External"/><Relationship Id="rId6" Type="http://schemas.openxmlformats.org/officeDocument/2006/relationships/hyperlink" Target="https://ceos.org/document_management/Publications/CEOS_Work-Plans/CEOS%20Work%20Plan%202023-2025_v1.1.pdf" TargetMode="External"/><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deliverables.ceos.org/" TargetMode="External"/><Relationship Id="rId5" Type="http://schemas.openxmlformats.org/officeDocument/2006/relationships/image" Target="../media/image11.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8422043"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CEOS 2024-2026 Work Plan</a:t>
            </a:r>
            <a:endParaRPr i="1" sz="4000">
              <a:latin typeface="Montserrat"/>
              <a:ea typeface="Montserrat"/>
              <a:cs typeface="Montserrat"/>
              <a:sym typeface="Montserrat"/>
            </a:endParaRPr>
          </a:p>
        </p:txBody>
      </p:sp>
      <p:sp>
        <p:nvSpPr>
          <p:cNvPr id="67" name="Google Shape;67;p1"/>
          <p:cNvSpPr/>
          <p:nvPr/>
        </p:nvSpPr>
        <p:spPr>
          <a:xfrm>
            <a:off x="7222284" y="3913044"/>
            <a:ext cx="4832943" cy="2944956"/>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Steven Ramage</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CEOS Executive Office </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1.3</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SIT-39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9 - 11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idx="1" type="body"/>
          </p:nvPr>
        </p:nvSpPr>
        <p:spPr>
          <a:xfrm>
            <a:off x="348308" y="1021359"/>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US"/>
              <a:t>New Space </a:t>
            </a:r>
            <a:endParaRPr b="1"/>
          </a:p>
          <a:p>
            <a:pPr indent="-406400" lvl="0" marL="457200" rtl="0" algn="l">
              <a:lnSpc>
                <a:spcPct val="115000"/>
              </a:lnSpc>
              <a:spcBef>
                <a:spcPts val="1000"/>
              </a:spcBef>
              <a:spcAft>
                <a:spcPts val="0"/>
              </a:spcAft>
              <a:buSzPts val="2800"/>
              <a:buFont typeface="Montserrat"/>
              <a:buChar char="-"/>
            </a:pPr>
            <a:r>
              <a:rPr lang="en-US"/>
              <a:t>LSI VC (ARD)</a:t>
            </a:r>
            <a:endParaRPr/>
          </a:p>
          <a:p>
            <a:pPr indent="-406400" lvl="0" marL="457200" rtl="0" algn="l">
              <a:lnSpc>
                <a:spcPct val="115000"/>
              </a:lnSpc>
              <a:spcBef>
                <a:spcPts val="1000"/>
              </a:spcBef>
              <a:spcAft>
                <a:spcPts val="0"/>
              </a:spcAft>
              <a:buSzPts val="2800"/>
              <a:buFont typeface="Montserrat"/>
              <a:buChar char="-"/>
            </a:pPr>
            <a:r>
              <a:rPr lang="en-US"/>
              <a:t>SDGs</a:t>
            </a:r>
            <a:endParaRPr/>
          </a:p>
          <a:p>
            <a:pPr indent="-381000" lvl="1" marL="914400" rtl="0" algn="l">
              <a:lnSpc>
                <a:spcPct val="115000"/>
              </a:lnSpc>
              <a:spcBef>
                <a:spcPts val="500"/>
              </a:spcBef>
              <a:spcAft>
                <a:spcPts val="0"/>
              </a:spcAft>
              <a:buSzPts val="2400"/>
              <a:buFont typeface="Montserrat"/>
              <a:buChar char="-"/>
            </a:pPr>
            <a:r>
              <a:rPr lang="en-US"/>
              <a:t>Future demonstrator on VHR data for islands</a:t>
            </a:r>
            <a:endParaRPr/>
          </a:p>
          <a:p>
            <a:pPr indent="-406400" lvl="0" marL="457200" rtl="0" algn="l">
              <a:lnSpc>
                <a:spcPct val="115000"/>
              </a:lnSpc>
              <a:spcBef>
                <a:spcPts val="1000"/>
              </a:spcBef>
              <a:spcAft>
                <a:spcPts val="0"/>
              </a:spcAft>
              <a:buSzPts val="2800"/>
              <a:buFont typeface="Montserrat"/>
              <a:buChar char="-"/>
            </a:pPr>
            <a:r>
              <a:rPr lang="en-US"/>
              <a:t>SEO</a:t>
            </a:r>
            <a:endParaRPr/>
          </a:p>
          <a:p>
            <a:pPr indent="-381000" lvl="1" marL="914400" rtl="0" algn="l">
              <a:lnSpc>
                <a:spcPct val="115000"/>
              </a:lnSpc>
              <a:spcBef>
                <a:spcPts val="500"/>
              </a:spcBef>
              <a:spcAft>
                <a:spcPts val="0"/>
              </a:spcAft>
              <a:buSzPts val="2400"/>
              <a:buFont typeface="Montserrat"/>
              <a:buChar char="-"/>
            </a:pPr>
            <a:r>
              <a:rPr lang="en-US"/>
              <a:t>Integrate New Space into CEOS Analytics Lab</a:t>
            </a:r>
            <a:endParaRPr/>
          </a:p>
          <a:p>
            <a:pPr indent="-406400" lvl="0" marL="457200" rtl="0" algn="l">
              <a:lnSpc>
                <a:spcPct val="115000"/>
              </a:lnSpc>
              <a:spcBef>
                <a:spcPts val="1000"/>
              </a:spcBef>
              <a:spcAft>
                <a:spcPts val="0"/>
              </a:spcAft>
              <a:buSzPts val="2800"/>
              <a:buFont typeface="Montserrat"/>
              <a:buChar char="-"/>
            </a:pPr>
            <a:r>
              <a:rPr lang="en-US"/>
              <a:t>WGClimate</a:t>
            </a:r>
            <a:endParaRPr/>
          </a:p>
          <a:p>
            <a:pPr indent="-381000" lvl="1" marL="914400" rtl="0" algn="l">
              <a:lnSpc>
                <a:spcPct val="115000"/>
              </a:lnSpc>
              <a:spcBef>
                <a:spcPts val="500"/>
              </a:spcBef>
              <a:spcAft>
                <a:spcPts val="0"/>
              </a:spcAft>
              <a:buSzPts val="2400"/>
              <a:buFont typeface="Montserrat"/>
              <a:buChar char="-"/>
            </a:pPr>
            <a:r>
              <a:rPr lang="en-US"/>
              <a:t>GHG product development and standards setting </a:t>
            </a:r>
            <a:endParaRPr/>
          </a:p>
          <a:p>
            <a:pPr indent="-406400" lvl="0" marL="457200" rtl="0" algn="l">
              <a:lnSpc>
                <a:spcPct val="115000"/>
              </a:lnSpc>
              <a:spcBef>
                <a:spcPts val="1000"/>
              </a:spcBef>
              <a:spcAft>
                <a:spcPts val="0"/>
              </a:spcAft>
              <a:buSzPts val="2800"/>
              <a:buFont typeface="Montserrat"/>
              <a:buChar char="-"/>
            </a:pPr>
            <a:r>
              <a:rPr lang="en-US"/>
              <a:t>WGCV </a:t>
            </a:r>
            <a:endParaRPr/>
          </a:p>
          <a:p>
            <a:pPr indent="-381000" lvl="1" marL="914400" rtl="0" algn="l">
              <a:lnSpc>
                <a:spcPct val="115000"/>
              </a:lnSpc>
              <a:spcBef>
                <a:spcPts val="500"/>
              </a:spcBef>
              <a:spcAft>
                <a:spcPts val="0"/>
              </a:spcAft>
              <a:buSzPts val="2400"/>
              <a:buFont typeface="Montserrat"/>
              <a:buChar char="-"/>
            </a:pPr>
            <a:r>
              <a:rPr lang="en-US"/>
              <a:t>Participation in VH-RODA and JACIE workshops</a:t>
            </a:r>
            <a:endParaRPr/>
          </a:p>
        </p:txBody>
      </p:sp>
      <p:sp>
        <p:nvSpPr>
          <p:cNvPr id="192" name="Google Shape;192;p16"/>
          <p:cNvSpPr txBox="1"/>
          <p:nvPr>
            <p:ph type="title"/>
          </p:nvPr>
        </p:nvSpPr>
        <p:spPr>
          <a:xfrm>
            <a:off x="192423" y="2741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Linkages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US"/>
              <a:t>WGISS Interoperability Framework</a:t>
            </a:r>
            <a:endParaRPr/>
          </a:p>
          <a:p>
            <a:pPr indent="-406400" lvl="0" marL="457200" rtl="0" algn="l">
              <a:lnSpc>
                <a:spcPct val="115000"/>
              </a:lnSpc>
              <a:spcBef>
                <a:spcPts val="1000"/>
              </a:spcBef>
              <a:spcAft>
                <a:spcPts val="0"/>
              </a:spcAft>
              <a:buSzPts val="2800"/>
              <a:buFont typeface="Montserrat"/>
              <a:buChar char="-"/>
            </a:pPr>
            <a:r>
              <a:rPr lang="en-US"/>
              <a:t>Interoperability Handbook 2.0</a:t>
            </a:r>
            <a:endParaRPr/>
          </a:p>
          <a:p>
            <a:pPr indent="-406400" lvl="0" marL="457200" rtl="0" algn="l">
              <a:lnSpc>
                <a:spcPct val="115000"/>
              </a:lnSpc>
              <a:spcBef>
                <a:spcPts val="1000"/>
              </a:spcBef>
              <a:spcAft>
                <a:spcPts val="0"/>
              </a:spcAft>
              <a:buSzPts val="2800"/>
              <a:buFont typeface="Montserrat"/>
              <a:buChar char="-"/>
            </a:pPr>
            <a:r>
              <a:rPr lang="en-US"/>
              <a:t>Best practice guidance for Jupyter Notebooks</a:t>
            </a:r>
            <a:endParaRPr/>
          </a:p>
          <a:p>
            <a:pPr indent="-406400" lvl="0" marL="457200" rtl="0" algn="l">
              <a:lnSpc>
                <a:spcPct val="115000"/>
              </a:lnSpc>
              <a:spcBef>
                <a:spcPts val="1000"/>
              </a:spcBef>
              <a:spcAft>
                <a:spcPts val="0"/>
              </a:spcAft>
              <a:buSzPts val="2800"/>
              <a:buFont typeface="Montserrat"/>
              <a:buChar char="-"/>
            </a:pPr>
            <a:r>
              <a:rPr lang="en-US"/>
              <a:t>AI/ML for EO research/apps white paper</a:t>
            </a:r>
            <a:endParaRPr/>
          </a:p>
          <a:p>
            <a:pPr indent="-406400" lvl="0" marL="457200" rtl="0" algn="l">
              <a:lnSpc>
                <a:spcPct val="115000"/>
              </a:lnSpc>
              <a:spcBef>
                <a:spcPts val="1000"/>
              </a:spcBef>
              <a:spcAft>
                <a:spcPts val="0"/>
              </a:spcAft>
              <a:buSzPts val="2800"/>
              <a:buFont typeface="Montserrat"/>
              <a:buChar char="-"/>
            </a:pPr>
            <a:r>
              <a:rPr lang="en-US"/>
              <a:t>Increase cross-cutting nature of activities</a:t>
            </a:r>
            <a:endParaRPr/>
          </a:p>
          <a:p>
            <a:pPr indent="0" lvl="0" marL="50800" rtl="0" algn="l">
              <a:lnSpc>
                <a:spcPct val="115000"/>
              </a:lnSpc>
              <a:spcBef>
                <a:spcPts val="1000"/>
              </a:spcBef>
              <a:spcAft>
                <a:spcPts val="0"/>
              </a:spcAft>
              <a:buSzPts val="2800"/>
              <a:buNone/>
            </a:pPr>
            <a:r>
              <a:t/>
            </a:r>
            <a:endParaRPr/>
          </a:p>
          <a:p>
            <a:pPr indent="-228600" lvl="0" marL="457200" rtl="0" algn="l">
              <a:lnSpc>
                <a:spcPct val="115000"/>
              </a:lnSpc>
              <a:spcBef>
                <a:spcPts val="1000"/>
              </a:spcBef>
              <a:spcAft>
                <a:spcPts val="0"/>
              </a:spcAft>
              <a:buSzPts val="2800"/>
              <a:buFont typeface="Montserrat"/>
              <a:buNone/>
            </a:pPr>
            <a:r>
              <a:t/>
            </a:r>
            <a:endParaRPr/>
          </a:p>
        </p:txBody>
      </p:sp>
      <p:sp>
        <p:nvSpPr>
          <p:cNvPr id="198" name="Google Shape;198;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Linkages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US"/>
              <a:t>Pilots and demonstrators</a:t>
            </a:r>
            <a:endParaRPr/>
          </a:p>
          <a:p>
            <a:pPr indent="-406400" lvl="0" marL="457200" rtl="0" algn="l">
              <a:lnSpc>
                <a:spcPct val="115000"/>
              </a:lnSpc>
              <a:spcBef>
                <a:spcPts val="1000"/>
              </a:spcBef>
              <a:spcAft>
                <a:spcPts val="0"/>
              </a:spcAft>
              <a:buSzPts val="2800"/>
              <a:buFont typeface="Montserrat"/>
              <a:buChar char="-"/>
            </a:pPr>
            <a:r>
              <a:rPr lang="en-US"/>
              <a:t>Flood pilot </a:t>
            </a:r>
            <a:endParaRPr/>
          </a:p>
          <a:p>
            <a:pPr indent="-406400" lvl="0" marL="457200" rtl="0" algn="l">
              <a:lnSpc>
                <a:spcPct val="115000"/>
              </a:lnSpc>
              <a:spcBef>
                <a:spcPts val="1000"/>
              </a:spcBef>
              <a:spcAft>
                <a:spcPts val="0"/>
              </a:spcAft>
              <a:buSzPts val="2800"/>
              <a:buFont typeface="Montserrat"/>
              <a:buChar char="-"/>
            </a:pPr>
            <a:r>
              <a:rPr lang="en-US"/>
              <a:t>Ecosystem extent demonstrators</a:t>
            </a:r>
            <a:endParaRPr/>
          </a:p>
          <a:p>
            <a:pPr indent="-406400" lvl="0" marL="457200" rtl="0" algn="l">
              <a:lnSpc>
                <a:spcPct val="115000"/>
              </a:lnSpc>
              <a:spcBef>
                <a:spcPts val="1000"/>
              </a:spcBef>
              <a:spcAft>
                <a:spcPts val="0"/>
              </a:spcAft>
              <a:buSzPts val="2800"/>
              <a:buFont typeface="Montserrat"/>
              <a:buChar char="-"/>
            </a:pPr>
            <a:r>
              <a:rPr lang="en-US"/>
              <a:t>Landslide demonstrator</a:t>
            </a:r>
            <a:endParaRPr/>
          </a:p>
          <a:p>
            <a:pPr indent="-406400" lvl="0" marL="457200" rtl="0" algn="l">
              <a:lnSpc>
                <a:spcPct val="115000"/>
              </a:lnSpc>
              <a:spcBef>
                <a:spcPts val="1000"/>
              </a:spcBef>
              <a:spcAft>
                <a:spcPts val="0"/>
              </a:spcAft>
              <a:buSzPts val="2800"/>
              <a:buFont typeface="Montserrat"/>
              <a:buChar char="-"/>
            </a:pPr>
            <a:r>
              <a:rPr lang="en-US"/>
              <a:t>Preparedness pilot (Tonga)</a:t>
            </a:r>
            <a:endParaRPr/>
          </a:p>
          <a:p>
            <a:pPr indent="-406400" lvl="0" marL="457200" rtl="0" algn="l">
              <a:lnSpc>
                <a:spcPct val="115000"/>
              </a:lnSpc>
              <a:spcBef>
                <a:spcPts val="1000"/>
              </a:spcBef>
              <a:spcAft>
                <a:spcPts val="0"/>
              </a:spcAft>
              <a:buSzPts val="2800"/>
              <a:buFont typeface="Montserrat"/>
              <a:buChar char="-"/>
            </a:pPr>
            <a:r>
              <a:rPr lang="en-US"/>
              <a:t>Wildfire pilot</a:t>
            </a:r>
            <a:endParaRPr/>
          </a:p>
        </p:txBody>
      </p:sp>
      <p:sp>
        <p:nvSpPr>
          <p:cNvPr id="204" name="Google Shape;204;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Linkages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US"/>
              <a:t>Roadmaps and strategies</a:t>
            </a:r>
            <a:endParaRPr/>
          </a:p>
          <a:p>
            <a:pPr indent="-406400" lvl="0" marL="457200" rtl="0" algn="l">
              <a:lnSpc>
                <a:spcPct val="115000"/>
              </a:lnSpc>
              <a:spcBef>
                <a:spcPts val="1000"/>
              </a:spcBef>
              <a:spcAft>
                <a:spcPts val="0"/>
              </a:spcAft>
              <a:buSzPts val="2800"/>
              <a:buFont typeface="Montserrat"/>
              <a:buChar char="-"/>
            </a:pPr>
            <a:r>
              <a:rPr lang="en-US">
                <a:solidFill>
                  <a:srgbClr val="0070C0"/>
                </a:solidFill>
              </a:rPr>
              <a:t>AFOLU Roadmap</a:t>
            </a:r>
            <a:endParaRPr/>
          </a:p>
          <a:p>
            <a:pPr indent="-406400" lvl="0" marL="457200" rtl="0" algn="l">
              <a:lnSpc>
                <a:spcPct val="115000"/>
              </a:lnSpc>
              <a:spcBef>
                <a:spcPts val="1000"/>
              </a:spcBef>
              <a:spcAft>
                <a:spcPts val="0"/>
              </a:spcAft>
              <a:buSzPts val="2800"/>
              <a:buFont typeface="Montserrat"/>
              <a:buChar char="-"/>
            </a:pPr>
            <a:r>
              <a:rPr lang="en-US">
                <a:solidFill>
                  <a:srgbClr val="0070C0"/>
                </a:solidFill>
              </a:rPr>
              <a:t>Aquatic Carbon Roadmap</a:t>
            </a:r>
            <a:endParaRPr/>
          </a:p>
          <a:p>
            <a:pPr indent="-406400" lvl="0" marL="457200" rtl="0" algn="l">
              <a:lnSpc>
                <a:spcPct val="115000"/>
              </a:lnSpc>
              <a:spcBef>
                <a:spcPts val="1000"/>
              </a:spcBef>
              <a:spcAft>
                <a:spcPts val="0"/>
              </a:spcAft>
              <a:buSzPts val="2800"/>
              <a:buFont typeface="Montserrat"/>
              <a:buChar char="-"/>
            </a:pPr>
            <a:r>
              <a:rPr lang="en-US">
                <a:solidFill>
                  <a:srgbClr val="0070C0"/>
                </a:solidFill>
              </a:rPr>
              <a:t>GHG Roadmap</a:t>
            </a:r>
            <a:endParaRPr/>
          </a:p>
          <a:p>
            <a:pPr indent="-406400" lvl="0" marL="457200" rtl="0" algn="l">
              <a:lnSpc>
                <a:spcPct val="115000"/>
              </a:lnSpc>
              <a:spcBef>
                <a:spcPts val="1000"/>
              </a:spcBef>
              <a:spcAft>
                <a:spcPts val="0"/>
              </a:spcAft>
              <a:buSzPts val="2800"/>
              <a:buFont typeface="Montserrat"/>
              <a:buChar char="-"/>
            </a:pPr>
            <a:r>
              <a:rPr lang="en-US"/>
              <a:t>WGCV Roadmap for operational TIRCalNet</a:t>
            </a:r>
            <a:endParaRPr/>
          </a:p>
          <a:p>
            <a:pPr indent="-406400" lvl="0" marL="457200" rtl="0" algn="l">
              <a:lnSpc>
                <a:spcPct val="115000"/>
              </a:lnSpc>
              <a:spcBef>
                <a:spcPts val="1000"/>
              </a:spcBef>
              <a:spcAft>
                <a:spcPts val="0"/>
              </a:spcAft>
              <a:buSzPts val="2800"/>
              <a:buFont typeface="Montserrat"/>
              <a:buChar char="-"/>
            </a:pPr>
            <a:r>
              <a:rPr lang="en-US"/>
              <a:t>ARD Strategy</a:t>
            </a:r>
            <a:endParaRPr/>
          </a:p>
          <a:p>
            <a:pPr indent="-406400" lvl="0" marL="457200" rtl="0" algn="l">
              <a:lnSpc>
                <a:spcPct val="115000"/>
              </a:lnSpc>
              <a:spcBef>
                <a:spcPts val="1000"/>
              </a:spcBef>
              <a:spcAft>
                <a:spcPts val="0"/>
              </a:spcAft>
              <a:buSzPts val="2800"/>
              <a:buFont typeface="Montserrat"/>
              <a:buChar char="-"/>
            </a:pPr>
            <a:r>
              <a:rPr lang="en-US"/>
              <a:t>Communication Strategy</a:t>
            </a:r>
            <a:endParaRPr/>
          </a:p>
          <a:p>
            <a:pPr indent="-228600" lvl="0" marL="457200" rtl="0" algn="l">
              <a:lnSpc>
                <a:spcPct val="115000"/>
              </a:lnSpc>
              <a:spcBef>
                <a:spcPts val="1000"/>
              </a:spcBef>
              <a:spcAft>
                <a:spcPts val="0"/>
              </a:spcAft>
              <a:buSzPts val="2800"/>
              <a:buFont typeface="Montserrat"/>
              <a:buNone/>
            </a:pPr>
            <a:r>
              <a:t/>
            </a:r>
            <a:endParaRPr/>
          </a:p>
        </p:txBody>
      </p:sp>
      <p:sp>
        <p:nvSpPr>
          <p:cNvPr id="210" name="Google Shape;21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Linkages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p:nvPr/>
        </p:nvSpPr>
        <p:spPr>
          <a:xfrm>
            <a:off x="7222284" y="3913044"/>
            <a:ext cx="4832943" cy="2944956"/>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Steven Ramage</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CEOS Executive Office </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1.3</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SIT-39,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9 - 11 April 2024</a:t>
            </a:r>
            <a:endParaRPr b="1" i="0" sz="2200" u="none" cap="none" strike="noStrike">
              <a:solidFill>
                <a:schemeClr val="accent1"/>
              </a:solidFill>
              <a:latin typeface="Montserrat"/>
              <a:ea typeface="Montserrat"/>
              <a:cs typeface="Montserrat"/>
              <a:sym typeface="Montserrat"/>
            </a:endParaRPr>
          </a:p>
        </p:txBody>
      </p:sp>
      <p:sp>
        <p:nvSpPr>
          <p:cNvPr id="216" name="Google Shape;216;p8"/>
          <p:cNvSpPr txBox="1"/>
          <p:nvPr>
            <p:ph type="title"/>
          </p:nvPr>
        </p:nvSpPr>
        <p:spPr>
          <a:xfrm>
            <a:off x="176047" y="404540"/>
            <a:ext cx="8992016" cy="39726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Montserrat"/>
              <a:buNone/>
            </a:pPr>
            <a:r>
              <a:rPr lang="en-US"/>
              <a:t>Thanks for all contributions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080654" y="175939"/>
            <a:ext cx="9892145"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Governance &amp; Work Planning</a:t>
            </a:r>
            <a:br>
              <a:rPr lang="en-US"/>
            </a:br>
            <a:endParaRPr/>
          </a:p>
        </p:txBody>
      </p:sp>
      <p:sp>
        <p:nvSpPr>
          <p:cNvPr id="73" name="Google Shape;73;p2"/>
          <p:cNvSpPr txBox="1"/>
          <p:nvPr>
            <p:ph idx="1" type="body"/>
          </p:nvPr>
        </p:nvSpPr>
        <p:spPr>
          <a:xfrm>
            <a:off x="348300" y="1259750"/>
            <a:ext cx="11495400" cy="4662871"/>
          </a:xfrm>
          <a:prstGeom prst="rect">
            <a:avLst/>
          </a:prstGeom>
          <a:noFill/>
          <a:ln>
            <a:noFill/>
          </a:ln>
        </p:spPr>
        <p:txBody>
          <a:bodyPr anchorCtr="0" anchor="t" bIns="45700" lIns="91425" spcFirstLastPara="1" rIns="91425" wrap="square" tIns="45700">
            <a:noAutofit/>
          </a:bodyPr>
          <a:lstStyle/>
          <a:p>
            <a:pPr indent="-457200" lvl="0" marL="558800" rtl="0" algn="l">
              <a:lnSpc>
                <a:spcPct val="115000"/>
              </a:lnSpc>
              <a:spcBef>
                <a:spcPts val="1000"/>
              </a:spcBef>
              <a:spcAft>
                <a:spcPts val="0"/>
              </a:spcAft>
              <a:buSzPts val="2800"/>
              <a:buChar char="❖"/>
            </a:pPr>
            <a:r>
              <a:rPr lang="en-US" sz="2200"/>
              <a:t>Four key governing documents primarily guide the work of CEOS:</a:t>
            </a:r>
            <a:endParaRPr/>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3"/>
              </a:rPr>
              <a:t>CEOS Terms of Reference</a:t>
            </a:r>
            <a:r>
              <a:rPr lang="en-US" sz="1900"/>
              <a:t> defines the mission and scope of CEOS activities</a:t>
            </a:r>
            <a:endParaRPr sz="2300"/>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4"/>
              </a:rPr>
              <a:t>CEOS Strategic Guidance document</a:t>
            </a:r>
            <a:r>
              <a:rPr lang="en-US" sz="1900"/>
              <a:t> articulates the overarching long-term (7-10 years) purpose and goals of CEOS</a:t>
            </a:r>
            <a:endParaRPr sz="2300"/>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5"/>
              </a:rPr>
              <a:t>CEOS Governance and Processes</a:t>
            </a:r>
            <a:r>
              <a:rPr lang="en-US" sz="1900"/>
              <a:t> document provides guidelines on the structure, operations, and processes CEOS employs to achieve its goals</a:t>
            </a:r>
            <a:endParaRPr sz="2300"/>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6"/>
              </a:rPr>
              <a:t>CEOS Work Plan</a:t>
            </a:r>
            <a:r>
              <a:rPr lang="en-US" sz="1900"/>
              <a:t> (3-year rolling) sets forth near-term actions to achieve the goals outlined in the CEOS Strategic Guidance document</a:t>
            </a:r>
            <a:endParaRPr sz="2300"/>
          </a:p>
          <a:p>
            <a:pPr indent="0" lvl="1" marL="558800" rtl="0" algn="l">
              <a:lnSpc>
                <a:spcPct val="115000"/>
              </a:lnSpc>
              <a:spcBef>
                <a:spcPts val="500"/>
              </a:spcBef>
              <a:spcAft>
                <a:spcPts val="0"/>
              </a:spcAft>
              <a:buSzPts val="2400"/>
              <a:buNone/>
            </a:pPr>
            <a:r>
              <a:t/>
            </a:r>
            <a:endParaRPr sz="1200"/>
          </a:p>
          <a:p>
            <a:pPr indent="-533400" lvl="0" marL="635000" rtl="0" algn="l">
              <a:lnSpc>
                <a:spcPct val="115000"/>
              </a:lnSpc>
              <a:spcBef>
                <a:spcPts val="1000"/>
              </a:spcBef>
              <a:spcAft>
                <a:spcPts val="0"/>
              </a:spcAft>
              <a:buSzPts val="2800"/>
              <a:buChar char="❖"/>
            </a:pPr>
            <a:r>
              <a:rPr lang="en-US" sz="2200"/>
              <a:t>The CEOS Executive Office is the custodian of all CEOS Governing Documents, including the annual update of the 3-year CEOS Work Plan and the definition and monitoring of the deliverables it informs.</a:t>
            </a:r>
            <a:endParaRPr/>
          </a:p>
          <a:p>
            <a:pPr indent="0" lvl="1" marL="558800" rtl="0" algn="l">
              <a:lnSpc>
                <a:spcPct val="115000"/>
              </a:lnSpc>
              <a:spcBef>
                <a:spcPts val="500"/>
              </a:spcBef>
              <a:spcAft>
                <a:spcPts val="0"/>
              </a:spcAft>
              <a:buSzPts val="2400"/>
              <a:buNone/>
            </a:pPr>
            <a:r>
              <a:t/>
            </a:r>
            <a:endParaRPr sz="2200"/>
          </a:p>
        </p:txBody>
      </p:sp>
      <p:pic>
        <p:nvPicPr>
          <p:cNvPr id="74" name="Google Shape;74;p2"/>
          <p:cNvPicPr preferRelativeResize="0"/>
          <p:nvPr/>
        </p:nvPicPr>
        <p:blipFill rotWithShape="1">
          <a:blip r:embed="rId7">
            <a:alphaModFix/>
          </a:blip>
          <a:srcRect b="0" l="0" r="0" t="0"/>
          <a:stretch/>
        </p:blipFill>
        <p:spPr>
          <a:xfrm>
            <a:off x="138547" y="143878"/>
            <a:ext cx="942107" cy="791501"/>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idx="1" type="body"/>
          </p:nvPr>
        </p:nvSpPr>
        <p:spPr>
          <a:xfrm>
            <a:off x="2532769" y="1111797"/>
            <a:ext cx="8381248" cy="185140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US" sz="2200"/>
              <a:t>The 3-year work plan is updated by all CEOS entities every year and put forward for formal endorsement at the SIT in April. Rigorous work planning, execution, and monitoring are critical to the credibility of CEOS.</a:t>
            </a:r>
            <a:endParaRPr/>
          </a:p>
        </p:txBody>
      </p:sp>
      <p:sp>
        <p:nvSpPr>
          <p:cNvPr id="80" name="Google Shape;80;p3"/>
          <p:cNvSpPr txBox="1"/>
          <p:nvPr>
            <p:ph type="title"/>
          </p:nvPr>
        </p:nvSpPr>
        <p:spPr>
          <a:xfrm>
            <a:off x="1004139" y="176914"/>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CEOS Work Plan</a:t>
            </a:r>
            <a:endParaRPr/>
          </a:p>
        </p:txBody>
      </p:sp>
      <p:pic>
        <p:nvPicPr>
          <p:cNvPr id="81" name="Google Shape;81;p3"/>
          <p:cNvPicPr preferRelativeResize="0"/>
          <p:nvPr/>
        </p:nvPicPr>
        <p:blipFill rotWithShape="1">
          <a:blip r:embed="rId3">
            <a:alphaModFix/>
          </a:blip>
          <a:srcRect b="0" l="0" r="0" t="0"/>
          <a:stretch/>
        </p:blipFill>
        <p:spPr>
          <a:xfrm>
            <a:off x="3501197" y="3106396"/>
            <a:ext cx="4392748" cy="2361140"/>
          </a:xfrm>
          <a:prstGeom prst="rect">
            <a:avLst/>
          </a:prstGeom>
          <a:noFill/>
          <a:ln>
            <a:noFill/>
          </a:ln>
        </p:spPr>
      </p:pic>
      <p:grpSp>
        <p:nvGrpSpPr>
          <p:cNvPr id="82" name="Google Shape;82;p3"/>
          <p:cNvGrpSpPr/>
          <p:nvPr/>
        </p:nvGrpSpPr>
        <p:grpSpPr>
          <a:xfrm>
            <a:off x="9118788" y="2776791"/>
            <a:ext cx="2723608" cy="2723608"/>
            <a:chOff x="1303" y="151901"/>
            <a:chExt cx="2723608" cy="2723608"/>
          </a:xfrm>
        </p:grpSpPr>
        <p:sp>
          <p:nvSpPr>
            <p:cNvPr id="83" name="Google Shape;83;p3"/>
            <p:cNvSpPr/>
            <p:nvPr/>
          </p:nvSpPr>
          <p:spPr>
            <a:xfrm>
              <a:off x="1162767" y="151901"/>
              <a:ext cx="400679" cy="400679"/>
            </a:xfrm>
            <a:prstGeom prst="ellipse">
              <a:avLst/>
            </a:prstGeom>
            <a:solidFill>
              <a:srgbClr val="A3CA32"/>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
            <p:cNvSpPr txBox="1"/>
            <p:nvPr/>
          </p:nvSpPr>
          <p:spPr>
            <a:xfrm>
              <a:off x="1221445" y="210579"/>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Jan</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rot="918278">
              <a:off x="1597509" y="363493"/>
              <a:ext cx="107587" cy="135229"/>
            </a:xfrm>
            <a:prstGeom prst="rightArrow">
              <a:avLst>
                <a:gd fmla="val 60000" name="adj1"/>
                <a:gd fmla="val 50000" name="adj2"/>
              </a:avLst>
            </a:prstGeom>
            <a:solidFill>
              <a:srgbClr val="A3CA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
            <p:cNvSpPr txBox="1"/>
            <p:nvPr/>
          </p:nvSpPr>
          <p:spPr>
            <a:xfrm rot="918278">
              <a:off x="1598081" y="386279"/>
              <a:ext cx="75311"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87" name="Google Shape;87;p3"/>
            <p:cNvSpPr/>
            <p:nvPr/>
          </p:nvSpPr>
          <p:spPr>
            <a:xfrm>
              <a:off x="1745033" y="311242"/>
              <a:ext cx="400679" cy="400679"/>
            </a:xfrm>
            <a:prstGeom prst="ellipse">
              <a:avLst/>
            </a:prstGeom>
            <a:solidFill>
              <a:srgbClr val="63CA35"/>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
            <p:cNvSpPr txBox="1"/>
            <p:nvPr/>
          </p:nvSpPr>
          <p:spPr>
            <a:xfrm>
              <a:off x="1803711" y="369920"/>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Feb</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rot="2691049">
              <a:off x="2102919" y="652581"/>
              <a:ext cx="104312" cy="135229"/>
            </a:xfrm>
            <a:prstGeom prst="rightArrow">
              <a:avLst>
                <a:gd fmla="val 60000" name="adj1"/>
                <a:gd fmla="val 50000" name="adj2"/>
              </a:avLst>
            </a:prstGeom>
            <a:solidFill>
              <a:srgbClr val="63CA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
            <p:cNvSpPr txBox="1"/>
            <p:nvPr/>
          </p:nvSpPr>
          <p:spPr>
            <a:xfrm rot="2691049">
              <a:off x="2107473" y="668592"/>
              <a:ext cx="73018"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91" name="Google Shape;91;p3"/>
            <p:cNvSpPr/>
            <p:nvPr/>
          </p:nvSpPr>
          <p:spPr>
            <a:xfrm>
              <a:off x="2168625" y="732634"/>
              <a:ext cx="400679" cy="400679"/>
            </a:xfrm>
            <a:prstGeom prst="ellipse">
              <a:avLst/>
            </a:prstGeom>
            <a:solidFill>
              <a:srgbClr val="3AC94B"/>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txBox="1"/>
            <p:nvPr/>
          </p:nvSpPr>
          <p:spPr>
            <a:xfrm>
              <a:off x="2227303" y="79131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Mar</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rot="4500000">
              <a:off x="2392847" y="1152819"/>
              <a:ext cx="106285" cy="135229"/>
            </a:xfrm>
            <a:prstGeom prst="rightArrow">
              <a:avLst>
                <a:gd fmla="val 60000" name="adj1"/>
                <a:gd fmla="val 50000" name="adj2"/>
              </a:avLst>
            </a:prstGeom>
            <a:solidFill>
              <a:srgbClr val="3AC9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txBox="1"/>
            <p:nvPr/>
          </p:nvSpPr>
          <p:spPr>
            <a:xfrm rot="4500000">
              <a:off x="2404663" y="1164466"/>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95" name="Google Shape;95;p3"/>
            <p:cNvSpPr/>
            <p:nvPr/>
          </p:nvSpPr>
          <p:spPr>
            <a:xfrm>
              <a:off x="2324232" y="1313366"/>
              <a:ext cx="400679" cy="400679"/>
            </a:xfrm>
            <a:prstGeom prst="ellipse">
              <a:avLst/>
            </a:prstGeom>
            <a:solidFill>
              <a:srgbClr val="3FC889"/>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
            <p:cNvSpPr txBox="1"/>
            <p:nvPr/>
          </p:nvSpPr>
          <p:spPr>
            <a:xfrm>
              <a:off x="2382910" y="1372044"/>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Apr</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rot="6801522">
              <a:off x="2351910" y="1720785"/>
              <a:ext cx="108052" cy="135229"/>
            </a:xfrm>
            <a:prstGeom prst="rightArrow">
              <a:avLst>
                <a:gd fmla="val 60000" name="adj1"/>
                <a:gd fmla="val 50000" name="adj2"/>
              </a:avLst>
            </a:prstGeom>
            <a:solidFill>
              <a:srgbClr val="3FC8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rot="-3998478">
              <a:off x="2374544" y="1732951"/>
              <a:ext cx="75636"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99" name="Google Shape;99;p3"/>
            <p:cNvSpPr/>
            <p:nvPr/>
          </p:nvSpPr>
          <p:spPr>
            <a:xfrm>
              <a:off x="2084536" y="1868368"/>
              <a:ext cx="400679" cy="400679"/>
            </a:xfrm>
            <a:prstGeom prst="ellipse">
              <a:avLst/>
            </a:prstGeom>
            <a:solidFill>
              <a:srgbClr val="44C7C1"/>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2143214" y="1927046"/>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May</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rot="7626276">
              <a:off x="2072220" y="2224551"/>
              <a:ext cx="87254" cy="135229"/>
            </a:xfrm>
            <a:prstGeom prst="rightArrow">
              <a:avLst>
                <a:gd fmla="val 60000" name="adj1"/>
                <a:gd fmla="val 50000" name="adj2"/>
              </a:avLst>
            </a:prstGeom>
            <a:solidFill>
              <a:srgbClr val="44C7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rot="-3173724">
              <a:off x="2093204" y="2241159"/>
              <a:ext cx="61078"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03" name="Google Shape;103;p3"/>
            <p:cNvSpPr/>
            <p:nvPr/>
          </p:nvSpPr>
          <p:spPr>
            <a:xfrm>
              <a:off x="1743500" y="2319224"/>
              <a:ext cx="400679" cy="400679"/>
            </a:xfrm>
            <a:prstGeom prst="ellipse">
              <a:avLst/>
            </a:prstGeom>
            <a:solidFill>
              <a:srgbClr val="4894C6"/>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1802178" y="237790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Jun</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rot="9900000">
              <a:off x="1603236" y="2528973"/>
              <a:ext cx="106285" cy="135229"/>
            </a:xfrm>
            <a:prstGeom prst="rightArrow">
              <a:avLst>
                <a:gd fmla="val 60000" name="adj1"/>
                <a:gd fmla="val 50000" name="adj2"/>
              </a:avLst>
            </a:prstGeom>
            <a:solidFill>
              <a:srgbClr val="4894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rot="-900000">
              <a:off x="1634578" y="2551893"/>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07" name="Google Shape;107;p3"/>
            <p:cNvSpPr/>
            <p:nvPr/>
          </p:nvSpPr>
          <p:spPr>
            <a:xfrm>
              <a:off x="1162767" y="2474830"/>
              <a:ext cx="400679" cy="400679"/>
            </a:xfrm>
            <a:prstGeom prst="ellipse">
              <a:avLst/>
            </a:prstGeom>
            <a:solidFill>
              <a:srgbClr val="4D63C5"/>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1221445" y="2533508"/>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Jul</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rot="-9900000">
              <a:off x="1022504" y="2530531"/>
              <a:ext cx="106285" cy="135229"/>
            </a:xfrm>
            <a:prstGeom prst="rightArrow">
              <a:avLst>
                <a:gd fmla="val 60000" name="adj1"/>
                <a:gd fmla="val 50000" name="adj2"/>
              </a:avLst>
            </a:prstGeom>
            <a:solidFill>
              <a:srgbClr val="4D63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rot="900000">
              <a:off x="1053846" y="2561703"/>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11" name="Google Shape;111;p3"/>
            <p:cNvSpPr/>
            <p:nvPr/>
          </p:nvSpPr>
          <p:spPr>
            <a:xfrm>
              <a:off x="582035" y="2319224"/>
              <a:ext cx="400679" cy="400679"/>
            </a:xfrm>
            <a:prstGeom prst="ellipse">
              <a:avLst/>
            </a:prstGeom>
            <a:solidFill>
              <a:srgbClr val="6E52C4"/>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640713" y="237790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Aug</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rot="-8100000">
              <a:off x="518796" y="2241513"/>
              <a:ext cx="106285" cy="135229"/>
            </a:xfrm>
            <a:prstGeom prst="rightArrow">
              <a:avLst>
                <a:gd fmla="val 60000" name="adj1"/>
                <a:gd fmla="val 50000" name="adj2"/>
              </a:avLst>
            </a:prstGeom>
            <a:solidFill>
              <a:srgbClr val="6E5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rot="2700000">
              <a:off x="546012" y="2279832"/>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15" name="Google Shape;115;p3"/>
            <p:cNvSpPr/>
            <p:nvPr/>
          </p:nvSpPr>
          <p:spPr>
            <a:xfrm>
              <a:off x="156910" y="1894098"/>
              <a:ext cx="400679" cy="400679"/>
            </a:xfrm>
            <a:prstGeom prst="ellipse">
              <a:avLst/>
            </a:prstGeom>
            <a:solidFill>
              <a:srgbClr val="9E56C3"/>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215588" y="1952776"/>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Sep</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rot="-6300000">
              <a:off x="227082" y="1739363"/>
              <a:ext cx="106285" cy="135229"/>
            </a:xfrm>
            <a:prstGeom prst="rightArrow">
              <a:avLst>
                <a:gd fmla="val 60000" name="adj1"/>
                <a:gd fmla="val 50000" name="adj2"/>
              </a:avLst>
            </a:prstGeom>
            <a:solidFill>
              <a:srgbClr val="9E56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rot="4500000">
              <a:off x="247151" y="1781808"/>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19" name="Google Shape;119;p3"/>
            <p:cNvSpPr/>
            <p:nvPr/>
          </p:nvSpPr>
          <p:spPr>
            <a:xfrm>
              <a:off x="1303" y="1313366"/>
              <a:ext cx="400679" cy="400679"/>
            </a:xfrm>
            <a:prstGeom prst="ellipse">
              <a:avLst/>
            </a:prstGeom>
            <a:solidFill>
              <a:srgbClr val="C25BB8"/>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59981" y="1372044"/>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Oct</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rot="-4500000">
              <a:off x="225524" y="1158630"/>
              <a:ext cx="106285" cy="135229"/>
            </a:xfrm>
            <a:prstGeom prst="rightArrow">
              <a:avLst>
                <a:gd fmla="val 60000" name="adj1"/>
                <a:gd fmla="val 50000" name="adj2"/>
              </a:avLst>
            </a:prstGeom>
            <a:solidFill>
              <a:srgbClr val="C25B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rot="-4500000">
              <a:off x="237340" y="1201075"/>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23" name="Google Shape;123;p3"/>
            <p:cNvSpPr/>
            <p:nvPr/>
          </p:nvSpPr>
          <p:spPr>
            <a:xfrm>
              <a:off x="156910" y="732634"/>
              <a:ext cx="400679" cy="400679"/>
            </a:xfrm>
            <a:prstGeom prst="ellipse">
              <a:avLst/>
            </a:prstGeom>
            <a:solidFill>
              <a:srgbClr val="C15F8E"/>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215588" y="79131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Nov</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rot="-2700000">
              <a:off x="514542" y="654923"/>
              <a:ext cx="106285" cy="135229"/>
            </a:xfrm>
            <a:prstGeom prst="rightArrow">
              <a:avLst>
                <a:gd fmla="val 60000" name="adj1"/>
                <a:gd fmla="val 50000" name="adj2"/>
              </a:avLst>
            </a:prstGeom>
            <a:solidFill>
              <a:srgbClr val="C15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rot="-2700000">
              <a:off x="519211" y="693242"/>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27" name="Google Shape;127;p3"/>
            <p:cNvSpPr/>
            <p:nvPr/>
          </p:nvSpPr>
          <p:spPr>
            <a:xfrm>
              <a:off x="582035" y="307508"/>
              <a:ext cx="400679" cy="400679"/>
            </a:xfrm>
            <a:prstGeom prst="ellipse">
              <a:avLst/>
            </a:prstGeom>
            <a:solidFill>
              <a:srgbClr val="C16368"/>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640713" y="366186"/>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Dec</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rot="-900000">
              <a:off x="1016692" y="363208"/>
              <a:ext cx="106285" cy="135229"/>
            </a:xfrm>
            <a:prstGeom prst="rightArrow">
              <a:avLst>
                <a:gd fmla="val 60000" name="adj1"/>
                <a:gd fmla="val 50000" name="adj2"/>
              </a:avLst>
            </a:prstGeom>
            <a:solidFill>
              <a:srgbClr val="C16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rot="-900000">
              <a:off x="1017235" y="394380"/>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grpSp>
      <p:grpSp>
        <p:nvGrpSpPr>
          <p:cNvPr id="131" name="Google Shape;131;p3"/>
          <p:cNvGrpSpPr/>
          <p:nvPr/>
        </p:nvGrpSpPr>
        <p:grpSpPr>
          <a:xfrm>
            <a:off x="11195079" y="2897971"/>
            <a:ext cx="930727" cy="1272624"/>
            <a:chOff x="530707" y="847113"/>
            <a:chExt cx="930727" cy="1272624"/>
          </a:xfrm>
        </p:grpSpPr>
        <p:sp>
          <p:nvSpPr>
            <p:cNvPr id="132" name="Google Shape;132;p3"/>
            <p:cNvSpPr/>
            <p:nvPr/>
          </p:nvSpPr>
          <p:spPr>
            <a:xfrm rot="5203824">
              <a:off x="483198" y="945261"/>
              <a:ext cx="988971" cy="838913"/>
            </a:xfrm>
            <a:custGeom>
              <a:rect b="b" l="l" r="r" t="t"/>
              <a:pathLst>
                <a:path extrusionOk="0" h="120000" w="120000">
                  <a:moveTo>
                    <a:pt x="0" y="120000"/>
                  </a:moveTo>
                  <a:quadBezTo>
                    <a:pt x="20000" y="40000"/>
                    <a:pt x="88068" y="15000"/>
                  </a:quadBezTo>
                  <a:lnTo>
                    <a:pt x="86634" y="0"/>
                  </a:lnTo>
                  <a:lnTo>
                    <a:pt x="120000" y="18786"/>
                  </a:lnTo>
                  <a:lnTo>
                    <a:pt x="91372" y="49572"/>
                  </a:lnTo>
                  <a:lnTo>
                    <a:pt x="89938" y="34572"/>
                  </a:lnTo>
                  <a:quadBezTo>
                    <a:pt x="30000" y="44572"/>
                    <a:pt x="0" y="120000"/>
                  </a:quadBezTo>
                  <a:close/>
                </a:path>
              </a:pathLst>
            </a:cu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823682" y="1226032"/>
              <a:ext cx="483750" cy="1901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977684" y="1929565"/>
              <a:ext cx="483750" cy="190172"/>
            </a:xfrm>
            <a:prstGeom prst="rect">
              <a:avLst/>
            </a:prstGeom>
            <a:noFill/>
            <a:ln>
              <a:noFill/>
            </a:ln>
          </p:spPr>
          <p:txBody>
            <a:bodyPr anchorCtr="0" anchor="b" bIns="15225" lIns="15225" spcFirstLastPara="1" rIns="15225" wrap="square" tIns="15225">
              <a:no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SIT</a:t>
              </a:r>
              <a:endParaRPr b="0" i="0" sz="1400" u="none" cap="none" strike="noStrike">
                <a:solidFill>
                  <a:srgbClr val="000000"/>
                </a:solidFill>
                <a:latin typeface="Arial"/>
                <a:ea typeface="Arial"/>
                <a:cs typeface="Arial"/>
                <a:sym typeface="Arial"/>
              </a:endParaRPr>
            </a:p>
          </p:txBody>
        </p:sp>
      </p:grpSp>
      <p:grpSp>
        <p:nvGrpSpPr>
          <p:cNvPr id="135" name="Google Shape;135;p3"/>
          <p:cNvGrpSpPr/>
          <p:nvPr/>
        </p:nvGrpSpPr>
        <p:grpSpPr>
          <a:xfrm>
            <a:off x="8729549" y="2588842"/>
            <a:ext cx="1165334" cy="1143634"/>
            <a:chOff x="0" y="432471"/>
            <a:chExt cx="1165334" cy="1143634"/>
          </a:xfrm>
        </p:grpSpPr>
        <p:sp>
          <p:nvSpPr>
            <p:cNvPr id="136" name="Google Shape;136;p3"/>
            <p:cNvSpPr/>
            <p:nvPr/>
          </p:nvSpPr>
          <p:spPr>
            <a:xfrm rot="-1053739">
              <a:off x="211399" y="545684"/>
              <a:ext cx="863544" cy="732517"/>
            </a:xfrm>
            <a:custGeom>
              <a:rect b="b" l="l" r="r" t="t"/>
              <a:pathLst>
                <a:path extrusionOk="0" h="120000" w="120000">
                  <a:moveTo>
                    <a:pt x="0" y="120000"/>
                  </a:moveTo>
                  <a:quadBezTo>
                    <a:pt x="20000" y="40000"/>
                    <a:pt x="88068" y="15000"/>
                  </a:quadBezTo>
                  <a:lnTo>
                    <a:pt x="86634" y="0"/>
                  </a:lnTo>
                  <a:lnTo>
                    <a:pt x="120000" y="18786"/>
                  </a:lnTo>
                  <a:lnTo>
                    <a:pt x="91372" y="49572"/>
                  </a:lnTo>
                  <a:lnTo>
                    <a:pt x="89938" y="34572"/>
                  </a:lnTo>
                  <a:quadBezTo>
                    <a:pt x="30000" y="44572"/>
                    <a:pt x="0" y="120000"/>
                  </a:quadBezTo>
                  <a:close/>
                </a:path>
              </a:pathLst>
            </a:cu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0" y="1410052"/>
              <a:ext cx="645876" cy="1660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txBox="1"/>
            <p:nvPr/>
          </p:nvSpPr>
          <p:spPr>
            <a:xfrm>
              <a:off x="0" y="1410052"/>
              <a:ext cx="645876" cy="166053"/>
            </a:xfrm>
            <a:prstGeom prst="rect">
              <a:avLst/>
            </a:prstGeom>
            <a:noFill/>
            <a:ln>
              <a:noFill/>
            </a:ln>
          </p:spPr>
          <p:txBody>
            <a:bodyPr anchorCtr="0" anchor="b" bIns="13950" lIns="13950" spcFirstLastPara="1" rIns="13950" wrap="square" tIns="13950">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Plenary</a:t>
              </a:r>
              <a:endParaRPr b="0" i="0" sz="1400" u="none" cap="none" strike="noStrike">
                <a:solidFill>
                  <a:srgbClr val="000000"/>
                </a:solidFill>
                <a:latin typeface="Arial"/>
                <a:ea typeface="Arial"/>
                <a:cs typeface="Arial"/>
                <a:sym typeface="Arial"/>
              </a:endParaRPr>
            </a:p>
          </p:txBody>
        </p:sp>
      </p:grpSp>
      <p:grpSp>
        <p:nvGrpSpPr>
          <p:cNvPr id="139" name="Google Shape;139;p3"/>
          <p:cNvGrpSpPr/>
          <p:nvPr/>
        </p:nvGrpSpPr>
        <p:grpSpPr>
          <a:xfrm>
            <a:off x="8718833" y="4651232"/>
            <a:ext cx="1283500" cy="1276345"/>
            <a:chOff x="0" y="334699"/>
            <a:chExt cx="1283500" cy="1276345"/>
          </a:xfrm>
        </p:grpSpPr>
        <p:sp>
          <p:nvSpPr>
            <p:cNvPr id="140" name="Google Shape;140;p3"/>
            <p:cNvSpPr/>
            <p:nvPr/>
          </p:nvSpPr>
          <p:spPr>
            <a:xfrm rot="-7206175">
              <a:off x="178120" y="553415"/>
              <a:ext cx="988971" cy="838913"/>
            </a:xfrm>
            <a:custGeom>
              <a:rect b="b" l="l" r="r" t="t"/>
              <a:pathLst>
                <a:path extrusionOk="0" h="120000" w="120000">
                  <a:moveTo>
                    <a:pt x="0" y="120000"/>
                  </a:moveTo>
                  <a:quadBezTo>
                    <a:pt x="20000" y="40000"/>
                    <a:pt x="88068" y="15000"/>
                  </a:quadBezTo>
                  <a:lnTo>
                    <a:pt x="86634" y="0"/>
                  </a:lnTo>
                  <a:lnTo>
                    <a:pt x="120000" y="18786"/>
                  </a:lnTo>
                  <a:lnTo>
                    <a:pt x="91372" y="49572"/>
                  </a:lnTo>
                  <a:lnTo>
                    <a:pt x="89938" y="34572"/>
                  </a:lnTo>
                  <a:quadBezTo>
                    <a:pt x="30000" y="44572"/>
                    <a:pt x="0" y="120000"/>
                  </a:quadBezTo>
                  <a:close/>
                </a:path>
              </a:pathLst>
            </a:cu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0" y="455554"/>
              <a:ext cx="483750" cy="1901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nvSpPr>
          <p:spPr>
            <a:xfrm>
              <a:off x="0" y="455554"/>
              <a:ext cx="483750" cy="190172"/>
            </a:xfrm>
            <a:prstGeom prst="rect">
              <a:avLst/>
            </a:prstGeom>
            <a:noFill/>
            <a:ln>
              <a:noFill/>
            </a:ln>
          </p:spPr>
          <p:txBody>
            <a:bodyPr anchorCtr="0" anchor="b" bIns="12700" lIns="12700" spcFirstLastPara="1" rIns="12700" wrap="square" tIns="12700">
              <a:noAutofit/>
            </a:bodyPr>
            <a:lstStyle/>
            <a:p>
              <a:pPr indent="0" lvl="0" marL="0" marR="0" rtl="0" algn="r">
                <a:lnSpc>
                  <a:spcPct val="9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SIT TW</a:t>
              </a:r>
              <a:endParaRPr b="0" i="0" sz="1400" u="none" cap="none" strike="noStrike">
                <a:solidFill>
                  <a:srgbClr val="000000"/>
                </a:solidFill>
                <a:latin typeface="Arial"/>
                <a:ea typeface="Arial"/>
                <a:cs typeface="Arial"/>
                <a:sym typeface="Arial"/>
              </a:endParaRPr>
            </a:p>
          </p:txBody>
        </p:sp>
      </p:grpSp>
      <p:sp>
        <p:nvSpPr>
          <p:cNvPr id="143" name="Google Shape;143;p3"/>
          <p:cNvSpPr txBox="1"/>
          <p:nvPr/>
        </p:nvSpPr>
        <p:spPr>
          <a:xfrm>
            <a:off x="120373" y="5527460"/>
            <a:ext cx="1036021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Montserrat"/>
                <a:ea typeface="Montserrat"/>
                <a:cs typeface="Montserrat"/>
                <a:sym typeface="Montserrat"/>
              </a:rPr>
              <a:t>Detailed work defined as </a:t>
            </a:r>
            <a:r>
              <a:rPr b="0" i="1" lang="en-US" sz="2200" u="none" cap="none" strike="noStrike">
                <a:solidFill>
                  <a:srgbClr val="000000"/>
                </a:solidFill>
                <a:latin typeface="Montserrat"/>
                <a:ea typeface="Montserrat"/>
                <a:cs typeface="Montserrat"/>
                <a:sym typeface="Montserrat"/>
              </a:rPr>
              <a:t>deliverables:</a:t>
            </a:r>
            <a:r>
              <a:rPr b="0" i="0" lang="en-US" sz="2200" u="none" cap="none" strike="noStrike">
                <a:solidFill>
                  <a:srgbClr val="000000"/>
                </a:solidFill>
                <a:latin typeface="Montserrat"/>
                <a:ea typeface="Montserrat"/>
                <a:cs typeface="Montserrat"/>
                <a:sym typeface="Montserrat"/>
              </a:rPr>
              <a:t> outlined in the WP, reconciled and tracked in the </a:t>
            </a:r>
            <a:r>
              <a:rPr b="0" i="0" lang="en-US" sz="2200" u="sng" cap="none" strike="noStrike">
                <a:solidFill>
                  <a:srgbClr val="000000"/>
                </a:solidFill>
                <a:latin typeface="Montserrat"/>
                <a:ea typeface="Montserrat"/>
                <a:cs typeface="Montserrat"/>
                <a:sym typeface="Montserrat"/>
                <a:hlinkClick r:id="rId4">
                  <a:extLst>
                    <a:ext uri="{A12FA001-AC4F-418D-AE19-62706E023703}">
                      <ahyp:hlinkClr val="tx"/>
                    </a:ext>
                  </a:extLst>
                </a:hlinkClick>
              </a:rPr>
              <a:t>CEOS deliverable tracking tool</a:t>
            </a:r>
            <a:endParaRPr b="0" i="0" sz="2200" u="none" cap="none" strike="noStrike">
              <a:solidFill>
                <a:srgbClr val="000000"/>
              </a:solidFill>
              <a:latin typeface="Montserrat"/>
              <a:ea typeface="Montserrat"/>
              <a:cs typeface="Montserrat"/>
              <a:sym typeface="Montserrat"/>
            </a:endParaRPr>
          </a:p>
        </p:txBody>
      </p:sp>
      <p:pic>
        <p:nvPicPr>
          <p:cNvPr id="144" name="Google Shape;144;p3"/>
          <p:cNvPicPr preferRelativeResize="0"/>
          <p:nvPr/>
        </p:nvPicPr>
        <p:blipFill rotWithShape="1">
          <a:blip r:embed="rId5">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pic>
        <p:nvPicPr>
          <p:cNvPr id="145" name="Google Shape;145;p3"/>
          <p:cNvPicPr preferRelativeResize="0"/>
          <p:nvPr/>
        </p:nvPicPr>
        <p:blipFill rotWithShape="1">
          <a:blip r:embed="rId6">
            <a:alphaModFix/>
          </a:blip>
          <a:srcRect b="0" l="0" r="0" t="0"/>
          <a:stretch/>
        </p:blipFill>
        <p:spPr>
          <a:xfrm>
            <a:off x="441472" y="2193913"/>
            <a:ext cx="1991559" cy="25792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4"/>
          <p:cNvGraphicFramePr/>
          <p:nvPr/>
        </p:nvGraphicFramePr>
        <p:xfrm>
          <a:off x="0" y="893980"/>
          <a:ext cx="3000000" cy="3000000"/>
        </p:xfrm>
        <a:graphic>
          <a:graphicData uri="http://schemas.openxmlformats.org/drawingml/2006/table">
            <a:tbl>
              <a:tblPr bandRow="1" firstRow="1">
                <a:noFill/>
                <a:tableStyleId>{0893B6E0-2E3B-4A21-9D6F-9F57C3C4B216}</a:tableStyleId>
              </a:tblPr>
              <a:tblGrid>
                <a:gridCol w="768250"/>
                <a:gridCol w="7292900"/>
                <a:gridCol w="4130850"/>
              </a:tblGrid>
              <a:tr h="37117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Chapter in Work Plan</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Responsible</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Climate Monitoring, Research, and Services</a:t>
                      </a:r>
                      <a:endParaRPr sz="1600" u="none" cap="none" strike="noStrike">
                        <a:solidFill>
                          <a:srgbClr val="FF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WGClimate</a:t>
                      </a:r>
                      <a:endParaRPr sz="1600" u="none" cap="none" strike="noStrike">
                        <a:solidFill>
                          <a:srgbClr val="FF0000"/>
                        </a:solidFill>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Carbon Observations in Support of Climate Science and Policy</a:t>
                      </a:r>
                      <a:endParaRPr sz="16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0070C0"/>
                          </a:solidFill>
                          <a:latin typeface="Arial"/>
                          <a:ea typeface="Arial"/>
                          <a:cs typeface="Arial"/>
                          <a:sym typeface="Arial"/>
                        </a:rPr>
                        <a:t>GHG Task Team</a:t>
                      </a:r>
                      <a:r>
                        <a:rPr lang="en-US" sz="1600" u="none" cap="none" strike="noStrike">
                          <a:latin typeface="Arial"/>
                          <a:ea typeface="Arial"/>
                          <a:cs typeface="Arial"/>
                          <a:sym typeface="Arial"/>
                        </a:rPr>
                        <a:t>, GFOI, AFOLU</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3</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Observations in Support of the Global Stocktake of the UNFCCC</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UNFCCC</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4</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Observations for Agriculture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GEOGLAM, AFOLU</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5</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Observations for Disasters</a:t>
                      </a:r>
                      <a:endParaRPr sz="1600" u="none" cap="none" strike="noStrike">
                        <a:solidFill>
                          <a:srgbClr val="FF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WGDisasters</a:t>
                      </a:r>
                      <a:endParaRPr sz="1600" u="none" cap="none" strike="noStrike">
                        <a:solidFill>
                          <a:srgbClr val="FF0000"/>
                        </a:solidFill>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6</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Observations for Water</a:t>
                      </a:r>
                      <a:endParaRPr sz="16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0000"/>
                          </a:solidFill>
                          <a:latin typeface="Arial"/>
                          <a:ea typeface="Arial"/>
                          <a:cs typeface="Arial"/>
                          <a:sym typeface="Arial"/>
                        </a:rPr>
                        <a:t>WGISS</a:t>
                      </a:r>
                      <a:r>
                        <a:rPr i="0" lang="en-US" sz="1600" u="none" cap="none" strike="noStrike">
                          <a:latin typeface="Arial"/>
                          <a:ea typeface="Arial"/>
                          <a:cs typeface="Arial"/>
                          <a:sym typeface="Arial"/>
                        </a:rPr>
                        <a:t>, GEO AquaWatch &amp; others</a:t>
                      </a:r>
                      <a:endParaRPr i="0" sz="16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7</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Data Quality</a:t>
                      </a:r>
                      <a:endParaRPr sz="1600" u="none" cap="none" strike="noStrike">
                        <a:solidFill>
                          <a:srgbClr val="FF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WGCV</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8</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FF0000"/>
                        </a:buClr>
                        <a:buSzPts val="1800"/>
                        <a:buFont typeface="Arial"/>
                        <a:buNone/>
                      </a:pPr>
                      <a:r>
                        <a:rPr lang="en-US" sz="1600" u="none" cap="none" strike="noStrike">
                          <a:solidFill>
                            <a:srgbClr val="FF0000"/>
                          </a:solidFill>
                          <a:latin typeface="Arial"/>
                          <a:ea typeface="Arial"/>
                          <a:cs typeface="Arial"/>
                          <a:sym typeface="Arial"/>
                        </a:rPr>
                        <a:t>Capacity Building and Data Democracy</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WGCapD</a:t>
                      </a:r>
                      <a:endParaRPr sz="1600" u="none" cap="none" strike="noStrike">
                        <a:solidFill>
                          <a:srgbClr val="FF0000"/>
                        </a:solidFill>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9</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Data Discovery, Access, Preservation, Usability and Exploitation: approaches, systems, tools and technologies</a:t>
                      </a:r>
                      <a:endParaRPr sz="1600" u="none" cap="none" strike="noStrike">
                        <a:solidFill>
                          <a:srgbClr val="FF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FF0000"/>
                          </a:solidFill>
                          <a:latin typeface="Arial"/>
                          <a:ea typeface="Arial"/>
                          <a:cs typeface="Arial"/>
                          <a:sym typeface="Arial"/>
                        </a:rPr>
                        <a:t>WGISS</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B050"/>
                          </a:solidFill>
                          <a:latin typeface="Arial"/>
                          <a:ea typeface="Arial"/>
                          <a:cs typeface="Arial"/>
                          <a:sym typeface="Arial"/>
                        </a:rPr>
                        <a:t>10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B050"/>
                          </a:solidFill>
                          <a:latin typeface="Arial"/>
                          <a:ea typeface="Arial"/>
                          <a:cs typeface="Arial"/>
                          <a:sym typeface="Arial"/>
                        </a:rPr>
                        <a:t>Advancement of the CEOS Virtual Constellations</a:t>
                      </a:r>
                      <a:endParaRPr b="0" i="0" sz="1600" u="none" cap="none" strike="noStrike">
                        <a:solidFill>
                          <a:srgbClr val="00B05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00B050"/>
                          </a:solidFill>
                          <a:latin typeface="Arial"/>
                          <a:ea typeface="Arial"/>
                          <a:cs typeface="Arial"/>
                          <a:sym typeface="Arial"/>
                        </a:rPr>
                        <a:t>VCs</a:t>
                      </a:r>
                      <a:r>
                        <a:rPr lang="en-US" sz="1600" u="none" cap="none" strike="noStrike">
                          <a:solidFill>
                            <a:schemeClr val="dk1"/>
                          </a:solidFill>
                          <a:latin typeface="Arial"/>
                          <a:ea typeface="Arial"/>
                          <a:cs typeface="Arial"/>
                          <a:sym typeface="Arial"/>
                        </a:rPr>
                        <a:t>,</a:t>
                      </a:r>
                      <a:r>
                        <a:rPr lang="en-US" sz="1600" u="none" cap="none" strike="noStrike">
                          <a:solidFill>
                            <a:srgbClr val="00B050"/>
                          </a:solidFill>
                          <a:latin typeface="Arial"/>
                          <a:ea typeface="Arial"/>
                          <a:cs typeface="Arial"/>
                          <a:sym typeface="Arial"/>
                        </a:rPr>
                        <a:t> </a:t>
                      </a:r>
                      <a:r>
                        <a:rPr lang="en-US" sz="1600" u="none" cap="none" strike="noStrike">
                          <a:solidFill>
                            <a:srgbClr val="0070C0"/>
                          </a:solidFill>
                          <a:latin typeface="Arial"/>
                          <a:ea typeface="Arial"/>
                          <a:cs typeface="Arial"/>
                          <a:sym typeface="Arial"/>
                        </a:rPr>
                        <a:t>ARD Oversight Group</a:t>
                      </a:r>
                      <a:endParaRPr sz="1600" u="none" cap="none" strike="noStrike">
                        <a:solidFill>
                          <a:schemeClr val="dk1"/>
                        </a:solidFill>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11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Observations in support of the United Nations Sustainable Development Goals</a:t>
                      </a:r>
                      <a:r>
                        <a:rPr b="0" lang="en-US" sz="1600" u="none" cap="none" strike="noStrike"/>
                        <a:t> </a:t>
                      </a:r>
                      <a:endParaRPr b="0" i="0"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0070C0"/>
                          </a:solidFill>
                          <a:latin typeface="Arial"/>
                          <a:ea typeface="Arial"/>
                          <a:cs typeface="Arial"/>
                          <a:sym typeface="Arial"/>
                        </a:rPr>
                        <a:t>SDG Coordination Group, </a:t>
                      </a:r>
                      <a:r>
                        <a:rPr b="0" i="0" lang="en-US" sz="1600" u="none" cap="none" strike="noStrike">
                          <a:solidFill>
                            <a:schemeClr val="dk1"/>
                          </a:solidFill>
                          <a:latin typeface="Arial"/>
                          <a:ea typeface="Arial"/>
                          <a:cs typeface="Arial"/>
                          <a:sym typeface="Arial"/>
                        </a:rPr>
                        <a:t>EETT</a:t>
                      </a:r>
                      <a:r>
                        <a:rPr b="0" lang="en-US" sz="1600" u="none" cap="none" strike="noStrike"/>
                        <a:t> </a:t>
                      </a:r>
                      <a:endParaRPr b="0"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Support to Other Key Stakeholder Initiatives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0070C0"/>
                          </a:solidFill>
                          <a:latin typeface="Arial"/>
                          <a:ea typeface="Arial"/>
                          <a:cs typeface="Arial"/>
                          <a:sym typeface="Arial"/>
                        </a:rPr>
                        <a:t>SDG Coordination Group, COAST AHT</a:t>
                      </a:r>
                      <a:r>
                        <a:rPr lang="en-US" sz="1600" u="none" cap="none" strike="noStrike">
                          <a:solidFill>
                            <a:schemeClr val="dk1"/>
                          </a:solidFill>
                          <a:latin typeface="Arial"/>
                          <a:ea typeface="Arial"/>
                          <a:cs typeface="Arial"/>
                          <a:sym typeface="Arial"/>
                        </a:rPr>
                        <a:t>, UN SDGs, GEOBON, GEO Blue Planet, MBON</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13</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CEOS Services</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45725" marB="45725" marR="91450" marL="91450"/>
                </a:tc>
              </a:tr>
            </a:tbl>
          </a:graphicData>
        </a:graphic>
      </p:graphicFrame>
      <p:sp>
        <p:nvSpPr>
          <p:cNvPr id="151" name="Google Shape;151;p4"/>
          <p:cNvSpPr txBox="1"/>
          <p:nvPr>
            <p:ph type="title"/>
          </p:nvPr>
        </p:nvSpPr>
        <p:spPr>
          <a:xfrm>
            <a:off x="1004139" y="16535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CEOS Work Plan Structure</a:t>
            </a:r>
            <a:endParaRPr/>
          </a:p>
        </p:txBody>
      </p:sp>
      <p:pic>
        <p:nvPicPr>
          <p:cNvPr id="152" name="Google Shape;152;p4"/>
          <p:cNvPicPr preferRelativeResize="0"/>
          <p:nvPr/>
        </p:nvPicPr>
        <p:blipFill rotWithShape="1">
          <a:blip r:embed="rId3">
            <a:alphaModFix/>
          </a:blip>
          <a:srcRect b="6144" l="18329" r="18327" t="10528"/>
          <a:stretch/>
        </p:blipFill>
        <p:spPr>
          <a:xfrm>
            <a:off x="41074" y="55213"/>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1f9dc735410_0_1"/>
          <p:cNvPicPr preferRelativeResize="0"/>
          <p:nvPr/>
        </p:nvPicPr>
        <p:blipFill rotWithShape="1">
          <a:blip r:embed="rId3">
            <a:alphaModFix/>
          </a:blip>
          <a:srcRect b="0" l="0" r="0" t="0"/>
          <a:stretch/>
        </p:blipFill>
        <p:spPr>
          <a:xfrm>
            <a:off x="0" y="0"/>
            <a:ext cx="11887200" cy="6516324"/>
          </a:xfrm>
          <a:prstGeom prst="rect">
            <a:avLst/>
          </a:prstGeom>
          <a:noFill/>
          <a:ln>
            <a:noFill/>
          </a:ln>
        </p:spPr>
      </p:pic>
      <p:sp>
        <p:nvSpPr>
          <p:cNvPr id="158" name="Google Shape;158;g1f9dc735410_0_1"/>
          <p:cNvSpPr/>
          <p:nvPr/>
        </p:nvSpPr>
        <p:spPr>
          <a:xfrm>
            <a:off x="9362364" y="2593075"/>
            <a:ext cx="2019869" cy="106452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979612" y="-14030"/>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2024 Progress</a:t>
            </a:r>
            <a:endParaRPr/>
          </a:p>
        </p:txBody>
      </p:sp>
      <p:graphicFrame>
        <p:nvGraphicFramePr>
          <p:cNvPr id="164" name="Google Shape;164;p5"/>
          <p:cNvGraphicFramePr/>
          <p:nvPr/>
        </p:nvGraphicFramePr>
        <p:xfrm>
          <a:off x="71458" y="851560"/>
          <a:ext cx="3000000" cy="3000000"/>
        </p:xfrm>
        <a:graphic>
          <a:graphicData uri="http://schemas.openxmlformats.org/drawingml/2006/table">
            <a:tbl>
              <a:tblPr bandRow="1" firstRow="1">
                <a:noFill/>
                <a:tableStyleId>{0893B6E0-2E3B-4A21-9D6F-9F57C3C4B216}</a:tableStyleId>
              </a:tblPr>
              <a:tblGrid>
                <a:gridCol w="458700"/>
                <a:gridCol w="6564850"/>
                <a:gridCol w="1462700"/>
                <a:gridCol w="1972625"/>
                <a:gridCol w="1554050"/>
              </a:tblGrid>
              <a:tr h="622225">
                <a:tc gridSpan="2">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Chapter</a:t>
                      </a:r>
                      <a:endParaRPr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700"/>
                        <a:buFont typeface="Arial"/>
                        <a:buNone/>
                      </a:pPr>
                      <a:r>
                        <a:rPr lang="en-US" u="none" cap="none" strike="noStrike">
                          <a:latin typeface="Arial"/>
                          <a:ea typeface="Arial"/>
                          <a:cs typeface="Arial"/>
                          <a:sym typeface="Arial"/>
                        </a:rPr>
                        <a:t>Closed from 2023-25 WP</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700"/>
                        <a:buFont typeface="Arial"/>
                        <a:buNone/>
                      </a:pPr>
                      <a:r>
                        <a:rPr lang="en-US" u="none" cap="none" strike="noStrike">
                          <a:latin typeface="Arial"/>
                          <a:ea typeface="Arial"/>
                          <a:cs typeface="Arial"/>
                          <a:sym typeface="Arial"/>
                        </a:rPr>
                        <a:t>Carried over from 2023-25 WP</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700"/>
                        <a:buFont typeface="Arial"/>
                        <a:buNone/>
                      </a:pPr>
                      <a:r>
                        <a:rPr lang="en-US" u="none" cap="none" strike="noStrike">
                          <a:latin typeface="Arial"/>
                          <a:ea typeface="Arial"/>
                          <a:cs typeface="Arial"/>
                          <a:sym typeface="Arial"/>
                        </a:rPr>
                        <a:t>New for </a:t>
                      </a:r>
                      <a:br>
                        <a:rPr lang="en-US" u="none" cap="none" strike="noStrike">
                          <a:latin typeface="Arial"/>
                          <a:ea typeface="Arial"/>
                          <a:cs typeface="Arial"/>
                          <a:sym typeface="Arial"/>
                        </a:rPr>
                      </a:br>
                      <a:r>
                        <a:rPr lang="en-US" u="none" cap="none" strike="noStrike">
                          <a:latin typeface="Arial"/>
                          <a:ea typeface="Arial"/>
                          <a:cs typeface="Arial"/>
                          <a:sym typeface="Arial"/>
                        </a:rPr>
                        <a:t>2024-26 WP</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Climate Monitoring, Research, and Services</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6</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2</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7</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2</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Carbon Observations in Support of Climate Science and Policy</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6</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10</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5</a:t>
                      </a:r>
                      <a:endParaRPr u="none" cap="none" strike="noStrike"/>
                    </a:p>
                  </a:txBody>
                  <a:tcPr marT="45725" marB="45725" marR="91450" marL="91450"/>
                </a:tc>
              </a:tr>
              <a:tr h="615850">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solidFill>
                            <a:schemeClr val="dk1"/>
                          </a:solidFill>
                          <a:latin typeface="Arial"/>
                          <a:ea typeface="Arial"/>
                          <a:cs typeface="Arial"/>
                          <a:sym typeface="Arial"/>
                        </a:rPr>
                        <a:t>3</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solidFill>
                            <a:schemeClr val="dk1"/>
                          </a:solidFill>
                          <a:latin typeface="Arial"/>
                          <a:ea typeface="Arial"/>
                          <a:cs typeface="Arial"/>
                          <a:sym typeface="Arial"/>
                        </a:rPr>
                        <a:t>Observations in Support of the Global Stocktake of the UNFCCC</a:t>
                      </a:r>
                      <a:endParaRPr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3</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9</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0</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4</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Observations for Agriculture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2</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0</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5</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Observations for Disasters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3</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6</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5</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6</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Observations for Water</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7</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Data Quality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0</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12</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4</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8</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Capacity Building and Data Democracy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6</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13</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3</a:t>
                      </a:r>
                      <a:endParaRPr u="none" cap="none" strike="noStrike"/>
                    </a:p>
                  </a:txBody>
                  <a:tcPr marT="45725" marB="45725" marR="91450" marL="91450"/>
                </a:tc>
              </a:tr>
              <a:tr h="615850">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9</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Data Discovery, Access, Preservation, Usability and Exploitation: approaches, systems, tools and technologies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4</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3</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3</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10</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Advancement of the CEOS Virtual Constellations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0</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19</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3</a:t>
                      </a:r>
                      <a:endParaRPr u="none" cap="none" strike="noStrike"/>
                    </a:p>
                  </a:txBody>
                  <a:tcPr marT="45725" marB="45725" marR="91450" marL="91450"/>
                </a:tc>
              </a:tr>
              <a:tr h="615850">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t>11</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u="none" cap="none" strike="noStrike">
                          <a:solidFill>
                            <a:schemeClr val="dk1"/>
                          </a:solidFill>
                          <a:latin typeface="Arial"/>
                          <a:ea typeface="Arial"/>
                          <a:cs typeface="Arial"/>
                          <a:sym typeface="Arial"/>
                        </a:rPr>
                        <a:t>Observations in support of the United Nations Sustainable Development Goals</a:t>
                      </a:r>
                      <a:r>
                        <a:rPr b="0" lang="en-US" u="none" cap="none" strike="noStrike"/>
                        <a:t> </a:t>
                      </a:r>
                      <a:endParaRPr b="0" i="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t>0</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t>0</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t>7</a:t>
                      </a:r>
                      <a:endParaRPr u="none" cap="none" strike="noStrike"/>
                    </a:p>
                  </a:txBody>
                  <a:tcPr marT="45725" marB="45725" marR="91450" marL="91450"/>
                </a:tc>
              </a:tr>
              <a:tr h="356825">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12</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Support to Other Key Stakeholder Initiatives </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10</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t>1</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u="none" cap="none" strike="noStrike">
                          <a:latin typeface="Arial"/>
                          <a:ea typeface="Arial"/>
                          <a:cs typeface="Arial"/>
                          <a:sym typeface="Arial"/>
                        </a:rPr>
                        <a:t>4</a:t>
                      </a:r>
                      <a:endParaRPr u="none" cap="none" strike="noStrike"/>
                    </a:p>
                  </a:txBody>
                  <a:tcPr marT="45725" marB="45725" marR="91450" marL="91450"/>
                </a:tc>
              </a:tr>
              <a:tr h="351900">
                <a:tc>
                  <a:txBody>
                    <a:bodyPr/>
                    <a:lstStyle/>
                    <a:p>
                      <a:pPr indent="0" lvl="0" marL="0" marR="0" rtl="0" algn="l">
                        <a:lnSpc>
                          <a:spcPct val="100000"/>
                        </a:lnSpc>
                        <a:spcBef>
                          <a:spcPts val="0"/>
                        </a:spcBef>
                        <a:spcAft>
                          <a:spcPts val="0"/>
                        </a:spcAft>
                        <a:buClr>
                          <a:srgbClr val="000000"/>
                        </a:buClr>
                        <a:buSzPts val="1800"/>
                        <a:buFont typeface="Arial"/>
                        <a:buNone/>
                      </a:pPr>
                      <a:r>
                        <a:t/>
                      </a:r>
                      <a:endParaRPr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lang="en-US" u="none" cap="none" strike="noStrike">
                          <a:latin typeface="Arial"/>
                          <a:ea typeface="Arial"/>
                          <a:cs typeface="Arial"/>
                          <a:sym typeface="Arial"/>
                        </a:rPr>
                        <a:t>Totals</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en-US" u="none" cap="none" strike="noStrike">
                          <a:latin typeface="Arial"/>
                          <a:ea typeface="Arial"/>
                          <a:cs typeface="Arial"/>
                          <a:sym typeface="Arial"/>
                        </a:rPr>
                        <a:t>39</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en-US" u="none" cap="none" strike="noStrike">
                          <a:latin typeface="Arial"/>
                          <a:ea typeface="Arial"/>
                          <a:cs typeface="Arial"/>
                          <a:sym typeface="Arial"/>
                        </a:rPr>
                        <a:t>77</a:t>
                      </a:r>
                      <a:endParaRPr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en-US" u="none" cap="none" strike="noStrike">
                          <a:latin typeface="Arial"/>
                          <a:ea typeface="Arial"/>
                          <a:cs typeface="Arial"/>
                          <a:sym typeface="Arial"/>
                        </a:rPr>
                        <a:t>41</a:t>
                      </a:r>
                      <a:endParaRPr u="none" cap="none" strike="noStrike"/>
                    </a:p>
                  </a:txBody>
                  <a:tcPr marT="45725" marB="45725" marR="91450" marL="91450"/>
                </a:tc>
              </a:tr>
            </a:tbl>
          </a:graphicData>
        </a:graphic>
      </p:graphicFrame>
      <p:pic>
        <p:nvPicPr>
          <p:cNvPr id="165" name="Google Shape;165;p5"/>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type="title"/>
          </p:nvPr>
        </p:nvSpPr>
        <p:spPr>
          <a:xfrm>
            <a:off x="993467" y="13837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Current deliverable deadlines</a:t>
            </a:r>
            <a:endParaRPr/>
          </a:p>
        </p:txBody>
      </p:sp>
      <p:pic>
        <p:nvPicPr>
          <p:cNvPr id="172" name="Google Shape;172;p6"/>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graphicFrame>
        <p:nvGraphicFramePr>
          <p:cNvPr id="173" name="Google Shape;173;p6"/>
          <p:cNvGraphicFramePr/>
          <p:nvPr/>
        </p:nvGraphicFramePr>
        <p:xfrm>
          <a:off x="136610" y="1000498"/>
          <a:ext cx="3000000" cy="3000000"/>
        </p:xfrm>
        <a:graphic>
          <a:graphicData uri="http://schemas.openxmlformats.org/drawingml/2006/table">
            <a:tbl>
              <a:tblPr bandRow="1" firstRow="1">
                <a:noFill/>
                <a:tableStyleId>{0893B6E0-2E3B-4A21-9D6F-9F57C3C4B216}</a:tableStyleId>
              </a:tblPr>
              <a:tblGrid>
                <a:gridCol w="641600"/>
                <a:gridCol w="7529575"/>
                <a:gridCol w="899850"/>
                <a:gridCol w="997600"/>
                <a:gridCol w="1292025"/>
              </a:tblGrid>
              <a:tr h="592175">
                <a:tc grid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Chapter</a:t>
                      </a:r>
                      <a:endParaRPr sz="1400" u="none" cap="none" strike="noStrike"/>
                    </a:p>
                  </a:txBody>
                  <a:tcPr marT="45725" marB="45725" marR="91450" marL="91450"/>
                </a:tc>
                <a:tc hMerge="1"/>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2023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2024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2025 &amp; beyond</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Climate Monitoring, Research, and Services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Carbon Observations in Support of Climate Science and Policy</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Observations in Support of the Global Stocktake of the UNFCCC</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en-US" sz="1400" u="none" cap="none" strike="noStrike">
                          <a:solidFill>
                            <a:schemeClr val="dk1"/>
                          </a:solidFill>
                          <a:latin typeface="Arial"/>
                          <a:ea typeface="Arial"/>
                          <a:cs typeface="Arial"/>
                          <a:sym typeface="Arial"/>
                        </a:rPr>
                        <a:t>4</a:t>
                      </a:r>
                      <a:endParaRPr sz="1400" u="none" cap="none" strike="noStrike">
                        <a:solidFill>
                          <a:schemeClr val="dk1"/>
                        </a:solidFil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1</a:t>
                      </a:r>
                      <a:endParaRPr sz="1400" u="none" cap="none" strike="noStrike">
                        <a:solidFill>
                          <a:schemeClr val="dk1"/>
                        </a:solidFil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0</a:t>
                      </a:r>
                      <a:endParaRPr sz="14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Agriculture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Disasters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Water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Data Quality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Capacity Building and Data Democracy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Data Discovery, Access, Preservation, Usability and Exploitation: approaches, systems, tools and technologies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10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Advancement of the CEOS Virtual Constellations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t>11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Arial"/>
                          <a:ea typeface="Arial"/>
                          <a:cs typeface="Arial"/>
                          <a:sym typeface="Arial"/>
                        </a:rPr>
                        <a:t>Observations in support of the United Nations Sustainable Development Goals</a:t>
                      </a:r>
                      <a:r>
                        <a:rPr b="0" lang="en-US" sz="1400" u="none" cap="none" strike="noStrike"/>
                        <a:t> </a:t>
                      </a:r>
                      <a:endParaRPr b="0" i="0"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12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Support to Other Key Stakeholder Initiatives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r>
              <a:tr h="239475">
                <a:tc>
                  <a:txBody>
                    <a:bodyPr/>
                    <a:lstStyle/>
                    <a:p>
                      <a:pPr indent="0" lvl="0" marL="0" marR="0" rtl="0" algn="l">
                        <a:lnSpc>
                          <a:spcPct val="100000"/>
                        </a:lnSpc>
                        <a:spcBef>
                          <a:spcPts val="0"/>
                        </a:spcBef>
                        <a:spcAft>
                          <a:spcPts val="0"/>
                        </a:spcAft>
                        <a:buClr>
                          <a:srgbClr val="000000"/>
                        </a:buClr>
                        <a:buSzPts val="1800"/>
                        <a:buFont typeface="Arial"/>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latin typeface="Arial"/>
                          <a:ea typeface="Arial"/>
                          <a:cs typeface="Arial"/>
                          <a:sym typeface="Arial"/>
                        </a:rPr>
                        <a:t>Totals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21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43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31</a:t>
                      </a:r>
                      <a:endParaRPr sz="140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aphicFrame>
        <p:nvGraphicFramePr>
          <p:cNvPr id="178" name="Google Shape;178;p7"/>
          <p:cNvGraphicFramePr/>
          <p:nvPr/>
        </p:nvGraphicFramePr>
        <p:xfrm>
          <a:off x="711199" y="1112982"/>
          <a:ext cx="3000000" cy="3000000"/>
        </p:xfrm>
        <a:graphic>
          <a:graphicData uri="http://schemas.openxmlformats.org/drawingml/2006/table">
            <a:tbl>
              <a:tblPr bandRow="1" firstRow="1">
                <a:noFill/>
                <a:tableStyleId>{0893B6E0-2E3B-4A21-9D6F-9F57C3C4B216}</a:tableStyleId>
              </a:tblPr>
              <a:tblGrid>
                <a:gridCol w="744850"/>
                <a:gridCol w="7165425"/>
                <a:gridCol w="2423875"/>
              </a:tblGrid>
              <a:tr h="37117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Chapter in Work Plan</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SIT-39 Session links</a:t>
                      </a:r>
                      <a:endParaRPr sz="1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Climate Monitoring, Research, and Services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1,4</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2</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Carbon Observations in Support of Climate Science and Policy</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1,4,8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3</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Observations in Support of the Global Stocktake of the UNFCCC</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1,2,4</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4</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600" u="none" cap="none" strike="noStrike">
                          <a:solidFill>
                            <a:schemeClr val="dk1"/>
                          </a:solidFill>
                          <a:latin typeface="Arial"/>
                          <a:ea typeface="Arial"/>
                          <a:cs typeface="Arial"/>
                          <a:sym typeface="Arial"/>
                        </a:rPr>
                        <a:t>Observations for Agriculture</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1,2,3</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5</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Observations for Disasters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6</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Observations for Water</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7</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Data Quality</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8</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600" u="none" cap="none" strike="noStrike">
                          <a:solidFill>
                            <a:schemeClr val="dk1"/>
                          </a:solidFill>
                          <a:latin typeface="Arial"/>
                          <a:ea typeface="Arial"/>
                          <a:cs typeface="Arial"/>
                          <a:sym typeface="Arial"/>
                        </a:rPr>
                        <a:t>Capacity Building and Data Democracy</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1,8,3</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9</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Data Discovery, Access, Preservation, Usability and Exploitation: approaches, systems, tools and technologies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10</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Advancement of the CEOS Virtual Constellations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1,3,6,2,5</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11</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Observations in support of the United Nations Sustainable Development Goals</a:t>
                      </a:r>
                      <a:r>
                        <a:rPr b="0" lang="en-US" sz="1600" u="none" cap="none" strike="noStrike"/>
                        <a:t> </a:t>
                      </a:r>
                      <a:endParaRPr b="0" i="0"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rPr>
                        <a:t>1,8</a:t>
                      </a:r>
                      <a:endParaRPr sz="16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12</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Support to Other Key Stakeholder Initiatives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1,3,</a:t>
                      </a:r>
                      <a:r>
                        <a:rPr b="0" i="0" lang="en-US" sz="1600" u="none" cap="none" strike="noStrike">
                          <a:solidFill>
                            <a:schemeClr val="dk1"/>
                          </a:solidFill>
                          <a:latin typeface="Arial"/>
                          <a:ea typeface="Arial"/>
                          <a:cs typeface="Arial"/>
                          <a:sym typeface="Arial"/>
                        </a:rPr>
                        <a:t>6</a:t>
                      </a:r>
                      <a:endParaRPr sz="1200" u="none" cap="none" strike="noStrike">
                        <a:solidFill>
                          <a:schemeClr val="dk1"/>
                        </a:solidFill>
                      </a:endParaRPr>
                    </a:p>
                  </a:txBody>
                  <a:tcPr marT="45725" marB="45725" marR="91450" marL="91450"/>
                </a:tc>
              </a:tr>
            </a:tbl>
          </a:graphicData>
        </a:graphic>
      </p:graphicFrame>
      <p:sp>
        <p:nvSpPr>
          <p:cNvPr id="179" name="Google Shape;179;p7"/>
          <p:cNvSpPr txBox="1"/>
          <p:nvPr>
            <p:ph type="title"/>
          </p:nvPr>
        </p:nvSpPr>
        <p:spPr>
          <a:xfrm>
            <a:off x="1004139" y="16535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CEOS Work Plan links to SIT-39</a:t>
            </a:r>
            <a:endParaRPr/>
          </a:p>
        </p:txBody>
      </p:sp>
      <p:pic>
        <p:nvPicPr>
          <p:cNvPr id="180" name="Google Shape;180;p7"/>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b="1" lang="en-US"/>
              <a:t>Essential Variables </a:t>
            </a:r>
            <a:endParaRPr b="1"/>
          </a:p>
          <a:p>
            <a:pPr indent="-406400" lvl="0" marL="457200" rtl="0" algn="l">
              <a:lnSpc>
                <a:spcPct val="115000"/>
              </a:lnSpc>
              <a:spcBef>
                <a:spcPts val="1000"/>
              </a:spcBef>
              <a:spcAft>
                <a:spcPts val="0"/>
              </a:spcAft>
              <a:buSzPts val="2800"/>
              <a:buFont typeface="Montserrat"/>
              <a:buChar char="-"/>
            </a:pPr>
            <a:r>
              <a:rPr lang="en-US"/>
              <a:t>Essential Agriculture Variables</a:t>
            </a:r>
            <a:endParaRPr/>
          </a:p>
          <a:p>
            <a:pPr indent="-406400" lvl="0" marL="457200" rtl="0" algn="l">
              <a:lnSpc>
                <a:spcPct val="115000"/>
              </a:lnSpc>
              <a:spcBef>
                <a:spcPts val="1000"/>
              </a:spcBef>
              <a:spcAft>
                <a:spcPts val="0"/>
              </a:spcAft>
              <a:buSzPts val="2800"/>
              <a:buFont typeface="Montserrat"/>
              <a:buChar char="-"/>
            </a:pPr>
            <a:r>
              <a:rPr lang="en-US"/>
              <a:t>Essential Biodiversity Variables</a:t>
            </a:r>
            <a:endParaRPr/>
          </a:p>
          <a:p>
            <a:pPr indent="-406400" lvl="0" marL="457200" rtl="0" algn="l">
              <a:lnSpc>
                <a:spcPct val="115000"/>
              </a:lnSpc>
              <a:spcBef>
                <a:spcPts val="1000"/>
              </a:spcBef>
              <a:spcAft>
                <a:spcPts val="0"/>
              </a:spcAft>
              <a:buSzPts val="2800"/>
              <a:buFont typeface="Montserrat"/>
              <a:buChar char="-"/>
            </a:pPr>
            <a:r>
              <a:rPr lang="en-US"/>
              <a:t>Essential Climate Variables</a:t>
            </a:r>
            <a:endParaRPr/>
          </a:p>
          <a:p>
            <a:pPr indent="-406400" lvl="0" marL="457200" rtl="0" algn="l">
              <a:lnSpc>
                <a:spcPct val="115000"/>
              </a:lnSpc>
              <a:spcBef>
                <a:spcPts val="1000"/>
              </a:spcBef>
              <a:spcAft>
                <a:spcPts val="0"/>
              </a:spcAft>
              <a:buSzPts val="2800"/>
              <a:buFont typeface="Montserrat"/>
              <a:buChar char="-"/>
            </a:pPr>
            <a:r>
              <a:rPr lang="en-US"/>
              <a:t>Essential Land Variables</a:t>
            </a:r>
            <a:endParaRPr/>
          </a:p>
          <a:p>
            <a:pPr indent="-406400" lvl="0" marL="457200" rtl="0" algn="l">
              <a:lnSpc>
                <a:spcPct val="115000"/>
              </a:lnSpc>
              <a:spcBef>
                <a:spcPts val="1000"/>
              </a:spcBef>
              <a:spcAft>
                <a:spcPts val="0"/>
              </a:spcAft>
              <a:buSzPts val="2800"/>
              <a:buChar char="-"/>
            </a:pPr>
            <a:r>
              <a:rPr lang="en-US"/>
              <a:t>Essential Ocean Variables</a:t>
            </a:r>
            <a:endParaRPr/>
          </a:p>
          <a:p>
            <a:pPr indent="-406400" lvl="0" marL="457200" rtl="0" algn="l">
              <a:lnSpc>
                <a:spcPct val="115000"/>
              </a:lnSpc>
              <a:spcBef>
                <a:spcPts val="1000"/>
              </a:spcBef>
              <a:spcAft>
                <a:spcPts val="0"/>
              </a:spcAft>
              <a:buSzPts val="2800"/>
              <a:buFont typeface="Montserrat"/>
              <a:buChar char="-"/>
            </a:pPr>
            <a:r>
              <a:rPr lang="en-US"/>
              <a:t>Essential Water Variables</a:t>
            </a:r>
            <a:endParaRPr/>
          </a:p>
        </p:txBody>
      </p:sp>
      <p:sp>
        <p:nvSpPr>
          <p:cNvPr id="186" name="Google Shape;186;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Linkages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2023-02-28T07:51:07Z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bc3f0f1d-1f15-43e7-9366-b7bcc3e5abe4</vt:lpwstr>
  </property>
  <property fmtid="{D5CDD505-2E9C-101B-9397-08002B2CF9AE}" pid="8" name="MSIP_Label_3976fa30-1907-4356-8241-62ea5e1c0256_ContentBits">
    <vt:lpwstr>0</vt:lpwstr>
  </property>
</Properties>
</file>