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6bf1154d0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c6bf1154d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6bf1154d0_3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6bf1154d0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c47e71e2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6c47e71e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6bf1154d0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6bf1154d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568250" y="184300"/>
            <a:ext cx="91773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AFOLU Roadmap Actions &amp; Status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359000" y="3462875"/>
            <a:ext cx="4833000" cy="3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Ben Poulter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Frank-Martin Seifert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 Forest&amp;Biomass SG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176048" y="1097550"/>
            <a:ext cx="1072055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/>
              <a:t>Recommendation 6.a/6.b/6.c: consider how New Space Missions can support GHG inventories through improved AFOLU information: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take outputs of NSTT report to understand how best to cooperate in relevant areas – LSI-VC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None/>
            </a:pPr>
            <a:r>
              <a:t/>
            </a:r>
            <a:endParaRPr sz="1400">
              <a:solidFill>
                <a:srgbClr val="FF00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1800">
                <a:solidFill>
                  <a:schemeClr val="dk1"/>
                </a:solidFill>
              </a:rPr>
              <a:t>Recommendation 7 (see also Action 4.1): Ensure consistency of AFOLU and GHG RMs to support an integrated GHG+ inventory system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support ongoing discussions with WMO on design and implementation of G3W – GHG-TT Chair,  </a:t>
            </a:r>
            <a:r>
              <a:rPr lang="en-GB" sz="1400">
                <a:solidFill>
                  <a:srgbClr val="FF0000"/>
                </a:solidFill>
              </a:rPr>
              <a:t>LSI-VC F&amp;B SG </a:t>
            </a:r>
            <a:r>
              <a:rPr lang="en-GB" sz="1400">
                <a:solidFill>
                  <a:srgbClr val="FF0000"/>
                </a:solidFill>
              </a:rPr>
              <a:t>leads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Immediate Actions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76048" y="1097550"/>
            <a:ext cx="10720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/>
              <a:t>Action: CEOS Agencies invited to review and feedback on the </a:t>
            </a:r>
            <a:r>
              <a:rPr b="1" lang="en-GB" sz="1800"/>
              <a:t>AFOLU Roadmap Actions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GB" sz="1800"/>
              <a:t>Especially those with or planning the relevant missions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GB" sz="1800"/>
              <a:t>Do the actions support your mission planning/justification?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Team will reflect feedback in updated Actions ahead of SIT TW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A living document updated annually to reflect context/progress/requirements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Monitor progress on implementing the actions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/>
              <a:t>New JAXA Biomass Map project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63" y="1059325"/>
            <a:ext cx="10327327" cy="566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525522" y="1097550"/>
            <a:ext cx="62409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1600"/>
              <a:t>A</a:t>
            </a:r>
            <a:r>
              <a:rPr lang="en-GB" sz="1600"/>
              <a:t> framework for long-term coordination of agency programmes in support of the needs of society for Agriculture, Forestry and Other Land Use (AFOLU)-related information, with a particular focus on the needs and ambition cycle of the Global Stocktake of the 2015 Paris Climate Agreement.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1600"/>
              <a:t>A guiding vision for long-term space agency coordination around AFOLU. 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1600"/>
              <a:t>An effective means for communicating the intentions of CEOS 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1600"/>
              <a:t>Address basic observation continuity and necessary agency coordination to achieve goals of sustained land-imaging of land-use and land cover change and biomass estimates </a:t>
            </a:r>
            <a:endParaRPr sz="24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AFOLU Roadmap </a:t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525" y="1316074"/>
            <a:ext cx="3779176" cy="49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525517" y="1097550"/>
            <a:ext cx="1087820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AFOLU Roadmap approved by CEOS Plenary Nov 2023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Remaining task to develop </a:t>
            </a:r>
            <a:r>
              <a:rPr b="1" lang="en-GB" sz="2400"/>
              <a:t>a suite of actions deriving from the 7 Recommendations of the Roadmap</a:t>
            </a:r>
            <a:r>
              <a:rPr lang="en-GB" sz="2400"/>
              <a:t> (Plus a Recommendation 0 – ensuring data access)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High level initial actions are set out in slides below</a:t>
            </a:r>
            <a:endParaRPr sz="2400"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AFOLU Roadmap - Status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176050" y="1279125"/>
            <a:ext cx="120159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Above-Ground Biomass (AGB) - Laura Duncanson/Neha Hunka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Land Cover (LC) - Martin Herold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Wetlands and Mangroves - Ake Rosenqvist/Richard Lucas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Agriculture (supported through GEO-GLAM)</a:t>
            </a:r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 thematic AFOLU teams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176048" y="615029"/>
            <a:ext cx="10720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Actions across all Recommendations broadly fall into three categories: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Those pertaining to </a:t>
            </a:r>
            <a:r>
              <a:rPr b="1" lang="en-GB" sz="2000"/>
              <a:t>presently available data to support AFOLU procedures </a:t>
            </a:r>
            <a:r>
              <a:rPr lang="en-GB" sz="2000"/>
              <a:t>as in the 2006 IPCC Guidelines for National GHG Inventories vol.4, and their 2019 Refinement.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Actions to develop </a:t>
            </a:r>
            <a:r>
              <a:rPr b="1" lang="en-GB" sz="2000"/>
              <a:t>new or improved products</a:t>
            </a:r>
            <a:r>
              <a:rPr lang="en-GB" sz="2000"/>
              <a:t> that would allow more accurate and/or easier implementation of the Guidelines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Actions to </a:t>
            </a:r>
            <a:r>
              <a:rPr b="1" lang="en-GB" sz="2000"/>
              <a:t>facilitate greater interaction with the GHG Roadmap</a:t>
            </a:r>
            <a:r>
              <a:rPr lang="en-GB" sz="2000"/>
              <a:t> and hence improve characterisation of land management emissions through MVS based on satellite-based atmospheric inversions.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92" name="Google Shape;92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Classes of actions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176048" y="859779"/>
            <a:ext cx="1072055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Only Recommendations / Actions (R.a) requiring action now are reported here: not a compendium of all ongoing relevant work (for this refer to underlying spreadsheet of all current efforts).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Recommendation 0: ensure data access…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ACTION 0.3 develop relevant high-level products (initially AGB, consistent land cover) for easy use by Parties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  <a:p>
            <a:pPr indent="-4064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600">
                <a:solidFill>
                  <a:srgbClr val="FF0000"/>
                </a:solidFill>
              </a:rPr>
              <a:t>SIT 39 Action: Support work of 4 thematic AFOLU teams (AGB, Land Cover, Wetlands and Mangroves and Agriculture) in LSI-VC F&amp;B SG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98" name="Google Shape;98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Immediate Actions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176050" y="574050"/>
            <a:ext cx="114888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GB" sz="1800"/>
              <a:t>Recommendation 1: long term continuity of data…</a:t>
            </a:r>
            <a:endParaRPr sz="18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400">
                <a:solidFill>
                  <a:schemeClr val="dk1"/>
                </a:solidFill>
              </a:rPr>
              <a:t>Recommendation 1.a: Provide information and feedback on new missions for LUC and biomass e.g. BIOMASS, ALOS-4, NISAR&lt; Landsat Next, Sentinel 1&amp;2 NG. Support ongoing update of CEOS MIM database</a:t>
            </a:r>
            <a:endParaRPr sz="2600"/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All CEOS Members to maintain information flow on new mission characteristics through CEOS MIM database.</a:t>
            </a:r>
            <a:endParaRPr sz="22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400"/>
              <a:t>Recommendation 1.b harmonise efforts of to improve consistent long-term activity data, and biomass estimates in relation to  emission factors	</a:t>
            </a:r>
            <a:endParaRPr sz="2600"/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CEOS members to support ongoing research areas such as NASA GEDI/CMS, ESA CCI Biomass, JAXA Biomass </a:t>
            </a:r>
            <a:r>
              <a:rPr lang="en-GB" sz="1400">
                <a:solidFill>
                  <a:srgbClr val="FF0000"/>
                </a:solidFill>
              </a:rPr>
              <a:t>mapping</a:t>
            </a:r>
            <a:r>
              <a:rPr lang="en-GB" sz="1400">
                <a:solidFill>
                  <a:srgbClr val="FF0000"/>
                </a:solidFill>
              </a:rPr>
              <a:t> project</a:t>
            </a:r>
            <a:endParaRPr sz="22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❖"/>
            </a:pPr>
            <a:r>
              <a:rPr lang="en-GB" sz="1800"/>
              <a:t>Recommendation 2: ensure communications of use of EO data in UNFCCC reporting….</a:t>
            </a:r>
            <a:endParaRPr sz="30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600">
                <a:solidFill>
                  <a:schemeClr val="dk1"/>
                </a:solidFill>
              </a:rPr>
              <a:t>Recommendation 2.0: Support UNFCCC actions and lessons learned throughout GST process…</a:t>
            </a:r>
            <a:endParaRPr sz="2600"/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Ensure lessons learned from GST1 – SIT Chair</a:t>
            </a:r>
            <a:endParaRPr sz="22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600">
                <a:solidFill>
                  <a:schemeClr val="dk1"/>
                </a:solidFill>
              </a:rPr>
              <a:t>Recommendation 2.a:  Ensure dialogue with TSU on use of EO data in inventory guidelines…</a:t>
            </a:r>
            <a:endParaRPr sz="2600"/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report on status of progress with IPCC TFI, TSU  and RSO/SBSTA  (with WGClimate) – SIT Chair</a:t>
            </a:r>
            <a:endParaRPr sz="2200"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Immediate Actions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249625" y="1021350"/>
            <a:ext cx="11782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GB" sz="1800"/>
              <a:t>Recommendation 2.b: Best practice guidance on use of EO…</a:t>
            </a:r>
            <a:endParaRPr sz="30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600">
                <a:solidFill>
                  <a:srgbClr val="FF0000"/>
                </a:solidFill>
              </a:rPr>
              <a:t>Action:  Develop demonstration studies with individual country GHG and forest Inventory agencies, jointly with GFOI workshops – GFOI leads, CEOS LPV biomass co-leads, Silvacarbon – report at SIT</a:t>
            </a:r>
            <a:endParaRPr sz="1600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❖"/>
            </a:pPr>
            <a:r>
              <a:rPr lang="en-GB" sz="1800">
                <a:solidFill>
                  <a:schemeClr val="dk1"/>
                </a:solidFill>
              </a:rPr>
              <a:t>Recommendation 2.c: establish international cooperation on Forest Biomass Reference Measurement program</a:t>
            </a:r>
            <a:endParaRPr sz="30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600">
                <a:solidFill>
                  <a:srgbClr val="FF0000"/>
                </a:solidFill>
              </a:rPr>
              <a:t>Action: work with GFOI, GEO-TREES, MAAP and FRM4BIOMASS – AGB team., SIT Chair</a:t>
            </a:r>
            <a:endParaRPr sz="1200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❖"/>
            </a:pPr>
            <a:r>
              <a:rPr lang="en-GB" sz="1800">
                <a:solidFill>
                  <a:schemeClr val="dk1"/>
                </a:solidFill>
              </a:rPr>
              <a:t>Recommendation 2.d: align consistent terminology for forest biomass estimates and uncertainty</a:t>
            </a:r>
            <a:endParaRPr sz="30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600">
                <a:solidFill>
                  <a:srgbClr val="FF0000"/>
                </a:solidFill>
              </a:rPr>
              <a:t>Action: Implement expert meetings to improve country guidance on NFI and forest regrowth emissions and removals – GFOI team &amp;  AGB team</a:t>
            </a:r>
            <a:endParaRPr sz="26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❖"/>
            </a:pPr>
            <a:r>
              <a:rPr lang="en-GB" sz="1800">
                <a:solidFill>
                  <a:schemeClr val="dk1"/>
                </a:solidFill>
              </a:rPr>
              <a:t>Recommendation 2.e: improve traceability and consistency in land activity definitions</a:t>
            </a:r>
            <a:endParaRPr sz="30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GB" sz="1600">
                <a:solidFill>
                  <a:srgbClr val="FF0000"/>
                </a:solidFill>
              </a:rPr>
              <a:t>Action: undertake a concrete study on intercomparison of land activity definitions with those used in GHG inventories – LSI-VC, LC team. New initiative proposed at SIT</a:t>
            </a:r>
            <a:endParaRPr sz="2600"/>
          </a:p>
        </p:txBody>
      </p:sp>
      <p:sp>
        <p:nvSpPr>
          <p:cNvPr id="110" name="Google Shape;110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Immediate Actions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176048" y="639062"/>
            <a:ext cx="1072055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Recommendation 3.a: national inventory team training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invest in local training of inventory agencies, aligned between CEOS and GFOI Capacity Building – GFOI CB team, LSI-VC Forest and Biomass(F&amp;B)  SG Leads</a:t>
            </a:r>
            <a:endParaRPr sz="1600">
              <a:solidFill>
                <a:srgbClr val="FF00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1600">
                <a:solidFill>
                  <a:schemeClr val="dk1"/>
                </a:solidFill>
              </a:rPr>
              <a:t>Recommendation 4.a: develop guidance and datasets to compare bottom-up and top-down methods of emission estimates in cooperation with GHG TF, including through Amazonas 2024 campaign (ESA, INPE, NASA…)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GB" sz="1400">
                <a:solidFill>
                  <a:srgbClr val="FF0000"/>
                </a:solidFill>
              </a:rPr>
              <a:t>Action: work with GHG-TT, WMO G3W, EU CO2MVS, US-CMS, NIES (Japan) and others to ensure consistency  - GHG TT Chair, </a:t>
            </a:r>
            <a:r>
              <a:rPr lang="en-GB" sz="1400">
                <a:solidFill>
                  <a:srgbClr val="FF0000"/>
                </a:solidFill>
              </a:rPr>
              <a:t>LSI-VC F&amp;B SG</a:t>
            </a:r>
            <a:r>
              <a:rPr lang="en-GB" sz="1400">
                <a:solidFill>
                  <a:srgbClr val="FF0000"/>
                </a:solidFill>
              </a:rPr>
              <a:t> Leads.</a:t>
            </a:r>
            <a:endParaRPr sz="1400">
              <a:solidFill>
                <a:srgbClr val="FF00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1600">
                <a:solidFill>
                  <a:schemeClr val="dk1"/>
                </a:solidFill>
              </a:rPr>
              <a:t>Recommendation 5.a: Support activities to compare IPCC and FAO/LCCS land cover classes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demonstration studies locally and globally to intercompare broad IPCC land classes and more </a:t>
            </a:r>
            <a:r>
              <a:rPr lang="en-GB" sz="1400">
                <a:solidFill>
                  <a:srgbClr val="FF0000"/>
                </a:solidFill>
              </a:rPr>
              <a:t>detailed</a:t>
            </a:r>
            <a:r>
              <a:rPr lang="en-GB" sz="1400">
                <a:solidFill>
                  <a:srgbClr val="FF0000"/>
                </a:solidFill>
              </a:rPr>
              <a:t>  FAO/LCCS satellite -based classification – LSI-VC, </a:t>
            </a:r>
            <a:r>
              <a:rPr lang="en-GB" sz="1400">
                <a:solidFill>
                  <a:srgbClr val="FF0000"/>
                </a:solidFill>
              </a:rPr>
              <a:t>LSI-VC F&amp;B SG</a:t>
            </a:r>
            <a:endParaRPr sz="1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1600">
                <a:solidFill>
                  <a:schemeClr val="dk1"/>
                </a:solidFill>
              </a:rPr>
              <a:t>Recommendation 5.d: improve mapping of wetlands including managed/unmanaged stratification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GB" sz="1400">
                <a:solidFill>
                  <a:srgbClr val="FF0000"/>
                </a:solidFill>
              </a:rPr>
              <a:t>Action: support new wetlands mapping work (including Global Mangrove Watch) and ensure future missions take this into account -  JAXA, ESA lead</a:t>
            </a:r>
            <a:endParaRPr/>
          </a:p>
        </p:txBody>
      </p:sp>
      <p:sp>
        <p:nvSpPr>
          <p:cNvPr id="116" name="Google Shape;116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Immediate Actions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