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7BC3B37-F06E-49B7-B7F3-0A68F09B76A4}">
  <a:tblStyle styleId="{97BC3B37-F06E-49B7-B7F3-0A68F09B76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727f0b6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727f0b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c16ec53a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c16ec53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c16ec53a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c16ec53a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95505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100"/>
              <a:t>Existing &amp; Emerging Business Part 1 </a:t>
            </a:r>
            <a:endParaRPr sz="7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3600"/>
              <a:t>Introduction</a:t>
            </a:r>
            <a:endParaRPr i="1" sz="3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7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3600"/>
              <a:t>Session 3: </a:t>
            </a:r>
            <a:endParaRPr i="1"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 SIT Chair Team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Session 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-39 2024, Tokyo,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- 11th April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24233" y="1177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CEOS Chair Biodiversity Priority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Present findings from CEOS consultations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Show progress on external stakeholder engagement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1" lang="en-GB" sz="2000"/>
              <a:t>Discussion: Pitch initial CEOS Chair thoughts on future of Biodiversity + CEOS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Ecosystem Extent Task Team Demonstrators 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Update on Demonstrator activities, findings, achievements so far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Plan through to Plenary and discuss any review extra support needed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COAST Virtual Constellation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Review Virtual Constellation Full Proposal, Terms of Reference, Implementation Plan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1" lang="en-GB" sz="2000"/>
              <a:t>Decision: Transition of COAST AHT to a Virtual Constellation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GEOGLAM Agricultural Observation Requirements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Review proposal for CEOS Agency support for operational agricultural monitoring and food security needs</a:t>
            </a:r>
            <a:endParaRPr sz="2000"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 &amp; Contents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Session: Agenda Items</a:t>
            </a:r>
            <a:endParaRPr/>
          </a:p>
        </p:txBody>
      </p:sp>
      <p:graphicFrame>
        <p:nvGraphicFramePr>
          <p:cNvPr id="79" name="Google Shape;79;p9"/>
          <p:cNvGraphicFramePr/>
          <p:nvPr/>
        </p:nvGraphicFramePr>
        <p:xfrm>
          <a:off x="1533475" y="1202625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{97BC3B37-F06E-49B7-B7F3-0A68F09B76A4}</a:tableStyleId>
              </a:tblPr>
              <a:tblGrid>
                <a:gridCol w="689450"/>
                <a:gridCol w="6509175"/>
                <a:gridCol w="1926400"/>
              </a:tblGrid>
              <a:tr h="3259425">
                <a:tc>
                  <a:txBody>
                    <a:bodyPr/>
                    <a:lstStyle/>
                    <a:p>
                      <a:pPr indent="0" lvl="0" marL="56514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3.1</a:t>
                      </a:r>
                      <a:endParaRPr b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62864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CEOS Chair Biodiversity Priority </a:t>
                      </a:r>
                      <a:r>
                        <a:rPr i="1" lang="en-GB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[for discussion]</a:t>
                      </a:r>
                      <a:endParaRPr i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62864" rtl="0" algn="l">
                        <a:lnSpc>
                          <a:spcPct val="96666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Eric Laliberte (CSA, CEOS Chair)</a:t>
                      </a:r>
                      <a:endParaRPr i="1"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15900" lvl="0" marL="360000" marR="3352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Findings related to CEOS-internal organisational aspects from consultations with CEOS Agencies, Working Groups, and Virtual Constellations.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15900" lvl="0" marL="360000" marR="74930" rtl="0" algn="l">
                        <a:lnSpc>
                          <a:spcPct val="1008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Engagement with external stakeholders, UN Convention on Biological Diversity (CBD) Secretariat, GEO Biodiversity Observation Network (BON), and plans for a joint workshop (dates TBA): </a:t>
                      </a:r>
                      <a:r>
                        <a:rPr i="1"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“Trilateral Collaboration between UN CBD, GEO BON &amp; CEOS”.</a:t>
                      </a:r>
                      <a:endParaRPr i="1"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15900" lvl="0" marL="360000" rtl="0" algn="l">
                        <a:lnSpc>
                          <a:spcPct val="995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Headline outcomes of the April 9 side meeting.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15900" lvl="0" marL="360000" marR="812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 u="sng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Discussion:</a:t>
                      </a: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Reactions of CEOS Principals to initial proposals from the CEOS Chair regarding the future of biodiversity in CEOS – including organisational aspects.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62864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 min</a:t>
                      </a:r>
                      <a:endParaRPr i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5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62864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 min</a:t>
                      </a:r>
                      <a:endParaRPr i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</a:tr>
              <a:tr h="982025">
                <a:tc>
                  <a:txBody>
                    <a:bodyPr/>
                    <a:lstStyle/>
                    <a:p>
                      <a:pPr indent="0" lvl="0" marL="56514" rtl="0" algn="l">
                        <a:spcBef>
                          <a:spcPts val="5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3.2</a:t>
                      </a:r>
                      <a:endParaRPr b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62864" rtl="0" algn="l">
                        <a:spcBef>
                          <a:spcPts val="5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Ecosystem Extent Task Team Demonstrators </a:t>
                      </a:r>
                      <a:r>
                        <a:rPr i="1" lang="en-GB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[for discussion]</a:t>
                      </a:r>
                      <a:endParaRPr i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62864" rtl="0" algn="l">
                        <a:lnSpc>
                          <a:spcPct val="101666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Gary Geller (NASA/JPL, CEOS Ecosystem Extent Task Team Co-Lead) on behalf of Demonstrator Leads: Jason Duffe (Environment Canada), Shaun </a:t>
                      </a:r>
                      <a:endParaRPr i="1"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62864" rtl="0" algn="l">
                        <a:lnSpc>
                          <a:spcPct val="101666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Levick (CSIRO), Sandra Luque (INRAE/CNES)</a:t>
                      </a:r>
                      <a:endParaRPr i="1"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15900" lvl="0" marL="360000" marR="812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mbria"/>
                        <a:buChar char="➢"/>
                      </a:pPr>
                      <a:r>
                        <a:rPr i="1"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Progress update</a:t>
                      </a:r>
                      <a:endParaRPr i="1"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15900" lvl="0" marL="360000" marR="8128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mbria"/>
                        <a:buChar char="➢"/>
                      </a:pPr>
                      <a:r>
                        <a:rPr i="1" lang="en-GB" sz="1600" u="sng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Discussion:</a:t>
                      </a:r>
                      <a:r>
                        <a:rPr i="1"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Additional requests of CEOS Agencies and Principals</a:t>
                      </a:r>
                      <a:endParaRPr i="1"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62864" rtl="0" algn="l">
                        <a:spcBef>
                          <a:spcPts val="5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 min</a:t>
                      </a:r>
                      <a:endParaRPr i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5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5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5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62864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 min</a:t>
                      </a:r>
                      <a:endParaRPr i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Session: Agenda Items</a:t>
            </a:r>
            <a:endParaRPr/>
          </a:p>
        </p:txBody>
      </p:sp>
      <p:graphicFrame>
        <p:nvGraphicFramePr>
          <p:cNvPr id="85" name="Google Shape;85;p10"/>
          <p:cNvGraphicFramePr/>
          <p:nvPr/>
        </p:nvGraphicFramePr>
        <p:xfrm>
          <a:off x="1189975" y="154425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{97BC3B37-F06E-49B7-B7F3-0A68F09B76A4}</a:tableStyleId>
              </a:tblPr>
              <a:tblGrid>
                <a:gridCol w="699950"/>
                <a:gridCol w="6608475"/>
                <a:gridCol w="1955775"/>
              </a:tblGrid>
              <a:tr h="1230275">
                <a:tc>
                  <a:txBody>
                    <a:bodyPr/>
                    <a:lstStyle/>
                    <a:p>
                      <a:pPr indent="0" lvl="0" marL="56514" rtl="0" algn="l">
                        <a:spcBef>
                          <a:spcPts val="4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3.3</a:t>
                      </a:r>
                      <a:endParaRPr b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62864" rtl="0" algn="l">
                        <a:spcBef>
                          <a:spcPts val="4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COAST Virtual Constellation </a:t>
                      </a:r>
                      <a:r>
                        <a:rPr i="1" lang="en-GB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[for decision]</a:t>
                      </a:r>
                      <a:endParaRPr i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62864" rtl="0" algn="l">
                        <a:lnSpc>
                          <a:spcPct val="96666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Paul DiGiacomo (NOAA, COAST Co-Lead)</a:t>
                      </a:r>
                      <a:endParaRPr i="1"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196850" lvl="0" marL="360000" rtl="0" algn="l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Terms of Reference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19685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Implementation Plan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19685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Full Proposal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196850" lvl="0" marL="360000" rtl="0" algn="l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 u="sng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Discussion:</a:t>
                      </a: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Potential COAST Virtual Constellation decisions and next steps.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62864" rtl="0" algn="l">
                        <a:spcBef>
                          <a:spcPts val="48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 min</a:t>
                      </a:r>
                      <a:endParaRPr i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62864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5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 min</a:t>
                      </a:r>
                      <a:endParaRPr i="1" sz="15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62864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5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 min</a:t>
                      </a:r>
                      <a:endParaRPr i="1" sz="15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</a:tr>
              <a:tr h="1517025">
                <a:tc>
                  <a:txBody>
                    <a:bodyPr/>
                    <a:lstStyle/>
                    <a:p>
                      <a:pPr indent="0" lvl="0" marL="56514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3.4</a:t>
                      </a:r>
                      <a:endParaRPr b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62864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GEOGLAM Agricultural Observation Requirements </a:t>
                      </a:r>
                      <a:r>
                        <a:rPr i="1" lang="en-GB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[for discussion]</a:t>
                      </a:r>
                      <a:endParaRPr i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62864" rtl="0" algn="l">
                        <a:lnSpc>
                          <a:spcPct val="96666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Alyssa Whitcraft (LSI-VC GEOGLAM Subgroup)</a:t>
                      </a:r>
                      <a:endParaRPr i="1"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191601" lvl="0" marL="360000" rtl="0" algn="l">
                        <a:lnSpc>
                          <a:spcPct val="10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GEOGLAM and Essential Agriculture Variables update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191601" lvl="0" marL="360000" marR="393700" rtl="0" algn="l">
                        <a:lnSpc>
                          <a:spcPct val="9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Preliminary proposal for CEOS Agency support for operational agricultural monitoring and food security needs.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191601" lvl="0" marL="360000" marR="26416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Request: Additional CEOS Agency support for LSI-VC GEOGLAM subgroup to formulate and action a CEOS response to agriculture needs.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191601" lvl="0" marL="360000" rtl="0" algn="l">
                        <a:lnSpc>
                          <a:spcPct val="1045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mbria"/>
                        <a:buChar char="➢"/>
                      </a:pPr>
                      <a:r>
                        <a:rPr lang="en-GB" sz="1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Discussion</a:t>
                      </a: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62864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7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 min</a:t>
                      </a:r>
                      <a:endParaRPr i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62864" rtl="0" algn="l">
                        <a:spcBef>
                          <a:spcPts val="87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 min</a:t>
                      </a:r>
                      <a:endParaRPr i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