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b727f0b64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b727f0b6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c48b2803e9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c48b2803e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48b2803e9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c48b2803e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c48b2803e9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c48b2803e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c48b2803e9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c48b2803e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48b2803e9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c48b2803e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c48b2803e9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c48b2803e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5" Type="http://schemas.openxmlformats.org/officeDocument/2006/relationships/image" Target="../media/image8.png"/><Relationship Id="rId6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eos.org/observations/documents/CEOS_CGMS_GHG_Constellation_Roadmap_V2.3_cleaned.pdf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1" y="175950"/>
            <a:ext cx="76560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>
                <a:latin typeface="Montserrat"/>
                <a:ea typeface="Montserrat"/>
                <a:cs typeface="Montserrat"/>
                <a:sym typeface="Montserrat"/>
              </a:rPr>
              <a:t>SIT-3</a:t>
            </a:r>
            <a:r>
              <a:rPr lang="en-GB" sz="7500"/>
              <a:t>9</a:t>
            </a:r>
            <a:r>
              <a:rPr lang="en-GB" sz="7500">
                <a:latin typeface="Montserrat"/>
                <a:ea typeface="Montserrat"/>
                <a:cs typeface="Montserrat"/>
                <a:sym typeface="Montserrat"/>
              </a:rPr>
              <a:t> 202</a:t>
            </a:r>
            <a:r>
              <a:rPr lang="en-GB" sz="7500"/>
              <a:t>4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/>
              <a:t>Day 2 Objectives &amp; Agenda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Osamu Ochiai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JAXA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#5.2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-39 2024, Tokyo, Japan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10th - 11th April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idx="1" type="body"/>
          </p:nvPr>
        </p:nvSpPr>
        <p:spPr>
          <a:xfrm>
            <a:off x="324225" y="1146124"/>
            <a:ext cx="11495400" cy="507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❖"/>
            </a:pPr>
            <a:r>
              <a:rPr b="1" lang="en-GB" sz="2000"/>
              <a:t>Objectives: </a:t>
            </a:r>
            <a:r>
              <a:rPr lang="en-GB" sz="2000"/>
              <a:t>Advance existing and emerging business across the CEOS structure.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❖"/>
            </a:pPr>
            <a:r>
              <a:rPr b="1" lang="en-GB" sz="2000"/>
              <a:t>Session Discussion Points: </a:t>
            </a:r>
            <a:endParaRPr sz="20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 sz="1800"/>
              <a:t>ESA PolInSAR workshop recommendations 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 sz="1800"/>
              <a:t>Precipitation CEOS-ARD Product Family Specification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 sz="1800"/>
              <a:t>CEOS-ARD Strategy 2024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 sz="1800"/>
              <a:t>Virtual Constellations report from SIT Chair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 sz="1800"/>
              <a:t>WMO update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 sz="1800"/>
              <a:t>CEOS interactions with the commercial and ‘New Space’ sector. </a:t>
            </a:r>
            <a:endParaRPr sz="1800"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b="1" lang="en-GB" sz="1800"/>
              <a:t>Session Decision Points:</a:t>
            </a:r>
            <a:endParaRPr b="1"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 sz="1800"/>
              <a:t>New Precipitation Virtual Constellation (P-VC) Terms of Reference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/>
              <a:t>Session 6: Existing &amp; Emerging Business II</a:t>
            </a:r>
            <a:endParaRPr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Session 6: Agenda Items</a:t>
            </a:r>
            <a:endParaRPr/>
          </a:p>
        </p:txBody>
      </p:sp>
      <p:pic>
        <p:nvPicPr>
          <p:cNvPr id="79" name="Google Shape;7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6450" y="1082389"/>
            <a:ext cx="5815565" cy="5598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idx="1" type="body"/>
          </p:nvPr>
        </p:nvSpPr>
        <p:spPr>
          <a:xfrm>
            <a:off x="324225" y="1070975"/>
            <a:ext cx="11495400" cy="540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❖"/>
            </a:pPr>
            <a:r>
              <a:rPr b="1" lang="en-GB" sz="1500"/>
              <a:t>Objectives:</a:t>
            </a:r>
            <a:endParaRPr b="1" sz="15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GB" sz="1500"/>
              <a:t>WMO Global Greenhouse Gas Watch (G3W) initiative</a:t>
            </a:r>
            <a:endParaRPr sz="1500"/>
          </a:p>
          <a:p>
            <a:pPr indent="-3238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o"/>
            </a:pPr>
            <a:r>
              <a:rPr lang="en-GB" sz="1500"/>
              <a:t>Identify collaboration </a:t>
            </a:r>
            <a:r>
              <a:rPr lang="en-GB" sz="1500"/>
              <a:t>opportunities</a:t>
            </a:r>
            <a:r>
              <a:rPr lang="en-GB" sz="1500"/>
              <a:t> for CEOS</a:t>
            </a:r>
            <a:endParaRPr sz="1500"/>
          </a:p>
          <a:p>
            <a:pPr indent="-3238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o"/>
            </a:pPr>
            <a:r>
              <a:rPr lang="en-GB" sz="1500"/>
              <a:t>Reflection in </a:t>
            </a:r>
            <a:r>
              <a:rPr lang="en-GB" sz="1500" u="sng">
                <a:solidFill>
                  <a:schemeClr val="hlink"/>
                </a:solidFill>
                <a:hlinkClick r:id="rId3"/>
              </a:rPr>
              <a:t>CEOS Greenhouse Gas (GHG) Roadmap (2020)</a:t>
            </a:r>
            <a:r>
              <a:rPr lang="en-GB" sz="1500"/>
              <a:t>.</a:t>
            </a:r>
            <a:endParaRPr sz="15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GB" sz="1500"/>
              <a:t>Agree changes needed to CEOS GHG Roadmap in 2024 + actions.</a:t>
            </a:r>
            <a:endParaRPr sz="15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GB" sz="1500"/>
              <a:t>CEOS Agency GHG observation continuity and data supply to GST2 timeframe (2028).</a:t>
            </a:r>
            <a:endParaRPr sz="15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GB" sz="1500"/>
              <a:t>Discuss best practices and standards for measurement of GHGs from space</a:t>
            </a:r>
            <a:endParaRPr sz="1500"/>
          </a:p>
          <a:p>
            <a:pPr indent="-3238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o"/>
            </a:pPr>
            <a:r>
              <a:rPr lang="en-GB" sz="1500"/>
              <a:t>Get consensus on coordination and goals for CEOS.</a:t>
            </a:r>
            <a:endParaRPr sz="15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GB" sz="1500"/>
              <a:t>Discuss way forward for CEOS-IMEO.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b="1" sz="1350"/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❖"/>
            </a:pPr>
            <a:r>
              <a:rPr b="1" lang="en-GB" sz="1500"/>
              <a:t>Session Discussion Points:</a:t>
            </a:r>
            <a:endParaRPr b="1" sz="15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▪"/>
            </a:pPr>
            <a:r>
              <a:rPr lang="en-GB" sz="1500"/>
              <a:t>CEOS Agency GHG activities and collective roadmap</a:t>
            </a:r>
            <a:endParaRPr sz="15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▪"/>
            </a:pPr>
            <a:r>
              <a:rPr lang="en-GB" sz="1500"/>
              <a:t>Opportunities with partners WMO and IMEO.</a:t>
            </a:r>
            <a:endParaRPr sz="15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▪"/>
            </a:pPr>
            <a:r>
              <a:rPr lang="en-GB" sz="1500"/>
              <a:t>Way forward towards GST2 (2028).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b="1" sz="1350"/>
          </a:p>
          <a:p>
            <a:pPr indent="-323850" lvl="0" marL="4572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1500"/>
              <a:buFont typeface="Arial"/>
              <a:buChar char="❖"/>
            </a:pPr>
            <a:r>
              <a:rPr b="1" lang="en-GB" sz="1500"/>
              <a:t>Session Decision Points:</a:t>
            </a:r>
            <a:endParaRPr b="1" sz="15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▪"/>
            </a:pPr>
            <a:r>
              <a:rPr lang="en-GB" sz="1500"/>
              <a:t>Actions to update the CEOS GHG Roadmap for the 2024 CEOS Plenary.</a:t>
            </a:r>
            <a:endParaRPr sz="15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▪"/>
            </a:pPr>
            <a:r>
              <a:rPr lang="en-GB" sz="1500"/>
              <a:t>Actions to further develop the CEOS-IMEO relationship.</a:t>
            </a:r>
            <a:endParaRPr sz="15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▪"/>
            </a:pPr>
            <a:r>
              <a:rPr lang="en-GB" sz="1500"/>
              <a:t>Actions to ensure consistency across the measurement standards efforts.</a:t>
            </a:r>
            <a:endParaRPr sz="15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▪"/>
            </a:pPr>
            <a:r>
              <a:rPr lang="en-GB" sz="1500"/>
              <a:t>Way forward on a GST2 target for public space agencies.</a:t>
            </a:r>
            <a:endParaRPr sz="15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▪"/>
            </a:pPr>
            <a:r>
              <a:rPr lang="en-GB" sz="1500"/>
              <a:t>Actions for CEOS-WMO cooperation on G3W and more.</a:t>
            </a:r>
            <a:endParaRPr sz="2900"/>
          </a:p>
        </p:txBody>
      </p:sp>
      <p:sp>
        <p:nvSpPr>
          <p:cNvPr id="85" name="Google Shape;85;p10"/>
          <p:cNvSpPr txBox="1"/>
          <p:nvPr>
            <p:ph type="title"/>
          </p:nvPr>
        </p:nvSpPr>
        <p:spPr>
          <a:xfrm>
            <a:off x="176050" y="175950"/>
            <a:ext cx="10004400" cy="60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Session 7: Greenhouse Gas Observations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Session 7: Agenda Items</a:t>
            </a:r>
            <a:endParaRPr/>
          </a:p>
        </p:txBody>
      </p:sp>
      <p:pic>
        <p:nvPicPr>
          <p:cNvPr id="91" name="Google Shape;9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025" y="1107439"/>
            <a:ext cx="10229850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S</a:t>
            </a:r>
            <a:r>
              <a:rPr lang="en-GB"/>
              <a:t>ession 7: Agenda Items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4425" y="1032314"/>
            <a:ext cx="5807129" cy="5598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idx="1" type="body"/>
          </p:nvPr>
        </p:nvSpPr>
        <p:spPr>
          <a:xfrm>
            <a:off x="324225" y="1558525"/>
            <a:ext cx="118677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❖"/>
            </a:pPr>
            <a:r>
              <a:rPr b="1" lang="en-GB" sz="2000"/>
              <a:t>Objectives:</a:t>
            </a:r>
            <a:endParaRPr b="1" sz="2000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Review discussions and next steps from SIT-39. </a:t>
            </a:r>
            <a:endParaRPr sz="20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marR="27482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❖"/>
            </a:pPr>
            <a:r>
              <a:rPr b="1" lang="en-GB" sz="2000"/>
              <a:t>Session Discussion Points:</a:t>
            </a:r>
            <a:endParaRPr b="1" sz="2000"/>
          </a:p>
          <a:p>
            <a:pPr indent="-355600" lvl="1" marL="914400" marR="27482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▪"/>
            </a:pPr>
            <a:r>
              <a:rPr lang="en-GB" sz="2000"/>
              <a:t>Next steps on the Aquatic Carbon Roadmap.</a:t>
            </a:r>
            <a:endParaRPr sz="2000"/>
          </a:p>
          <a:p>
            <a:pPr indent="-355600" lvl="1" marL="914400" marR="2505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▪"/>
            </a:pPr>
            <a:r>
              <a:rPr lang="en-GB" sz="2000"/>
              <a:t>CEOS communications – 40th anniversary of CEOS.</a:t>
            </a:r>
            <a:endParaRPr sz="2000"/>
          </a:p>
          <a:p>
            <a:pPr indent="-355600" lvl="1" marL="914400" marR="7005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▪"/>
            </a:pPr>
            <a:r>
              <a:rPr lang="en-GB" sz="2000"/>
              <a:t>CEOS and International Coordination Group for Spaceborne Synthetic Aperture Radar (ICGS-SAR)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85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b="1" lang="en-GB" sz="2000"/>
              <a:t>Session Decision Points:</a:t>
            </a:r>
            <a:endParaRPr b="1" sz="2000"/>
          </a:p>
          <a:p>
            <a:pPr indent="-34607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Char char="▪"/>
            </a:pPr>
            <a:r>
              <a:rPr lang="en-GB" sz="2000"/>
              <a:t>Support requests for the CEOS Aquatic Carbon Roadmap.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3"/>
          <p:cNvSpPr txBox="1"/>
          <p:nvPr>
            <p:ph type="title"/>
          </p:nvPr>
        </p:nvSpPr>
        <p:spPr>
          <a:xfrm>
            <a:off x="176050" y="175950"/>
            <a:ext cx="99732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/>
              <a:t>Session 8: Other Business and Wrap-Up</a:t>
            </a:r>
            <a:endParaRPr sz="3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Session 8: Agenda Items</a:t>
            </a:r>
            <a:endParaRPr/>
          </a:p>
        </p:txBody>
      </p: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2373" y="1098262"/>
            <a:ext cx="5781675" cy="5583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