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6858000" cx="12192000"/>
  <p:notesSz cx="6858000" cy="9144000"/>
  <p:embeddedFontLst>
    <p:embeddedFont>
      <p:font typeface="Montserrat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E14BA54-FB0A-4A31-8344-08A2CC1E6804}">
  <a:tblStyle styleId="{2E14BA54-FB0A-4A31-8344-08A2CC1E680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bold.fntdata"/><Relationship Id="rId10" Type="http://schemas.openxmlformats.org/officeDocument/2006/relationships/font" Target="fonts/Montserrat-regular.fntdata"/><Relationship Id="rId13" Type="http://schemas.openxmlformats.org/officeDocument/2006/relationships/font" Target="fonts/Montserrat-boldItalic.fntdata"/><Relationship Id="rId12" Type="http://schemas.openxmlformats.org/officeDocument/2006/relationships/font" Target="fonts/Montserrat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bb727f0b64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bb727f0b6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c43467680d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c43467680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c43467680d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c43467680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5.jpg"/><Relationship Id="rId4" Type="http://schemas.openxmlformats.org/officeDocument/2006/relationships/image" Target="../media/image8.jp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10-11 April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10-11 April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10-11 April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10-11 April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50" y="175950"/>
            <a:ext cx="98580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0"/>
              <a:t>Existing &amp; Emerging Business Part 2 </a:t>
            </a:r>
            <a:endParaRPr sz="7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GB" sz="3500"/>
              <a:t>Introduction</a:t>
            </a:r>
            <a:endParaRPr i="1" sz="3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sz="7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i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JAXA SIT Chair Team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Session 6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-39 2024, Tokyo, Japan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10th - 11th April 2024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/>
              <a:t>Progress existing and emerging business across the CEOS structure</a:t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Virtual Constellation/Working Group Issues &amp; Discussions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WMO Update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Commercial</a:t>
            </a:r>
            <a:r>
              <a:rPr lang="en-GB"/>
              <a:t> Sector Issues</a:t>
            </a:r>
            <a:endParaRPr/>
          </a:p>
        </p:txBody>
      </p:sp>
      <p:sp>
        <p:nvSpPr>
          <p:cNvPr id="73" name="Google Shape;73;p8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Objectives &amp; Contents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Session 6 Agenda Items</a:t>
            </a:r>
            <a:endParaRPr/>
          </a:p>
        </p:txBody>
      </p:sp>
      <p:graphicFrame>
        <p:nvGraphicFramePr>
          <p:cNvPr id="79" name="Google Shape;79;p9"/>
          <p:cNvGraphicFramePr/>
          <p:nvPr/>
        </p:nvGraphicFramePr>
        <p:xfrm>
          <a:off x="1533475" y="1202625"/>
          <a:ext cx="3000000" cy="3000000"/>
        </p:xfrm>
        <a:graphic>
          <a:graphicData uri="http://schemas.openxmlformats.org/drawingml/2006/table">
            <a:tbl>
              <a:tblPr bandCol="1" bandRow="1">
                <a:noFill/>
                <a:tableStyleId>{2E14BA54-FB0A-4A31-8344-08A2CC1E6804}</a:tableStyleId>
              </a:tblPr>
              <a:tblGrid>
                <a:gridCol w="689450"/>
                <a:gridCol w="6711625"/>
                <a:gridCol w="1723950"/>
              </a:tblGrid>
              <a:tr h="1019825">
                <a:tc>
                  <a:txBody>
                    <a:bodyPr/>
                    <a:lstStyle/>
                    <a:p>
                      <a:pPr indent="0" lvl="0" marL="56514" rtl="0" algn="l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6.1</a:t>
                      </a:r>
                      <a:endParaRPr b="1" sz="19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5">
                  <a:txBody>
                    <a:bodyPr/>
                    <a:lstStyle/>
                    <a:p>
                      <a:pPr indent="0" lvl="0" marL="59689" rtl="0" algn="l">
                        <a:lnSpc>
                          <a:spcPct val="10375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Virtual Constellation/Working Group Issues &amp; Discussions </a:t>
                      </a:r>
                      <a:r>
                        <a:rPr i="1" lang="en-GB" sz="16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[for decision &amp; information]</a:t>
                      </a:r>
                      <a:endParaRPr i="1" sz="16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59689" rtl="0" algn="l">
                        <a:lnSpc>
                          <a:spcPct val="96666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Various</a:t>
                      </a:r>
                      <a:endParaRPr i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294299" lvl="0" marL="540000" rtl="0" algn="l">
                        <a:lnSpc>
                          <a:spcPct val="1045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Cambria"/>
                        <a:buChar char="➢"/>
                      </a:pPr>
                      <a:r>
                        <a:rPr lang="en-GB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Precipitation Virtual Constellation (P-VC) (Chris Kidd, NASA)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295275" lvl="1" marL="719999" rtl="0" algn="l">
                        <a:lnSpc>
                          <a:spcPct val="96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Cambria"/>
                        <a:buChar char="○"/>
                      </a:pPr>
                      <a:r>
                        <a:rPr lang="en-GB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Updated P-VC Terms of Reference </a:t>
                      </a:r>
                      <a:r>
                        <a:rPr i="1" lang="en-GB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(For Decision)</a:t>
                      </a:r>
                      <a:endParaRPr i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295275" lvl="1" marL="719999" marR="241300" rtl="0" algn="l">
                        <a:lnSpc>
                          <a:spcPct val="101666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SzPts val="1800"/>
                        <a:buFont typeface="Cambria"/>
                        <a:buChar char="○"/>
                      </a:pPr>
                      <a:r>
                        <a:rPr lang="en-GB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Overview of the first precipitation CEOS-ARD Product Family Specifications and the drivers for its development </a:t>
                      </a:r>
                      <a:r>
                        <a:rPr i="1" lang="en-GB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(For Information)</a:t>
                      </a:r>
                      <a:endParaRPr i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294299" lvl="0" marL="540000" marR="154940" rtl="0" algn="l">
                        <a:lnSpc>
                          <a:spcPct val="9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Cambria"/>
                        <a:buChar char="➢"/>
                      </a:pPr>
                      <a:r>
                        <a:rPr lang="en-GB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Land Surface Imaging Virtual Constellation (LSI-VC): ESA PolInSAR recommendations (Steve Labahn, LSI-VC Co-Lead) </a:t>
                      </a:r>
                      <a:r>
                        <a:rPr i="1" lang="en-GB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(For Information)</a:t>
                      </a:r>
                      <a:endParaRPr i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294299" lvl="0" marL="540000" rtl="0" algn="l">
                        <a:lnSpc>
                          <a:spcPct val="10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Cambria"/>
                        <a:buChar char="➢"/>
                      </a:pPr>
                      <a:r>
                        <a:rPr lang="en-GB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CEOS-ARD Strategy 2024 (Steve Labahn, LSI-VC for Ferran Gascon, ESA, CEOS-ARD Oversight Group Lead) </a:t>
                      </a:r>
                      <a:r>
                        <a:rPr i="1" lang="en-GB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(For Information)</a:t>
                      </a:r>
                      <a:endParaRPr i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294299" lvl="0" marL="540000" marR="91440" rtl="0" algn="l">
                        <a:lnSpc>
                          <a:spcPct val="9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Cambria"/>
                        <a:buChar char="➢"/>
                      </a:pPr>
                      <a:r>
                        <a:rPr lang="en-GB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Recap of other Virtual Constellation issues (Osamu Ochiai, JAXA, SIT Chair Team)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295275" lvl="1" marL="719999" rtl="0" algn="l">
                        <a:spcBef>
                          <a:spcPts val="20"/>
                        </a:spcBef>
                        <a:spcAft>
                          <a:spcPts val="0"/>
                        </a:spcAft>
                        <a:buSzPts val="1800"/>
                        <a:buFont typeface="Cambria"/>
                        <a:buChar char="○"/>
                      </a:pPr>
                      <a:r>
                        <a:rPr lang="en-GB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Ocean Surface Topography (OST-VC) leadership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2864" rtl="0" algn="l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9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45 min</a:t>
                      </a:r>
                      <a:endParaRPr i="1" sz="19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82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5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62864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6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15 min</a:t>
                      </a:r>
                      <a:endParaRPr i="1" sz="16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4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62864" rtl="0" algn="l">
                        <a:spcBef>
                          <a:spcPts val="51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6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10 min</a:t>
                      </a:r>
                      <a:endParaRPr i="1" sz="16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55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62864" rtl="0" algn="l">
                        <a:spcBef>
                          <a:spcPts val="51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6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10 min</a:t>
                      </a:r>
                      <a:endParaRPr i="1" sz="16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4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62864" rtl="0" algn="l">
                        <a:spcBef>
                          <a:spcPts val="51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6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10 min</a:t>
                      </a:r>
                      <a:endParaRPr i="1" sz="16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Session 6 Agenda Items</a:t>
            </a:r>
            <a:endParaRPr/>
          </a:p>
        </p:txBody>
      </p:sp>
      <p:graphicFrame>
        <p:nvGraphicFramePr>
          <p:cNvPr id="85" name="Google Shape;85;p10"/>
          <p:cNvGraphicFramePr/>
          <p:nvPr/>
        </p:nvGraphicFramePr>
        <p:xfrm>
          <a:off x="818600" y="1240600"/>
          <a:ext cx="3000000" cy="3000000"/>
        </p:xfrm>
        <a:graphic>
          <a:graphicData uri="http://schemas.openxmlformats.org/drawingml/2006/table">
            <a:tbl>
              <a:tblPr bandCol="1" bandRow="1">
                <a:noFill/>
                <a:tableStyleId>{2E14BA54-FB0A-4A31-8344-08A2CC1E6804}</a:tableStyleId>
              </a:tblPr>
              <a:tblGrid>
                <a:gridCol w="785050"/>
                <a:gridCol w="7411750"/>
                <a:gridCol w="2193525"/>
              </a:tblGrid>
              <a:tr h="1587125">
                <a:tc>
                  <a:txBody>
                    <a:bodyPr/>
                    <a:lstStyle/>
                    <a:p>
                      <a:pPr indent="0" lvl="0" marL="56514" rtl="0" algn="l">
                        <a:spcBef>
                          <a:spcPts val="51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6.2</a:t>
                      </a:r>
                      <a:endParaRPr b="1" sz="17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9689" rtl="0" algn="l">
                        <a:spcBef>
                          <a:spcPts val="51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WMO Update </a:t>
                      </a:r>
                      <a:r>
                        <a:rPr i="1" lang="en-GB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[for discussion]</a:t>
                      </a:r>
                      <a:endParaRPr i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59689" rtl="0" algn="l">
                        <a:lnSpc>
                          <a:spcPct val="96666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6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Natalia Donoho (WMO)</a:t>
                      </a:r>
                      <a:endParaRPr i="1" sz="16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187325" lvl="0" marL="360000" marR="410844" rtl="0" algn="l">
                        <a:lnSpc>
                          <a:spcPct val="96666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SzPts val="1600"/>
                        <a:buFont typeface="Cambria"/>
                        <a:buChar char="➢"/>
                      </a:pPr>
                      <a:r>
                        <a:rPr lang="en-GB" sz="16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15th Session of Consultative Meetings on High-Level Policy on Satellite Matters (CM-15, February 2024) meeting outcomes</a:t>
                      </a:r>
                      <a:endParaRPr sz="16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187325" lvl="0" marL="360000" rtl="0" algn="l">
                        <a:lnSpc>
                          <a:spcPct val="10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Cambria"/>
                        <a:buChar char="➢"/>
                      </a:pPr>
                      <a:r>
                        <a:rPr lang="en-GB" sz="16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Commercial sector perspectives</a:t>
                      </a:r>
                      <a:endParaRPr sz="16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187325" lvl="0" marL="360000" rtl="0" algn="l">
                        <a:lnSpc>
                          <a:spcPct val="10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Cambria"/>
                        <a:buChar char="➢"/>
                      </a:pPr>
                      <a:r>
                        <a:rPr lang="en-GB" sz="16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Other updates of relevance to CEOS and space agencies</a:t>
                      </a:r>
                      <a:endParaRPr b="1" sz="16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2864" rtl="0" algn="l">
                        <a:spcBef>
                          <a:spcPts val="51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7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15 min</a:t>
                      </a:r>
                      <a:endParaRPr i="1" sz="17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8750">
                <a:tc>
                  <a:txBody>
                    <a:bodyPr/>
                    <a:lstStyle/>
                    <a:p>
                      <a:pPr indent="0" lvl="0" marL="56514" rtl="0" algn="l">
                        <a:spcBef>
                          <a:spcPts val="48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6.3</a:t>
                      </a:r>
                      <a:endParaRPr b="1" sz="17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8">
                  <a:txBody>
                    <a:bodyPr/>
                    <a:lstStyle/>
                    <a:p>
                      <a:pPr indent="0" lvl="0" marL="59689" rtl="0" algn="l">
                        <a:spcBef>
                          <a:spcPts val="48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Commercial Sector Issues </a:t>
                      </a:r>
                      <a:r>
                        <a:rPr i="1" lang="en-GB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[for information]</a:t>
                      </a:r>
                      <a:endParaRPr i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59689" rtl="0" algn="l">
                        <a:lnSpc>
                          <a:spcPct val="96666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6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Various</a:t>
                      </a:r>
                      <a:endParaRPr i="1" sz="16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191601" lvl="0" marL="360000" marR="237490" rtl="0" algn="l">
                        <a:lnSpc>
                          <a:spcPct val="96666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SzPts val="1600"/>
                        <a:buFont typeface="Cambria"/>
                        <a:buChar char="➢"/>
                      </a:pPr>
                      <a:r>
                        <a:rPr lang="en-GB" sz="16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CEOS New Space Task Team recommendations and impact on the CEOS 2024-2026 Work Plan (Marie-Claire Greening, ESA)</a:t>
                      </a:r>
                      <a:endParaRPr sz="16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191601" lvl="0" marL="360000" marR="274955" rtl="0" algn="l">
                        <a:lnSpc>
                          <a:spcPct val="96666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SzPts val="1600"/>
                        <a:buFont typeface="Cambria"/>
                        <a:buChar char="➢"/>
                      </a:pPr>
                      <a:r>
                        <a:rPr lang="en-GB" sz="16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Recap of the New Space Task Team’s work in 2023 (Osamu Ochiai, JAXA SIT Chair Team)</a:t>
                      </a:r>
                      <a:endParaRPr sz="16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191601" lvl="0" marL="360000" marR="445769" rtl="0" algn="l">
                        <a:lnSpc>
                          <a:spcPct val="96666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SzPts val="1600"/>
                        <a:buFont typeface="Cambria"/>
                        <a:buChar char="➢"/>
                      </a:pPr>
                      <a:r>
                        <a:rPr lang="en-GB" sz="16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Report on Tokyo LSI-VC industry engagement session (Steve Labahn, LSI-VC) </a:t>
                      </a:r>
                      <a:r>
                        <a:rPr i="1" lang="en-GB" sz="16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(For Information)</a:t>
                      </a:r>
                      <a:endParaRPr i="1" sz="16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191601" lvl="0" marL="360000" marR="230505" rtl="0" algn="l">
                        <a:lnSpc>
                          <a:spcPct val="96666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SzPts val="1600"/>
                        <a:buFont typeface="Cambria"/>
                        <a:buChar char="➢"/>
                      </a:pPr>
                      <a:r>
                        <a:rPr lang="en-GB" sz="16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CEOS Analytics Lab (CAL) commercial data interoperability study (Dave Borges, NASA/SEO)</a:t>
                      </a:r>
                      <a:endParaRPr sz="16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191601" lvl="0" marL="360000" rtl="0" algn="l">
                        <a:lnSpc>
                          <a:spcPct val="10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Cambria"/>
                        <a:buChar char="➢"/>
                      </a:pPr>
                      <a:r>
                        <a:rPr lang="en-GB" sz="16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USGS update</a:t>
                      </a:r>
                      <a:endParaRPr sz="16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191601" lvl="0" marL="360000" rtl="0" algn="l">
                        <a:lnSpc>
                          <a:spcPct val="10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Cambria"/>
                        <a:buChar char="➢"/>
                      </a:pPr>
                      <a:r>
                        <a:rPr lang="en-GB" sz="16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Other requested Agency updates</a:t>
                      </a:r>
                      <a:endParaRPr sz="16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191601" lvl="0" marL="360000" rtl="0" algn="l">
                        <a:lnSpc>
                          <a:spcPct val="10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Cambria"/>
                        <a:buChar char="➢"/>
                      </a:pPr>
                      <a:r>
                        <a:rPr lang="en-GB" sz="16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Discussion</a:t>
                      </a:r>
                      <a:endParaRPr b="1" sz="16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2864" rtl="0" algn="l">
                        <a:spcBef>
                          <a:spcPts val="48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7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50 min</a:t>
                      </a:r>
                      <a:endParaRPr i="1" sz="17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0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62864" rtl="0" algn="l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 min</a:t>
                      </a:r>
                      <a:endParaRPr i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0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62864" rtl="0" algn="l">
                        <a:spcBef>
                          <a:spcPts val="6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 min</a:t>
                      </a:r>
                      <a:endParaRPr i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62864" rtl="0" algn="l">
                        <a:lnSpc>
                          <a:spcPct val="77083"/>
                        </a:lnSpc>
                        <a:spcBef>
                          <a:spcPts val="51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 min</a:t>
                      </a:r>
                      <a:endParaRPr i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9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62864" rtl="0" algn="l">
                        <a:lnSpc>
                          <a:spcPct val="72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 min</a:t>
                      </a:r>
                      <a:endParaRPr i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1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62864" rtl="0" algn="l">
                        <a:lnSpc>
                          <a:spcPct val="72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10</a:t>
                      </a:r>
                      <a:r>
                        <a:rPr i="1" lang="en-GB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min</a:t>
                      </a:r>
                      <a:endParaRPr i="1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62864" rtl="0" algn="l">
                        <a:lnSpc>
                          <a:spcPct val="72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3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62864" rtl="0" algn="l">
                        <a:lnSpc>
                          <a:spcPct val="72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10  min</a:t>
                      </a:r>
                      <a:endParaRPr sz="1200"/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8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62864" rtl="0" algn="l">
                        <a:lnSpc>
                          <a:spcPct val="72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en-GB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10 min</a:t>
                      </a:r>
                      <a:endParaRPr i="1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