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8" r:id="rId4"/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6858000" cx="12192000"/>
  <p:notesSz cx="6858000" cy="9144000"/>
  <p:embeddedFontLst>
    <p:embeddedFont>
      <p:font typeface="Helvetica Neue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8B029F7-EC11-4F40-A431-4D35F038BF10}">
  <a:tblStyle styleId="{18B029F7-EC11-4F40-A431-4D35F038BF10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HelveticaNeue-bold.fntdata"/><Relationship Id="rId10" Type="http://schemas.openxmlformats.org/officeDocument/2006/relationships/slide" Target="slides/slide4.xml"/><Relationship Id="rId32" Type="http://schemas.openxmlformats.org/officeDocument/2006/relationships/font" Target="fonts/HelveticaNeue-regular.fntdata"/><Relationship Id="rId13" Type="http://schemas.openxmlformats.org/officeDocument/2006/relationships/slide" Target="slides/slide7.xml"/><Relationship Id="rId35" Type="http://schemas.openxmlformats.org/officeDocument/2006/relationships/font" Target="fonts/HelveticaNeue-boldItalic.fntdata"/><Relationship Id="rId12" Type="http://schemas.openxmlformats.org/officeDocument/2006/relationships/slide" Target="slides/slide6.xml"/><Relationship Id="rId34" Type="http://schemas.openxmlformats.org/officeDocument/2006/relationships/font" Target="fonts/HelveticaNeue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bd0899a28d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g2bd0899a28d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bd0899a28d_0_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bd0899a28d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6ca997ed27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6ca997ed2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6ca997ed27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6ca997ed2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6ca997ed27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6ca997ed27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6ca997ed27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6ca997ed27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6ca997ed27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6ca997ed27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6ca997ed27_0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6ca997ed27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6ca997ed27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6ca997ed27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6ca997ed27_0_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6ca997ed27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6ca997ed27_0_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6ca997ed27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23713aac91_1_4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23713aac91_1_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g123713aac91_1_45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6ca997ed27_0_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6ca997ed27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6d7064d95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6d7064d95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6d7064d95a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6d7064d95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6ca997ed27_0_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6ca997ed27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6d7064d95a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6d7064d95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1d56a54271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g11d56a54271_0_4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bd0899a28d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bd0899a28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6d7064d95a_0_2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6d7064d95a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6d7064d95a_0_2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6d7064d95a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6d7064d95a_0_3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6d7064d95a_0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6d7064d95a_0_3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g26d7064d95a_0_3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6d7064d95a_0_357:notes"/>
          <p:cNvSpPr txBox="1"/>
          <p:nvPr>
            <p:ph idx="1" type="body"/>
          </p:nvPr>
        </p:nvSpPr>
        <p:spPr>
          <a:xfrm>
            <a:off x="883603" y="4356810"/>
            <a:ext cx="5078400" cy="40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3" name="Google Shape;173;g26d7064d95a_0_357:notes"/>
          <p:cNvSpPr/>
          <p:nvPr>
            <p:ph idx="2" type="sldImg"/>
          </p:nvPr>
        </p:nvSpPr>
        <p:spPr>
          <a:xfrm>
            <a:off x="433388" y="681038"/>
            <a:ext cx="6051600" cy="3405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bd0899a28d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bd0899a28d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7.jpg"/><Relationship Id="rId4" Type="http://schemas.openxmlformats.org/officeDocument/2006/relationships/image" Target="../media/image1.jpg"/><Relationship Id="rId5" Type="http://schemas.openxmlformats.org/officeDocument/2006/relationships/image" Target="../media/image9.png"/><Relationship Id="rId6" Type="http://schemas.openxmlformats.org/officeDocument/2006/relationships/image" Target="../media/image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6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0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21101" y="-14542"/>
            <a:ext cx="12215481" cy="6870483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b="-8775" l="32581" r="8553" t="2403"/>
          <a:stretch/>
        </p:blipFill>
        <p:spPr>
          <a:xfrm rot="5400000">
            <a:off x="5734365" y="-1016162"/>
            <a:ext cx="5455200" cy="74808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b="676" l="54016" r="11354" t="36080"/>
          <a:stretch/>
        </p:blipFill>
        <p:spPr>
          <a:xfrm rot="-5400000">
            <a:off x="5792644" y="4820060"/>
            <a:ext cx="1719600" cy="2366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b="0" i="0" sz="8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3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Google Shape;32;p4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4" name="Google Shape;34;p4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4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86632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Google Shape;37;p4"/>
          <p:cNvSpPr txBox="1"/>
          <p:nvPr>
            <p:ph idx="2" type="body"/>
          </p:nvPr>
        </p:nvSpPr>
        <p:spPr>
          <a:xfrm>
            <a:off x="6296361" y="1445923"/>
            <a:ext cx="5508900" cy="47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4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42;p5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4" name="Google Shape;44;p5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5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5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" name="Google Shape;50;p6"/>
          <p:cNvPicPr preferRelativeResize="0"/>
          <p:nvPr/>
        </p:nvPicPr>
        <p:blipFill rotWithShape="1">
          <a:blip r:embed="rId2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2" name="Google Shape;52;p6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6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6"/>
          <p:cNvSpPr txBox="1"/>
          <p:nvPr>
            <p:ph idx="1" type="body"/>
          </p:nvPr>
        </p:nvSpPr>
        <p:spPr>
          <a:xfrm>
            <a:off x="5180012" y="1373852"/>
            <a:ext cx="6172200" cy="46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6"/>
          <p:cNvSpPr txBox="1"/>
          <p:nvPr>
            <p:ph idx="2" type="body"/>
          </p:nvPr>
        </p:nvSpPr>
        <p:spPr>
          <a:xfrm>
            <a:off x="839788" y="1373852"/>
            <a:ext cx="3932100" cy="46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" name="Google Shape;56;p6"/>
          <p:cNvSpPr txBox="1"/>
          <p:nvPr/>
        </p:nvSpPr>
        <p:spPr>
          <a:xfrm>
            <a:off x="10265664" y="6574604"/>
            <a:ext cx="1925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sz="14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/>
          <p:nvPr>
            <p:ph idx="12" type="sldNum"/>
          </p:nvPr>
        </p:nvSpPr>
        <p:spPr>
          <a:xfrm>
            <a:off x="11684000" y="6629400"/>
            <a:ext cx="406500" cy="187200"/>
          </a:xfrm>
          <a:prstGeom prst="roundRect">
            <a:avLst>
              <a:gd fmla="val 16667" name="adj"/>
            </a:avLst>
          </a:prstGeom>
          <a:solidFill>
            <a:schemeClr val="lt1">
              <a:alpha val="48630"/>
            </a:schemeClr>
          </a:solidFill>
          <a:ln cap="flat" cmpd="sng" w="25400">
            <a:solidFill>
              <a:schemeClr val="dk2">
                <a:alpha val="60000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1" sz="1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0" name="Google Shape;60;p7"/>
          <p:cNvSpPr txBox="1"/>
          <p:nvPr>
            <p:ph idx="1" type="body"/>
          </p:nvPr>
        </p:nvSpPr>
        <p:spPr>
          <a:xfrm>
            <a:off x="101600" y="1219200"/>
            <a:ext cx="11988900" cy="52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1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55600" lvl="1" marL="9144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7"/>
          <p:cNvSpPr txBox="1"/>
          <p:nvPr>
            <p:ph idx="2" type="body"/>
          </p:nvPr>
        </p:nvSpPr>
        <p:spPr>
          <a:xfrm>
            <a:off x="2641600" y="76200"/>
            <a:ext cx="66039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81000" lvl="1" marL="9144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50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R3">
  <p:cSld name="1_CLEAR3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/>
          <p:nvPr>
            <p:ph type="title"/>
          </p:nvPr>
        </p:nvSpPr>
        <p:spPr>
          <a:xfrm>
            <a:off x="215411" y="154800"/>
            <a:ext cx="10081200" cy="5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8"/>
          <p:cNvSpPr txBox="1"/>
          <p:nvPr>
            <p:ph idx="1" type="body"/>
          </p:nvPr>
        </p:nvSpPr>
        <p:spPr>
          <a:xfrm>
            <a:off x="219001" y="882193"/>
            <a:ext cx="11732700" cy="53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119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65" name="Google Shape;65;p8"/>
          <p:cNvCxnSpPr/>
          <p:nvPr/>
        </p:nvCxnSpPr>
        <p:spPr>
          <a:xfrm>
            <a:off x="220831" y="6422971"/>
            <a:ext cx="117039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6" name="Google Shape;66;p8"/>
          <p:cNvCxnSpPr/>
          <p:nvPr/>
        </p:nvCxnSpPr>
        <p:spPr>
          <a:xfrm>
            <a:off x="217667" y="882193"/>
            <a:ext cx="11736300" cy="0"/>
          </a:xfrm>
          <a:prstGeom prst="straightConnector1">
            <a:avLst/>
          </a:prstGeom>
          <a:noFill/>
          <a:ln cap="flat" cmpd="sng" w="9525">
            <a:solidFill>
              <a:srgbClr val="00324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2076" y="924"/>
            <a:ext cx="26823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68232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66288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0"/>
          <p:cNvSpPr txBox="1"/>
          <p:nvPr>
            <p:ph type="ctrTitle"/>
          </p:nvPr>
        </p:nvSpPr>
        <p:spPr>
          <a:xfrm>
            <a:off x="657345" y="2135011"/>
            <a:ext cx="11332800" cy="112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Helvetica Neue"/>
              <a:buNone/>
              <a:defRPr sz="4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77" name="Google Shape;77;p10"/>
          <p:cNvSpPr txBox="1"/>
          <p:nvPr>
            <p:ph idx="1" type="subTitle"/>
          </p:nvPr>
        </p:nvSpPr>
        <p:spPr>
          <a:xfrm>
            <a:off x="657345" y="3639009"/>
            <a:ext cx="8115300" cy="29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lvl="0" rtl="0" algn="l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200"/>
              <a:buNone/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pic>
        <p:nvPicPr>
          <p:cNvPr id="78" name="Google Shape;7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7345" y="313047"/>
            <a:ext cx="3343875" cy="132417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0"/>
          <p:cNvSpPr txBox="1"/>
          <p:nvPr/>
        </p:nvSpPr>
        <p:spPr>
          <a:xfrm>
            <a:off x="657345" y="1685352"/>
            <a:ext cx="3741600" cy="2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Committee on Earth Observation Satellites</a:t>
            </a:r>
            <a:endParaRPr sz="190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82" name="Google Shape;82;p11"/>
          <p:cNvSpPr txBox="1"/>
          <p:nvPr>
            <p:ph idx="1" type="body"/>
          </p:nvPr>
        </p:nvSpPr>
        <p:spPr>
          <a:xfrm>
            <a:off x="128337" y="1600201"/>
            <a:ext cx="11944500" cy="48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381000" lvl="0" marL="4572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•"/>
              <a:defRPr/>
            </a:lvl1pPr>
            <a:lvl2pPr indent="-381000" lvl="1" marL="9144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–"/>
              <a:defRPr/>
            </a:lvl2pPr>
            <a:lvl3pPr indent="-381000" lvl="2" marL="13716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•"/>
              <a:defRPr/>
            </a:lvl3pPr>
            <a:lvl4pPr indent="-381000" lvl="3" marL="18288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–"/>
              <a:defRPr/>
            </a:lvl4pPr>
            <a:lvl5pPr indent="-381000" lvl="4" marL="228600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Char char="»"/>
              <a:defRPr/>
            </a:lvl5pPr>
            <a:lvl6pPr indent="-381000" lvl="5" marL="2743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 amt="34000"/>
          </a:blip>
          <a:srcRect b="35419" l="51341" r="-2842" t="39268"/>
          <a:stretch/>
        </p:blipFill>
        <p:spPr>
          <a:xfrm flipH="1">
            <a:off x="9304423" y="0"/>
            <a:ext cx="2887577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800" cy="28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flipH="1" rot="10800000">
            <a:off x="-4504" y="6540563"/>
            <a:ext cx="12196500" cy="5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3984695" y="1"/>
            <a:ext cx="8207305" cy="1462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"/>
            <a:ext cx="8207311" cy="146278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9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b="1" i="0" sz="3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9pPr>
          </a:lstStyle>
          <a:p/>
        </p:txBody>
      </p:sp>
      <p:sp>
        <p:nvSpPr>
          <p:cNvPr id="71" name="Google Shape;71;p9"/>
          <p:cNvSpPr txBox="1"/>
          <p:nvPr>
            <p:ph idx="1" type="body"/>
          </p:nvPr>
        </p:nvSpPr>
        <p:spPr>
          <a:xfrm>
            <a:off x="128337" y="1600201"/>
            <a:ext cx="11944500" cy="48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431800" lvl="0" marL="457200" marR="0" rtl="0" algn="l"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3200"/>
              <a:buFont typeface="Arial"/>
              <a:buChar char="•"/>
              <a:defRPr b="1" i="0" sz="32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0050" lvl="1" marL="9144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700"/>
              <a:buFont typeface="Arial"/>
              <a:buChar char="–"/>
              <a:defRPr b="0" i="0" sz="27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195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002569"/>
              </a:buClr>
              <a:buSzPts val="2100"/>
              <a:buFont typeface="Arial"/>
              <a:buChar char="–"/>
              <a:defRPr b="0" i="0" sz="21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6195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002569"/>
              </a:buClr>
              <a:buSzPts val="2100"/>
              <a:buFont typeface="Arial"/>
              <a:buChar char="»"/>
              <a:defRPr b="0" i="0" sz="2100" u="none" cap="none" strike="noStrik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0050" lvl="5" marL="2743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0050" lvl="6" marL="32004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0050" lvl="7" marL="36576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0050" lvl="8" marL="41148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5" r:id="rId3"/>
    <p:sldLayoutId id="2147483656" r:id="rId4"/>
    <p:sldLayoutId id="2147483657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Relationship Id="rId4" Type="http://schemas.openxmlformats.org/officeDocument/2006/relationships/image" Target="../media/image56.png"/><Relationship Id="rId5" Type="http://schemas.openxmlformats.org/officeDocument/2006/relationships/image" Target="../media/image60.png"/><Relationship Id="rId6" Type="http://schemas.openxmlformats.org/officeDocument/2006/relationships/image" Target="../media/image5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png"/><Relationship Id="rId4" Type="http://schemas.openxmlformats.org/officeDocument/2006/relationships/image" Target="../media/image47.png"/><Relationship Id="rId5" Type="http://schemas.openxmlformats.org/officeDocument/2006/relationships/image" Target="../media/image54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5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png"/><Relationship Id="rId4" Type="http://schemas.openxmlformats.org/officeDocument/2006/relationships/image" Target="../media/image5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Relationship Id="rId4" Type="http://schemas.openxmlformats.org/officeDocument/2006/relationships/image" Target="../media/image49.png"/><Relationship Id="rId10" Type="http://schemas.openxmlformats.org/officeDocument/2006/relationships/image" Target="../media/image57.jpg"/><Relationship Id="rId9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48.png"/><Relationship Id="rId7" Type="http://schemas.openxmlformats.org/officeDocument/2006/relationships/image" Target="../media/image43.png"/><Relationship Id="rId8" Type="http://schemas.openxmlformats.org/officeDocument/2006/relationships/image" Target="../media/image4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docs.google.com/document/d/18C-Uu5pT5CXfmD4kNZaAdzWRBLL4u966HRxqMn3vWUI/edit?usp=sharing" TargetMode="External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image" Target="../media/image54.png"/><Relationship Id="rId10" Type="http://schemas.openxmlformats.org/officeDocument/2006/relationships/hyperlink" Target="mailto:ard-contact@lists.ceos.org" TargetMode="External"/><Relationship Id="rId13" Type="http://schemas.openxmlformats.org/officeDocument/2006/relationships/image" Target="../media/image59.png"/><Relationship Id="rId1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ceos.org/ard/" TargetMode="External"/><Relationship Id="rId4" Type="http://schemas.openxmlformats.org/officeDocument/2006/relationships/hyperlink" Target="https://github.com/libbyrose/ceos-ard/issues" TargetMode="External"/><Relationship Id="rId9" Type="http://schemas.openxmlformats.org/officeDocument/2006/relationships/hyperlink" Target="mailto:matthew@symbioscomms.com" TargetMode="External"/><Relationship Id="rId14" Type="http://schemas.openxmlformats.org/officeDocument/2006/relationships/image" Target="../media/image53.png"/><Relationship Id="rId5" Type="http://schemas.openxmlformats.org/officeDocument/2006/relationships/hyperlink" Target="https://symbioscomms.us14.list-manage.com/subscribe/post?u=c4c07c06d4b307673b7f99198&amp;id=38db60f953" TargetMode="External"/><Relationship Id="rId6" Type="http://schemas.openxmlformats.org/officeDocument/2006/relationships/hyperlink" Target="https://ceos.org/ceos-ard-newsletter/" TargetMode="External"/><Relationship Id="rId7" Type="http://schemas.openxmlformats.org/officeDocument/2006/relationships/hyperlink" Target="https://twitter.com/CEOSARD" TargetMode="External"/><Relationship Id="rId8" Type="http://schemas.openxmlformats.org/officeDocument/2006/relationships/hyperlink" Target="mailto:Ferran.Gascon@esa.int" TargetMode="Externa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Relationship Id="rId4" Type="http://schemas.openxmlformats.org/officeDocument/2006/relationships/image" Target="../media/image14.png"/><Relationship Id="rId11" Type="http://schemas.openxmlformats.org/officeDocument/2006/relationships/image" Target="../media/image18.png"/><Relationship Id="rId10" Type="http://schemas.openxmlformats.org/officeDocument/2006/relationships/image" Target="../media/image15.png"/><Relationship Id="rId9" Type="http://schemas.openxmlformats.org/officeDocument/2006/relationships/image" Target="../media/image31.png"/><Relationship Id="rId5" Type="http://schemas.openxmlformats.org/officeDocument/2006/relationships/image" Target="../media/image16.png"/><Relationship Id="rId6" Type="http://schemas.openxmlformats.org/officeDocument/2006/relationships/image" Target="../media/image22.png"/><Relationship Id="rId7" Type="http://schemas.openxmlformats.org/officeDocument/2006/relationships/image" Target="../media/image24.png"/><Relationship Id="rId8" Type="http://schemas.openxmlformats.org/officeDocument/2006/relationships/hyperlink" Target="http://ceos.org/ard/index.html#specs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13.png"/><Relationship Id="rId5" Type="http://schemas.openxmlformats.org/officeDocument/2006/relationships/image" Target="../media/image3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jpg"/><Relationship Id="rId4" Type="http://schemas.openxmlformats.org/officeDocument/2006/relationships/image" Target="../media/image20.png"/><Relationship Id="rId11" Type="http://schemas.openxmlformats.org/officeDocument/2006/relationships/image" Target="../media/image33.png"/><Relationship Id="rId10" Type="http://schemas.openxmlformats.org/officeDocument/2006/relationships/image" Target="../media/image26.png"/><Relationship Id="rId9" Type="http://schemas.openxmlformats.org/officeDocument/2006/relationships/image" Target="../media/image34.png"/><Relationship Id="rId5" Type="http://schemas.openxmlformats.org/officeDocument/2006/relationships/image" Target="../media/image25.png"/><Relationship Id="rId6" Type="http://schemas.openxmlformats.org/officeDocument/2006/relationships/image" Target="../media/image28.png"/><Relationship Id="rId7" Type="http://schemas.openxmlformats.org/officeDocument/2006/relationships/image" Target="../media/image21.png"/><Relationship Id="rId8" Type="http://schemas.openxmlformats.org/officeDocument/2006/relationships/image" Target="../media/image3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png"/><Relationship Id="rId4" Type="http://schemas.openxmlformats.org/officeDocument/2006/relationships/image" Target="../media/image4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1.png"/><Relationship Id="rId4" Type="http://schemas.openxmlformats.org/officeDocument/2006/relationships/hyperlink" Target="https://docs.google.com/document/d/18C-Uu5pT5CXfmD4kNZaAdzWRBLL4u966HRxqMn3vWUI/edit?usp=shar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>
            <p:ph type="title"/>
          </p:nvPr>
        </p:nvSpPr>
        <p:spPr>
          <a:xfrm>
            <a:off x="252247" y="5569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/>
              <a:t>6.1.3: CEOS-ARD Strategy 2024</a:t>
            </a:r>
            <a:endParaRPr sz="7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Matt Steventon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CEOS-ARD Oversight Group &amp; LSI-VC Secretariat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LSI-VC-15</a:t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1900"/>
              <a:t>3 April 2024</a:t>
            </a:r>
            <a:endParaRPr sz="75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7500"/>
          </a:p>
        </p:txBody>
      </p:sp>
      <p:sp>
        <p:nvSpPr>
          <p:cNvPr id="89" name="Google Shape;89;p13"/>
          <p:cNvSpPr/>
          <p:nvPr/>
        </p:nvSpPr>
        <p:spPr>
          <a:xfrm>
            <a:off x="103225" y="111850"/>
            <a:ext cx="144300" cy="144300"/>
          </a:xfrm>
          <a:prstGeom prst="ellipse">
            <a:avLst/>
          </a:prstGeom>
          <a:solidFill>
            <a:schemeClr val="accent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CEOS-ARD Strategy 2024</a:t>
            </a:r>
            <a:endParaRPr/>
          </a:p>
        </p:txBody>
      </p:sp>
      <p:sp>
        <p:nvSpPr>
          <p:cNvPr id="191" name="Google Shape;191;p22"/>
          <p:cNvSpPr txBox="1"/>
          <p:nvPr>
            <p:ph idx="1" type="body"/>
          </p:nvPr>
        </p:nvSpPr>
        <p:spPr>
          <a:xfrm>
            <a:off x="176050" y="1296250"/>
            <a:ext cx="10725600" cy="511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000"/>
              <a:t>The Strategy activities are categorised into six broad themes:</a:t>
            </a:r>
            <a:endParaRPr sz="3000"/>
          </a:p>
          <a:p>
            <a:pPr indent="-419100" lvl="1" marL="914400" rtl="0" algn="l">
              <a:spcBef>
                <a:spcPts val="1000"/>
              </a:spcBef>
              <a:spcAft>
                <a:spcPts val="0"/>
              </a:spcAft>
              <a:buSzPts val="3000"/>
              <a:buAutoNum type="arabicPeriod"/>
            </a:pPr>
            <a:r>
              <a:rPr lang="en-GB" sz="3000"/>
              <a:t>CEOS-ARD Availability, Product Diversity, and Representation</a:t>
            </a:r>
            <a:endParaRPr sz="3000"/>
          </a:p>
          <a:p>
            <a:pPr indent="-419100" lvl="1" marL="914400" rtl="0" algn="l">
              <a:spcBef>
                <a:spcPts val="1000"/>
              </a:spcBef>
              <a:spcAft>
                <a:spcPts val="0"/>
              </a:spcAft>
              <a:buSzPts val="3000"/>
              <a:buAutoNum type="arabicPeriod"/>
            </a:pPr>
            <a:r>
              <a:rPr lang="en-GB" sz="3000"/>
              <a:t>Framework and Specification Advancement</a:t>
            </a:r>
            <a:endParaRPr sz="3000"/>
          </a:p>
          <a:p>
            <a:pPr indent="-419100" lvl="1" marL="914400" rtl="0" algn="l">
              <a:spcBef>
                <a:spcPts val="1000"/>
              </a:spcBef>
              <a:spcAft>
                <a:spcPts val="0"/>
              </a:spcAft>
              <a:buSzPts val="3000"/>
              <a:buAutoNum type="arabicPeriod"/>
            </a:pPr>
            <a:r>
              <a:rPr lang="en-GB" sz="3000"/>
              <a:t>Discovery, Access, Utilisation, and Interoperability</a:t>
            </a:r>
            <a:endParaRPr sz="3000"/>
          </a:p>
          <a:p>
            <a:pPr indent="-419100" lvl="1" marL="914400" rtl="0" algn="l">
              <a:spcBef>
                <a:spcPts val="1000"/>
              </a:spcBef>
              <a:spcAft>
                <a:spcPts val="0"/>
              </a:spcAft>
              <a:buSzPts val="3000"/>
              <a:buAutoNum type="arabicPeriod"/>
            </a:pPr>
            <a:r>
              <a:rPr lang="en-GB" sz="3000"/>
              <a:t>Community Engagement</a:t>
            </a:r>
            <a:endParaRPr sz="3000"/>
          </a:p>
          <a:p>
            <a:pPr indent="-419100" lvl="1" marL="914400" rtl="0" algn="l">
              <a:spcBef>
                <a:spcPts val="1000"/>
              </a:spcBef>
              <a:spcAft>
                <a:spcPts val="0"/>
              </a:spcAft>
              <a:buSzPts val="3000"/>
              <a:buAutoNum type="arabicPeriod"/>
            </a:pPr>
            <a:r>
              <a:rPr lang="en-GB" sz="3000"/>
              <a:t>Research, Test Cases, and Pilot Activities</a:t>
            </a:r>
            <a:endParaRPr sz="3000"/>
          </a:p>
          <a:p>
            <a:pPr indent="-419100" lvl="1" marL="914400" rtl="0" algn="l">
              <a:spcBef>
                <a:spcPts val="1000"/>
              </a:spcBef>
              <a:spcAft>
                <a:spcPts val="1000"/>
              </a:spcAft>
              <a:buSzPts val="3000"/>
              <a:buAutoNum type="arabicPeriod"/>
            </a:pPr>
            <a:r>
              <a:rPr lang="en-GB" sz="3000"/>
              <a:t>Commercial Engagement</a:t>
            </a:r>
            <a:endParaRPr sz="3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3"/>
          <p:cNvSpPr txBox="1"/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/>
              <a:t>1: CEOS-ARD Availability, Product Diversity, and Representation</a:t>
            </a:r>
            <a:endParaRPr sz="5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4"/>
          <p:cNvSpPr txBox="1"/>
          <p:nvPr>
            <p:ph idx="1" type="body"/>
          </p:nvPr>
        </p:nvSpPr>
        <p:spPr>
          <a:xfrm>
            <a:off x="324229" y="1558525"/>
            <a:ext cx="62856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More agencies making CEOS-ARD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CEOS Agency support to the VCs and CEOS-ARD Oversight Group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CEOS-ARD process from mission inception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1000"/>
              </a:spcAft>
              <a:buSzPts val="2800"/>
              <a:buChar char="❖"/>
            </a:pPr>
            <a:r>
              <a:rPr lang="en-GB"/>
              <a:t>Align similar activities with CEOS-ARD</a:t>
            </a:r>
            <a:endParaRPr/>
          </a:p>
        </p:txBody>
      </p:sp>
      <p:sp>
        <p:nvSpPr>
          <p:cNvPr id="202" name="Google Shape;202;p24"/>
          <p:cNvSpPr txBox="1"/>
          <p:nvPr>
            <p:ph type="title"/>
          </p:nvPr>
        </p:nvSpPr>
        <p:spPr>
          <a:xfrm>
            <a:off x="176048" y="997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/>
              <a:t>Themes: CEOS-ARD Availability, Product Diversity, and Representation</a:t>
            </a:r>
            <a:endParaRPr sz="2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5"/>
          <p:cNvSpPr txBox="1"/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/>
              <a:t>2: Framework and Specification Advancement</a:t>
            </a:r>
            <a:endParaRPr sz="6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6"/>
          <p:cNvSpPr txBox="1"/>
          <p:nvPr>
            <p:ph idx="1" type="body"/>
          </p:nvPr>
        </p:nvSpPr>
        <p:spPr>
          <a:xfrm>
            <a:off x="348304" y="1293750"/>
            <a:ext cx="63672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More technical section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1000"/>
              </a:spcAft>
              <a:buSzPts val="2800"/>
              <a:buChar char="❖"/>
            </a:pPr>
            <a:r>
              <a:rPr lang="en-GB"/>
              <a:t>Capturing major development priorities for CEOS-ARD specs</a:t>
            </a:r>
            <a:endParaRPr/>
          </a:p>
        </p:txBody>
      </p:sp>
      <p:sp>
        <p:nvSpPr>
          <p:cNvPr id="213" name="Google Shape;213;p26"/>
          <p:cNvSpPr txBox="1"/>
          <p:nvPr>
            <p:ph type="title"/>
          </p:nvPr>
        </p:nvSpPr>
        <p:spPr>
          <a:xfrm>
            <a:off x="176048" y="997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/>
              <a:t>Themes: CEOS-ARD Framework and Specification Advancement</a:t>
            </a:r>
            <a:endParaRPr sz="2600"/>
          </a:p>
        </p:txBody>
      </p:sp>
      <p:pic>
        <p:nvPicPr>
          <p:cNvPr id="214" name="Google Shape;21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9500" y="1194989"/>
            <a:ext cx="4902049" cy="5253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7"/>
          <p:cNvSpPr txBox="1"/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/>
              <a:t>3</a:t>
            </a:r>
            <a:r>
              <a:rPr lang="en-GB" sz="6000"/>
              <a:t>: </a:t>
            </a:r>
            <a:r>
              <a:rPr lang="en-GB" sz="6000"/>
              <a:t>Discovery, Access, Utilisation, and Interoperability</a:t>
            </a:r>
            <a:endParaRPr sz="6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8"/>
          <p:cNvSpPr txBox="1"/>
          <p:nvPr>
            <p:ph idx="1" type="body"/>
          </p:nvPr>
        </p:nvSpPr>
        <p:spPr>
          <a:xfrm>
            <a:off x="324225" y="1253725"/>
            <a:ext cx="52362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Need to make this data easy to find and use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Leverage CEOS Interoperability Framework 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Embrace cloud-native and machine-to-machine concepts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Technical Advisory Notes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Strong representation on the cloud</a:t>
            </a:r>
            <a:endParaRPr/>
          </a:p>
          <a:p>
            <a:pPr indent="-381000" lvl="1" marL="914400" rtl="0" algn="l">
              <a:spcBef>
                <a:spcPts val="1000"/>
              </a:spcBef>
              <a:spcAft>
                <a:spcPts val="1000"/>
              </a:spcAft>
              <a:buSzPts val="2400"/>
              <a:buChar char="▪"/>
            </a:pPr>
            <a:r>
              <a:rPr lang="en-GB"/>
              <a:t>Branding and promotion</a:t>
            </a:r>
            <a:endParaRPr/>
          </a:p>
        </p:txBody>
      </p:sp>
      <p:sp>
        <p:nvSpPr>
          <p:cNvPr id="225" name="Google Shape;225;p28"/>
          <p:cNvSpPr txBox="1"/>
          <p:nvPr>
            <p:ph type="title"/>
          </p:nvPr>
        </p:nvSpPr>
        <p:spPr>
          <a:xfrm>
            <a:off x="176048" y="997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/>
              <a:t>Themes: </a:t>
            </a:r>
            <a:r>
              <a:rPr lang="en-GB" sz="2900"/>
              <a:t>Discovery, Access, Utilisation, and Interoperability</a:t>
            </a:r>
            <a:endParaRPr sz="2900"/>
          </a:p>
        </p:txBody>
      </p:sp>
      <p:pic>
        <p:nvPicPr>
          <p:cNvPr id="226" name="Google Shape;22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9775" y="1253725"/>
            <a:ext cx="5170851" cy="319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95150" y="3097225"/>
            <a:ext cx="1736243" cy="2101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28" name="Google Shape;22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5800" y="4237200"/>
            <a:ext cx="2768667" cy="210100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29" name="Google Shape;229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10122" y="3516500"/>
            <a:ext cx="2137576" cy="2912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9"/>
          <p:cNvSpPr txBox="1"/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/>
              <a:t>4</a:t>
            </a:r>
            <a:r>
              <a:rPr lang="en-GB" sz="6000"/>
              <a:t>: </a:t>
            </a:r>
            <a:r>
              <a:rPr lang="en-GB" sz="6000"/>
              <a:t>Community Engagement</a:t>
            </a:r>
            <a:endParaRPr sz="6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0"/>
          <p:cNvSpPr txBox="1"/>
          <p:nvPr>
            <p:ph idx="1" type="body"/>
          </p:nvPr>
        </p:nvSpPr>
        <p:spPr>
          <a:xfrm>
            <a:off x="324233" y="12537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SzPts val="2600"/>
              <a:buChar char="❖"/>
            </a:pPr>
            <a:r>
              <a:rPr lang="en-GB" sz="2600"/>
              <a:t>OGC ARD SWG Co-Chair</a:t>
            </a:r>
            <a:endParaRPr sz="26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SzPts val="2600"/>
              <a:buChar char="❖"/>
            </a:pPr>
            <a:r>
              <a:rPr lang="en-GB" sz="2600"/>
              <a:t>Engagement with thematic groups in CEOS</a:t>
            </a:r>
            <a:endParaRPr sz="26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SzPts val="2600"/>
              <a:buChar char="❖"/>
            </a:pPr>
            <a:r>
              <a:rPr lang="en-GB" sz="2600"/>
              <a:t>Vibrant GitHub development environment</a:t>
            </a:r>
            <a:endParaRPr sz="2600"/>
          </a:p>
          <a:p>
            <a:pPr indent="-393700" lvl="0" marL="457200" rtl="0" algn="l">
              <a:spcBef>
                <a:spcPts val="1000"/>
              </a:spcBef>
              <a:spcAft>
                <a:spcPts val="1000"/>
              </a:spcAft>
              <a:buSzPts val="2600"/>
              <a:buChar char="❖"/>
            </a:pPr>
            <a:r>
              <a:rPr lang="en-GB" sz="2600"/>
              <a:t>Comms, community events, etc.</a:t>
            </a:r>
            <a:endParaRPr sz="2600"/>
          </a:p>
        </p:txBody>
      </p:sp>
      <p:sp>
        <p:nvSpPr>
          <p:cNvPr id="240" name="Google Shape;240;p30"/>
          <p:cNvSpPr txBox="1"/>
          <p:nvPr>
            <p:ph type="title"/>
          </p:nvPr>
        </p:nvSpPr>
        <p:spPr>
          <a:xfrm>
            <a:off x="176048" y="997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/>
              <a:t>Themes: Community Engagement</a:t>
            </a:r>
            <a:endParaRPr sz="2900"/>
          </a:p>
        </p:txBody>
      </p:sp>
      <p:pic>
        <p:nvPicPr>
          <p:cNvPr id="241" name="Google Shape;24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859" y="4003781"/>
            <a:ext cx="4760871" cy="2387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50" y="3439425"/>
            <a:ext cx="5551851" cy="499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09847" y="1851198"/>
            <a:ext cx="222820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54958" y="1505125"/>
            <a:ext cx="221707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97575" y="1207075"/>
            <a:ext cx="221707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28700" y="4054075"/>
            <a:ext cx="2099625" cy="225463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1"/>
          <p:cNvSpPr txBox="1"/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/>
              <a:t>5</a:t>
            </a:r>
            <a:r>
              <a:rPr lang="en-GB" sz="6000"/>
              <a:t>: </a:t>
            </a:r>
            <a:r>
              <a:rPr lang="en-GB" sz="6000"/>
              <a:t>Research, Test Cases and Pilot Activities</a:t>
            </a:r>
            <a:endParaRPr sz="6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Motivations</a:t>
            </a:r>
            <a:endParaRPr/>
          </a:p>
        </p:txBody>
      </p:sp>
      <p:pic>
        <p:nvPicPr>
          <p:cNvPr id="96" name="Google Shape;9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6525" y="0"/>
            <a:ext cx="12900726" cy="692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71523" y="3315250"/>
            <a:ext cx="4216174" cy="31333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57" name="Google Shape;257;p32"/>
          <p:cNvSpPr txBox="1"/>
          <p:nvPr>
            <p:ph idx="1" type="body"/>
          </p:nvPr>
        </p:nvSpPr>
        <p:spPr>
          <a:xfrm>
            <a:off x="324225" y="1253725"/>
            <a:ext cx="67473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Support and use CEOS Analytics Lab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Ecosystem Extent (Biodiversity) Demonstrators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COAST VC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Surface Reflectance Quality, Equivalency and Consistency Project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❖"/>
            </a:pPr>
            <a:r>
              <a:rPr lang="en-GB"/>
              <a:t>CSA Radarsat-2 Tropical Forest R&amp;D Project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1000"/>
              </a:spcAft>
              <a:buSzPts val="2800"/>
              <a:buChar char="❖"/>
            </a:pPr>
            <a:r>
              <a:rPr b="1" lang="en-GB"/>
              <a:t>Welcome other opportunities to pilot and get feedback on CEOS-ARD</a:t>
            </a:r>
            <a:endParaRPr b="1"/>
          </a:p>
        </p:txBody>
      </p:sp>
      <p:sp>
        <p:nvSpPr>
          <p:cNvPr id="258" name="Google Shape;258;p32"/>
          <p:cNvSpPr txBox="1"/>
          <p:nvPr>
            <p:ph type="title"/>
          </p:nvPr>
        </p:nvSpPr>
        <p:spPr>
          <a:xfrm>
            <a:off x="176048" y="997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/>
              <a:t>Themes</a:t>
            </a:r>
            <a:r>
              <a:rPr lang="en-GB" sz="2900"/>
              <a:t>: </a:t>
            </a:r>
            <a:r>
              <a:rPr lang="en-GB" sz="2900"/>
              <a:t>Research, Test Cases and Pilot Activities</a:t>
            </a:r>
            <a:endParaRPr sz="2900"/>
          </a:p>
        </p:txBody>
      </p:sp>
      <p:pic>
        <p:nvPicPr>
          <p:cNvPr id="259" name="Google Shape;25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12775" y="1143100"/>
            <a:ext cx="3198900" cy="3568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3"/>
          <p:cNvSpPr txBox="1"/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/>
              <a:t>6</a:t>
            </a:r>
            <a:r>
              <a:rPr lang="en-GB" sz="6000"/>
              <a:t>: </a:t>
            </a:r>
            <a:r>
              <a:rPr lang="en-GB" sz="6000"/>
              <a:t>Commercial Engagement</a:t>
            </a:r>
            <a:endParaRPr sz="6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6: Commercial Engagement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0" name="Google Shape;27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683" y="5150776"/>
            <a:ext cx="2203393" cy="77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5700" y="5479076"/>
            <a:ext cx="2627563" cy="73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9589" y="5150772"/>
            <a:ext cx="2441962" cy="77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09825" y="5112570"/>
            <a:ext cx="2506125" cy="780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09837" y="5893550"/>
            <a:ext cx="2506113" cy="58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261373" y="5224525"/>
            <a:ext cx="1737625" cy="11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8450" y="6069425"/>
            <a:ext cx="4227156" cy="30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4"/>
          <p:cNvPicPr preferRelativeResize="0"/>
          <p:nvPr/>
        </p:nvPicPr>
        <p:blipFill rotWithShape="1">
          <a:blip r:embed="rId10">
            <a:alphaModFix/>
          </a:blip>
          <a:srcRect b="3463" l="10177" r="3421" t="50169"/>
          <a:stretch/>
        </p:blipFill>
        <p:spPr>
          <a:xfrm>
            <a:off x="1149550" y="1109425"/>
            <a:ext cx="9755899" cy="3926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5"/>
          <p:cNvSpPr txBox="1"/>
          <p:nvPr>
            <p:ph idx="1" type="body"/>
          </p:nvPr>
        </p:nvSpPr>
        <p:spPr>
          <a:xfrm>
            <a:off x="324233" y="12537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SzPts val="2600"/>
              <a:buChar char="❖"/>
            </a:pPr>
            <a:r>
              <a:rPr lang="en-GB" sz="2500"/>
              <a:t>CEOS-ARD has been a great success!</a:t>
            </a:r>
            <a:endParaRPr sz="25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SzPts val="2600"/>
              <a:buChar char="❖"/>
            </a:pPr>
            <a:r>
              <a:rPr lang="en-GB" sz="2500"/>
              <a:t>Catalysed a growing movement and recognition of the importance of providing satellite EO data that is easier to use</a:t>
            </a:r>
            <a:endParaRPr sz="25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SzPts val="2600"/>
              <a:buChar char="❖"/>
            </a:pPr>
            <a:r>
              <a:rPr lang="en-GB" sz="2500"/>
              <a:t>CEOS must continue to use its expertise to lead and shape the satellite EO landscape.</a:t>
            </a:r>
            <a:endParaRPr sz="25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SzPts val="2600"/>
              <a:buChar char="❖"/>
            </a:pPr>
            <a:r>
              <a:rPr lang="en-GB" sz="2500"/>
              <a:t>Maintain CEOS leadership of the satellite Earth observation Analysis Ready Data concept and its definition through CEOS-ARD.</a:t>
            </a:r>
            <a:endParaRPr sz="25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SzPts val="2600"/>
              <a:buChar char="❖"/>
            </a:pPr>
            <a:r>
              <a:rPr lang="en-GB" sz="2600"/>
              <a:t>New Strategy captures all of the discussions that have been happening and organises them</a:t>
            </a:r>
            <a:endParaRPr sz="2600"/>
          </a:p>
          <a:p>
            <a:pPr indent="-393700" lvl="0" marL="457200" rtl="0" algn="l">
              <a:spcBef>
                <a:spcPts val="1000"/>
              </a:spcBef>
              <a:spcAft>
                <a:spcPts val="0"/>
              </a:spcAft>
              <a:buSzPts val="2600"/>
              <a:buChar char="❖"/>
            </a:pPr>
            <a:r>
              <a:rPr lang="en-GB" sz="2600"/>
              <a:t>Link: </a:t>
            </a:r>
            <a:r>
              <a:rPr lang="en-GB" sz="2600" u="sng">
                <a:solidFill>
                  <a:schemeClr val="hlink"/>
                </a:solidFill>
                <a:hlinkClick r:id="rId3"/>
              </a:rPr>
              <a:t>Draft CEOS-ARD Strategy 2024</a:t>
            </a:r>
            <a:endParaRPr sz="2600"/>
          </a:p>
          <a:p>
            <a:pPr indent="-387350" lvl="0" marL="457200" rtl="0" algn="l">
              <a:spcBef>
                <a:spcPts val="1000"/>
              </a:spcBef>
              <a:spcAft>
                <a:spcPts val="1000"/>
              </a:spcAft>
              <a:buSzPts val="2500"/>
              <a:buChar char="❖"/>
            </a:pPr>
            <a:r>
              <a:rPr b="1" lang="en-GB" sz="2500"/>
              <a:t>Will present for endorsement at the 2024 CEOS Plenary (and SIT TW for discussion)</a:t>
            </a:r>
            <a:endParaRPr b="1" sz="2500"/>
          </a:p>
        </p:txBody>
      </p:sp>
      <p:sp>
        <p:nvSpPr>
          <p:cNvPr id="283" name="Google Shape;283;p35"/>
          <p:cNvSpPr txBox="1"/>
          <p:nvPr>
            <p:ph type="title"/>
          </p:nvPr>
        </p:nvSpPr>
        <p:spPr>
          <a:xfrm>
            <a:off x="176048" y="997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300"/>
              <a:t>In closing…</a:t>
            </a:r>
            <a:endParaRPr sz="43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6"/>
          <p:cNvSpPr txBox="1"/>
          <p:nvPr>
            <p:ph idx="1" type="body"/>
          </p:nvPr>
        </p:nvSpPr>
        <p:spPr>
          <a:xfrm>
            <a:off x="324233" y="1329933"/>
            <a:ext cx="11495400" cy="4662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3"/>
              </a:rPr>
              <a:t>ceos.org/ard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4"/>
              </a:rPr>
              <a:t>CEOS-ARD GitHub</a:t>
            </a:r>
            <a:r>
              <a:rPr lang="en-GB" sz="2300"/>
              <a:t> </a:t>
            </a:r>
            <a:r>
              <a:rPr lang="en-GB" sz="2300">
                <a:solidFill>
                  <a:srgbClr val="CC0000"/>
                </a:solidFill>
              </a:rPr>
              <a:t>(new!)</a:t>
            </a:r>
            <a:endParaRPr sz="23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5"/>
              </a:rPr>
              <a:t>CEOS-ARD Newsletter Sign-up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/>
              <a:t>	Past issues: </a:t>
            </a:r>
            <a:r>
              <a:rPr lang="en-GB" sz="2300" u="sng">
                <a:solidFill>
                  <a:schemeClr val="hlink"/>
                </a:solidFill>
                <a:hlinkClick r:id="rId6"/>
              </a:rPr>
              <a:t>https://ceos.org/ceos-ard-newsletter/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7"/>
              </a:rPr>
              <a:t>https://twitter.com/CEOSARD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/>
              <a:t>Contacts: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8"/>
              </a:rPr>
              <a:t>Ferran.Gascon@esa.int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9"/>
              </a:rPr>
              <a:t>matthew@symbioscomms.com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 u="sng">
                <a:solidFill>
                  <a:schemeClr val="hlink"/>
                </a:solidFill>
                <a:hlinkClick r:id="rId10"/>
              </a:rPr>
              <a:t>ard-contact@lists.ceos.org</a:t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300"/>
              <a:t> </a:t>
            </a:r>
            <a:endParaRPr sz="2300"/>
          </a:p>
        </p:txBody>
      </p:sp>
      <p:sp>
        <p:nvSpPr>
          <p:cNvPr id="289" name="Google Shape;289;p36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More information</a:t>
            </a:r>
            <a:endParaRPr/>
          </a:p>
        </p:txBody>
      </p:sp>
      <p:pic>
        <p:nvPicPr>
          <p:cNvPr id="290" name="Google Shape;290;p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328847" y="1851198"/>
            <a:ext cx="222820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73958" y="1505125"/>
            <a:ext cx="221707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416575" y="1207075"/>
            <a:ext cx="2217073" cy="267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962100" y="4054075"/>
            <a:ext cx="2099625" cy="225463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7"/>
          <p:cNvSpPr txBox="1"/>
          <p:nvPr>
            <p:ph type="title"/>
          </p:nvPr>
        </p:nvSpPr>
        <p:spPr>
          <a:xfrm>
            <a:off x="176047" y="1166538"/>
            <a:ext cx="61572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/>
              <a:t>Thank you!</a:t>
            </a:r>
            <a:endParaRPr sz="75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75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Motivations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5"/>
          <p:cNvSpPr txBox="1"/>
          <p:nvPr>
            <p:ph idx="1" type="body"/>
          </p:nvPr>
        </p:nvSpPr>
        <p:spPr>
          <a:xfrm>
            <a:off x="176044" y="1139600"/>
            <a:ext cx="11664900" cy="4871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Clr>
                <a:srgbClr val="CC0000"/>
              </a:buClr>
              <a:buSzPts val="1800"/>
              <a:buChar char="❖"/>
            </a:pPr>
            <a:r>
              <a:rPr lang="en-GB" sz="2600">
                <a:solidFill>
                  <a:srgbClr val="CC0000"/>
                </a:solidFill>
              </a:rPr>
              <a:t>Easing the use of satellite EO data to reach </a:t>
            </a:r>
            <a:r>
              <a:rPr lang="en-GB" sz="2600" u="sng">
                <a:solidFill>
                  <a:srgbClr val="CC0000"/>
                </a:solidFill>
              </a:rPr>
              <a:t>new non-expert users</a:t>
            </a:r>
            <a:r>
              <a:rPr lang="en-GB" sz="2600">
                <a:solidFill>
                  <a:srgbClr val="CC0000"/>
                </a:solidFill>
              </a:rPr>
              <a:t> and increase data uptake and use</a:t>
            </a:r>
            <a:endParaRPr sz="2600">
              <a:solidFill>
                <a:srgbClr val="CC0000"/>
              </a:solidFill>
            </a:endParaRPr>
          </a:p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2600"/>
              <a:t>Provision of analysis-ready geophysical measurements</a:t>
            </a:r>
            <a:endParaRPr sz="2600"/>
          </a:p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2600"/>
              <a:t>Reduce pre-processing burden for users</a:t>
            </a:r>
            <a:endParaRPr sz="2600"/>
          </a:p>
          <a:p>
            <a:pPr indent="-419100" lvl="1" marL="1219200" rtl="0" algn="l"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en-GB" sz="2100"/>
              <a:t>Facilitate analysis in the cloud</a:t>
            </a:r>
            <a:endParaRPr sz="2100"/>
          </a:p>
          <a:p>
            <a:pPr indent="-419100" lvl="1" marL="1219200" rtl="0" algn="l"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en-GB" sz="2100"/>
              <a:t>Reduce egress and processing</a:t>
            </a:r>
            <a:endParaRPr sz="2100"/>
          </a:p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2600"/>
              <a:t>Provide a first step for interoperability </a:t>
            </a:r>
            <a:endParaRPr sz="2600"/>
          </a:p>
          <a:p>
            <a:pPr indent="-419100" lvl="1" marL="1219200" rtl="0" algn="l"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en-GB" sz="2100"/>
              <a:t>Open and transparent</a:t>
            </a:r>
            <a:endParaRPr sz="2100"/>
          </a:p>
          <a:p>
            <a:pPr indent="-419100" lvl="1" marL="1219200" rtl="0" algn="l">
              <a:spcBef>
                <a:spcPts val="1000"/>
              </a:spcBef>
              <a:spcAft>
                <a:spcPts val="0"/>
              </a:spcAft>
              <a:buSzPts val="1800"/>
              <a:buChar char="▪"/>
            </a:pPr>
            <a:r>
              <a:rPr lang="en-GB" sz="2100"/>
              <a:t>Common starting point; consistency</a:t>
            </a:r>
            <a:endParaRPr sz="2100"/>
          </a:p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2600"/>
              <a:t>Promote clear documentation of processing steps</a:t>
            </a:r>
            <a:endParaRPr sz="2600"/>
          </a:p>
          <a:p>
            <a:pPr indent="-419100" lvl="0" marL="609600" rtl="0" algn="l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-GB" sz="2600"/>
              <a:t>Capitalise on space agency expertise and experience</a:t>
            </a:r>
            <a:endParaRPr sz="2600"/>
          </a:p>
          <a:p>
            <a:pPr indent="-419100" lvl="1" marL="1219200" rtl="0" algn="l">
              <a:spcBef>
                <a:spcPts val="1000"/>
              </a:spcBef>
              <a:spcAft>
                <a:spcPts val="1000"/>
              </a:spcAft>
              <a:buSzPts val="1800"/>
              <a:buChar char="▪"/>
            </a:pPr>
            <a:r>
              <a:rPr lang="en-GB" sz="2100"/>
              <a:t>Best available science and high quality processes</a:t>
            </a:r>
            <a:endParaRPr sz="2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>
            <p:ph type="title"/>
          </p:nvPr>
        </p:nvSpPr>
        <p:spPr>
          <a:xfrm>
            <a:off x="2374232" y="163399"/>
            <a:ext cx="7819200" cy="1143300"/>
          </a:xfrm>
          <a:prstGeom prst="rect">
            <a:avLst/>
          </a:prstGeom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Current </a:t>
            </a:r>
            <a:r>
              <a:rPr lang="en-GB">
                <a:solidFill>
                  <a:srgbClr val="CC0000"/>
                </a:solidFill>
              </a:rPr>
              <a:t>+ In-development</a:t>
            </a:r>
            <a:r>
              <a:rPr lang="en-GB"/>
              <a:t> CEOS-ARD Specifications</a:t>
            </a:r>
            <a:endParaRPr/>
          </a:p>
        </p:txBody>
      </p:sp>
      <p:sp>
        <p:nvSpPr>
          <p:cNvPr id="108" name="Google Shape;108;p16"/>
          <p:cNvSpPr txBox="1"/>
          <p:nvPr/>
        </p:nvSpPr>
        <p:spPr>
          <a:xfrm>
            <a:off x="1200882" y="2060210"/>
            <a:ext cx="29130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Land</a:t>
            </a:r>
            <a:endParaRPr b="1"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6"/>
          <p:cNvSpPr txBox="1"/>
          <p:nvPr/>
        </p:nvSpPr>
        <p:spPr>
          <a:xfrm>
            <a:off x="1161925" y="2868100"/>
            <a:ext cx="3679200" cy="40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Optical</a:t>
            </a:r>
            <a:endParaRPr sz="1800" u="sng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Surface Reflectance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Surface Temperature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Nighttime Lights Surface Radiance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LiDAR Terrain and Canopy Top Height</a:t>
            </a:r>
            <a:endParaRPr sz="18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Radar</a:t>
            </a:r>
            <a:endParaRPr sz="1800" u="sng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Normalised Radar Backscatter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Polarimetric Radar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1E3378"/>
                </a:solidFill>
                <a:latin typeface="Calibri"/>
                <a:ea typeface="Calibri"/>
                <a:cs typeface="Calibri"/>
                <a:sym typeface="Calibri"/>
              </a:rPr>
              <a:t>Geocoded Single-Look Complex (GSLC)</a:t>
            </a:r>
            <a:endParaRPr sz="1800">
              <a:solidFill>
                <a:srgbClr val="1E337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Interferometric Radar (INSAR)</a:t>
            </a:r>
            <a:endParaRPr sz="18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6"/>
          <p:cNvSpPr/>
          <p:nvPr/>
        </p:nvSpPr>
        <p:spPr>
          <a:xfrm flipH="1">
            <a:off x="905124" y="1765701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0B774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  </a:t>
            </a:r>
            <a:endParaRPr sz="1900"/>
          </a:p>
        </p:txBody>
      </p:sp>
      <p:sp>
        <p:nvSpPr>
          <p:cNvPr id="111" name="Google Shape;111;p16"/>
          <p:cNvSpPr/>
          <p:nvPr/>
        </p:nvSpPr>
        <p:spPr>
          <a:xfrm>
            <a:off x="905346" y="2063412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08563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6"/>
          <p:cNvSpPr txBox="1"/>
          <p:nvPr/>
        </p:nvSpPr>
        <p:spPr>
          <a:xfrm>
            <a:off x="4508551" y="2060200"/>
            <a:ext cx="31398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Inland and Coastal Waters</a:t>
            </a:r>
            <a:endParaRPr b="1"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6"/>
          <p:cNvSpPr txBox="1"/>
          <p:nvPr/>
        </p:nvSpPr>
        <p:spPr>
          <a:xfrm>
            <a:off x="4469591" y="2944301"/>
            <a:ext cx="2991300" cy="14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Aquatic Reflectance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6"/>
          <p:cNvSpPr/>
          <p:nvPr/>
        </p:nvSpPr>
        <p:spPr>
          <a:xfrm flipH="1">
            <a:off x="4212784" y="1765701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29BEC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  </a:t>
            </a:r>
            <a:endParaRPr sz="1900"/>
          </a:p>
        </p:txBody>
      </p:sp>
      <p:sp>
        <p:nvSpPr>
          <p:cNvPr id="115" name="Google Shape;115;p16"/>
          <p:cNvSpPr/>
          <p:nvPr/>
        </p:nvSpPr>
        <p:spPr>
          <a:xfrm>
            <a:off x="4213006" y="2063412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2198A7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6"/>
          <p:cNvSpPr txBox="1"/>
          <p:nvPr/>
        </p:nvSpPr>
        <p:spPr>
          <a:xfrm>
            <a:off x="7821808" y="2058834"/>
            <a:ext cx="29130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Oceans</a:t>
            </a:r>
            <a:endParaRPr b="1" sz="20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6"/>
          <p:cNvSpPr txBox="1"/>
          <p:nvPr/>
        </p:nvSpPr>
        <p:spPr>
          <a:xfrm>
            <a:off x="8316258" y="2942925"/>
            <a:ext cx="2991300" cy="14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GB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Ocean Radar Backscatter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6"/>
          <p:cNvSpPr/>
          <p:nvPr/>
        </p:nvSpPr>
        <p:spPr>
          <a:xfrm flipH="1">
            <a:off x="7526050" y="1764325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1155CC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/>
              <a:t>  </a:t>
            </a:r>
            <a:endParaRPr sz="1900"/>
          </a:p>
        </p:txBody>
      </p:sp>
      <p:sp>
        <p:nvSpPr>
          <p:cNvPr id="119" name="Google Shape;119;p16"/>
          <p:cNvSpPr/>
          <p:nvPr/>
        </p:nvSpPr>
        <p:spPr>
          <a:xfrm>
            <a:off x="7526272" y="2062036"/>
            <a:ext cx="3551100" cy="277500"/>
          </a:xfrm>
          <a:prstGeom prst="parallelogram">
            <a:avLst>
              <a:gd fmla="val 96952" name="adj"/>
            </a:avLst>
          </a:prstGeom>
          <a:solidFill>
            <a:srgbClr val="1C4587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1598" y="3296690"/>
            <a:ext cx="685800" cy="79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188" y="5496607"/>
            <a:ext cx="685800" cy="747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088" y="2878500"/>
            <a:ext cx="685800" cy="79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98675" y="2795350"/>
            <a:ext cx="601150" cy="69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12400" y="2922150"/>
            <a:ext cx="511222" cy="59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6"/>
          <p:cNvSpPr txBox="1"/>
          <p:nvPr/>
        </p:nvSpPr>
        <p:spPr>
          <a:xfrm>
            <a:off x="7670006" y="6297100"/>
            <a:ext cx="4953000" cy="14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GB" sz="1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http://ceos.org/ard/index.html#specs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5102" y="3761799"/>
            <a:ext cx="685800" cy="796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13877" y="4558500"/>
            <a:ext cx="685800" cy="79724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6"/>
          <p:cNvSpPr/>
          <p:nvPr/>
        </p:nvSpPr>
        <p:spPr>
          <a:xfrm>
            <a:off x="1200875" y="4736300"/>
            <a:ext cx="775800" cy="374700"/>
          </a:xfrm>
          <a:prstGeom prst="rect">
            <a:avLst/>
          </a:prstGeom>
          <a:noFill/>
          <a:ln cap="flat" cmpd="sng" w="19050">
            <a:solidFill>
              <a:srgbClr val="0B77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B7743"/>
              </a:solidFill>
            </a:endParaRPr>
          </a:p>
        </p:txBody>
      </p:sp>
      <p:sp>
        <p:nvSpPr>
          <p:cNvPr id="129" name="Google Shape;129;p16"/>
          <p:cNvSpPr txBox="1"/>
          <p:nvPr/>
        </p:nvSpPr>
        <p:spPr>
          <a:xfrm>
            <a:off x="-76200" y="4565475"/>
            <a:ext cx="13350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B7743"/>
                </a:solidFill>
                <a:latin typeface="Calibri"/>
                <a:ea typeface="Calibri"/>
                <a:cs typeface="Calibri"/>
                <a:sym typeface="Calibri"/>
              </a:rPr>
              <a:t>Harmonised to a single specification in 2023</a:t>
            </a:r>
            <a:endParaRPr b="1">
              <a:solidFill>
                <a:srgbClr val="0B77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" name="Google Shape;130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93525" y="3781224"/>
            <a:ext cx="7001923" cy="218467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6"/>
          <p:cNvSpPr/>
          <p:nvPr/>
        </p:nvSpPr>
        <p:spPr>
          <a:xfrm>
            <a:off x="8355200" y="3031950"/>
            <a:ext cx="2480100" cy="374700"/>
          </a:xfrm>
          <a:prstGeom prst="rect">
            <a:avLst/>
          </a:prstGeom>
          <a:noFill/>
          <a:ln cap="flat" cmpd="sng" w="19050">
            <a:solidFill>
              <a:srgbClr val="0B77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B7743"/>
              </a:solidFill>
            </a:endParaRPr>
          </a:p>
        </p:txBody>
      </p:sp>
      <p:sp>
        <p:nvSpPr>
          <p:cNvPr id="132" name="Google Shape;132;p16"/>
          <p:cNvSpPr txBox="1"/>
          <p:nvPr/>
        </p:nvSpPr>
        <p:spPr>
          <a:xfrm>
            <a:off x="10899975" y="2638125"/>
            <a:ext cx="1335000" cy="3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B7743"/>
                </a:solidFill>
                <a:latin typeface="Calibri"/>
                <a:ea typeface="Calibri"/>
                <a:cs typeface="Calibri"/>
                <a:sym typeface="Calibri"/>
              </a:rPr>
              <a:t>Harmonised to a single specification in 2023</a:t>
            </a:r>
            <a:endParaRPr b="1">
              <a:solidFill>
                <a:srgbClr val="0B77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7"/>
          <p:cNvSpPr txBox="1"/>
          <p:nvPr>
            <p:ph idx="1" type="body"/>
          </p:nvPr>
        </p:nvSpPr>
        <p:spPr>
          <a:xfrm>
            <a:off x="324225" y="1558525"/>
            <a:ext cx="11495400" cy="4360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2569"/>
                </a:solidFill>
              </a:rPr>
              <a:t>Sea Surface Temperature?</a:t>
            </a:r>
            <a:endParaRPr>
              <a:solidFill>
                <a:srgbClr val="002569"/>
              </a:solidFill>
            </a:endParaRPr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2569"/>
              </a:solidFill>
            </a:endParaRPr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2569"/>
                </a:solidFill>
              </a:rPr>
              <a:t>Precipitation?</a:t>
            </a:r>
            <a:endParaRPr>
              <a:solidFill>
                <a:srgbClr val="002569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2569"/>
                </a:solidFill>
              </a:rPr>
              <a:t>Ocean Colour?</a:t>
            </a:r>
            <a:endParaRPr>
              <a:solidFill>
                <a:srgbClr val="002569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2569"/>
              </a:solidFill>
            </a:endParaRPr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2569"/>
              </a:solidFill>
            </a:endParaRPr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2569"/>
                </a:solidFill>
              </a:rPr>
              <a:t>Atmospheric Composition Datasets?</a:t>
            </a:r>
            <a:endParaRPr>
              <a:solidFill>
                <a:srgbClr val="002569"/>
              </a:solidFill>
            </a:endParaRPr>
          </a:p>
          <a:p>
            <a:pPr indent="0" lvl="0" marL="0" rtl="0" algn="r">
              <a:spcBef>
                <a:spcPts val="100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2569"/>
                </a:solidFill>
              </a:rPr>
              <a:t>Methane?</a:t>
            </a:r>
            <a:endParaRPr>
              <a:solidFill>
                <a:srgbClr val="002569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rgbClr val="CC0000"/>
                </a:solidFill>
              </a:rPr>
              <a:t>Active discussion by CEOS Virtual Constellations and CEOS-ARD Oversight Group. </a:t>
            </a:r>
            <a:r>
              <a:rPr lang="en-GB" sz="2600" u="sng">
                <a:solidFill>
                  <a:srgbClr val="CC0000"/>
                </a:solidFill>
              </a:rPr>
              <a:t>User demand is key.</a:t>
            </a:r>
            <a:endParaRPr u="sng">
              <a:solidFill>
                <a:srgbClr val="CC0000"/>
              </a:solidFill>
            </a:endParaRPr>
          </a:p>
        </p:txBody>
      </p:sp>
      <p:sp>
        <p:nvSpPr>
          <p:cNvPr id="138" name="Google Shape;138;p17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next?</a:t>
            </a:r>
            <a:endParaRPr/>
          </a:p>
        </p:txBody>
      </p:sp>
      <p:pic>
        <p:nvPicPr>
          <p:cNvPr id="139" name="Google Shape;13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6800" y="1329912"/>
            <a:ext cx="1524000" cy="1771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6700" y="2670813"/>
            <a:ext cx="1524000" cy="1771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5600" y="3271838"/>
            <a:ext cx="1524000" cy="1771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7425" y="0"/>
            <a:ext cx="6305326" cy="798597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/>
          <p:nvPr/>
        </p:nvSpPr>
        <p:spPr>
          <a:xfrm>
            <a:off x="9273775" y="4502125"/>
            <a:ext cx="30000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900"/>
              <a:t>See: ceos.org/ard</a:t>
            </a:r>
            <a:endParaRPr sz="2900"/>
          </a:p>
        </p:txBody>
      </p:sp>
      <p:pic>
        <p:nvPicPr>
          <p:cNvPr id="148" name="Google Shape;14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575" y="2744346"/>
            <a:ext cx="2652326" cy="2156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 txBox="1"/>
          <p:nvPr>
            <p:ph idx="1" type="body"/>
          </p:nvPr>
        </p:nvSpPr>
        <p:spPr>
          <a:xfrm>
            <a:off x="-137075" y="1610575"/>
            <a:ext cx="3581100" cy="27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Font typeface="Arial"/>
              <a:buChar char="●"/>
            </a:pPr>
            <a:r>
              <a:rPr lang="en-GB">
                <a:solidFill>
                  <a:srgbClr val="002569"/>
                </a:solidFill>
              </a:rPr>
              <a:t>KOMPSAT-3/3A Surface Reflectance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KOMPSAT-5 Normalised Radar Backscatter</a:t>
            </a:r>
            <a:endParaRPr>
              <a:solidFill>
                <a:srgbClr val="002569"/>
              </a:solidFill>
            </a:endParaRPr>
          </a:p>
        </p:txBody>
      </p:sp>
      <p:sp>
        <p:nvSpPr>
          <p:cNvPr id="154" name="Google Shape;154;p19"/>
          <p:cNvSpPr txBox="1"/>
          <p:nvPr>
            <p:ph type="title"/>
          </p:nvPr>
        </p:nvSpPr>
        <p:spPr>
          <a:xfrm>
            <a:off x="176048" y="175950"/>
            <a:ext cx="8548800" cy="77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100"/>
              <a:t>Under Development</a:t>
            </a:r>
            <a:endParaRPr sz="3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t/>
            </a:r>
            <a:endParaRPr sz="3100"/>
          </a:p>
        </p:txBody>
      </p:sp>
      <p:pic>
        <p:nvPicPr>
          <p:cNvPr id="155" name="Google Shape;155;p19"/>
          <p:cNvPicPr preferRelativeResize="0"/>
          <p:nvPr/>
        </p:nvPicPr>
        <p:blipFill rotWithShape="1">
          <a:blip r:embed="rId3">
            <a:alphaModFix/>
          </a:blip>
          <a:srcRect b="0" l="58191" r="7903" t="0"/>
          <a:stretch/>
        </p:blipFill>
        <p:spPr>
          <a:xfrm rot="10800000">
            <a:off x="9345773" y="1032250"/>
            <a:ext cx="2846227" cy="55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525" y="1243300"/>
            <a:ext cx="1559075" cy="122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9"/>
          <p:cNvSpPr txBox="1"/>
          <p:nvPr>
            <p:ph idx="2" type="body"/>
          </p:nvPr>
        </p:nvSpPr>
        <p:spPr>
          <a:xfrm>
            <a:off x="3596725" y="2067775"/>
            <a:ext cx="3016200" cy="20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RISAT-1A (EOS-04) NRB SAR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Resourcesat-2/2A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NovaSAR</a:t>
            </a:r>
            <a:endParaRPr>
              <a:solidFill>
                <a:srgbClr val="002569"/>
              </a:solidFill>
            </a:endParaRPr>
          </a:p>
        </p:txBody>
      </p:sp>
      <p:sp>
        <p:nvSpPr>
          <p:cNvPr id="158" name="Google Shape;158;p19"/>
          <p:cNvSpPr txBox="1"/>
          <p:nvPr>
            <p:ph idx="3" type="body"/>
          </p:nvPr>
        </p:nvSpPr>
        <p:spPr>
          <a:xfrm>
            <a:off x="15325" y="3591775"/>
            <a:ext cx="3371100" cy="27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Gaofen-1/6 Surface Reflectance</a:t>
            </a:r>
            <a:endParaRPr>
              <a:solidFill>
                <a:srgbClr val="002569"/>
              </a:solidFill>
            </a:endParaRPr>
          </a:p>
        </p:txBody>
      </p:sp>
      <p:pic>
        <p:nvPicPr>
          <p:cNvPr id="159" name="Google Shape;15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68325" y="1140153"/>
            <a:ext cx="1532100" cy="148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6050" y="3388825"/>
            <a:ext cx="1996550" cy="138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58700" y="3772150"/>
            <a:ext cx="1714500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2524" y="1090900"/>
            <a:ext cx="1455250" cy="126544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9"/>
          <p:cNvSpPr txBox="1"/>
          <p:nvPr>
            <p:ph idx="4" type="body"/>
          </p:nvPr>
        </p:nvSpPr>
        <p:spPr>
          <a:xfrm>
            <a:off x="6553775" y="1858700"/>
            <a:ext cx="3016200" cy="155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SPOT 1-7 Surface Reflectance</a:t>
            </a:r>
            <a:endParaRPr>
              <a:solidFill>
                <a:srgbClr val="002569"/>
              </a:solidFill>
            </a:endParaRPr>
          </a:p>
        </p:txBody>
      </p:sp>
      <p:sp>
        <p:nvSpPr>
          <p:cNvPr id="164" name="Google Shape;164;p19"/>
          <p:cNvSpPr txBox="1"/>
          <p:nvPr>
            <p:ph idx="5" type="body"/>
          </p:nvPr>
        </p:nvSpPr>
        <p:spPr>
          <a:xfrm>
            <a:off x="3471100" y="4546900"/>
            <a:ext cx="4286400" cy="27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AVHRR LST Surface Temperature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DESIS L2A Surface Reflectance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EnMAP Aquatic Reflectance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Sentinel-1</a:t>
            </a:r>
            <a:endParaRPr>
              <a:solidFill>
                <a:srgbClr val="002569"/>
              </a:solidFill>
            </a:endParaRPr>
          </a:p>
        </p:txBody>
      </p:sp>
      <p:pic>
        <p:nvPicPr>
          <p:cNvPr id="165" name="Google Shape;165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42025" y="5038525"/>
            <a:ext cx="1106599" cy="91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9"/>
          <p:cNvSpPr txBox="1"/>
          <p:nvPr>
            <p:ph idx="6" type="body"/>
          </p:nvPr>
        </p:nvSpPr>
        <p:spPr>
          <a:xfrm>
            <a:off x="7163375" y="5290075"/>
            <a:ext cx="2706900" cy="20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OPERA project</a:t>
            </a:r>
            <a:endParaRPr>
              <a:solidFill>
                <a:srgbClr val="002569"/>
              </a:solidFill>
            </a:endParaRPr>
          </a:p>
        </p:txBody>
      </p:sp>
      <p:pic>
        <p:nvPicPr>
          <p:cNvPr id="167" name="Google Shape;167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35525" y="3176995"/>
            <a:ext cx="1532100" cy="1040892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9"/>
          <p:cNvSpPr txBox="1"/>
          <p:nvPr>
            <p:ph idx="7" type="body"/>
          </p:nvPr>
        </p:nvSpPr>
        <p:spPr>
          <a:xfrm>
            <a:off x="6782375" y="3537475"/>
            <a:ext cx="2706900" cy="20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SAOCOM</a:t>
            </a:r>
            <a:endParaRPr>
              <a:solidFill>
                <a:srgbClr val="002569"/>
              </a:solidFill>
            </a:endParaRPr>
          </a:p>
        </p:txBody>
      </p:sp>
      <p:pic>
        <p:nvPicPr>
          <p:cNvPr id="169" name="Google Shape;169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10288" y="5210424"/>
            <a:ext cx="1219553" cy="122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9"/>
          <p:cNvSpPr txBox="1"/>
          <p:nvPr>
            <p:ph idx="8" type="body"/>
          </p:nvPr>
        </p:nvSpPr>
        <p:spPr>
          <a:xfrm>
            <a:off x="1475450" y="4642600"/>
            <a:ext cx="3371100" cy="27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Radarsat-1 and 2</a:t>
            </a:r>
            <a:endParaRPr>
              <a:solidFill>
                <a:srgbClr val="002569"/>
              </a:solidFill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569"/>
              </a:buClr>
              <a:buSzPts val="1400"/>
              <a:buChar char="●"/>
            </a:pPr>
            <a:r>
              <a:rPr lang="en-GB">
                <a:solidFill>
                  <a:srgbClr val="002569"/>
                </a:solidFill>
              </a:rPr>
              <a:t>RCM</a:t>
            </a:r>
            <a:endParaRPr>
              <a:solidFill>
                <a:srgbClr val="002569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311" y="3039160"/>
            <a:ext cx="1783313" cy="144892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76" name="Google Shape;176;p20"/>
          <p:cNvSpPr txBox="1"/>
          <p:nvPr>
            <p:ph type="title"/>
          </p:nvPr>
        </p:nvSpPr>
        <p:spPr>
          <a:xfrm>
            <a:off x="215411" y="154800"/>
            <a:ext cx="10081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2900">
                <a:solidFill>
                  <a:schemeClr val="lt1"/>
                </a:solidFill>
              </a:rPr>
              <a:t>Status of ESA CEOS-ARD Products</a:t>
            </a:r>
            <a:endParaRPr sz="2900">
              <a:solidFill>
                <a:schemeClr val="lt1"/>
              </a:solidFill>
            </a:endParaRPr>
          </a:p>
        </p:txBody>
      </p:sp>
      <p:graphicFrame>
        <p:nvGraphicFramePr>
          <p:cNvPr id="177" name="Google Shape;177;p20"/>
          <p:cNvGraphicFramePr/>
          <p:nvPr/>
        </p:nvGraphicFramePr>
        <p:xfrm>
          <a:off x="2590672" y="11759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{18B029F7-EC11-4F40-A431-4D35F038BF10}</a:tableStyleId>
              </a:tblPr>
              <a:tblGrid>
                <a:gridCol w="1891175"/>
                <a:gridCol w="1218650"/>
                <a:gridCol w="1239825"/>
                <a:gridCol w="1786675"/>
                <a:gridCol w="3115550"/>
              </a:tblGrid>
              <a:tr h="287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2"/>
                          </a:solidFill>
                        </a:rPr>
                        <a:t>Mission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2"/>
                          </a:solidFill>
                        </a:rPr>
                        <a:t>Product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2"/>
                          </a:solidFill>
                        </a:rPr>
                        <a:t>PFS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2"/>
                          </a:solidFill>
                        </a:rPr>
                        <a:t>Status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chemeClr val="dk2"/>
                          </a:solidFill>
                        </a:rPr>
                        <a:t>Availability Date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81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Sentinel-2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L2A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-GB" sz="1600" u="none" cap="none" strike="noStrike">
                          <a:solidFill>
                            <a:schemeClr val="dk2"/>
                          </a:solidFill>
                        </a:rPr>
                        <a:t>✅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January 2022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5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PROBA-V</a:t>
                      </a:r>
                      <a:endParaRPr b="0" sz="11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Collection 2</a:t>
                      </a:r>
                      <a:endParaRPr b="0" sz="1100" u="none" cap="none" strike="noStrike">
                        <a:solidFill>
                          <a:schemeClr val="dk2"/>
                        </a:solidFill>
                      </a:endParaRPr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0" lang="en-GB" sz="1600" u="none" cap="none" strike="noStrike">
                          <a:solidFill>
                            <a:schemeClr val="dk2"/>
                          </a:solidFill>
                        </a:rPr>
                        <a:t>✅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 March 2023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5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Sentinel-2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L2H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2023 (pilot product), TBD (operational product)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5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Sentinel-2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L2F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2023 (pilot product), TBD (operational product)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5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Sentinel-2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L2A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AR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en-GB" sz="11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TBD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5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Sentinel-1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NRB / ORB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NRB / ORB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TBD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5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Sentinel-3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SYN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TBD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7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ERS SAR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TBC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NRB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TBD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7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ERS ATSR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TBC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LST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2024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7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Envisat ASAR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TBC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NRB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TBD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7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Envisat MERIS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TBC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2024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7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CHIME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L2A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2029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7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CHIME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L2H/L2F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2029 (pilot product), TBD (operational product)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7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LSTM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L2A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ST, 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2029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7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LSTM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L2H/L2F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ST, SR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TBD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7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ROSE-L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TBD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NRB…TBC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i="0" lang="en-GB" sz="1100" u="none" cap="none" strike="noStrike">
                          <a:solidFill>
                            <a:schemeClr val="dk2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Under Development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-GB" sz="1100" u="none" cap="none" strike="noStrike">
                          <a:solidFill>
                            <a:schemeClr val="dk2"/>
                          </a:solidFill>
                        </a:rPr>
                        <a:t>TBD</a:t>
                      </a:r>
                      <a:endParaRPr sz="1400" u="none" cap="none" strike="noStrike"/>
                    </a:p>
                  </a:txBody>
                  <a:tcPr marT="45600" marB="45600" marR="91200" marL="9120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78" name="Google Shape;178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3970" y="2157166"/>
            <a:ext cx="1961996" cy="77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/>
          <p:nvPr>
            <p:ph type="title"/>
          </p:nvPr>
        </p:nvSpPr>
        <p:spPr>
          <a:xfrm>
            <a:off x="176048" y="175939"/>
            <a:ext cx="9387000" cy="7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CEOS-ARD Strategy 2024</a:t>
            </a:r>
            <a:endParaRPr/>
          </a:p>
        </p:txBody>
      </p:sp>
      <p:pic>
        <p:nvPicPr>
          <p:cNvPr id="184" name="Google Shape;18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56075" y="1595425"/>
            <a:ext cx="2419550" cy="3417375"/>
          </a:xfrm>
          <a:prstGeom prst="rect">
            <a:avLst/>
          </a:prstGeom>
          <a:noFill/>
          <a:ln>
            <a:noFill/>
          </a:ln>
          <a:effectLst>
            <a:reflection blurRad="0" dir="5400000" dist="38100" endA="0" endPos="30000" fadeDir="5400012" kx="0" rotWithShape="0" algn="bl" stA="40000" stPos="0" sy="-100000" ky="0"/>
          </a:effectLst>
        </p:spPr>
      </p:pic>
      <p:sp>
        <p:nvSpPr>
          <p:cNvPr id="185" name="Google Shape;185;p21"/>
          <p:cNvSpPr txBox="1"/>
          <p:nvPr>
            <p:ph idx="1" type="body"/>
          </p:nvPr>
        </p:nvSpPr>
        <p:spPr>
          <a:xfrm>
            <a:off x="176050" y="1509725"/>
            <a:ext cx="8649900" cy="4907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27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900"/>
              <a:buChar char="❖"/>
            </a:pPr>
            <a:r>
              <a:rPr lang="en-GB" sz="2900"/>
              <a:t>Update to past editions from 2019 and 2021</a:t>
            </a:r>
            <a:endParaRPr sz="2900"/>
          </a:p>
          <a:p>
            <a:pPr indent="-4127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900"/>
              <a:buChar char="❖"/>
            </a:pPr>
            <a:r>
              <a:rPr lang="en-GB" sz="2900"/>
              <a:t>Reflect on the progress to date, take stock of future directions and needs, and confirm our strategy for the next few years</a:t>
            </a:r>
            <a:endParaRPr sz="2900"/>
          </a:p>
          <a:p>
            <a:pPr indent="-4127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900"/>
              <a:buChar char="❖"/>
            </a:pPr>
            <a:r>
              <a:rPr b="1" lang="en-GB" sz="2900"/>
              <a:t>A broad portfolio of CEOS-ARD that is easily discovered, accessed and utilised is the ultimate goal.</a:t>
            </a:r>
            <a:endParaRPr b="1" sz="2900"/>
          </a:p>
          <a:p>
            <a:pPr indent="-412750" lvl="0" marL="45720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900"/>
              <a:buChar char="❖"/>
            </a:pPr>
            <a:r>
              <a:rPr lang="en-GB" sz="2900"/>
              <a:t>Link: </a:t>
            </a:r>
            <a:r>
              <a:rPr lang="en-GB" sz="2900" u="sng">
                <a:solidFill>
                  <a:schemeClr val="hlink"/>
                </a:solidFill>
                <a:hlinkClick r:id="rId4"/>
              </a:rPr>
              <a:t>Draft CEOS-ARD Strategy 2024</a:t>
            </a:r>
            <a:endParaRPr sz="29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