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VolOQf3yISAZPP7gAibVoyCQk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148903-D4DF-48CF-9398-76D17EEE13D7}">
  <a:tblStyle styleId="{9F148903-D4DF-48CF-9398-76D17EEE13D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2" name="Google Shape;52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6" name="Google Shape;56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title"/>
          </p:nvPr>
        </p:nvSpPr>
        <p:spPr>
          <a:xfrm>
            <a:off x="239547" y="245789"/>
            <a:ext cx="6696962" cy="31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800">
                <a:latin typeface="Montserrat"/>
                <a:ea typeface="Montserrat"/>
                <a:cs typeface="Montserrat"/>
                <a:sym typeface="Montserrat"/>
              </a:rPr>
              <a:t>CEOS Analytics Lab &amp;</a:t>
            </a:r>
            <a:br>
              <a:rPr lang="en-US" sz="4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800">
                <a:latin typeface="Montserrat"/>
                <a:ea typeface="Montserrat"/>
                <a:cs typeface="Montserrat"/>
                <a:sym typeface="Montserrat"/>
              </a:rPr>
              <a:t>Commerical Interoperability Study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5413973" y="4318503"/>
            <a:ext cx="6654772" cy="2435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David Borges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Systems Engineering Office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Committee on Earth Observation Satellites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NASA Earth Science Division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LSI-VC-15 Agenda 3.1 </a:t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 April 2024</a:t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title"/>
          </p:nvPr>
        </p:nvSpPr>
        <p:spPr>
          <a:xfrm>
            <a:off x="176048" y="280657"/>
            <a:ext cx="9710336" cy="674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/>
              <a:t>CEOS Analytics Lab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5882"/>
            <a:ext cx="12192000" cy="48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0" y="1803882"/>
            <a:ext cx="29242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ceos.org/cal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idx="1" type="body"/>
          </p:nvPr>
        </p:nvSpPr>
        <p:spPr>
          <a:xfrm>
            <a:off x="268815" y="1262970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Analytics Lab is an implementation of </a:t>
            </a:r>
            <a:r>
              <a:rPr b="1" lang="en-US"/>
              <a:t>CSIRO</a:t>
            </a:r>
            <a:r>
              <a:rPr lang="en-US"/>
              <a:t>’s Earth Analytics Science and Innovation platform (EASI)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Combination on several open-source projects:</a:t>
            </a:r>
            <a:endParaRPr/>
          </a:p>
          <a:p>
            <a:pPr indent="-285750" lvl="1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JupyterHub</a:t>
            </a:r>
            <a:endParaRPr/>
          </a:p>
          <a:p>
            <a:pPr indent="-285750" lvl="1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Open Data Cube (</a:t>
            </a:r>
            <a:r>
              <a:rPr b="1" lang="en-US"/>
              <a:t>ODC</a:t>
            </a:r>
            <a:r>
              <a:rPr lang="en-US"/>
              <a:t>)</a:t>
            </a:r>
            <a:endParaRPr/>
          </a:p>
          <a:p>
            <a:pPr indent="-285750" lvl="1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AWS</a:t>
            </a:r>
            <a:endParaRPr/>
          </a:p>
          <a:p>
            <a:pPr indent="-285750" lvl="1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Dask scaling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Scales individual user environments on demand.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Analysis can scale beyond the user environment using Dask workers that are used only when the analysis is run.</a:t>
            </a:r>
            <a:endParaRPr/>
          </a:p>
          <a:p>
            <a:pPr indent="0" lvl="0" marL="0" rtl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Analytics Lab Architecture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idx="1" type="body"/>
          </p:nvPr>
        </p:nvSpPr>
        <p:spPr>
          <a:xfrm>
            <a:off x="1" y="1288618"/>
            <a:ext cx="9387000" cy="2006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CEOS New Space Task Team (NSTT) Deliverable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US"/>
              <a:t>D5) SEO should demonstrate the integration of New Space data into CEOS Analytics Lab and evaluate its interoperability with common CEOS datasets.</a:t>
            </a:r>
            <a:endParaRPr/>
          </a:p>
        </p:txBody>
      </p:sp>
      <p:sp>
        <p:nvSpPr>
          <p:cNvPr id="82" name="Google Shape;82;p4"/>
          <p:cNvSpPr txBox="1"/>
          <p:nvPr>
            <p:ph type="title"/>
          </p:nvPr>
        </p:nvSpPr>
        <p:spPr>
          <a:xfrm>
            <a:off x="139834" y="227553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/>
              <a:t>Commercial</a:t>
            </a: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 Interoperability Project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0" y="3558012"/>
            <a:ext cx="4753069" cy="2006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Optical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Landsat 8, 9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Sentinel-2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Maxar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Planet Planetscope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DESIS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4833334" y="3555749"/>
            <a:ext cx="4753069" cy="2006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SAR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Sentinel-1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ALOS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Umbra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ICEYE</a:t>
            </a:r>
            <a:endParaRPr/>
          </a:p>
          <a:p>
            <a:pPr indent="-457200" lvl="1" marL="1092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Capella</a:t>
            </a:r>
            <a:endParaRPr/>
          </a:p>
        </p:txBody>
      </p:sp>
      <p:pic>
        <p:nvPicPr>
          <p:cNvPr descr="Calendar&#10;&#10;Description automatically generated"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34" y="1213925"/>
            <a:ext cx="2229771" cy="518159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/>
        </p:nvSpPr>
        <p:spPr>
          <a:xfrm>
            <a:off x="94020" y="103248"/>
            <a:ext cx="8668512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Commercial Interoperability Study Value</a:t>
            </a:r>
            <a:endParaRPr b="0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0" y="1079866"/>
            <a:ext cx="8025211" cy="5095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Importance: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Improve understanding of commercial image quality as compared to public imagery datasets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Explore challenges of working with data from both commercial and public platforms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b="1" lang="en-US" sz="2000"/>
              <a:t>End User Perspective</a:t>
            </a:r>
            <a:r>
              <a:rPr lang="en-US" sz="2000"/>
              <a:t>: Understand workflows necessary to incorporate multiple data sources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Provide a foundation of knowledge to promote increased use of commercial data 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Formulate future recommendations for guiding CEOS policy regarding commercial data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Test usage on the CEOS Analytics Lab (CAL) and the Open Data Cube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Delineate Interoperability of Systems vs Data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satellite image of a lake&#10;&#10;Description automatically generated"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2087" y="1399028"/>
            <a:ext cx="4067021" cy="475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CEOS-SEO Preliminary Interoperability Analysis Sources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6"/>
          <p:cNvSpPr txBox="1"/>
          <p:nvPr>
            <p:ph idx="1" type="body"/>
          </p:nvPr>
        </p:nvSpPr>
        <p:spPr>
          <a:xfrm>
            <a:off x="324233" y="1126047"/>
            <a:ext cx="8073014" cy="5095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Level 2A Data (Monthly Comparisons, 2018-Present):</a:t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Cal/Val Sites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99" name="Google Shape;99;p6"/>
          <p:cNvGraphicFramePr/>
          <p:nvPr/>
        </p:nvGraphicFramePr>
        <p:xfrm>
          <a:off x="1218942" y="434275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{9F148903-D4DF-48CF-9398-76D17EEE13D7}</a:tableStyleId>
              </a:tblPr>
              <a:tblGrid>
                <a:gridCol w="2262900"/>
                <a:gridCol w="2262900"/>
                <a:gridCol w="2262900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Cal/Val Sites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Northern Hemisphere</a:t>
                      </a:r>
                      <a:endParaRPr/>
                    </a:p>
                  </a:txBody>
                  <a:tcPr marT="9525" marB="45725" marR="9525" marL="9525" anchor="ctr">
                    <a:lnL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Southern Hemisphere</a:t>
                      </a:r>
                      <a:endParaRPr/>
                    </a:p>
                  </a:txBody>
                  <a:tcPr marT="9525" marB="457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Radiometric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Railroad Valley Playa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(Nevada, USA)</a:t>
                      </a:r>
                      <a:endParaRPr/>
                    </a:p>
                  </a:txBody>
                  <a:tcPr marT="9525" marB="45725" marR="9525" marL="9525" anchor="ctr">
                    <a:lnL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Gobabeb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(Namibia, Africa)</a:t>
                      </a:r>
                      <a:endParaRPr/>
                    </a:p>
                  </a:txBody>
                  <a:tcPr marT="9525" marB="457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Spatial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Lake Ponchartrain 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Causeway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(Louisiana, USA)</a:t>
                      </a:r>
                      <a:endParaRPr/>
                    </a:p>
                  </a:txBody>
                  <a:tcPr marT="9525" marB="45725" marR="9525" marL="9525" anchor="ctr">
                    <a:lnL cap="flat" cmpd="sng" w="160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Suramadu Bridge</a:t>
                      </a:r>
                      <a:b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(Indonesia, Asia)</a:t>
                      </a:r>
                      <a:endParaRPr/>
                    </a:p>
                  </a:txBody>
                  <a:tcPr marT="9525" marB="457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0" name="Google Shape;100;p6"/>
          <p:cNvGraphicFramePr/>
          <p:nvPr/>
        </p:nvGraphicFramePr>
        <p:xfrm>
          <a:off x="1246450" y="204377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{9F148903-D4DF-48CF-9398-76D17EEE13D7}</a:tableStyleId>
              </a:tblPr>
              <a:tblGrid>
                <a:gridCol w="3976525"/>
                <a:gridCol w="2786425"/>
              </a:tblGrid>
              <a:tr h="34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Commercial Platforms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Public Platforms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Planet Dove/SuperDove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Landsat 8/9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Maxar WorldView-02/03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Sentinel 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Teledyne DESIS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HLS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 close up of a stone&#10;&#10;Description automatically generated"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5134" y="3603925"/>
            <a:ext cx="1832148" cy="1771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aerial view of a desert&#10;&#10;Description automatically generated" id="102" name="Google Shape;1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0669" y="1133990"/>
            <a:ext cx="1821078" cy="1809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rial view of a city and water&#10;&#10;Description automatically generated" id="103" name="Google Shape;1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0312" y="4404540"/>
            <a:ext cx="1830604" cy="1817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aerial view of a lake&#10;&#10;Description automatically generated" id="104" name="Google Shape;10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15550" y="1491950"/>
            <a:ext cx="1829831" cy="1835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/>
        </p:nvSpPr>
        <p:spPr>
          <a:xfrm>
            <a:off x="8451220" y="2946452"/>
            <a:ext cx="19439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Railroad Valley</a:t>
            </a:r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10119382" y="3327452"/>
            <a:ext cx="18306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Lake Pontchartrain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8667463" y="5376614"/>
            <a:ext cx="19439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Gobabeb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10119381" y="6220992"/>
            <a:ext cx="1830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Suramadu Bridge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0" y="1288618"/>
            <a:ext cx="11760451" cy="2006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Key Considerations and Challenges (Optical)</a:t>
            </a:r>
            <a:endParaRPr/>
          </a:p>
          <a:p>
            <a:pPr indent="-3048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i="1"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Sensor Variation</a:t>
            </a:r>
            <a:endParaRPr/>
          </a:p>
          <a:p>
            <a:pPr indent="-457200" lvl="2" marL="1549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Impacts spectral band alignment, spatial detail, signal strength</a:t>
            </a:r>
            <a:endParaRPr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Processing Biases</a:t>
            </a:r>
            <a:endParaRPr/>
          </a:p>
          <a:p>
            <a:pPr indent="-457200" lvl="2" marL="1549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Differences in atmospheric correction and vendor-specific sharpening will influence direct comparisons</a:t>
            </a:r>
            <a:endParaRPr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Situational Factors</a:t>
            </a:r>
            <a:endParaRPr/>
          </a:p>
          <a:p>
            <a:pPr indent="-457200" lvl="2" marL="1549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Slight time offsets and viewing geometry differences create irreducible limitations</a:t>
            </a:r>
            <a:endParaRPr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Commercial data compliance with CEOS-ARD PFS</a:t>
            </a:r>
            <a:endParaRPr/>
          </a:p>
        </p:txBody>
      </p:sp>
      <p:sp>
        <p:nvSpPr>
          <p:cNvPr id="114" name="Google Shape;114;p7"/>
          <p:cNvSpPr txBox="1"/>
          <p:nvPr>
            <p:ph type="title"/>
          </p:nvPr>
        </p:nvSpPr>
        <p:spPr>
          <a:xfrm>
            <a:off x="139834" y="227553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/>
              <a:t>Commercial</a:t>
            </a: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 Interoperability Project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164775" y="277472"/>
            <a:ext cx="9387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/>
              <a:t>Commercial SAR – SEO Assessment</a:t>
            </a:r>
            <a:endParaRPr sz="3200"/>
          </a:p>
        </p:txBody>
      </p:sp>
      <p:sp>
        <p:nvSpPr>
          <p:cNvPr id="120" name="Google Shape;120;p8"/>
          <p:cNvSpPr txBox="1"/>
          <p:nvPr/>
        </p:nvSpPr>
        <p:spPr>
          <a:xfrm>
            <a:off x="7719430" y="1366866"/>
            <a:ext cx="41118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(SAR) actors: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Capella Space (USA) [9]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ICEYE (Finland) [32]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iQPS (Japan) [3]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Synspective (Japan) [2]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Umbra (USA) [7]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Others?...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8"/>
          <p:cNvGrpSpPr/>
          <p:nvPr/>
        </p:nvGrpSpPr>
        <p:grpSpPr>
          <a:xfrm>
            <a:off x="9857229" y="4302140"/>
            <a:ext cx="2150667" cy="2156034"/>
            <a:chOff x="9821650" y="4031450"/>
            <a:chExt cx="2221075" cy="2236550"/>
          </a:xfrm>
        </p:grpSpPr>
        <p:pic>
          <p:nvPicPr>
            <p:cNvPr id="122" name="Google Shape;12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21650" y="4031450"/>
              <a:ext cx="2221073" cy="222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8"/>
            <p:cNvSpPr txBox="1"/>
            <p:nvPr/>
          </p:nvSpPr>
          <p:spPr>
            <a:xfrm>
              <a:off x="10678025" y="5961400"/>
              <a:ext cx="136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Umbra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8"/>
          <p:cNvGrpSpPr/>
          <p:nvPr/>
        </p:nvGrpSpPr>
        <p:grpSpPr>
          <a:xfrm>
            <a:off x="7480947" y="4307494"/>
            <a:ext cx="2221163" cy="2145334"/>
            <a:chOff x="9849750" y="1044200"/>
            <a:chExt cx="2296250" cy="2225450"/>
          </a:xfrm>
        </p:grpSpPr>
        <p:pic>
          <p:nvPicPr>
            <p:cNvPr id="125" name="Google Shape;125;p8"/>
            <p:cNvPicPr preferRelativeResize="0"/>
            <p:nvPr/>
          </p:nvPicPr>
          <p:blipFill rotWithShape="1">
            <a:blip r:embed="rId4">
              <a:alphaModFix/>
            </a:blip>
            <a:srcRect b="0" l="0" r="32736" t="0"/>
            <a:stretch/>
          </p:blipFill>
          <p:spPr>
            <a:xfrm>
              <a:off x="9849750" y="1044200"/>
              <a:ext cx="2296249" cy="222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8"/>
            <p:cNvSpPr txBox="1"/>
            <p:nvPr/>
          </p:nvSpPr>
          <p:spPr>
            <a:xfrm>
              <a:off x="10781300" y="2959050"/>
              <a:ext cx="136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Capella  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8"/>
          <p:cNvGrpSpPr/>
          <p:nvPr/>
        </p:nvGrpSpPr>
        <p:grpSpPr>
          <a:xfrm>
            <a:off x="2660850" y="4302144"/>
            <a:ext cx="2221187" cy="2156034"/>
            <a:chOff x="0" y="1044200"/>
            <a:chExt cx="2296275" cy="2236550"/>
          </a:xfrm>
        </p:grpSpPr>
        <p:pic>
          <p:nvPicPr>
            <p:cNvPr id="128" name="Google Shape;128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044200"/>
              <a:ext cx="2296250" cy="2225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8"/>
            <p:cNvSpPr txBox="1"/>
            <p:nvPr/>
          </p:nvSpPr>
          <p:spPr>
            <a:xfrm>
              <a:off x="931575" y="2974150"/>
              <a:ext cx="136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iQPS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8"/>
          <p:cNvGrpSpPr/>
          <p:nvPr/>
        </p:nvGrpSpPr>
        <p:grpSpPr>
          <a:xfrm>
            <a:off x="200500" y="4307463"/>
            <a:ext cx="2321850" cy="2145400"/>
            <a:chOff x="0" y="3376925"/>
            <a:chExt cx="2321850" cy="2145400"/>
          </a:xfrm>
        </p:grpSpPr>
        <p:pic>
          <p:nvPicPr>
            <p:cNvPr id="131" name="Google Shape;13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3376925"/>
              <a:ext cx="2296250" cy="2145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8"/>
            <p:cNvSpPr txBox="1"/>
            <p:nvPr/>
          </p:nvSpPr>
          <p:spPr>
            <a:xfrm>
              <a:off x="957150" y="5226825"/>
              <a:ext cx="13647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Synspective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8"/>
          <p:cNvGrpSpPr/>
          <p:nvPr/>
        </p:nvGrpSpPr>
        <p:grpSpPr>
          <a:xfrm>
            <a:off x="5020521" y="4302158"/>
            <a:ext cx="2321924" cy="2156016"/>
            <a:chOff x="7248325" y="1044200"/>
            <a:chExt cx="2418167" cy="2225450"/>
          </a:xfrm>
        </p:grpSpPr>
        <p:pic>
          <p:nvPicPr>
            <p:cNvPr id="134" name="Google Shape;134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48325" y="1044200"/>
              <a:ext cx="2418167" cy="222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8"/>
            <p:cNvSpPr txBox="1"/>
            <p:nvPr/>
          </p:nvSpPr>
          <p:spPr>
            <a:xfrm>
              <a:off x="8263275" y="2959050"/>
              <a:ext cx="13647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ICEYE  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8"/>
          <p:cNvSpPr txBox="1"/>
          <p:nvPr/>
        </p:nvSpPr>
        <p:spPr>
          <a:xfrm>
            <a:off x="155539" y="1049917"/>
            <a:ext cx="7382400" cy="35855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in small commercial “New Space” SAR companies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X-band SAR systems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Light-weight, low cost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satellite constellations (10~50 satellites)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high spatial resolution (0.2~2 m)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high temporal revisit capacity (daily/sub-daily)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market segment: defence, security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Targeted observations per user requests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background observation plans -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probably not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20549" y="1941900"/>
            <a:ext cx="340825" cy="168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7464" y="1516166"/>
            <a:ext cx="401300" cy="25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164775" y="277472"/>
            <a:ext cx="9387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/>
              <a:t>Commercial SAR – SEO Assessment</a:t>
            </a:r>
            <a:endParaRPr sz="3200"/>
          </a:p>
        </p:txBody>
      </p:sp>
      <p:grpSp>
        <p:nvGrpSpPr>
          <p:cNvPr id="144" name="Google Shape;144;p9"/>
          <p:cNvGrpSpPr/>
          <p:nvPr/>
        </p:nvGrpSpPr>
        <p:grpSpPr>
          <a:xfrm>
            <a:off x="9857229" y="4302140"/>
            <a:ext cx="2150667" cy="2156034"/>
            <a:chOff x="9821650" y="4031450"/>
            <a:chExt cx="2221075" cy="2236550"/>
          </a:xfrm>
        </p:grpSpPr>
        <p:pic>
          <p:nvPicPr>
            <p:cNvPr id="145" name="Google Shape;14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21650" y="4031450"/>
              <a:ext cx="2221073" cy="222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9"/>
            <p:cNvSpPr txBox="1"/>
            <p:nvPr/>
          </p:nvSpPr>
          <p:spPr>
            <a:xfrm>
              <a:off x="10678025" y="5961400"/>
              <a:ext cx="136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Umbra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9"/>
          <p:cNvGrpSpPr/>
          <p:nvPr/>
        </p:nvGrpSpPr>
        <p:grpSpPr>
          <a:xfrm>
            <a:off x="7480947" y="4307494"/>
            <a:ext cx="2221163" cy="2145334"/>
            <a:chOff x="9849750" y="1044200"/>
            <a:chExt cx="2296250" cy="2225450"/>
          </a:xfrm>
        </p:grpSpPr>
        <p:pic>
          <p:nvPicPr>
            <p:cNvPr id="148" name="Google Shape;148;p9"/>
            <p:cNvPicPr preferRelativeResize="0"/>
            <p:nvPr/>
          </p:nvPicPr>
          <p:blipFill rotWithShape="1">
            <a:blip r:embed="rId4">
              <a:alphaModFix/>
            </a:blip>
            <a:srcRect b="0" l="0" r="32736" t="0"/>
            <a:stretch/>
          </p:blipFill>
          <p:spPr>
            <a:xfrm>
              <a:off x="9849750" y="1044200"/>
              <a:ext cx="2296249" cy="222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9"/>
            <p:cNvSpPr txBox="1"/>
            <p:nvPr/>
          </p:nvSpPr>
          <p:spPr>
            <a:xfrm>
              <a:off x="10781300" y="2959050"/>
              <a:ext cx="136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Capella  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9"/>
          <p:cNvGrpSpPr/>
          <p:nvPr/>
        </p:nvGrpSpPr>
        <p:grpSpPr>
          <a:xfrm>
            <a:off x="2660850" y="4302144"/>
            <a:ext cx="2221187" cy="2156034"/>
            <a:chOff x="0" y="1044200"/>
            <a:chExt cx="2296275" cy="2236550"/>
          </a:xfrm>
        </p:grpSpPr>
        <p:pic>
          <p:nvPicPr>
            <p:cNvPr id="151" name="Google Shape;15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044200"/>
              <a:ext cx="2296250" cy="2225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9"/>
            <p:cNvSpPr txBox="1"/>
            <p:nvPr/>
          </p:nvSpPr>
          <p:spPr>
            <a:xfrm>
              <a:off x="931575" y="2974150"/>
              <a:ext cx="136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iQPS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9"/>
          <p:cNvGrpSpPr/>
          <p:nvPr/>
        </p:nvGrpSpPr>
        <p:grpSpPr>
          <a:xfrm>
            <a:off x="200500" y="4307463"/>
            <a:ext cx="2321850" cy="2145400"/>
            <a:chOff x="0" y="3376925"/>
            <a:chExt cx="2321850" cy="2145400"/>
          </a:xfrm>
        </p:grpSpPr>
        <p:pic>
          <p:nvPicPr>
            <p:cNvPr id="154" name="Google Shape;154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3376925"/>
              <a:ext cx="2296250" cy="2145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9"/>
            <p:cNvSpPr txBox="1"/>
            <p:nvPr/>
          </p:nvSpPr>
          <p:spPr>
            <a:xfrm>
              <a:off x="957150" y="5226825"/>
              <a:ext cx="13647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Synspective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>
            <a:off x="5020521" y="4302158"/>
            <a:ext cx="2321924" cy="2156016"/>
            <a:chOff x="7248325" y="1044200"/>
            <a:chExt cx="2418167" cy="2225450"/>
          </a:xfrm>
        </p:grpSpPr>
        <p:pic>
          <p:nvPicPr>
            <p:cNvPr id="157" name="Google Shape;157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48325" y="1044200"/>
              <a:ext cx="2418167" cy="222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9"/>
            <p:cNvSpPr txBox="1"/>
            <p:nvPr/>
          </p:nvSpPr>
          <p:spPr>
            <a:xfrm>
              <a:off x="8263275" y="2959050"/>
              <a:ext cx="13647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Image credit: ICEYE  </a:t>
              </a:r>
              <a:endParaRPr b="0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9"/>
          <p:cNvSpPr txBox="1"/>
          <p:nvPr/>
        </p:nvSpPr>
        <p:spPr>
          <a:xfrm>
            <a:off x="218972" y="940844"/>
            <a:ext cx="7280400" cy="31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SEO assessment (sample data)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quality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Geometry, Radiometry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friendliness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levels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accessibility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data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for purchase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5256392" y="1411991"/>
            <a:ext cx="6687000" cy="27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609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CEOS-ARD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Interest &amp; relevance in providing CEOS-ARD product levels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Mock (self-)assessment of sample products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Analytics Lab (CAL)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Feasibility for inclusion of sample data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processing?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Borges, David E. (LARC-E303)</dc:creator>
</cp:coreProperties>
</file>