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ms-office.chartcolorstyle+xml" PartName="/ppt/charts/colors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themeOverride+xml" PartName="/ppt/theme/themeOverride2.xml"/>
  <Override ContentType="application/vnd.openxmlformats-officedocument.themeOverride+xml" PartName="/ppt/theme/themeOverride1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drawingml.chartshapes+xml" PartName="/ppt/drawings/drawing1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jbBDoHqO2cJNz5TtAGOvRS4gwq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customschemas.google.com/relationships/presentationmetadata" Target="meta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themeOverride" Target="../theme/themeOverride1.xml"/><Relationship Id="rId4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themeOverride" Target="../theme/themeOverride2.xml"/><Relationship Id="rId4" Type="http://schemas.openxmlformats.org/officeDocument/2006/relationships/package" Target="../embeddings/Microsoft_Excel_Sheet2.xlsx"/><Relationship Id="rId5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2000"/>
              <a:t>CO</a:t>
            </a:r>
            <a:r>
              <a:rPr lang="en-US" sz="2000" baseline="-25000"/>
              <a:t>2</a:t>
            </a:r>
            <a:r>
              <a:rPr lang="en-US" sz="2000"/>
              <a:t>  Sources and Sinks</a:t>
            </a:r>
          </a:p>
        </c:rich>
      </c:tx>
      <c:layout>
        <c:manualLayout>
          <c:xMode val="edge"/>
          <c:yMode val="edge"/>
          <c:x val="0.23790966754155732"/>
          <c:y val="5.29428559350869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EA7-4F70-8C0B-4BAD76AC8B8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EA7-4F70-8C0B-4BAD76AC8B8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EA7-4F70-8C0B-4BAD76AC8B85}"/>
              </c:ext>
            </c:extLst>
          </c:dPt>
          <c:dLbls>
            <c:dLbl>
              <c:idx val="1"/>
              <c:layout>
                <c:manualLayout>
                  <c:x val="-5.0925337632079971E-17"/>
                  <c:y val="-6.548920968212391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A7-4F70-8C0B-4BAD76AC8B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Sheet1!$A$19:$A$22</c:f>
              <c:strCache>
                <c:ptCount val="4"/>
                <c:pt idx="0">
                  <c:v>Fossil Fuel Use</c:v>
                </c:pt>
                <c:pt idx="1">
                  <c:v>Land Use Change</c:v>
                </c:pt>
                <c:pt idx="2">
                  <c:v>Land Biosphere</c:v>
                </c:pt>
                <c:pt idx="3">
                  <c:v>Ocean</c:v>
                </c:pt>
              </c:strCache>
            </c:strRef>
          </c:cat>
          <c:val>
            <c:numRef>
              <c:f>Sheet1!$B$19:$B$22</c:f>
              <c:numCache>
                <c:formatCode>General</c:formatCode>
                <c:ptCount val="4"/>
                <c:pt idx="0">
                  <c:v>35</c:v>
                </c:pt>
                <c:pt idx="1">
                  <c:v>5</c:v>
                </c:pt>
                <c:pt idx="2">
                  <c:v>-12</c:v>
                </c:pt>
                <c:pt idx="3">
                  <c:v>-10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EA7-4F70-8C0B-4BAD76AC8B8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225120223"/>
        <c:axId val="1225118303"/>
      </c:barChart>
      <c:catAx>
        <c:axId val="122512022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25118303"/>
        <c:crosses val="autoZero"/>
        <c:auto val="1"/>
        <c:lblAlgn val="ctr"/>
        <c:lblOffset val="100"/>
        <c:noMultiLvlLbl val="0"/>
      </c:catAx>
      <c:valAx>
        <c:axId val="12251183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251202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2000" dirty="0"/>
              <a:t>CH</a:t>
            </a:r>
            <a:r>
              <a:rPr lang="en-US" sz="2000" baseline="-25000" dirty="0"/>
              <a:t>4</a:t>
            </a:r>
            <a:r>
              <a:rPr lang="en-US" sz="2000" dirty="0"/>
              <a:t> Sources</a:t>
            </a:r>
          </a:p>
        </c:rich>
      </c:tx>
      <c:layout>
        <c:manualLayout>
          <c:xMode val="edge"/>
          <c:yMode val="edge"/>
          <c:x val="0.35861789151356083"/>
          <c:y val="6.0185185185185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3333333333333333E-2"/>
          <c:y val="4.8634441528142315E-2"/>
          <c:w val="0.93888888888888888"/>
          <c:h val="0.7615507436570428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596-41C0-965D-45E75145FFF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596-41C0-965D-45E75145FFF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596-41C0-965D-45E75145FFF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596-41C0-965D-45E75145FFFC}"/>
              </c:ext>
            </c:extLst>
          </c:dPt>
          <c:dLbls>
            <c:dLbl>
              <c:idx val="3"/>
              <c:layout>
                <c:manualLayout>
                  <c:x val="-2.7777777777777779E-3"/>
                  <c:y val="0.100645231846019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596-41C0-965D-45E75145FF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Agriculture &amp; Waste</c:v>
                </c:pt>
                <c:pt idx="1">
                  <c:v>Natural Wetlands</c:v>
                </c:pt>
                <c:pt idx="2">
                  <c:v>Fossil Fuel</c:v>
                </c:pt>
                <c:pt idx="3">
                  <c:v>Biomass Burning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0.20599999999999999</c:v>
                </c:pt>
                <c:pt idx="1">
                  <c:v>0.14799999999999999</c:v>
                </c:pt>
                <c:pt idx="2">
                  <c:v>0.128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96-41C0-965D-45E75145FFF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225400127"/>
        <c:axId val="1225402527"/>
      </c:barChart>
      <c:catAx>
        <c:axId val="122540012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25402527"/>
        <c:crosses val="autoZero"/>
        <c:auto val="1"/>
        <c:lblAlgn val="ctr"/>
        <c:lblOffset val="100"/>
        <c:noMultiLvlLbl val="0"/>
      </c:catAx>
      <c:valAx>
        <c:axId val="12254025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25400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0.61185</cdr:x>
      <cdr:y>0.26284</cdr:y>
    </cdr:from>
    <cdr:to>
      <cdr:x>0.9349</cdr:x>
      <cdr:y>0.36244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181B226-1A70-55A8-7DF6-F17F39FC34BA}"/>
            </a:ext>
          </a:extLst>
        </cdr:cNvPr>
        <cdr:cNvSpPr txBox="1"/>
      </cdr:nvSpPr>
      <cdr:spPr>
        <a:xfrm xmlns:a="http://schemas.openxmlformats.org/drawingml/2006/main">
          <a:off x="2797379" y="721014"/>
          <a:ext cx="1476992" cy="2732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>
              <a:solidFill>
                <a:schemeClr val="tx1">
                  <a:lumMod val="50000"/>
                  <a:lumOff val="50000"/>
                </a:schemeClr>
              </a:solidFill>
            </a:rPr>
            <a:t>5-10 Mt from leaks</a:t>
          </a:r>
        </a:p>
      </cdr:txBody>
    </cdr:sp>
  </cdr:relSizeAnchor>
  <cdr:relSizeAnchor xmlns:cdr="http://schemas.openxmlformats.org/drawingml/2006/chartDrawing">
    <cdr:from>
      <cdr:x>0.70484</cdr:x>
      <cdr:y>0.35632</cdr:y>
    </cdr:from>
    <cdr:to>
      <cdr:x>0.76217</cdr:x>
      <cdr:y>0.43168</cdr:y>
    </cdr:to>
    <cdr:cxnSp macro="">
      <cdr:nvCxnSpPr>
        <cdr:cNvPr id="4" name="Connector: Curved 3">
          <a:extLst xmlns:a="http://schemas.openxmlformats.org/drawingml/2006/main">
            <a:ext uri="{FF2B5EF4-FFF2-40B4-BE49-F238E27FC236}">
              <a16:creationId xmlns:a16="http://schemas.microsoft.com/office/drawing/2014/main" id="{84380696-FDCC-675E-88F6-26FC4ED42BA9}"/>
            </a:ext>
          </a:extLst>
        </cdr:cNvPr>
        <cdr:cNvCxnSpPr/>
      </cdr:nvCxnSpPr>
      <cdr:spPr>
        <a:xfrm xmlns:a="http://schemas.openxmlformats.org/drawingml/2006/main" rot="10800000" flipV="1">
          <a:off x="3222534" y="977465"/>
          <a:ext cx="262091" cy="206723"/>
        </a:xfrm>
        <a:prstGeom xmlns:a="http://schemas.openxmlformats.org/drawingml/2006/main" prst="curvedConnector3">
          <a:avLst>
            <a:gd name="adj1" fmla="val 2854"/>
          </a:avLst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3" name="Google Shape;7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image" Target="../media/image1.png"/><Relationship Id="rId6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0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0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0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0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0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0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11"/>
          <p:cNvSpPr txBox="1"/>
          <p:nvPr/>
        </p:nvSpPr>
        <p:spPr>
          <a:xfrm>
            <a:off x="-24384" y="6562799"/>
            <a:ext cx="4925700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SIT-39, 10-11 April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1_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2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2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2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2"/>
          <p:cNvSpPr txBox="1"/>
          <p:nvPr>
            <p:ph idx="1" type="body"/>
          </p:nvPr>
        </p:nvSpPr>
        <p:spPr>
          <a:xfrm>
            <a:off x="386632" y="1445923"/>
            <a:ext cx="11353812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12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Google Shape;39;p12"/>
          <p:cNvSpPr txBox="1"/>
          <p:nvPr>
            <p:ph type="title"/>
          </p:nvPr>
        </p:nvSpPr>
        <p:spPr>
          <a:xfrm>
            <a:off x="176048" y="111656"/>
            <a:ext cx="9386864" cy="8432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1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4" name="Google Shape;44;p1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3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7" name="Google Shape;47;p13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8" name="Google Shape;48;p1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1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13"/>
          <p:cNvSpPr txBox="1"/>
          <p:nvPr/>
        </p:nvSpPr>
        <p:spPr>
          <a:xfrm>
            <a:off x="-24384" y="6562799"/>
            <a:ext cx="4925700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SIT-39, 10-11 April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1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14"/>
          <p:cNvSpPr txBox="1"/>
          <p:nvPr/>
        </p:nvSpPr>
        <p:spPr>
          <a:xfrm>
            <a:off x="-24384" y="6562799"/>
            <a:ext cx="4925700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SIT-39, 10-11 April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64" name="Google Shape;64;p1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8" name="Google Shape;68;p1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0" name="Google Shape;70;p15"/>
          <p:cNvSpPr txBox="1"/>
          <p:nvPr/>
        </p:nvSpPr>
        <p:spPr>
          <a:xfrm>
            <a:off x="-24384" y="6562799"/>
            <a:ext cx="4925700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SIT-39, 10-11 April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9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Relationship Id="rId4" Type="http://schemas.openxmlformats.org/officeDocument/2006/relationships/chart" Target="../charts/chart2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>
            <p:ph type="title"/>
          </p:nvPr>
        </p:nvSpPr>
        <p:spPr>
          <a:xfrm>
            <a:off x="176047" y="175938"/>
            <a:ext cx="7356323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5400">
                <a:latin typeface="Montserrat"/>
                <a:ea typeface="Montserrat"/>
                <a:cs typeface="Montserrat"/>
                <a:sym typeface="Montserrat"/>
              </a:rPr>
              <a:t>Greenhouse Gas Observations – Session Introduction</a:t>
            </a:r>
            <a:endParaRPr i="1" sz="5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1"/>
          <p:cNvSpPr/>
          <p:nvPr/>
        </p:nvSpPr>
        <p:spPr>
          <a:xfrm>
            <a:off x="7222284" y="4399878"/>
            <a:ext cx="4832943" cy="24581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David Crisp and  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Hiroshi Suto (SIT Chair Team)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7.1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SIT-39 2024, Tokyo, Japan</a:t>
            </a:r>
            <a:endParaRPr b="1" i="0" sz="20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10th - 11th April 2024</a:t>
            </a:r>
            <a:endParaRPr b="1" i="0" sz="20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"/>
          <p:cNvSpPr txBox="1"/>
          <p:nvPr>
            <p:ph idx="1" type="body"/>
          </p:nvPr>
        </p:nvSpPr>
        <p:spPr>
          <a:xfrm>
            <a:off x="590533" y="954941"/>
            <a:ext cx="10933110" cy="544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en-US" sz="2400"/>
              <a:t>Session Discussion Points:</a:t>
            </a:r>
            <a:endParaRPr/>
          </a:p>
          <a:p>
            <a:pPr indent="-457200" lvl="1" marL="965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sz="2000"/>
              <a:t>Remind ourselves </a:t>
            </a:r>
            <a:r>
              <a:rPr b="1" lang="en-US" sz="2000"/>
              <a:t>WHY</a:t>
            </a:r>
            <a:r>
              <a:rPr lang="en-US" sz="2000"/>
              <a:t> CEOS should focus on greenhouse gases (GHGs)</a:t>
            </a:r>
            <a:endParaRPr/>
          </a:p>
          <a:p>
            <a:pPr indent="-457200" lvl="1" marL="965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sz="2000"/>
              <a:t>Review CEOS Agency GHG activities and </a:t>
            </a:r>
            <a:r>
              <a:rPr b="1" lang="en-US" sz="2000"/>
              <a:t>Roadmap progress</a:t>
            </a:r>
            <a:endParaRPr/>
          </a:p>
          <a:p>
            <a:pPr indent="-457200" lvl="1" marL="965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sz="2000"/>
              <a:t>Justify need for </a:t>
            </a:r>
            <a:r>
              <a:rPr b="1" lang="en-US" sz="2000"/>
              <a:t>standards</a:t>
            </a:r>
            <a:r>
              <a:rPr lang="en-US" sz="2000"/>
              <a:t> for space-based GHG products</a:t>
            </a:r>
            <a:endParaRPr/>
          </a:p>
          <a:p>
            <a:pPr indent="-457200" lvl="1" marL="965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sz="2000"/>
              <a:t>Define new </a:t>
            </a:r>
            <a:r>
              <a:rPr b="1" lang="en-US" sz="2000"/>
              <a:t>partnering opportunities </a:t>
            </a:r>
            <a:r>
              <a:rPr lang="en-US" sz="2000"/>
              <a:t>with WMO &amp; IMEO</a:t>
            </a:r>
            <a:endParaRPr/>
          </a:p>
          <a:p>
            <a:pPr indent="-457200" lvl="1" marL="965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sz="2000"/>
              <a:t>Debate a way forward towards </a:t>
            </a:r>
            <a:r>
              <a:rPr b="1" lang="en-US" sz="2000"/>
              <a:t>Global Stocktake 2 </a:t>
            </a:r>
            <a:r>
              <a:rPr lang="en-US" sz="2000"/>
              <a:t>(GST2, 2028)</a:t>
            </a:r>
            <a:endParaRPr b="1" sz="2400"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en-US" sz="2400"/>
              <a:t>Session Decision Points:</a:t>
            </a:r>
            <a:endParaRPr/>
          </a:p>
          <a:p>
            <a:pPr indent="-342900" lvl="1" marL="8509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sz="2000"/>
              <a:t>Action to </a:t>
            </a:r>
            <a:r>
              <a:rPr b="1" lang="en-US" sz="2000"/>
              <a:t>update CEOS GHG Roadmap </a:t>
            </a:r>
            <a:r>
              <a:rPr lang="en-US" sz="2000"/>
              <a:t>for 2024 CEOS Plenary</a:t>
            </a:r>
            <a:endParaRPr/>
          </a:p>
          <a:p>
            <a:pPr indent="-342900" lvl="1" marL="8509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sz="2000"/>
              <a:t>Actions to ensure consistency across space-based </a:t>
            </a:r>
            <a:r>
              <a:rPr b="1" lang="en-US" sz="2000"/>
              <a:t>GHG product standards </a:t>
            </a:r>
            <a:endParaRPr/>
          </a:p>
          <a:p>
            <a:pPr indent="-342900" lvl="1" marL="8509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sz="2000"/>
              <a:t>Action to further develop the </a:t>
            </a:r>
            <a:r>
              <a:rPr b="1" lang="en-US" sz="2000"/>
              <a:t>CEOS-IMEO relationship</a:t>
            </a:r>
            <a:endParaRPr/>
          </a:p>
          <a:p>
            <a:pPr indent="-342900" lvl="1" marL="8509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sz="2000"/>
              <a:t>Actions supporting </a:t>
            </a:r>
            <a:r>
              <a:rPr b="1" lang="en-US" sz="2000"/>
              <a:t>CEOS-WMO cooperation </a:t>
            </a:r>
            <a:r>
              <a:rPr lang="en-US" sz="2000"/>
              <a:t>on G3W</a:t>
            </a:r>
            <a:endParaRPr/>
          </a:p>
          <a:p>
            <a:pPr indent="-342900" lvl="1" marL="8509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sz="2000"/>
              <a:t>Actions supporting a </a:t>
            </a:r>
            <a:r>
              <a:rPr b="1" lang="en-US" sz="2000"/>
              <a:t>GST2 target </a:t>
            </a:r>
            <a:r>
              <a:rPr lang="en-US" sz="2000"/>
              <a:t>for public-sector space agencies.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2400"/>
          </a:p>
        </p:txBody>
      </p:sp>
      <p:sp>
        <p:nvSpPr>
          <p:cNvPr id="82" name="Google Shape;82;p2"/>
          <p:cNvSpPr txBox="1"/>
          <p:nvPr>
            <p:ph type="title"/>
          </p:nvPr>
        </p:nvSpPr>
        <p:spPr>
          <a:xfrm>
            <a:off x="13032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Session Overview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 txBox="1"/>
          <p:nvPr>
            <p:ph idx="1" type="body"/>
          </p:nvPr>
        </p:nvSpPr>
        <p:spPr>
          <a:xfrm>
            <a:off x="3272559" y="1133228"/>
            <a:ext cx="3298200" cy="51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"/>
              <a:buChar char="❖"/>
            </a:pPr>
            <a:r>
              <a:rPr lang="en-US" sz="1700"/>
              <a:t>Human activities have increased atmospheric CO</a:t>
            </a:r>
            <a:r>
              <a:rPr baseline="-25000" lang="en-US" sz="1700"/>
              <a:t>2</a:t>
            </a:r>
            <a:r>
              <a:rPr lang="en-US" sz="1700"/>
              <a:t> concentrations by </a:t>
            </a:r>
            <a:r>
              <a:rPr b="1" lang="en-US" sz="1700">
                <a:solidFill>
                  <a:srgbClr val="FF0000"/>
                </a:solidFill>
              </a:rPr>
              <a:t>more than 50%</a:t>
            </a:r>
            <a:r>
              <a:rPr lang="en-US" sz="1700"/>
              <a:t> since the beginning of the industrial age</a:t>
            </a:r>
            <a:endParaRPr sz="2700"/>
          </a:p>
          <a:p>
            <a:pPr indent="-4000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"/>
              <a:buChar char="❖"/>
            </a:pPr>
            <a:r>
              <a:rPr lang="en-US" sz="1700"/>
              <a:t>CH</a:t>
            </a:r>
            <a:r>
              <a:rPr baseline="-25000" lang="en-US" sz="1700"/>
              <a:t>4</a:t>
            </a:r>
            <a:r>
              <a:rPr lang="en-US" sz="1700"/>
              <a:t> concentrations have increased by </a:t>
            </a:r>
            <a:r>
              <a:rPr b="1" lang="en-US" sz="1700">
                <a:solidFill>
                  <a:srgbClr val="FF0000"/>
                </a:solidFill>
              </a:rPr>
              <a:t>more than 160% </a:t>
            </a:r>
            <a:r>
              <a:rPr lang="en-US" sz="1700"/>
              <a:t>over this period</a:t>
            </a:r>
            <a:endParaRPr sz="2700"/>
          </a:p>
          <a:p>
            <a:pPr indent="-4000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"/>
              <a:buChar char="❖"/>
            </a:pPr>
            <a:r>
              <a:rPr lang="en-US" sz="1700"/>
              <a:t>These two gases are now responsible for </a:t>
            </a:r>
            <a:r>
              <a:rPr b="1" lang="en-US" sz="1700">
                <a:solidFill>
                  <a:srgbClr val="FF0000"/>
                </a:solidFill>
              </a:rPr>
              <a:t>over 90% </a:t>
            </a:r>
            <a:r>
              <a:rPr lang="en-US" sz="1700"/>
              <a:t>of the observed </a:t>
            </a:r>
            <a:r>
              <a:rPr b="1" lang="en-US" sz="1700">
                <a:solidFill>
                  <a:srgbClr val="FF0000"/>
                </a:solidFill>
              </a:rPr>
              <a:t>1.1 °C</a:t>
            </a:r>
            <a:r>
              <a:rPr lang="en-US" sz="1700"/>
              <a:t> global warming</a:t>
            </a:r>
            <a:endParaRPr sz="1700"/>
          </a:p>
        </p:txBody>
      </p:sp>
      <p:sp>
        <p:nvSpPr>
          <p:cNvPr id="88" name="Google Shape;88;p3"/>
          <p:cNvSpPr txBox="1"/>
          <p:nvPr>
            <p:ph type="title"/>
          </p:nvPr>
        </p:nvSpPr>
        <p:spPr>
          <a:xfrm>
            <a:off x="176048" y="242041"/>
            <a:ext cx="9386864" cy="671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3200"/>
              <a:t>Why Monitor CO</a:t>
            </a:r>
            <a:r>
              <a:rPr baseline="-25000" lang="en-US" sz="3200"/>
              <a:t>2</a:t>
            </a:r>
            <a:r>
              <a:rPr lang="en-US" sz="3200"/>
              <a:t> and CH</a:t>
            </a:r>
            <a:r>
              <a:rPr baseline="-25000" lang="en-US" sz="3200"/>
              <a:t>4</a:t>
            </a:r>
            <a:r>
              <a:rPr lang="en-US" sz="3200"/>
              <a:t>?</a:t>
            </a:r>
            <a:endParaRPr baseline="-25000" sz="3200"/>
          </a:p>
        </p:txBody>
      </p:sp>
      <p:grpSp>
        <p:nvGrpSpPr>
          <p:cNvPr id="89" name="Google Shape;89;p3"/>
          <p:cNvGrpSpPr/>
          <p:nvPr/>
        </p:nvGrpSpPr>
        <p:grpSpPr>
          <a:xfrm>
            <a:off x="76895" y="1060850"/>
            <a:ext cx="3269020" cy="5229784"/>
            <a:chOff x="176048" y="1060850"/>
            <a:chExt cx="3269020" cy="5229784"/>
          </a:xfrm>
        </p:grpSpPr>
        <p:pic>
          <p:nvPicPr>
            <p:cNvPr id="90" name="Google Shape;90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6048" y="1060850"/>
              <a:ext cx="3269020" cy="24517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8258" y="3915526"/>
              <a:ext cx="3166810" cy="23751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Google Shape;92;p3"/>
            <p:cNvSpPr txBox="1"/>
            <p:nvPr/>
          </p:nvSpPr>
          <p:spPr>
            <a:xfrm>
              <a:off x="1049754" y="5446961"/>
              <a:ext cx="218040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~30% of Global Warming</a:t>
              </a:r>
              <a:endParaRPr/>
            </a:p>
          </p:txBody>
        </p:sp>
        <p:sp>
          <p:nvSpPr>
            <p:cNvPr id="93" name="Google Shape;93;p3"/>
            <p:cNvSpPr txBox="1"/>
            <p:nvPr/>
          </p:nvSpPr>
          <p:spPr>
            <a:xfrm>
              <a:off x="703330" y="4288984"/>
              <a:ext cx="6030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</a:t>
              </a:r>
              <a:r>
                <a:rPr b="1" baseline="-2500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sp>
          <p:nvSpPr>
            <p:cNvPr id="94" name="Google Shape;94;p3"/>
            <p:cNvSpPr txBox="1"/>
            <p:nvPr/>
          </p:nvSpPr>
          <p:spPr>
            <a:xfrm>
              <a:off x="626196" y="1637908"/>
              <a:ext cx="6158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</a:t>
              </a:r>
              <a:r>
                <a:rPr b="1" baseline="-2500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95" name="Google Shape;95;p3"/>
            <p:cNvSpPr txBox="1"/>
            <p:nvPr/>
          </p:nvSpPr>
          <p:spPr>
            <a:xfrm>
              <a:off x="721589" y="2220668"/>
              <a:ext cx="2180405" cy="3077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~60% of Global Warming</a:t>
              </a:r>
              <a:endParaRPr/>
            </a:p>
          </p:txBody>
        </p:sp>
      </p:grpSp>
      <p:pic>
        <p:nvPicPr>
          <p:cNvPr id="96" name="Google Shape;9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62248" y="1133227"/>
            <a:ext cx="5729752" cy="523485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"/>
          <p:cNvSpPr/>
          <p:nvPr/>
        </p:nvSpPr>
        <p:spPr>
          <a:xfrm>
            <a:off x="8515690" y="2482611"/>
            <a:ext cx="705428" cy="1547796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10818564" y="1133226"/>
            <a:ext cx="101341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IPCC AR6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" name="Google Shape;103;p4"/>
          <p:cNvGraphicFramePr/>
          <p:nvPr/>
        </p:nvGraphicFramePr>
        <p:xfrm>
          <a:off x="7620000" y="1086271"/>
          <a:ext cx="4572000" cy="2886074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104" name="Google Shape;104;p4"/>
          <p:cNvGraphicFramePr/>
          <p:nvPr/>
        </p:nvGraphicFramePr>
        <p:xfrm>
          <a:off x="7620000" y="3726339"/>
          <a:ext cx="4572000" cy="2743200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105" name="Google Shape;105;p4"/>
          <p:cNvSpPr txBox="1"/>
          <p:nvPr>
            <p:ph idx="1" type="body"/>
          </p:nvPr>
        </p:nvSpPr>
        <p:spPr>
          <a:xfrm>
            <a:off x="260052" y="1026212"/>
            <a:ext cx="7269037" cy="4887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000">
                <a:solidFill>
                  <a:srgbClr val="002060"/>
                </a:solidFill>
              </a:rPr>
              <a:t>Carbon Dioxide (CO</a:t>
            </a:r>
            <a:r>
              <a:rPr b="1" baseline="-25000" lang="en-US" sz="2000">
                <a:solidFill>
                  <a:srgbClr val="002060"/>
                </a:solidFill>
              </a:rPr>
              <a:t>2</a:t>
            </a:r>
            <a:r>
              <a:rPr b="1" lang="en-US" sz="2000">
                <a:solidFill>
                  <a:srgbClr val="002060"/>
                </a:solidFill>
              </a:rPr>
              <a:t>) </a:t>
            </a:r>
            <a:r>
              <a:rPr b="1" lang="en-US" sz="2000">
                <a:solidFill>
                  <a:srgbClr val="FF0000"/>
                </a:solidFill>
              </a:rPr>
              <a:t>Sources</a:t>
            </a:r>
            <a:r>
              <a:rPr b="1" lang="en-US" sz="2000">
                <a:solidFill>
                  <a:srgbClr val="002060"/>
                </a:solidFill>
              </a:rPr>
              <a:t> and </a:t>
            </a:r>
            <a:r>
              <a:rPr b="1" lang="en-US" sz="2000">
                <a:solidFill>
                  <a:srgbClr val="00B050"/>
                </a:solidFill>
              </a:rPr>
              <a:t>Sinks</a:t>
            </a:r>
            <a:r>
              <a:rPr b="1" lang="en-US" sz="2000">
                <a:solidFill>
                  <a:srgbClr val="FF0000"/>
                </a:solidFill>
              </a:rPr>
              <a:t>*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en-US" sz="2000">
                <a:solidFill>
                  <a:srgbClr val="0070C0"/>
                </a:solidFill>
              </a:rPr>
              <a:t>Fossil Fuel Use 			</a:t>
            </a:r>
            <a:r>
              <a:rPr b="1" lang="en-US" sz="2000">
                <a:solidFill>
                  <a:srgbClr val="FF0000"/>
                </a:solidFill>
              </a:rPr>
              <a:t>35 Gt CO</a:t>
            </a:r>
            <a:r>
              <a:rPr b="1" baseline="-25000" lang="en-US" sz="2000">
                <a:solidFill>
                  <a:srgbClr val="FF0000"/>
                </a:solidFill>
              </a:rPr>
              <a:t>2</a:t>
            </a:r>
            <a:r>
              <a:rPr b="1" lang="en-US" sz="2000">
                <a:solidFill>
                  <a:srgbClr val="FF0000"/>
                </a:solidFill>
              </a:rPr>
              <a:t>/yr</a:t>
            </a:r>
            <a:endParaRPr b="1" sz="2000">
              <a:solidFill>
                <a:srgbClr val="0070C0"/>
              </a:solidFill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en-US" sz="2000">
                <a:solidFill>
                  <a:srgbClr val="0070C0"/>
                </a:solidFill>
              </a:rPr>
              <a:t>Land Use Change 		</a:t>
            </a:r>
            <a:r>
              <a:rPr b="1" lang="en-US" sz="2000">
                <a:solidFill>
                  <a:srgbClr val="FF0000"/>
                </a:solidFill>
              </a:rPr>
              <a:t>5 GtC O</a:t>
            </a:r>
            <a:r>
              <a:rPr b="1" baseline="-25000" lang="en-US" sz="2000">
                <a:solidFill>
                  <a:srgbClr val="FF0000"/>
                </a:solidFill>
              </a:rPr>
              <a:t>2</a:t>
            </a:r>
            <a:r>
              <a:rPr b="1" lang="en-US" sz="2000">
                <a:solidFill>
                  <a:srgbClr val="FF0000"/>
                </a:solidFill>
              </a:rPr>
              <a:t>/yr</a:t>
            </a:r>
            <a:endParaRPr b="1" sz="2000">
              <a:solidFill>
                <a:srgbClr val="FF0000"/>
              </a:solidFill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en-US" sz="2000">
                <a:solidFill>
                  <a:srgbClr val="0070C0"/>
                </a:solidFill>
              </a:rPr>
              <a:t> Land Biosphere			</a:t>
            </a:r>
            <a:r>
              <a:rPr b="1" lang="en-US" sz="2000">
                <a:solidFill>
                  <a:srgbClr val="00B050"/>
                </a:solidFill>
              </a:rPr>
              <a:t>-12 Gt CO</a:t>
            </a:r>
            <a:r>
              <a:rPr b="1" baseline="-25000" lang="en-US" sz="2000">
                <a:solidFill>
                  <a:srgbClr val="00B050"/>
                </a:solidFill>
              </a:rPr>
              <a:t>2</a:t>
            </a:r>
            <a:r>
              <a:rPr b="1" lang="en-US" sz="2000">
                <a:solidFill>
                  <a:srgbClr val="00B050"/>
                </a:solidFill>
              </a:rPr>
              <a:t>/yr</a:t>
            </a:r>
            <a:endParaRPr b="1" sz="2000">
              <a:solidFill>
                <a:srgbClr val="00B050"/>
              </a:solidFill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en-US" sz="2000">
                <a:solidFill>
                  <a:srgbClr val="0070C0"/>
                </a:solidFill>
              </a:rPr>
              <a:t>Ocean						</a:t>
            </a:r>
            <a:r>
              <a:rPr b="1" lang="en-US" sz="2000">
                <a:solidFill>
                  <a:srgbClr val="00B050"/>
                </a:solidFill>
              </a:rPr>
              <a:t>-10 Gt CO</a:t>
            </a:r>
            <a:r>
              <a:rPr b="1" baseline="-25000" lang="en-US" sz="2000">
                <a:solidFill>
                  <a:srgbClr val="00B050"/>
                </a:solidFill>
              </a:rPr>
              <a:t>2</a:t>
            </a:r>
            <a:r>
              <a:rPr b="1" lang="en-US" sz="2000">
                <a:solidFill>
                  <a:srgbClr val="00B050"/>
                </a:solidFill>
              </a:rPr>
              <a:t>/yr</a:t>
            </a:r>
            <a:endParaRPr sz="2000">
              <a:solidFill>
                <a:srgbClr val="00B050"/>
              </a:solidFill>
            </a:endParaRPr>
          </a:p>
          <a:p>
            <a:pPr indent="0" lvl="0" marL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000">
                <a:solidFill>
                  <a:srgbClr val="002060"/>
                </a:solidFill>
              </a:rPr>
              <a:t>Methane (CH</a:t>
            </a:r>
            <a:r>
              <a:rPr b="1" baseline="-25000" lang="en-US" sz="2000">
                <a:solidFill>
                  <a:srgbClr val="002060"/>
                </a:solidFill>
              </a:rPr>
              <a:t>4</a:t>
            </a:r>
            <a:r>
              <a:rPr b="1" lang="en-US" sz="2000">
                <a:solidFill>
                  <a:srgbClr val="002060"/>
                </a:solidFill>
              </a:rPr>
              <a:t>) </a:t>
            </a:r>
            <a:r>
              <a:rPr b="1" lang="en-US" sz="2000">
                <a:solidFill>
                  <a:srgbClr val="FF0000"/>
                </a:solidFill>
              </a:rPr>
              <a:t>Sources**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en-US" sz="2000">
                <a:solidFill>
                  <a:srgbClr val="0070C0"/>
                </a:solidFill>
              </a:rPr>
              <a:t>Agriculture &amp; Waste 		</a:t>
            </a:r>
            <a:r>
              <a:rPr b="1" lang="en-US" sz="2000">
                <a:solidFill>
                  <a:srgbClr val="FF0000"/>
                </a:solidFill>
              </a:rPr>
              <a:t>0.206 Gt CH</a:t>
            </a:r>
            <a:r>
              <a:rPr b="1" baseline="-25000" lang="en-US" sz="2000">
                <a:solidFill>
                  <a:srgbClr val="FF0000"/>
                </a:solidFill>
              </a:rPr>
              <a:t>4 </a:t>
            </a:r>
            <a:r>
              <a:rPr b="1" lang="en-US" sz="2000">
                <a:solidFill>
                  <a:srgbClr val="FF0000"/>
                </a:solidFill>
              </a:rPr>
              <a:t>/yr</a:t>
            </a:r>
            <a:r>
              <a:rPr lang="en-US" sz="2000">
                <a:solidFill>
                  <a:srgbClr val="FF0000"/>
                </a:solidFill>
              </a:rPr>
              <a:t> </a:t>
            </a:r>
            <a:endParaRPr b="1" sz="2000">
              <a:solidFill>
                <a:srgbClr val="0070C0"/>
              </a:solidFill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en-US" sz="2000">
                <a:solidFill>
                  <a:srgbClr val="0070C0"/>
                </a:solidFill>
              </a:rPr>
              <a:t>Natural Wetlands 		</a:t>
            </a:r>
            <a:r>
              <a:rPr b="1" lang="en-US" sz="2000">
                <a:solidFill>
                  <a:srgbClr val="FF0000"/>
                </a:solidFill>
              </a:rPr>
              <a:t>0.148</a:t>
            </a:r>
            <a:r>
              <a:rPr lang="en-US" sz="2000">
                <a:solidFill>
                  <a:srgbClr val="FF0000"/>
                </a:solidFill>
              </a:rPr>
              <a:t> </a:t>
            </a:r>
            <a:r>
              <a:rPr b="1" lang="en-US" sz="2000">
                <a:solidFill>
                  <a:srgbClr val="FF0000"/>
                </a:solidFill>
              </a:rPr>
              <a:t>Gt CH</a:t>
            </a:r>
            <a:r>
              <a:rPr b="1" baseline="-25000" lang="en-US" sz="2000">
                <a:solidFill>
                  <a:srgbClr val="FF0000"/>
                </a:solidFill>
              </a:rPr>
              <a:t>4</a:t>
            </a:r>
            <a:r>
              <a:rPr b="1" lang="en-US" sz="2000">
                <a:solidFill>
                  <a:srgbClr val="FF0000"/>
                </a:solidFill>
              </a:rPr>
              <a:t> /yr</a:t>
            </a:r>
            <a:endParaRPr b="1" sz="2000">
              <a:solidFill>
                <a:srgbClr val="0070C0"/>
              </a:solidFill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en-US" sz="2000">
                <a:solidFill>
                  <a:srgbClr val="0070C0"/>
                </a:solidFill>
              </a:rPr>
              <a:t>Fossil Fuel Production &amp; Use</a:t>
            </a:r>
            <a:r>
              <a:rPr lang="en-US" sz="2000"/>
              <a:t> 	</a:t>
            </a:r>
            <a:r>
              <a:rPr b="1" lang="en-US" sz="2000">
                <a:solidFill>
                  <a:srgbClr val="FF0000"/>
                </a:solidFill>
              </a:rPr>
              <a:t>0.128 Gt CH</a:t>
            </a:r>
            <a:r>
              <a:rPr b="1" baseline="-25000" lang="en-US" sz="2000">
                <a:solidFill>
                  <a:srgbClr val="FF0000"/>
                </a:solidFill>
              </a:rPr>
              <a:t>4</a:t>
            </a:r>
            <a:r>
              <a:rPr b="1" lang="en-US" sz="2000">
                <a:solidFill>
                  <a:srgbClr val="FF0000"/>
                </a:solidFill>
              </a:rPr>
              <a:t>/yr</a:t>
            </a:r>
            <a:endParaRPr b="1" sz="2000">
              <a:solidFill>
                <a:srgbClr val="FF0000"/>
              </a:solidFill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en-US" sz="2000">
                <a:solidFill>
                  <a:srgbClr val="0070C0"/>
                </a:solidFill>
              </a:rPr>
              <a:t>Biomass &amp; biofuel burning 	</a:t>
            </a:r>
            <a:r>
              <a:rPr b="1" lang="en-US" sz="2000">
                <a:solidFill>
                  <a:srgbClr val="FF0000"/>
                </a:solidFill>
              </a:rPr>
              <a:t>0.030 Gt CH</a:t>
            </a:r>
            <a:r>
              <a:rPr b="1" baseline="-25000" lang="en-US" sz="2000">
                <a:solidFill>
                  <a:srgbClr val="FF0000"/>
                </a:solidFill>
              </a:rPr>
              <a:t>4</a:t>
            </a:r>
            <a:r>
              <a:rPr b="1" lang="en-US" sz="2000">
                <a:solidFill>
                  <a:srgbClr val="FF0000"/>
                </a:solidFill>
              </a:rPr>
              <a:t>/yr</a:t>
            </a:r>
            <a:endParaRPr b="1" sz="2000">
              <a:solidFill>
                <a:srgbClr val="FF0000"/>
              </a:solidFill>
            </a:endParaRPr>
          </a:p>
          <a:p>
            <a:pPr indent="0" lvl="0" marL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</p:txBody>
      </p:sp>
      <p:sp>
        <p:nvSpPr>
          <p:cNvPr id="106" name="Google Shape;106;p4"/>
          <p:cNvSpPr txBox="1"/>
          <p:nvPr>
            <p:ph type="title"/>
          </p:nvPr>
        </p:nvSpPr>
        <p:spPr>
          <a:xfrm>
            <a:off x="176048" y="111656"/>
            <a:ext cx="9386864" cy="8432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What Processes Control CO</a:t>
            </a:r>
            <a:r>
              <a:rPr baseline="-25000" lang="en-US"/>
              <a:t>2</a:t>
            </a:r>
            <a:r>
              <a:rPr lang="en-US"/>
              <a:t> and CH</a:t>
            </a:r>
            <a:r>
              <a:rPr baseline="-25000" lang="en-US"/>
              <a:t>4</a:t>
            </a:r>
            <a:r>
              <a:rPr lang="en-US"/>
              <a:t>?</a:t>
            </a:r>
            <a:endParaRPr/>
          </a:p>
        </p:txBody>
      </p:sp>
      <p:sp>
        <p:nvSpPr>
          <p:cNvPr id="107" name="Google Shape;107;p4"/>
          <p:cNvSpPr txBox="1"/>
          <p:nvPr/>
        </p:nvSpPr>
        <p:spPr>
          <a:xfrm>
            <a:off x="296375" y="5913350"/>
            <a:ext cx="6493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*Friedlingstein et al. Global Carbon Budget, ESSD, 2023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**Saunois et al., Global Methane Budget, ESSD, 2020</a:t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7924799" y="3071469"/>
            <a:ext cx="71846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Fossil</a:t>
            </a:r>
            <a:endParaRPr/>
          </a:p>
        </p:txBody>
      </p:sp>
      <p:sp>
        <p:nvSpPr>
          <p:cNvPr id="109" name="Google Shape;109;p4"/>
          <p:cNvSpPr txBox="1"/>
          <p:nvPr/>
        </p:nvSpPr>
        <p:spPr>
          <a:xfrm>
            <a:off x="8835615" y="3071469"/>
            <a:ext cx="107038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Land Use Change</a:t>
            </a:r>
            <a:endParaRPr/>
          </a:p>
        </p:txBody>
      </p:sp>
      <p:sp>
        <p:nvSpPr>
          <p:cNvPr id="110" name="Google Shape;110;p4"/>
          <p:cNvSpPr txBox="1"/>
          <p:nvPr/>
        </p:nvSpPr>
        <p:spPr>
          <a:xfrm>
            <a:off x="9846328" y="2445386"/>
            <a:ext cx="114210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Land Biosphere</a:t>
            </a:r>
            <a:endParaRPr/>
          </a:p>
        </p:txBody>
      </p:sp>
      <p:sp>
        <p:nvSpPr>
          <p:cNvPr id="111" name="Google Shape;111;p4"/>
          <p:cNvSpPr txBox="1"/>
          <p:nvPr/>
        </p:nvSpPr>
        <p:spPr>
          <a:xfrm>
            <a:off x="10988431" y="2726585"/>
            <a:ext cx="114210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Ocean</a:t>
            </a:r>
            <a:endParaRPr/>
          </a:p>
        </p:txBody>
      </p:sp>
      <p:cxnSp>
        <p:nvCxnSpPr>
          <p:cNvPr id="112" name="Google Shape;112;p4"/>
          <p:cNvCxnSpPr/>
          <p:nvPr/>
        </p:nvCxnSpPr>
        <p:spPr>
          <a:xfrm>
            <a:off x="7924799" y="3096550"/>
            <a:ext cx="3969572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3" name="Google Shape;113;p4"/>
          <p:cNvCxnSpPr/>
          <p:nvPr/>
        </p:nvCxnSpPr>
        <p:spPr>
          <a:xfrm>
            <a:off x="7924799" y="5945984"/>
            <a:ext cx="3969572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4" name="Google Shape;114;p4"/>
          <p:cNvSpPr txBox="1"/>
          <p:nvPr/>
        </p:nvSpPr>
        <p:spPr>
          <a:xfrm>
            <a:off x="10058146" y="5932329"/>
            <a:ext cx="71846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Fossil</a:t>
            </a:r>
            <a:endParaRPr/>
          </a:p>
        </p:txBody>
      </p:sp>
      <p:sp>
        <p:nvSpPr>
          <p:cNvPr id="115" name="Google Shape;115;p4"/>
          <p:cNvSpPr txBox="1"/>
          <p:nvPr/>
        </p:nvSpPr>
        <p:spPr>
          <a:xfrm>
            <a:off x="7693272" y="5937194"/>
            <a:ext cx="121190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Agriculture &amp; Waste </a:t>
            </a:r>
            <a:endParaRPr/>
          </a:p>
        </p:txBody>
      </p:sp>
      <p:sp>
        <p:nvSpPr>
          <p:cNvPr id="116" name="Google Shape;116;p4"/>
          <p:cNvSpPr txBox="1"/>
          <p:nvPr/>
        </p:nvSpPr>
        <p:spPr>
          <a:xfrm>
            <a:off x="8835614" y="5932329"/>
            <a:ext cx="107038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Wetlands</a:t>
            </a:r>
            <a:endParaRPr/>
          </a:p>
        </p:txBody>
      </p:sp>
      <p:sp>
        <p:nvSpPr>
          <p:cNvPr id="117" name="Google Shape;117;p4"/>
          <p:cNvSpPr txBox="1"/>
          <p:nvPr/>
        </p:nvSpPr>
        <p:spPr>
          <a:xfrm>
            <a:off x="10972925" y="5957684"/>
            <a:ext cx="107038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Biomass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&amp; Biofuel</a:t>
            </a:r>
            <a:endParaRPr/>
          </a:p>
        </p:txBody>
      </p:sp>
      <p:sp>
        <p:nvSpPr>
          <p:cNvPr id="118" name="Google Shape;118;p4"/>
          <p:cNvSpPr/>
          <p:nvPr/>
        </p:nvSpPr>
        <p:spPr>
          <a:xfrm>
            <a:off x="10074622" y="4882469"/>
            <a:ext cx="763793" cy="54864"/>
          </a:xfrm>
          <a:prstGeom prst="rect">
            <a:avLst/>
          </a:prstGeom>
          <a:solidFill>
            <a:srgbClr val="3AA0C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/>
          <p:nvPr>
            <p:ph idx="1" type="body"/>
          </p:nvPr>
        </p:nvSpPr>
        <p:spPr>
          <a:xfrm>
            <a:off x="220115" y="1090670"/>
            <a:ext cx="11777253" cy="5130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Different types of space-based data are needed to track CO</a:t>
            </a:r>
            <a:r>
              <a:rPr baseline="-25000" lang="en-US"/>
              <a:t>2</a:t>
            </a:r>
            <a:r>
              <a:rPr lang="en-US"/>
              <a:t> and CH</a:t>
            </a:r>
            <a:r>
              <a:rPr baseline="-25000" lang="en-US"/>
              <a:t>4</a:t>
            </a:r>
            <a:r>
              <a:rPr lang="en-US"/>
              <a:t> emission sources and natural sinks on different scales across the globe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/>
              <a:t>On National/Region-scales, space-based GHG measurements can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Provide a </a:t>
            </a:r>
            <a:r>
              <a:rPr b="1" lang="en-US" sz="2000">
                <a:solidFill>
                  <a:srgbClr val="00B050"/>
                </a:solidFill>
              </a:rPr>
              <a:t>transparent</a:t>
            </a:r>
            <a:r>
              <a:rPr lang="en-US" sz="2000"/>
              <a:t> way to develop national inventories and </a:t>
            </a:r>
            <a:r>
              <a:rPr b="1" lang="en-US" sz="2000">
                <a:solidFill>
                  <a:srgbClr val="00B050"/>
                </a:solidFill>
              </a:rPr>
              <a:t>assess collective progress </a:t>
            </a:r>
            <a:r>
              <a:rPr lang="en-US" sz="2000"/>
              <a:t>toward national GHG emission reduction goals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Track changes in </a:t>
            </a:r>
            <a:r>
              <a:rPr b="1" lang="en-US" sz="2000">
                <a:solidFill>
                  <a:srgbClr val="00B050"/>
                </a:solidFill>
              </a:rPr>
              <a:t>natural sources &amp; sinks </a:t>
            </a:r>
            <a:r>
              <a:rPr lang="en-US" sz="2000"/>
              <a:t>due to human activities &amp; climate change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/>
              <a:t>On the scale of large urban areas (City scale), space-based GHG data can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Track changes to the </a:t>
            </a:r>
            <a:r>
              <a:rPr b="1" lang="en-US" sz="2000">
                <a:solidFill>
                  <a:srgbClr val="00B050"/>
                </a:solidFill>
              </a:rPr>
              <a:t>~70% </a:t>
            </a:r>
            <a:r>
              <a:rPr lang="en-US" sz="2000"/>
              <a:t>of all anthropogenic GHG emissions originating from energy, transportation and industry in cities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/>
              <a:t>For individual facility scale, space-based GHG data can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Track emission from fossil-fired power plants, pipeline leaks</a:t>
            </a:r>
            <a:endParaRPr/>
          </a:p>
          <a:p>
            <a:pPr indent="0" lvl="1" marL="533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24" name="Google Shape;124;p5"/>
          <p:cNvSpPr txBox="1"/>
          <p:nvPr>
            <p:ph type="title"/>
          </p:nvPr>
        </p:nvSpPr>
        <p:spPr>
          <a:xfrm>
            <a:off x="176048" y="111656"/>
            <a:ext cx="9386864" cy="8432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Tracking CO</a:t>
            </a:r>
            <a:r>
              <a:rPr baseline="-25000" lang="en-US"/>
              <a:t>2</a:t>
            </a:r>
            <a:r>
              <a:rPr lang="en-US"/>
              <a:t> and CH</a:t>
            </a:r>
            <a:r>
              <a:rPr baseline="-25000" lang="en-US"/>
              <a:t>4</a:t>
            </a:r>
            <a:r>
              <a:rPr lang="en-US"/>
              <a:t> on Relevant Scales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 b="0" l="0" r="76479" t="0"/>
          <a:stretch/>
        </p:blipFill>
        <p:spPr>
          <a:xfrm>
            <a:off x="9975789" y="3519899"/>
            <a:ext cx="2181922" cy="2358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6"/>
          <p:cNvPicPr preferRelativeResize="0"/>
          <p:nvPr/>
        </p:nvPicPr>
        <p:blipFill rotWithShape="1">
          <a:blip r:embed="rId4">
            <a:alphaModFix/>
          </a:blip>
          <a:srcRect b="0" l="0" r="70100" t="0"/>
          <a:stretch/>
        </p:blipFill>
        <p:spPr>
          <a:xfrm>
            <a:off x="9975788" y="1135605"/>
            <a:ext cx="2181922" cy="243861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6"/>
          <p:cNvSpPr txBox="1"/>
          <p:nvPr>
            <p:ph idx="1" type="body"/>
          </p:nvPr>
        </p:nvSpPr>
        <p:spPr>
          <a:xfrm>
            <a:off x="73308" y="1032735"/>
            <a:ext cx="10293832" cy="5464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en-US" sz="2400">
                <a:solidFill>
                  <a:srgbClr val="002060"/>
                </a:solidFill>
              </a:rPr>
              <a:t>Contributions to the first global stocktake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Contributed national-scale budgets of CO</a:t>
            </a:r>
            <a:r>
              <a:rPr baseline="-25000" lang="en-US" sz="2000"/>
              <a:t>2</a:t>
            </a:r>
            <a:r>
              <a:rPr lang="en-US" sz="2000"/>
              <a:t> and CH</a:t>
            </a:r>
            <a:r>
              <a:rPr baseline="-25000" lang="en-US" sz="2000"/>
              <a:t>4</a:t>
            </a:r>
            <a:r>
              <a:rPr lang="en-US" sz="2000"/>
              <a:t> to the first Global Stocktake (GST1), providing critical baseline for assessing collective progress toward the goals of the UNFCCC and Paris Agreement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Strengthened &amp; refocused partnerships (GEO, WMO, UNEP, &amp; UNFCCC), identifying space-based measurements supporting Paris Agreement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Fostered development of WMO Global Greenhouse Gas Watch (G3W)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en-US" sz="2400">
                <a:solidFill>
                  <a:srgbClr val="002060"/>
                </a:solidFill>
              </a:rPr>
              <a:t>Tracking GHG data quality, continuity and gaps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Implemented CEOS GHG Portal – A one-stop shop for GHG Missions 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Worked with partners to begin implementing a pre-operational system for generating and delivering GHG products to stakeholders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Began developing best practices for space-based GHG information</a:t>
            </a:r>
            <a:endParaRPr/>
          </a:p>
        </p:txBody>
      </p:sp>
      <p:sp>
        <p:nvSpPr>
          <p:cNvPr id="132" name="Google Shape;132;p6"/>
          <p:cNvSpPr txBox="1"/>
          <p:nvPr>
            <p:ph type="title"/>
          </p:nvPr>
        </p:nvSpPr>
        <p:spPr>
          <a:xfrm>
            <a:off x="89986" y="220785"/>
            <a:ext cx="9720987" cy="594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3200"/>
              <a:t>CEOS GHG Roadmap Progress</a:t>
            </a:r>
            <a:endParaRPr/>
          </a:p>
        </p:txBody>
      </p:sp>
      <p:sp>
        <p:nvSpPr>
          <p:cNvPr id="133" name="Google Shape;133;p6"/>
          <p:cNvSpPr txBox="1"/>
          <p:nvPr/>
        </p:nvSpPr>
        <p:spPr>
          <a:xfrm>
            <a:off x="11007090" y="1428750"/>
            <a:ext cx="52129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0" baseline="-25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34" name="Google Shape;134;p6"/>
          <p:cNvSpPr txBox="1"/>
          <p:nvPr/>
        </p:nvSpPr>
        <p:spPr>
          <a:xfrm>
            <a:off x="11066749" y="4031395"/>
            <a:ext cx="51167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b="0" baseline="-25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35" name="Google Shape;135;p6"/>
          <p:cNvSpPr txBox="1"/>
          <p:nvPr/>
        </p:nvSpPr>
        <p:spPr>
          <a:xfrm>
            <a:off x="9810973" y="5812397"/>
            <a:ext cx="234673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Examples of national GHG budgets delivered to UNFCCC to support GST1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/>
          <p:nvPr>
            <p:ph idx="1" type="body"/>
          </p:nvPr>
        </p:nvSpPr>
        <p:spPr>
          <a:xfrm>
            <a:off x="272100" y="1042175"/>
            <a:ext cx="11659500" cy="54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❖"/>
            </a:pPr>
            <a:r>
              <a:rPr lang="en-US" sz="2000"/>
              <a:t>The first global stocktake (GST1) was executed</a:t>
            </a:r>
            <a:endParaRPr sz="2000"/>
          </a:p>
          <a:p>
            <a:pPr indent="-3746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300"/>
              <a:buChar char="▪"/>
            </a:pPr>
            <a:r>
              <a:rPr lang="en-US" sz="1700"/>
              <a:t>Thus far, there has been limited use of scientific observations and data </a:t>
            </a:r>
            <a:r>
              <a:rPr b="1" lang="en-US" sz="1700">
                <a:solidFill>
                  <a:srgbClr val="002060"/>
                </a:solidFill>
              </a:rPr>
              <a:t>across the board</a:t>
            </a:r>
            <a:endParaRPr sz="2300"/>
          </a:p>
          <a:p>
            <a:pPr indent="-3746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300"/>
              <a:buChar char="▪"/>
            </a:pPr>
            <a:r>
              <a:rPr lang="en-US" sz="1700"/>
              <a:t> CEOS products provide a critical </a:t>
            </a:r>
            <a:r>
              <a:rPr b="1" lang="en-US" sz="1700">
                <a:solidFill>
                  <a:srgbClr val="002060"/>
                </a:solidFill>
              </a:rPr>
              <a:t>baseline</a:t>
            </a:r>
            <a:r>
              <a:rPr lang="en-US" sz="1700"/>
              <a:t> for use in future GSTs</a:t>
            </a:r>
            <a:endParaRPr sz="2300"/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❖"/>
            </a:pPr>
            <a:r>
              <a:rPr lang="en-US" sz="2000"/>
              <a:t>WMO </a:t>
            </a:r>
            <a:r>
              <a:rPr lang="en-US" sz="2000"/>
              <a:t>is implementing </a:t>
            </a:r>
            <a:r>
              <a:rPr b="1" lang="en-US" sz="2000">
                <a:solidFill>
                  <a:srgbClr val="002060"/>
                </a:solidFill>
              </a:rPr>
              <a:t>G3W</a:t>
            </a:r>
            <a:r>
              <a:rPr lang="en-US" sz="2000"/>
              <a:t> to support regional &amp; national GHG MVS</a:t>
            </a:r>
            <a:endParaRPr sz="2000"/>
          </a:p>
          <a:p>
            <a:pPr indent="-3746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300"/>
              <a:buChar char="▪"/>
            </a:pPr>
            <a:r>
              <a:rPr lang="en-US" sz="1700"/>
              <a:t>CEOS and its  member agencies are expected to play a major role in this effort</a:t>
            </a:r>
            <a:endParaRPr sz="2300"/>
          </a:p>
          <a:p>
            <a: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❖"/>
            </a:pPr>
            <a:r>
              <a:rPr lang="en-US" sz="2000"/>
              <a:t>UNEP established the International Methane Emissions Observatory (</a:t>
            </a:r>
            <a:r>
              <a:rPr b="1" lang="en-US" sz="2000"/>
              <a:t>IMEO</a:t>
            </a:r>
            <a:r>
              <a:rPr lang="en-US" sz="2000"/>
              <a:t>) including its Methane Alert and Response System (</a:t>
            </a:r>
            <a:r>
              <a:rPr b="1" lang="en-US" sz="2000"/>
              <a:t>MARS</a:t>
            </a:r>
            <a:r>
              <a:rPr lang="en-US" sz="2000"/>
              <a:t>) to track large methane leaks</a:t>
            </a:r>
            <a:endParaRPr sz="2000"/>
          </a:p>
          <a:p>
            <a:pPr indent="-4000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"/>
              <a:buChar char="❖"/>
            </a:pPr>
            <a:r>
              <a:rPr lang="en-US" sz="1900"/>
              <a:t>CEOS agencies are preparing to launch </a:t>
            </a:r>
            <a:r>
              <a:rPr b="1" lang="en-US" sz="1900"/>
              <a:t>MicroCarb, GOSAT-GW, and CO2M</a:t>
            </a:r>
            <a:endParaRPr sz="2700"/>
          </a:p>
          <a:p>
            <a:pPr indent="-4000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"/>
              <a:buChar char="❖"/>
            </a:pPr>
            <a:r>
              <a:rPr lang="en-US" sz="1900"/>
              <a:t>Non-governmental players (</a:t>
            </a:r>
            <a:r>
              <a:rPr b="1" lang="en-US" sz="1900"/>
              <a:t>New Space</a:t>
            </a:r>
            <a:r>
              <a:rPr lang="en-US" sz="1900"/>
              <a:t>) began playing an increasing role in space-based measurements of GHGs and other climate variables</a:t>
            </a:r>
            <a:endParaRPr sz="2700"/>
          </a:p>
          <a:p>
            <a:pPr indent="-3683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Char char="▪"/>
            </a:pPr>
            <a:r>
              <a:rPr lang="en-US" sz="1600"/>
              <a:t>12 GHGSat satellites, MethaneSAT launch, upcoming launch of Carbon Mapper and more</a:t>
            </a:r>
            <a:endParaRPr sz="2200"/>
          </a:p>
          <a:p>
            <a: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000"/>
              <a:t>155 nations committed to the </a:t>
            </a:r>
            <a:r>
              <a:rPr b="1" lang="en-US" sz="2000"/>
              <a:t>Global Methane Pledge </a:t>
            </a:r>
            <a:r>
              <a:rPr lang="en-US" sz="2000"/>
              <a:t>– to reduce anthropogenic methane emissions by at least 30% from 2020 levels by 2030</a:t>
            </a:r>
            <a:endParaRPr sz="2000"/>
          </a:p>
        </p:txBody>
      </p:sp>
      <p:sp>
        <p:nvSpPr>
          <p:cNvPr id="141" name="Google Shape;141;p7"/>
          <p:cNvSpPr txBox="1"/>
          <p:nvPr>
            <p:ph type="title"/>
          </p:nvPr>
        </p:nvSpPr>
        <p:spPr>
          <a:xfrm>
            <a:off x="176050" y="11599"/>
            <a:ext cx="9387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3200"/>
              <a:t>Critical Developments since the CEOS GHG Roadmap was approved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/>
          <p:nvPr>
            <p:ph idx="1" type="body"/>
          </p:nvPr>
        </p:nvSpPr>
        <p:spPr>
          <a:xfrm>
            <a:off x="324233" y="1194099"/>
            <a:ext cx="11495400" cy="5027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 sz="2400"/>
              <a:t>Coordination of space-based assets is more important than ever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000"/>
              <a:t>Yasjka Meijer (WGClimate GHG-TT Lead) will review status &amp; plans for GHG Roadmap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000"/>
              <a:t>Cynthia Randles (UNEP IMEO) will give an update on IMEO &amp; possible roles for CEOS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000"/>
              <a:t>John Worden (AC-VC GHG Lead) will discuss ongoing efforts to develop best practices for space-based CH</a:t>
            </a:r>
            <a:r>
              <a:rPr baseline="-25000" lang="en-US" sz="2000"/>
              <a:t>4</a:t>
            </a:r>
            <a:r>
              <a:rPr lang="en-US" sz="2000"/>
              <a:t> products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000"/>
              <a:t>H. Suto and D. Crisp will review status of current and planned GHG missions, prospects &amp; challenges to data continuity and plans for GST2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000"/>
              <a:t>Gianpaolo Balsomo (WMO G3W) will join us remotely to provide an update on the WMO Global Greenhouse Gas Watch (G3W) and opportunities for collaborations with CEOS</a:t>
            </a:r>
            <a:endParaRPr/>
          </a:p>
        </p:txBody>
      </p:sp>
      <p:sp>
        <p:nvSpPr>
          <p:cNvPr id="147" name="Google Shape;147;p8"/>
          <p:cNvSpPr txBox="1"/>
          <p:nvPr>
            <p:ph type="title"/>
          </p:nvPr>
        </p:nvSpPr>
        <p:spPr>
          <a:xfrm>
            <a:off x="176048" y="242041"/>
            <a:ext cx="9386864" cy="584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3200"/>
              <a:t>Presentations in this Session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David Crisp</dc:creator>
</cp:coreProperties>
</file>