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</p:sldMasterIdLst>
  <p:notesMasterIdLst>
    <p:notesMasterId r:id="rId24"/>
  </p:notesMasterIdLst>
  <p:sldIdLst>
    <p:sldId id="256" r:id="rId2"/>
    <p:sldId id="257" r:id="rId3"/>
    <p:sldId id="11128" r:id="rId4"/>
    <p:sldId id="294" r:id="rId5"/>
    <p:sldId id="11126" r:id="rId6"/>
    <p:sldId id="293" r:id="rId7"/>
    <p:sldId id="295" r:id="rId8"/>
    <p:sldId id="297" r:id="rId9"/>
    <p:sldId id="302" r:id="rId10"/>
    <p:sldId id="1703" r:id="rId11"/>
    <p:sldId id="301" r:id="rId12"/>
    <p:sldId id="11132" r:id="rId13"/>
    <p:sldId id="1668" r:id="rId14"/>
    <p:sldId id="1672" r:id="rId15"/>
    <p:sldId id="1673" r:id="rId16"/>
    <p:sldId id="1674" r:id="rId17"/>
    <p:sldId id="1708" r:id="rId18"/>
    <p:sldId id="11133" r:id="rId19"/>
    <p:sldId id="11161" r:id="rId20"/>
    <p:sldId id="304" r:id="rId21"/>
    <p:sldId id="11158" r:id="rId22"/>
    <p:sldId id="263" r:id="rId23"/>
  </p:sldIdLst>
  <p:sldSz cx="12192000" cy="6858000"/>
  <p:notesSz cx="6858000" cy="9144000"/>
  <p:embeddedFontLst>
    <p:embeddedFont>
      <p:font typeface="Montserrat" panose="00000500000000000000" pitchFamily="2" charset="0"/>
      <p:regular r:id="rId25"/>
      <p:bold r:id="rId26"/>
      <p:italic r:id="rId27"/>
      <p:boldItalic r:id="rId28"/>
    </p:embeddedFont>
    <p:embeddedFont>
      <p:font typeface="Segoe UI" panose="020B0502040204020203" pitchFamily="34" charset="0"/>
      <p:regular r:id="rId29"/>
      <p:bold r:id="rId30"/>
      <p:italic r:id="rId31"/>
      <p:boldItalic r:id="rId32"/>
    </p:embeddedFont>
    <p:embeddedFont>
      <p:font typeface="Verdana" panose="020B060403050404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EDFB48-6100-ED40-B959-75C35DFAE8D3}" v="3" dt="2024-04-09T21:29:14.2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646728-0C28-4894-BF9B-BAFAABEDB8D3}" type="doc">
      <dgm:prSet loTypeId="urn:microsoft.com/office/officeart/2005/8/layout/chart3" loCatId="cycle" qsTypeId="urn:microsoft.com/office/officeart/2005/8/quickstyle/simple1" qsCatId="simple" csTypeId="urn:microsoft.com/office/officeart/2005/8/colors/colorful5" csCatId="colorful" phldr="1"/>
      <dgm:spPr/>
    </dgm:pt>
    <dgm:pt modelId="{E5F2859F-DABD-466C-B0CF-09367785C1DA}">
      <dgm:prSet phldrT="[Text]"/>
      <dgm:spPr/>
      <dgm:t>
        <a:bodyPr/>
        <a:lstStyle/>
        <a:p>
          <a:pPr rtl="0"/>
          <a:r>
            <a:rPr lang="en-US" dirty="0"/>
            <a:t>To facilitate </a:t>
          </a:r>
          <a:r>
            <a:rPr lang="en-US" b="1" dirty="0"/>
            <a:t>worldwide cooperation in the design and delivery </a:t>
          </a:r>
          <a:r>
            <a:rPr lang="en-US" dirty="0"/>
            <a:t>of meteorological services, foster the rapid exchange of meteorological information, encourage research and training in meteorology.</a:t>
          </a:r>
          <a:endParaRPr lang="en-CH" dirty="0"/>
        </a:p>
      </dgm:t>
    </dgm:pt>
    <dgm:pt modelId="{571CB33E-3F5A-453C-9BEE-61CE021E355C}" type="parTrans" cxnId="{6F38B8CB-403C-42B2-ADDC-E08E3BEFC7AD}">
      <dgm:prSet/>
      <dgm:spPr/>
      <dgm:t>
        <a:bodyPr/>
        <a:lstStyle/>
        <a:p>
          <a:endParaRPr lang="en-CH"/>
        </a:p>
      </dgm:t>
    </dgm:pt>
    <dgm:pt modelId="{58617119-D30D-4595-9D12-FC5C1A6A63AD}" type="sibTrans" cxnId="{6F38B8CB-403C-42B2-ADDC-E08E3BEFC7AD}">
      <dgm:prSet/>
      <dgm:spPr/>
      <dgm:t>
        <a:bodyPr/>
        <a:lstStyle/>
        <a:p>
          <a:endParaRPr lang="en-CH"/>
        </a:p>
      </dgm:t>
    </dgm:pt>
    <dgm:pt modelId="{43085591-33E7-4A45-8A9C-0BAA3092C913}">
      <dgm:prSet phldrT="[Text]"/>
      <dgm:spPr/>
      <dgm:t>
        <a:bodyPr/>
        <a:lstStyle/>
        <a:p>
          <a:pPr rtl="0"/>
          <a:r>
            <a:rPr lang="en-US"/>
            <a:t>United Nations specialized agency to address issues related to </a:t>
          </a:r>
          <a:r>
            <a:rPr lang="en-US" b="1"/>
            <a:t>weather, climate, water </a:t>
          </a:r>
          <a:r>
            <a:rPr lang="en-US"/>
            <a:t>and safeguarding the environment for present and future generations. </a:t>
          </a:r>
          <a:endParaRPr lang="en-CH"/>
        </a:p>
      </dgm:t>
    </dgm:pt>
    <dgm:pt modelId="{1D5C41C4-9ABD-4E6D-B256-DD399897169A}" type="parTrans" cxnId="{9C43AC9C-6015-4B5B-9936-6C978529F6AD}">
      <dgm:prSet/>
      <dgm:spPr/>
      <dgm:t>
        <a:bodyPr/>
        <a:lstStyle/>
        <a:p>
          <a:endParaRPr lang="en-CH"/>
        </a:p>
      </dgm:t>
    </dgm:pt>
    <dgm:pt modelId="{DB0FDBC5-D1A0-4EB1-B505-288F5BF0B769}" type="sibTrans" cxnId="{9C43AC9C-6015-4B5B-9936-6C978529F6AD}">
      <dgm:prSet/>
      <dgm:spPr/>
      <dgm:t>
        <a:bodyPr/>
        <a:lstStyle/>
        <a:p>
          <a:endParaRPr lang="en-CH"/>
        </a:p>
      </dgm:t>
    </dgm:pt>
    <dgm:pt modelId="{3BBD1511-050F-43EA-B8F9-F5F7A418DBA0}">
      <dgm:prSet phldr="0"/>
      <dgm:spPr/>
      <dgm:t>
        <a:bodyPr/>
        <a:lstStyle/>
        <a:p>
          <a:r>
            <a:rPr lang="en-US"/>
            <a:t>A world where all nations, especially the most vulnerable, are </a:t>
          </a:r>
          <a:r>
            <a:rPr lang="en-US" b="1"/>
            <a:t>more resilient to the socioeconomic impact of extreme weather, climate, water and other environmental events</a:t>
          </a:r>
          <a:r>
            <a:rPr lang="en-US"/>
            <a:t>, and empowered to boost their sustainable development through the best possible weather, climate and water services</a:t>
          </a:r>
          <a:endParaRPr lang="en-GB"/>
        </a:p>
      </dgm:t>
    </dgm:pt>
    <dgm:pt modelId="{970326B3-14BE-43EA-9368-66D5102FB76E}" type="parTrans" cxnId="{EDF6B96C-81CB-4C96-9C1E-C2B78E2CC3FE}">
      <dgm:prSet/>
      <dgm:spPr/>
      <dgm:t>
        <a:bodyPr/>
        <a:lstStyle/>
        <a:p>
          <a:endParaRPr lang="en-CH"/>
        </a:p>
      </dgm:t>
    </dgm:pt>
    <dgm:pt modelId="{E9507C53-07A9-46D7-A832-FC6962C067DF}" type="sibTrans" cxnId="{EDF6B96C-81CB-4C96-9C1E-C2B78E2CC3FE}">
      <dgm:prSet/>
      <dgm:spPr/>
      <dgm:t>
        <a:bodyPr/>
        <a:lstStyle/>
        <a:p>
          <a:endParaRPr lang="en-CH"/>
        </a:p>
      </dgm:t>
    </dgm:pt>
    <dgm:pt modelId="{F018CFC2-3BB5-40A1-8E05-84726F573D2F}" type="pres">
      <dgm:prSet presAssocID="{F7646728-0C28-4894-BF9B-BAFAABEDB8D3}" presName="compositeShape" presStyleCnt="0">
        <dgm:presLayoutVars>
          <dgm:chMax val="7"/>
          <dgm:dir/>
          <dgm:resizeHandles val="exact"/>
        </dgm:presLayoutVars>
      </dgm:prSet>
      <dgm:spPr/>
    </dgm:pt>
    <dgm:pt modelId="{6A64DBCF-DB40-427C-AD27-0CB16F023A3D}" type="pres">
      <dgm:prSet presAssocID="{F7646728-0C28-4894-BF9B-BAFAABEDB8D3}" presName="wedge1" presStyleLbl="node1" presStyleIdx="0" presStyleCnt="3" custLinFactNeighborX="-4954" custLinFactNeighborY="2932"/>
      <dgm:spPr/>
    </dgm:pt>
    <dgm:pt modelId="{A4FB3035-9B02-4864-B3EE-FAB21645C21E}" type="pres">
      <dgm:prSet presAssocID="{F7646728-0C28-4894-BF9B-BAFAABEDB8D3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C92FCE3D-D6A4-40B7-B5A8-C964E8F0524B}" type="pres">
      <dgm:prSet presAssocID="{F7646728-0C28-4894-BF9B-BAFAABEDB8D3}" presName="wedge2" presStyleLbl="node1" presStyleIdx="1" presStyleCnt="3"/>
      <dgm:spPr/>
    </dgm:pt>
    <dgm:pt modelId="{23724EAE-1C1A-46CF-8A79-D3151BADB8D0}" type="pres">
      <dgm:prSet presAssocID="{F7646728-0C28-4894-BF9B-BAFAABEDB8D3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00898D42-45D7-4C8A-9F6D-249B0C164C96}" type="pres">
      <dgm:prSet presAssocID="{F7646728-0C28-4894-BF9B-BAFAABEDB8D3}" presName="wedge3" presStyleLbl="node1" presStyleIdx="2" presStyleCnt="3"/>
      <dgm:spPr/>
    </dgm:pt>
    <dgm:pt modelId="{B2E84D1A-C353-4C43-AE55-28CAC67593A7}" type="pres">
      <dgm:prSet presAssocID="{F7646728-0C28-4894-BF9B-BAFAABEDB8D3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78222903-5870-4707-A25E-58A4E2FDBC6E}" type="presOf" srcId="{E5F2859F-DABD-466C-B0CF-09367785C1DA}" destId="{6A64DBCF-DB40-427C-AD27-0CB16F023A3D}" srcOrd="0" destOrd="0" presId="urn:microsoft.com/office/officeart/2005/8/layout/chart3"/>
    <dgm:cxn modelId="{9DB02725-D0FA-4CE5-821B-8FABC90C29BE}" type="presOf" srcId="{3BBD1511-050F-43EA-B8F9-F5F7A418DBA0}" destId="{23724EAE-1C1A-46CF-8A79-D3151BADB8D0}" srcOrd="1" destOrd="0" presId="urn:microsoft.com/office/officeart/2005/8/layout/chart3"/>
    <dgm:cxn modelId="{EDF6B96C-81CB-4C96-9C1E-C2B78E2CC3FE}" srcId="{F7646728-0C28-4894-BF9B-BAFAABEDB8D3}" destId="{3BBD1511-050F-43EA-B8F9-F5F7A418DBA0}" srcOrd="1" destOrd="0" parTransId="{970326B3-14BE-43EA-9368-66D5102FB76E}" sibTransId="{E9507C53-07A9-46D7-A832-FC6962C067DF}"/>
    <dgm:cxn modelId="{6E75C94D-6B30-417C-BAD8-0324716209B3}" type="presOf" srcId="{F7646728-0C28-4894-BF9B-BAFAABEDB8D3}" destId="{F018CFC2-3BB5-40A1-8E05-84726F573D2F}" srcOrd="0" destOrd="0" presId="urn:microsoft.com/office/officeart/2005/8/layout/chart3"/>
    <dgm:cxn modelId="{EEEF6274-C24D-4F39-A115-A61BAC34320F}" type="presOf" srcId="{E5F2859F-DABD-466C-B0CF-09367785C1DA}" destId="{A4FB3035-9B02-4864-B3EE-FAB21645C21E}" srcOrd="1" destOrd="0" presId="urn:microsoft.com/office/officeart/2005/8/layout/chart3"/>
    <dgm:cxn modelId="{9C43AC9C-6015-4B5B-9936-6C978529F6AD}" srcId="{F7646728-0C28-4894-BF9B-BAFAABEDB8D3}" destId="{43085591-33E7-4A45-8A9C-0BAA3092C913}" srcOrd="2" destOrd="0" parTransId="{1D5C41C4-9ABD-4E6D-B256-DD399897169A}" sibTransId="{DB0FDBC5-D1A0-4EB1-B505-288F5BF0B769}"/>
    <dgm:cxn modelId="{FA4418B1-3FBC-45A9-B772-D63840AA3A8B}" type="presOf" srcId="{3BBD1511-050F-43EA-B8F9-F5F7A418DBA0}" destId="{C92FCE3D-D6A4-40B7-B5A8-C964E8F0524B}" srcOrd="0" destOrd="0" presId="urn:microsoft.com/office/officeart/2005/8/layout/chart3"/>
    <dgm:cxn modelId="{6F38B8CB-403C-42B2-ADDC-E08E3BEFC7AD}" srcId="{F7646728-0C28-4894-BF9B-BAFAABEDB8D3}" destId="{E5F2859F-DABD-466C-B0CF-09367785C1DA}" srcOrd="0" destOrd="0" parTransId="{571CB33E-3F5A-453C-9BEE-61CE021E355C}" sibTransId="{58617119-D30D-4595-9D12-FC5C1A6A63AD}"/>
    <dgm:cxn modelId="{D77B36EB-89E0-4BDB-BF92-047D0A088A7F}" type="presOf" srcId="{43085591-33E7-4A45-8A9C-0BAA3092C913}" destId="{00898D42-45D7-4C8A-9F6D-249B0C164C96}" srcOrd="0" destOrd="0" presId="urn:microsoft.com/office/officeart/2005/8/layout/chart3"/>
    <dgm:cxn modelId="{72F5B0F1-9486-4E7F-84F2-11EC43F40327}" type="presOf" srcId="{43085591-33E7-4A45-8A9C-0BAA3092C913}" destId="{B2E84D1A-C353-4C43-AE55-28CAC67593A7}" srcOrd="1" destOrd="0" presId="urn:microsoft.com/office/officeart/2005/8/layout/chart3"/>
    <dgm:cxn modelId="{4F35D15C-0C61-4050-A45C-6E80DBE9B5FE}" type="presParOf" srcId="{F018CFC2-3BB5-40A1-8E05-84726F573D2F}" destId="{6A64DBCF-DB40-427C-AD27-0CB16F023A3D}" srcOrd="0" destOrd="0" presId="urn:microsoft.com/office/officeart/2005/8/layout/chart3"/>
    <dgm:cxn modelId="{4B4D6166-E726-4462-BC1E-D3333478DC0D}" type="presParOf" srcId="{F018CFC2-3BB5-40A1-8E05-84726F573D2F}" destId="{A4FB3035-9B02-4864-B3EE-FAB21645C21E}" srcOrd="1" destOrd="0" presId="urn:microsoft.com/office/officeart/2005/8/layout/chart3"/>
    <dgm:cxn modelId="{D51B3BAA-A1E3-4202-9CD7-6F5416F31EC8}" type="presParOf" srcId="{F018CFC2-3BB5-40A1-8E05-84726F573D2F}" destId="{C92FCE3D-D6A4-40B7-B5A8-C964E8F0524B}" srcOrd="2" destOrd="0" presId="urn:microsoft.com/office/officeart/2005/8/layout/chart3"/>
    <dgm:cxn modelId="{16D93CC1-AE5F-4B22-80FE-4740F09949F7}" type="presParOf" srcId="{F018CFC2-3BB5-40A1-8E05-84726F573D2F}" destId="{23724EAE-1C1A-46CF-8A79-D3151BADB8D0}" srcOrd="3" destOrd="0" presId="urn:microsoft.com/office/officeart/2005/8/layout/chart3"/>
    <dgm:cxn modelId="{58A03877-162D-40D8-94C3-EC69C24430E6}" type="presParOf" srcId="{F018CFC2-3BB5-40A1-8E05-84726F573D2F}" destId="{00898D42-45D7-4C8A-9F6D-249B0C164C96}" srcOrd="4" destOrd="0" presId="urn:microsoft.com/office/officeart/2005/8/layout/chart3"/>
    <dgm:cxn modelId="{4F35FF4F-FF2F-4BD6-8ECF-CFD3BB83A100}" type="presParOf" srcId="{F018CFC2-3BB5-40A1-8E05-84726F573D2F}" destId="{B2E84D1A-C353-4C43-AE55-28CAC67593A7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64DBCF-DB40-427C-AD27-0CB16F023A3D}">
      <dsp:nvSpPr>
        <dsp:cNvPr id="0" name=""/>
        <dsp:cNvSpPr/>
      </dsp:nvSpPr>
      <dsp:spPr>
        <a:xfrm>
          <a:off x="1376733" y="439686"/>
          <a:ext cx="4008917" cy="4008917"/>
        </a:xfrm>
        <a:prstGeom prst="pie">
          <a:avLst>
            <a:gd name="adj1" fmla="val 16200000"/>
            <a:gd name="adj2" fmla="val 18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To facilitate </a:t>
          </a:r>
          <a:r>
            <a:rPr lang="en-US" sz="900" b="1" kern="1200" dirty="0"/>
            <a:t>worldwide cooperation in the design and delivery </a:t>
          </a:r>
          <a:r>
            <a:rPr lang="en-US" sz="900" kern="1200" dirty="0"/>
            <a:t>of meteorological services, foster the rapid exchange of meteorological information, encourage research and training in meteorology.</a:t>
          </a:r>
          <a:endParaRPr lang="en-CH" sz="900" kern="1200" dirty="0"/>
        </a:p>
      </dsp:txBody>
      <dsp:txXfrm>
        <a:off x="3556344" y="1179427"/>
        <a:ext cx="1360168" cy="1336305"/>
      </dsp:txXfrm>
    </dsp:sp>
    <dsp:sp modelId="{C92FCE3D-D6A4-40B7-B5A8-C964E8F0524B}">
      <dsp:nvSpPr>
        <dsp:cNvPr id="0" name=""/>
        <dsp:cNvSpPr/>
      </dsp:nvSpPr>
      <dsp:spPr>
        <a:xfrm>
          <a:off x="1368685" y="441458"/>
          <a:ext cx="4008917" cy="4008917"/>
        </a:xfrm>
        <a:prstGeom prst="pie">
          <a:avLst>
            <a:gd name="adj1" fmla="val 1800000"/>
            <a:gd name="adj2" fmla="val 9000000"/>
          </a:avLst>
        </a:prstGeom>
        <a:solidFill>
          <a:schemeClr val="accent5">
            <a:hueOff val="-5594434"/>
            <a:satOff val="5146"/>
            <a:lumOff val="-80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A world where all nations, especially the most vulnerable, are </a:t>
          </a:r>
          <a:r>
            <a:rPr lang="en-US" sz="900" b="1" kern="1200"/>
            <a:t>more resilient to the socioeconomic impact of extreme weather, climate, water and other environmental events</a:t>
          </a:r>
          <a:r>
            <a:rPr lang="en-US" sz="900" kern="1200"/>
            <a:t>, and empowered to boost their sustainable development through the best possible weather, climate and water services</a:t>
          </a:r>
          <a:endParaRPr lang="en-GB" sz="900" kern="1200"/>
        </a:p>
      </dsp:txBody>
      <dsp:txXfrm>
        <a:off x="2466365" y="2970894"/>
        <a:ext cx="1813557" cy="1240855"/>
      </dsp:txXfrm>
    </dsp:sp>
    <dsp:sp modelId="{00898D42-45D7-4C8A-9F6D-249B0C164C96}">
      <dsp:nvSpPr>
        <dsp:cNvPr id="0" name=""/>
        <dsp:cNvSpPr/>
      </dsp:nvSpPr>
      <dsp:spPr>
        <a:xfrm>
          <a:off x="1368685" y="441458"/>
          <a:ext cx="4008917" cy="4008917"/>
        </a:xfrm>
        <a:prstGeom prst="pie">
          <a:avLst>
            <a:gd name="adj1" fmla="val 9000000"/>
            <a:gd name="adj2" fmla="val 16200000"/>
          </a:avLst>
        </a:prstGeom>
        <a:solidFill>
          <a:schemeClr val="accent5">
            <a:hueOff val="-11188868"/>
            <a:satOff val="10291"/>
            <a:lumOff val="-160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United Nations specialized agency to address issues related to </a:t>
          </a:r>
          <a:r>
            <a:rPr lang="en-US" sz="900" b="1" kern="1200"/>
            <a:t>weather, climate, water </a:t>
          </a:r>
          <a:r>
            <a:rPr lang="en-US" sz="900" kern="1200"/>
            <a:t>and safeguarding the environment for present and future generations. </a:t>
          </a:r>
          <a:endParaRPr lang="en-CH" sz="900" kern="1200"/>
        </a:p>
      </dsp:txBody>
      <dsp:txXfrm>
        <a:off x="1798212" y="1228924"/>
        <a:ext cx="1360168" cy="13363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D6F11-852A-4A8D-9BEF-B6ADEC86FD36}" type="slidenum">
              <a:rPr lang="es-AR" smtClean="0"/>
              <a:t>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09808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28C3A-FFC5-4BF0-A51D-744CA0244C5D}" type="slidenum">
              <a:rPr lang="en-CH" smtClean="0"/>
              <a:t>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75992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tx1"/>
                </a:solidFill>
              </a:rPr>
              <a:t>R2O: research to operational</a:t>
            </a:r>
            <a:endParaRPr lang="en-CH">
              <a:solidFill>
                <a:schemeClr val="tx1"/>
              </a:solidFill>
            </a:endParaRPr>
          </a:p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07423-B51F-4C50-8274-7837D39E24F0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565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28C3A-FFC5-4BF0-A51D-744CA0244C5D}" type="slidenum">
              <a:rPr lang="en-CH" smtClean="0"/>
              <a:t>11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04934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28C3A-FFC5-4BF0-A51D-744CA0244C5D}" type="slidenum">
              <a:rPr lang="en-CH" smtClean="0"/>
              <a:t>12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49478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46764-3D68-4A11-B55D-7374007CD17A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4357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3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sz="80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84" y="6562799"/>
            <a:ext cx="4925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39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10-11 April 2024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2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1" name="Google Shape;41;p4"/>
          <p:cNvSpPr txBox="1"/>
          <p:nvPr/>
        </p:nvSpPr>
        <p:spPr>
          <a:xfrm>
            <a:off x="-24384" y="6562799"/>
            <a:ext cx="4925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39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10-11 April 2024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/>
          <p:nvPr/>
        </p:nvSpPr>
        <p:spPr>
          <a:xfrm>
            <a:off x="-24384" y="6562799"/>
            <a:ext cx="4925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39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10-11 April 2024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sz="32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4064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1" name="Google Shape;61;p6"/>
          <p:cNvSpPr txBox="1"/>
          <p:nvPr/>
        </p:nvSpPr>
        <p:spPr>
          <a:xfrm>
            <a:off x="-24384" y="6562799"/>
            <a:ext cx="4925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39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10-11 April 2024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_mess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A103E4E9-8709-549A-5F08-A94ED665F0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6975" y="1003300"/>
            <a:ext cx="4065588" cy="455613"/>
          </a:xfrm>
        </p:spPr>
        <p:txBody>
          <a:bodyPr>
            <a:noAutofit/>
          </a:bodyPr>
          <a:lstStyle>
            <a:lvl1pPr algn="l">
              <a:defRPr sz="4400" b="1"/>
            </a:lvl1pPr>
            <a:lvl2pPr algn="l">
              <a:defRPr sz="3200"/>
            </a:lvl2pPr>
            <a:lvl3pPr algn="l">
              <a:defRPr sz="3200"/>
            </a:lvl3pPr>
            <a:lvl4pPr algn="l">
              <a:defRPr sz="3200"/>
            </a:lvl4pPr>
            <a:lvl5pPr algn="l">
              <a:defRPr sz="3200"/>
            </a:lvl5pPr>
          </a:lstStyle>
          <a:p>
            <a:pPr lvl="0"/>
            <a:r>
              <a:rPr lang="en-US"/>
              <a:t>Key Messages</a:t>
            </a:r>
            <a:endParaRPr lang="en-CH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2FB279B5-04C8-1437-531D-06371C1A65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9414" y="2133600"/>
            <a:ext cx="8423275" cy="3212690"/>
          </a:xfrm>
        </p:spPr>
        <p:txBody>
          <a:bodyPr>
            <a:normAutofit/>
          </a:bodyPr>
          <a:lstStyle>
            <a:lvl1pPr marL="514350" indent="-514350" algn="just"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</a:defRPr>
            </a:lvl1pPr>
            <a:lvl2pPr marL="971550" indent="-514350" algn="l">
              <a:buFont typeface="+mj-lt"/>
              <a:buAutoNum type="arabicPeriod"/>
              <a:defRPr/>
            </a:lvl2pPr>
            <a:lvl3pPr marL="1428750" indent="-514350" algn="l">
              <a:buFont typeface="+mj-lt"/>
              <a:buAutoNum type="arabicPeriod"/>
              <a:defRPr/>
            </a:lvl3pPr>
            <a:lvl4pPr marL="1885950" indent="-514350" algn="l">
              <a:buFont typeface="+mj-lt"/>
              <a:buAutoNum type="arabicPeriod"/>
              <a:defRPr/>
            </a:lvl4pPr>
            <a:lvl5pPr marL="2343150" indent="-514350" algn="l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List of bullets</a:t>
            </a:r>
          </a:p>
          <a:p>
            <a:pPr lvl="0"/>
            <a:endParaRPr lang="en-CH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7289CD-27F4-2180-3091-17B032966D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9414" y="5416550"/>
            <a:ext cx="2425700" cy="304800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* Asterix</a:t>
            </a:r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20900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A14A7-5367-6641-89B3-ED5206D45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EACD7-D93B-FE43-8595-62E80F9C1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CB0E1-F717-8543-8276-E0FF351BF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EED87-2C30-6C46-8CD5-5737BBF046E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C43B9-2296-0545-AA12-2E6E33536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8FCBA-5B72-1847-A4B5-B5B6FBAE9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B117-5D75-FF4D-911A-5C2264440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2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796B156-96ED-ECC8-2737-E19254139F0A}"/>
              </a:ext>
            </a:extLst>
          </p:cNvPr>
          <p:cNvSpPr/>
          <p:nvPr userDrawn="1"/>
        </p:nvSpPr>
        <p:spPr>
          <a:xfrm>
            <a:off x="0" y="5915770"/>
            <a:ext cx="12192000" cy="942230"/>
          </a:xfrm>
          <a:prstGeom prst="rect">
            <a:avLst/>
          </a:prstGeom>
          <a:solidFill>
            <a:srgbClr val="005B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3C2D2E7-30D0-1B43-7E5E-F34CB1E9EE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449" y="5911704"/>
            <a:ext cx="1673040" cy="93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9629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0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7.png"/><Relationship Id="rId4" Type="http://schemas.openxmlformats.org/officeDocument/2006/relationships/hyperlink" Target="https://ppp.worldbank.org/public-private-partnership/library/country-readiness-diagnostic-public-private-partnerships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community.wmo.int/en/meetings/global-greenhouse-gas-watch-g3w-implementation-plan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openxmlformats.org/officeDocument/2006/relationships/diagramColors" Target="../diagrams/colors1.xml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0.png"/><Relationship Id="rId5" Type="http://schemas.openxmlformats.org/officeDocument/2006/relationships/diagramLayout" Target="../diagrams/layout1.xml"/><Relationship Id="rId10" Type="http://schemas.microsoft.com/office/2007/relationships/hdphoto" Target="../media/hdphoto1.wdp"/><Relationship Id="rId4" Type="http://schemas.openxmlformats.org/officeDocument/2006/relationships/diagramData" Target="../diagrams/data1.xml"/><Relationship Id="rId9" Type="http://schemas.openxmlformats.org/officeDocument/2006/relationships/image" Target="../media/image9.png"/><Relationship Id="rId1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hyperlink" Target="https://community.wmo.int/en/members/deu" TargetMode="External"/><Relationship Id="rId18" Type="http://schemas.openxmlformats.org/officeDocument/2006/relationships/hyperlink" Target="https://community.wmo.int/en/contacts/dr-jocelyn-christine-turnbull-0" TargetMode="External"/><Relationship Id="rId26" Type="http://schemas.openxmlformats.org/officeDocument/2006/relationships/hyperlink" Target="https://community.wmo.int/en/members/egy" TargetMode="External"/><Relationship Id="rId39" Type="http://schemas.openxmlformats.org/officeDocument/2006/relationships/hyperlink" Target="https://community.wmo.int/en/contacts/mr-dolman-albertus-johannes-han" TargetMode="External"/><Relationship Id="rId21" Type="http://schemas.openxmlformats.org/officeDocument/2006/relationships/hyperlink" Target="https://community.wmo.int/en/contacts/dr-kevin-cossel" TargetMode="External"/><Relationship Id="rId34" Type="http://schemas.openxmlformats.org/officeDocument/2006/relationships/hyperlink" Target="https://community.wmo.int/en/contacts/dr-xingying-zhang" TargetMode="External"/><Relationship Id="rId42" Type="http://schemas.openxmlformats.org/officeDocument/2006/relationships/hyperlink" Target="https://community.wmo.int/en/contacts/mr-paul-counet" TargetMode="External"/><Relationship Id="rId47" Type="http://schemas.openxmlformats.org/officeDocument/2006/relationships/hyperlink" Target="https://community.wmo.int/en/contacts/prof-alistair-james-manning" TargetMode="External"/><Relationship Id="rId50" Type="http://schemas.openxmlformats.org/officeDocument/2006/relationships/hyperlink" Target="https://community.wmo.int/en/contacts/prof-manola-brunet-india" TargetMode="External"/><Relationship Id="rId55" Type="http://schemas.openxmlformats.org/officeDocument/2006/relationships/hyperlink" Target="https://community.wmo.int/en/contacts/yousuke-sawa" TargetMode="External"/><Relationship Id="rId7" Type="http://schemas.openxmlformats.org/officeDocument/2006/relationships/hyperlink" Target="https://community.wmo.int/en/members/ita" TargetMode="External"/><Relationship Id="rId2" Type="http://schemas.openxmlformats.org/officeDocument/2006/relationships/hyperlink" Target="https://filecloud.wmo.int/share/s/F9JFNhf1RCG7EwyRFd2ToA" TargetMode="External"/><Relationship Id="rId16" Type="http://schemas.openxmlformats.org/officeDocument/2006/relationships/hyperlink" Target="https://community.wmo.int/en/contacts/dr-frank-e-muller-karger" TargetMode="External"/><Relationship Id="rId29" Type="http://schemas.openxmlformats.org/officeDocument/2006/relationships/hyperlink" Target="https://community.wmo.int/en/contacts/dr-tuula-aalto" TargetMode="External"/><Relationship Id="rId11" Type="http://schemas.openxmlformats.org/officeDocument/2006/relationships/hyperlink" Target="https://community.wmo.int/en/members/aus" TargetMode="External"/><Relationship Id="rId24" Type="http://schemas.openxmlformats.org/officeDocument/2006/relationships/hyperlink" Target="https://community.wmo.int/en/members/eum" TargetMode="External"/><Relationship Id="rId32" Type="http://schemas.openxmlformats.org/officeDocument/2006/relationships/hyperlink" Target="https://community.wmo.int/en/contacts/dr-vincent-henri-peuch" TargetMode="External"/><Relationship Id="rId37" Type="http://schemas.openxmlformats.org/officeDocument/2006/relationships/hyperlink" Target="https://community.wmo.int/en/contacts/mr-alex-vermeulen-0" TargetMode="External"/><Relationship Id="rId40" Type="http://schemas.openxmlformats.org/officeDocument/2006/relationships/hyperlink" Target="https://community.wmo.int/en/members/nld" TargetMode="External"/><Relationship Id="rId45" Type="http://schemas.openxmlformats.org/officeDocument/2006/relationships/hyperlink" Target="https://community.wmo.int/en/members/na-231" TargetMode="External"/><Relationship Id="rId53" Type="http://schemas.openxmlformats.org/officeDocument/2006/relationships/hyperlink" Target="https://community.wmo.int/en/contacts/prof-thelma-krug" TargetMode="External"/><Relationship Id="rId5" Type="http://schemas.openxmlformats.org/officeDocument/2006/relationships/hyperlink" Target="https://community.wmo.int/en/members/hkg" TargetMode="External"/><Relationship Id="rId10" Type="http://schemas.openxmlformats.org/officeDocument/2006/relationships/hyperlink" Target="https://community.wmo.int/en/contacts/dr-bruce-ward-forgan" TargetMode="External"/><Relationship Id="rId19" Type="http://schemas.openxmlformats.org/officeDocument/2006/relationships/hyperlink" Target="https://community.wmo.int/en/members/nzl" TargetMode="External"/><Relationship Id="rId31" Type="http://schemas.openxmlformats.org/officeDocument/2006/relationships/hyperlink" Target="https://community.wmo.int/en/contacts/dr-vanda-grubisic" TargetMode="External"/><Relationship Id="rId44" Type="http://schemas.openxmlformats.org/officeDocument/2006/relationships/hyperlink" Target="https://community.wmo.int/en/contacts/mr-yasjka-meijer" TargetMode="External"/><Relationship Id="rId52" Type="http://schemas.openxmlformats.org/officeDocument/2006/relationships/hyperlink" Target="https://community.wmo.int/en/contacts/prof-pierre-friedlingstein" TargetMode="External"/><Relationship Id="rId4" Type="http://schemas.openxmlformats.org/officeDocument/2006/relationships/hyperlink" Target="https://community.wmo.int/en/contacts/assoc-prof-ren-chao" TargetMode="External"/><Relationship Id="rId9" Type="http://schemas.openxmlformats.org/officeDocument/2006/relationships/hyperlink" Target="https://community.wmo.int/en/members/can" TargetMode="External"/><Relationship Id="rId14" Type="http://schemas.openxmlformats.org/officeDocument/2006/relationships/hyperlink" Target="https://community.wmo.int/en/contacts/dr-erik-andersson" TargetMode="External"/><Relationship Id="rId22" Type="http://schemas.openxmlformats.org/officeDocument/2006/relationships/hyperlink" Target="https://community.wmo.int/en/contacts/dr-lucia-perugini" TargetMode="External"/><Relationship Id="rId27" Type="http://schemas.openxmlformats.org/officeDocument/2006/relationships/hyperlink" Target="https://community.wmo.int/en/contacts/dr-tobias-fuchs" TargetMode="External"/><Relationship Id="rId30" Type="http://schemas.openxmlformats.org/officeDocument/2006/relationships/hyperlink" Target="https://community.wmo.int/en/members/fin" TargetMode="External"/><Relationship Id="rId35" Type="http://schemas.openxmlformats.org/officeDocument/2006/relationships/hyperlink" Target="https://community.wmo.int/en/members/chn" TargetMode="External"/><Relationship Id="rId43" Type="http://schemas.openxmlformats.org/officeDocument/2006/relationships/hyperlink" Target="https://community.wmo.int/en/contacts/mr-xiaochun-zhang" TargetMode="External"/><Relationship Id="rId48" Type="http://schemas.openxmlformats.org/officeDocument/2006/relationships/hyperlink" Target="https://community.wmo.int/en/members/gbr" TargetMode="External"/><Relationship Id="rId56" Type="http://schemas.openxmlformats.org/officeDocument/2006/relationships/hyperlink" Target="https://community.wmo.int/en/members/jpn" TargetMode="External"/><Relationship Id="rId8" Type="http://schemas.openxmlformats.org/officeDocument/2006/relationships/hyperlink" Target="https://community.wmo.int/en/contacts/dr-anya-waite" TargetMode="External"/><Relationship Id="rId51" Type="http://schemas.openxmlformats.org/officeDocument/2006/relationships/hyperlink" Target="https://community.wmo.int/en/members/esp" TargetMode="External"/><Relationship Id="rId3" Type="http://schemas.openxmlformats.org/officeDocument/2006/relationships/image" Target="../media/image28.png"/><Relationship Id="rId12" Type="http://schemas.openxmlformats.org/officeDocument/2006/relationships/hyperlink" Target="https://community.wmo.int/en/contacts/dr-dagmar-kubistin" TargetMode="External"/><Relationship Id="rId17" Type="http://schemas.openxmlformats.org/officeDocument/2006/relationships/hyperlink" Target="https://community.wmo.int/en/members/usa" TargetMode="External"/><Relationship Id="rId25" Type="http://schemas.openxmlformats.org/officeDocument/2006/relationships/hyperlink" Target="https://community.wmo.int/en/contacts/dr-salah-mahmoud-zeinab" TargetMode="External"/><Relationship Id="rId33" Type="http://schemas.openxmlformats.org/officeDocument/2006/relationships/hyperlink" Target="https://community.wmo.int/en/contacts/dr-ward-nolan-smith" TargetMode="External"/><Relationship Id="rId38" Type="http://schemas.openxmlformats.org/officeDocument/2006/relationships/hyperlink" Target="https://community.wmo.int/en/members/swe" TargetMode="External"/><Relationship Id="rId46" Type="http://schemas.openxmlformats.org/officeDocument/2006/relationships/hyperlink" Target="https://community.wmo.int/en/contacts/ms-shanna-tl-combley-0" TargetMode="External"/><Relationship Id="rId20" Type="http://schemas.openxmlformats.org/officeDocument/2006/relationships/hyperlink" Target="https://community.wmo.int/en/contacts/dr-joe-melton" TargetMode="External"/><Relationship Id="rId41" Type="http://schemas.openxmlformats.org/officeDocument/2006/relationships/hyperlink" Target="https://community.wmo.int/en/contacts/mr-michel-jean" TargetMode="External"/><Relationship Id="rId54" Type="http://schemas.openxmlformats.org/officeDocument/2006/relationships/hyperlink" Target="https://community.wmo.int/en/members/na-10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ommunity.wmo.int/en/contacts/daniele-biron" TargetMode="External"/><Relationship Id="rId15" Type="http://schemas.openxmlformats.org/officeDocument/2006/relationships/hyperlink" Target="https://community.wmo.int/en/members/ecm" TargetMode="External"/><Relationship Id="rId23" Type="http://schemas.openxmlformats.org/officeDocument/2006/relationships/hyperlink" Target="https://community.wmo.int/en/contacts/dr-paolo-ruti" TargetMode="External"/><Relationship Id="rId28" Type="http://schemas.openxmlformats.org/officeDocument/2006/relationships/hyperlink" Target="https://community.wmo.int/en/contacts/dr-toste-tanhua" TargetMode="External"/><Relationship Id="rId36" Type="http://schemas.openxmlformats.org/officeDocument/2006/relationships/hyperlink" Target="https://community.wmo.int/en/contacts/matthew-tully" TargetMode="External"/><Relationship Id="rId49" Type="http://schemas.openxmlformats.org/officeDocument/2006/relationships/hyperlink" Target="https://community.wmo.int/en/contacts/prof-greg-carmichael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hyperlink" Target="https://www.undrr.org/media/91954/download?startDownload=true" TargetMode="External"/><Relationship Id="rId18" Type="http://schemas.openxmlformats.org/officeDocument/2006/relationships/image" Target="../media/image26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21.sv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19" Type="http://schemas.openxmlformats.org/officeDocument/2006/relationships/image" Target="../media/image8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194/essd-15-963-2023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hyperlink" Target="https://wmo.int/activities/global-greenhouse-gas-watch-g3w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unfccc.int/sites/default/files/resource/cma2023_L17_adv.pdf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ies.go.jp/sii8_project/en/img/SII8_GHG2023_E.pdf" TargetMode="External"/><Relationship Id="rId3" Type="http://schemas.openxmlformats.org/officeDocument/2006/relationships/image" Target="../media/image37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tmosphere.copernicus.eu/ghg-services" TargetMode="External"/><Relationship Id="rId5" Type="http://schemas.openxmlformats.org/officeDocument/2006/relationships/hyperlink" Target="https://www.whitehouse.gov/wp-content/uploads/2023/11/NationalGHGMMISStrategy-2023.pdf" TargetMode="External"/><Relationship Id="rId4" Type="http://schemas.openxmlformats.org/officeDocument/2006/relationships/image" Target="../media/image38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 dirty="0">
                <a:latin typeface="Montserrat"/>
                <a:ea typeface="Montserrat"/>
                <a:cs typeface="Montserrat"/>
                <a:sym typeface="Montserrat"/>
              </a:rPr>
              <a:t>SIT-3</a:t>
            </a:r>
            <a:r>
              <a:rPr lang="en-GB" sz="7500" dirty="0"/>
              <a:t>9</a:t>
            </a:r>
            <a:r>
              <a:rPr lang="en-GB" sz="75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75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 dirty="0">
                <a:latin typeface="Montserrat"/>
                <a:ea typeface="Montserrat"/>
                <a:cs typeface="Montserrat"/>
                <a:sym typeface="Montserrat"/>
              </a:rPr>
              <a:t>202</a:t>
            </a:r>
            <a:r>
              <a:rPr lang="en-GB" sz="7500" dirty="0"/>
              <a:t>4</a:t>
            </a:r>
            <a:endParaRPr sz="7500" dirty="0"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ct val="121870"/>
              </a:lnSpc>
              <a:spcBef>
                <a:spcPts val="600"/>
              </a:spcBef>
              <a:defRPr sz="1800"/>
            </a:pPr>
            <a:r>
              <a:rPr lang="en-US" sz="4000" b="1" kern="1000" spc="-10" dirty="0">
                <a:solidFill>
                  <a:schemeClr val="bg1"/>
                </a:solidFill>
                <a:latin typeface="Arial"/>
                <a:ea typeface="Verdana"/>
                <a:cs typeface="Arial"/>
                <a:sym typeface="Montserrat-Regular"/>
              </a:rPr>
              <a:t>Global Greenhouse Gas Watch - </a:t>
            </a:r>
            <a:r>
              <a:rPr lang="en-US" altLang="zh-CN" sz="4000" b="1" kern="1000" spc="-10" dirty="0">
                <a:solidFill>
                  <a:schemeClr val="bg1"/>
                </a:solidFill>
                <a:latin typeface="Arial"/>
                <a:ea typeface="Verdana"/>
                <a:cs typeface="Arial"/>
                <a:sym typeface="Montserrat-Regular"/>
              </a:rPr>
              <a:t>G3W</a:t>
            </a:r>
            <a:endParaRPr lang="en-US" sz="4000" b="1" kern="1000" spc="-10" dirty="0">
              <a:solidFill>
                <a:schemeClr val="bg1"/>
              </a:solidFill>
              <a:latin typeface="Arial"/>
              <a:ea typeface="Verdana"/>
              <a:cs typeface="Arial"/>
            </a:endParaRPr>
          </a:p>
        </p:txBody>
      </p:sp>
      <p:sp>
        <p:nvSpPr>
          <p:cNvPr id="67" name="Google Shape;67;p7"/>
          <p:cNvSpPr/>
          <p:nvPr/>
        </p:nvSpPr>
        <p:spPr>
          <a:xfrm>
            <a:off x="7183010" y="3746843"/>
            <a:ext cx="4832943" cy="2605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Gianpaolo BALSAMO, </a:t>
            </a: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Dr. Prof., </a:t>
            </a:r>
            <a:r>
              <a:rPr lang="en-US" altLang="zh-CN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D/</a:t>
            </a:r>
            <a:r>
              <a:rPr lang="it-IT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G3W</a:t>
            </a: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7.6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</a:t>
            </a: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-39 2024, Tokyo, Japan</a:t>
            </a:r>
            <a:endParaRPr sz="22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10th - 11th April 2024</a:t>
            </a:r>
            <a:endParaRPr sz="22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71A0A2-309A-DAA1-46CC-1E0A4FAC938A}"/>
              </a:ext>
            </a:extLst>
          </p:cNvPr>
          <p:cNvSpPr/>
          <p:nvPr/>
        </p:nvSpPr>
        <p:spPr>
          <a:xfrm>
            <a:off x="494216" y="208297"/>
            <a:ext cx="114415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kern="1200" dirty="0">
                <a:solidFill>
                  <a:schemeClr val="lt1"/>
                </a:solidFill>
                <a:latin typeface="Montserrat"/>
                <a:ea typeface="+mj-ea"/>
                <a:cs typeface="+mj-cs"/>
              </a:rPr>
              <a:t>G3W Infrastructure, Service, and R&amp;D capabilities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AB0FCD6-2809-A211-AB89-306ACF43E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07034"/>
            <a:ext cx="10721340" cy="529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64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89EB99F-7DB2-2719-1A24-D80DB1964BFF}"/>
              </a:ext>
            </a:extLst>
          </p:cNvPr>
          <p:cNvSpPr/>
          <p:nvPr/>
        </p:nvSpPr>
        <p:spPr>
          <a:xfrm>
            <a:off x="402351" y="144805"/>
            <a:ext cx="10313148" cy="7818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2400" kern="1200" dirty="0">
                <a:solidFill>
                  <a:schemeClr val="lt1"/>
                </a:solidFill>
                <a:latin typeface="Montserrat"/>
                <a:ea typeface="+mj-ea"/>
                <a:cs typeface="+mj-cs"/>
              </a:rPr>
              <a:t>Synchronizing with Private Funding Opportunities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4DE68F-A628-4808-2B18-7DD031062309}"/>
              </a:ext>
            </a:extLst>
          </p:cNvPr>
          <p:cNvSpPr/>
          <p:nvPr/>
        </p:nvSpPr>
        <p:spPr>
          <a:xfrm>
            <a:off x="120411" y="1198767"/>
            <a:ext cx="11882987" cy="5233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14300">
              <a:spcAft>
                <a:spcPts val="600"/>
              </a:spcAft>
            </a:pPr>
            <a:r>
              <a:rPr lang="en-US" sz="2000" dirty="0"/>
              <a:t>To address infrastructure / service needs G3W aims at </a:t>
            </a:r>
            <a:br>
              <a:rPr lang="en-US" sz="2000" dirty="0"/>
            </a:br>
            <a:r>
              <a:rPr lang="en-US" sz="2000" dirty="0" err="1"/>
              <a:t>Mobilising</a:t>
            </a:r>
            <a:r>
              <a:rPr lang="en-US" sz="2000" dirty="0"/>
              <a:t> s</a:t>
            </a:r>
            <a:r>
              <a:rPr lang="en-US" sz="2000" b="1" dirty="0"/>
              <a:t>ignificant resources increase in 2024-2027</a:t>
            </a:r>
            <a:r>
              <a:rPr lang="en-US" sz="2000" dirty="0"/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C29AE3-5C9F-428C-6BD8-0A1DBEBBA9B4}"/>
              </a:ext>
            </a:extLst>
          </p:cNvPr>
          <p:cNvSpPr/>
          <p:nvPr/>
        </p:nvSpPr>
        <p:spPr>
          <a:xfrm>
            <a:off x="152225" y="1883449"/>
            <a:ext cx="7012128" cy="44712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114300" defTabSz="914400">
              <a:lnSpc>
                <a:spcPct val="110000"/>
              </a:lnSpc>
              <a:spcAft>
                <a:spcPts val="1200"/>
              </a:spcAft>
            </a:pPr>
            <a:r>
              <a:rPr lang="en-US" sz="2000" b="1" dirty="0"/>
              <a:t>Funding mechanisms </a:t>
            </a:r>
            <a:r>
              <a:rPr lang="en-US" sz="2000" dirty="0"/>
              <a:t>include 3 pathways: </a:t>
            </a:r>
            <a:br>
              <a:rPr lang="en-US" sz="2000" dirty="0"/>
            </a:br>
            <a:endParaRPr lang="en-US" sz="2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587C54-B8E0-5D73-ACBC-EC20863AAB13}"/>
              </a:ext>
            </a:extLst>
          </p:cNvPr>
          <p:cNvGrpSpPr/>
          <p:nvPr/>
        </p:nvGrpSpPr>
        <p:grpSpPr>
          <a:xfrm>
            <a:off x="8420888" y="2068971"/>
            <a:ext cx="3202349" cy="3418468"/>
            <a:chOff x="7765656" y="2146600"/>
            <a:chExt cx="3106361" cy="3586635"/>
          </a:xfrm>
        </p:grpSpPr>
        <p:pic>
          <p:nvPicPr>
            <p:cNvPr id="9" name="Picture 8" descr="Diagram of a diagram of a project&#10;&#10;Description automatically generated">
              <a:extLst>
                <a:ext uri="{FF2B5EF4-FFF2-40B4-BE49-F238E27FC236}">
                  <a16:creationId xmlns:a16="http://schemas.microsoft.com/office/drawing/2014/main" id="{ED61BE00-EA7A-1B14-A424-C4BF2B68E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65656" y="2146600"/>
              <a:ext cx="3106361" cy="321730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E6FB448-5C52-4E9C-C8BA-AA99860013E6}"/>
                </a:ext>
              </a:extLst>
            </p:cNvPr>
            <p:cNvSpPr txBox="1"/>
            <p:nvPr/>
          </p:nvSpPr>
          <p:spPr>
            <a:xfrm>
              <a:off x="7857121" y="5363903"/>
              <a:ext cx="29234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>
                  <a:hlinkClick r:id="rId4"/>
                </a:rPr>
                <a:t>World Bank, 2016a, #3553</a:t>
              </a:r>
              <a:endParaRPr lang="en-US" i="1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8DC8F40-16C1-F64A-C49B-81ABE9FCAC47}"/>
              </a:ext>
            </a:extLst>
          </p:cNvPr>
          <p:cNvSpPr txBox="1"/>
          <p:nvPr/>
        </p:nvSpPr>
        <p:spPr>
          <a:xfrm>
            <a:off x="5152768" y="5979070"/>
            <a:ext cx="62266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G3W – Global Greenhouse Gas Watch</a:t>
            </a:r>
            <a:endParaRPr lang="en-GB" sz="2400" b="1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5ED8B6E-EFD7-064A-54AD-76BE599515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351" y="2334707"/>
            <a:ext cx="6080684" cy="3225455"/>
          </a:xfrm>
          <a:prstGeom prst="rect">
            <a:avLst/>
          </a:prstGeom>
        </p:spPr>
      </p:pic>
      <p:pic>
        <p:nvPicPr>
          <p:cNvPr id="2" name="Picture 1" descr="Two globes with continents and continents&#10;&#10;Description automatically generated">
            <a:extLst>
              <a:ext uri="{FF2B5EF4-FFF2-40B4-BE49-F238E27FC236}">
                <a16:creationId xmlns:a16="http://schemas.microsoft.com/office/drawing/2014/main" id="{AD0D46EA-AC6F-84D8-93F8-AE61F37D1A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0420" y="5721491"/>
            <a:ext cx="1987125" cy="58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9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BD66B-6A0F-0D24-57C4-241E474D0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700"/>
            <a:ext cx="10515600" cy="1058863"/>
          </a:xfrm>
        </p:spPr>
        <p:txBody>
          <a:bodyPr/>
          <a:lstStyle/>
          <a:p>
            <a:r>
              <a:rPr lang="en-GB" sz="2400" kern="1200" dirty="0">
                <a:solidFill>
                  <a:schemeClr val="lt1"/>
                </a:solidFill>
                <a:latin typeface="Montserrat"/>
                <a:ea typeface="+mj-ea"/>
                <a:cs typeface="+mj-cs"/>
              </a:rPr>
              <a:t>G3W potential contributions SIT-39</a:t>
            </a:r>
            <a:endParaRPr lang="en-US" sz="2400" kern="1200" dirty="0">
              <a:solidFill>
                <a:schemeClr val="lt1"/>
              </a:solidFill>
              <a:latin typeface="Montserra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E8E91-4200-1FB2-E70D-8F707F8F4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711324"/>
            <a:ext cx="10944225" cy="5032375"/>
          </a:xfrm>
        </p:spPr>
        <p:txBody>
          <a:bodyPr/>
          <a:lstStyle/>
          <a:p>
            <a:r>
              <a:rPr lang="en-GB" sz="2000" dirty="0"/>
              <a:t>Draft of recommendations from G3W</a:t>
            </a:r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r>
              <a:rPr lang="en-GB" sz="2000" dirty="0"/>
              <a:t>1) </a:t>
            </a:r>
            <a:r>
              <a:rPr lang="en-GB" sz="2000" b="1" dirty="0"/>
              <a:t>EO Satellite-based and Surface-based requirements </a:t>
            </a:r>
            <a:r>
              <a:rPr lang="en-GB" sz="2000" dirty="0"/>
              <a:t>for (</a:t>
            </a:r>
            <a:r>
              <a:rPr lang="en-GB" sz="2000" dirty="0" err="1"/>
              <a:t>eg.</a:t>
            </a:r>
            <a:r>
              <a:rPr lang="en-GB" sz="2000" dirty="0"/>
              <a:t> timeliness) need to satisfy G3W Operating Centres </a:t>
            </a:r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r>
              <a:rPr lang="en-GB" sz="2000" dirty="0"/>
              <a:t>2) </a:t>
            </a:r>
            <a:r>
              <a:rPr lang="en-GB" sz="2000" b="1" dirty="0"/>
              <a:t>Regular updates communicating existing and upcoming GHGs satellites capabilities </a:t>
            </a:r>
            <a:r>
              <a:rPr lang="en-GB" sz="2000" dirty="0"/>
              <a:t>(public &amp; private) is a necessity</a:t>
            </a:r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r>
              <a:rPr lang="en-GB" sz="2000" dirty="0"/>
              <a:t>3) </a:t>
            </a:r>
            <a:r>
              <a:rPr lang="en-GB" sz="2000" b="1" dirty="0"/>
              <a:t>G3W Cal/Val activities </a:t>
            </a:r>
            <a:r>
              <a:rPr lang="en-GB" sz="2000" dirty="0"/>
              <a:t>aim at co-development in collaboration with Satellite Agencies and National and Regional efforts</a:t>
            </a:r>
            <a:br>
              <a:rPr lang="en-GB" sz="2000" dirty="0"/>
            </a:br>
            <a:br>
              <a:rPr lang="en-GB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3656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79">
            <a:extLst>
              <a:ext uri="{FF2B5EF4-FFF2-40B4-BE49-F238E27FC236}">
                <a16:creationId xmlns:a16="http://schemas.microsoft.com/office/drawing/2014/main" id="{29CCA19C-339A-3362-6038-4970D2A4F277}"/>
              </a:ext>
            </a:extLst>
          </p:cNvPr>
          <p:cNvSpPr/>
          <p:nvPr/>
        </p:nvSpPr>
        <p:spPr>
          <a:xfrm>
            <a:off x="560832" y="200558"/>
            <a:ext cx="11030709" cy="369332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2400" kern="1200" dirty="0">
                <a:solidFill>
                  <a:schemeClr val="lt1"/>
                </a:solidFill>
                <a:latin typeface="Montserrat"/>
                <a:ea typeface="+mj-ea"/>
                <a:cs typeface="+mj-cs"/>
              </a:rPr>
              <a:t>Role of Earth Observations in G3W concept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7E66B5A-E1E2-9421-257D-78F68187B728}"/>
              </a:ext>
            </a:extLst>
          </p:cNvPr>
          <p:cNvGraphicFramePr>
            <a:graphicFrameLocks noGrp="1"/>
          </p:cNvGraphicFramePr>
          <p:nvPr/>
        </p:nvGraphicFramePr>
        <p:xfrm>
          <a:off x="6830170" y="5933274"/>
          <a:ext cx="4904630" cy="91837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452315">
                  <a:extLst>
                    <a:ext uri="{9D8B030D-6E8A-4147-A177-3AD203B41FA5}">
                      <a16:colId xmlns:a16="http://schemas.microsoft.com/office/drawing/2014/main" val="1063476286"/>
                    </a:ext>
                  </a:extLst>
                </a:gridCol>
                <a:gridCol w="2452315">
                  <a:extLst>
                    <a:ext uri="{9D8B030D-6E8A-4147-A177-3AD203B41FA5}">
                      <a16:colId xmlns:a16="http://schemas.microsoft.com/office/drawing/2014/main" val="399418297"/>
                    </a:ext>
                  </a:extLst>
                </a:gridCol>
              </a:tblGrid>
              <a:tr h="91837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dirty="0">
                        <a:solidFill>
                          <a:srgbClr val="005BAA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19283BD8-4331-4442-8D7F-5AA08B22643F}" type="slidenum">
                        <a:rPr lang="en-US" sz="1200" b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pPr marL="0" marR="0" lvl="0" indent="0" algn="r" defTabSz="914400" rtl="0" eaLnBrk="1" fontAlgn="auto" latinLnBrk="0" hangingPunct="1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13</a:t>
                      </a:fld>
                      <a:endParaRPr lang="en-US" sz="12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167058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7562795-1847-1F48-A3DC-459DD255DC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57" y="5917325"/>
            <a:ext cx="71263" cy="9406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27DF32-F2E7-C22D-EDDB-12EC92A088C8}"/>
              </a:ext>
            </a:extLst>
          </p:cNvPr>
          <p:cNvSpPr txBox="1"/>
          <p:nvPr/>
        </p:nvSpPr>
        <p:spPr>
          <a:xfrm>
            <a:off x="397994" y="1071574"/>
            <a:ext cx="609819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list of observable parameters required for the realization of the G3W is extensive, but clear priorities can be identified. Here the priorities are listed within five categories, from A (highest) to E (lowest):</a:t>
            </a: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Ground-based measurements of GHGs</a:t>
            </a: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Remote-sensing and vertically resolved observations 	of GHGs</a:t>
            </a: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Ocean carbon cycle observations</a:t>
            </a: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D.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Direct GHG flux observations</a:t>
            </a: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E.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Higher tier observations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B49E1BB-2D0E-1FA0-B8E3-C7CD29337C01}"/>
              </a:ext>
            </a:extLst>
          </p:cNvPr>
          <p:cNvSpPr/>
          <p:nvPr/>
        </p:nvSpPr>
        <p:spPr>
          <a:xfrm>
            <a:off x="117524" y="4365201"/>
            <a:ext cx="6659131" cy="10750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minimum G3W system should have adequate observations from at least categories A, B and C. An adequate number of stations should provide observations of the lowest tier (category E), based on the overall network design</a:t>
            </a:r>
            <a:endParaRPr lang="en-CH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478BEE-BC85-B6C0-2E7F-BD7E65FE1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0170" y="1240221"/>
            <a:ext cx="5300763" cy="35715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86E216-FAE9-2B85-2183-CCD63715E121}"/>
              </a:ext>
            </a:extLst>
          </p:cNvPr>
          <p:cNvSpPr txBox="1"/>
          <p:nvPr/>
        </p:nvSpPr>
        <p:spPr>
          <a:xfrm>
            <a:off x="6940142" y="4963218"/>
            <a:ext cx="51907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Tall towers (1), street level mid-cost sensors (2), roof level stations (3), eddy covariance flux stations (4), ecosystem parameters (5), total column GHG and meteorology (6) and satellite (7) observations, in many parts including co-emitted species (from: ICOS Cities)</a:t>
            </a:r>
            <a:endParaRPr lang="en-C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360755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3193565-39B6-FA8B-CA6B-720617D7CC4D}"/>
              </a:ext>
            </a:extLst>
          </p:cNvPr>
          <p:cNvSpPr/>
          <p:nvPr/>
        </p:nvSpPr>
        <p:spPr>
          <a:xfrm>
            <a:off x="94594" y="231180"/>
            <a:ext cx="114415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600"/>
              </a:spcAft>
            </a:pPr>
            <a:r>
              <a:rPr lang="en-GB" sz="2400" kern="1200" dirty="0">
                <a:solidFill>
                  <a:schemeClr val="lt1"/>
                </a:solidFill>
                <a:latin typeface="Montserrat"/>
                <a:ea typeface="+mj-ea"/>
                <a:cs typeface="+mj-cs"/>
              </a:rPr>
              <a:t>Workshop recommendations: Status of observations and gaps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D062A1-3F44-51BD-475F-0C6D123EB795}"/>
              </a:ext>
            </a:extLst>
          </p:cNvPr>
          <p:cNvSpPr/>
          <p:nvPr/>
        </p:nvSpPr>
        <p:spPr>
          <a:xfrm>
            <a:off x="8624305" y="1933903"/>
            <a:ext cx="3262894" cy="36709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Satellite agencies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can help 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addressing spatial and temporal gaps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ensuring sustainability of the satellite 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assisting with the training of personal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communication regarding use of integrated observing system in support of the decision-making products generation </a:t>
            </a:r>
            <a:endParaRPr lang="en-CH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565DE7-2AE2-0EED-00A3-F5EFE2D6C01C}"/>
              </a:ext>
            </a:extLst>
          </p:cNvPr>
          <p:cNvSpPr txBox="1"/>
          <p:nvPr/>
        </p:nvSpPr>
        <p:spPr>
          <a:xfrm>
            <a:off x="304801" y="1032812"/>
            <a:ext cx="7826124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Spatiotemporal data gaps: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over the Tropics, in Africa, over the open oceans, Arctic ecosystems, lack of vertically resolved measurements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Validation gap: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Ground-based remote sensing even more sparse than in situ, satellite cross-validation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Operational concerns: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No exhaustive inventory of available measurements, not timely for satellite validation, lack of definition of “good enough” measurements, planning of missions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Financial gap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lack of funds for maintenance, research-based funding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Workforce gap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not enough trained staff to support measurements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Communication gap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unclear how to make use of the observations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906003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3193565-39B6-FA8B-CA6B-720617D7CC4D}"/>
              </a:ext>
            </a:extLst>
          </p:cNvPr>
          <p:cNvSpPr/>
          <p:nvPr/>
        </p:nvSpPr>
        <p:spPr>
          <a:xfrm>
            <a:off x="145165" y="225368"/>
            <a:ext cx="114415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600"/>
              </a:spcAft>
            </a:pPr>
            <a:r>
              <a:rPr lang="en-GB" sz="2400" kern="1200" dirty="0">
                <a:solidFill>
                  <a:schemeClr val="lt1"/>
                </a:solidFill>
                <a:latin typeface="Montserrat"/>
                <a:ea typeface="+mj-ea"/>
                <a:cs typeface="+mj-cs"/>
              </a:rPr>
              <a:t>Workshop recommendations: Integration and standardization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D062A1-3F44-51BD-475F-0C6D123EB795}"/>
              </a:ext>
            </a:extLst>
          </p:cNvPr>
          <p:cNvSpPr/>
          <p:nvPr/>
        </p:nvSpPr>
        <p:spPr>
          <a:xfrm>
            <a:off x="7652175" y="1332326"/>
            <a:ext cx="4019414" cy="13748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 tiered observing network, that includes a ‘reference’ quality component throughout the world can help provide a framework for integrated observing systems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565DE7-2AE2-0EED-00A3-F5EFE2D6C01C}"/>
              </a:ext>
            </a:extLst>
          </p:cNvPr>
          <p:cNvSpPr txBox="1"/>
          <p:nvPr/>
        </p:nvSpPr>
        <p:spPr>
          <a:xfrm>
            <a:off x="145165" y="1251480"/>
            <a:ext cx="7197550" cy="4355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Key aspect of integration is the integration of remote-sensing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in situ information for the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same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variables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Integrated system needs an “all domains approach” which somehow retains the specific requirements of each individual domain (land, ocean, atmosphere).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Multi-purpose measurements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programme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inclusion of additional variables to constrain b</a:t>
            </a:r>
            <a:r>
              <a:rPr lang="en-US" sz="1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etter priors (inundation datasets, higher frequency burned area, anything that improves the temporal profile of priors, vegetation type)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Calibration is important, needs to be globally available (distributed calibration facilities)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Existing standards need to be used as much as possible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Metadata standards and metadata reporting needs to be consisted across and within domains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EFD4CF-C39F-539C-1BC6-C0F4DECD0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2714" y="3271642"/>
            <a:ext cx="4638337" cy="245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56084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3193565-39B6-FA8B-CA6B-720617D7CC4D}"/>
              </a:ext>
            </a:extLst>
          </p:cNvPr>
          <p:cNvSpPr/>
          <p:nvPr/>
        </p:nvSpPr>
        <p:spPr>
          <a:xfrm>
            <a:off x="84083" y="154886"/>
            <a:ext cx="101848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600"/>
              </a:spcAft>
            </a:pPr>
            <a:r>
              <a:rPr lang="en-GB" sz="2400" kern="1200" dirty="0">
                <a:solidFill>
                  <a:schemeClr val="lt1"/>
                </a:solidFill>
                <a:latin typeface="Montserrat"/>
                <a:ea typeface="+mj-ea"/>
                <a:cs typeface="+mj-cs"/>
              </a:rPr>
              <a:t>Workshop recommendations: </a:t>
            </a:r>
            <a:r>
              <a:rPr lang="en-US" sz="2400" kern="1200" dirty="0">
                <a:solidFill>
                  <a:schemeClr val="lt1"/>
                </a:solidFill>
                <a:latin typeface="Montserrat"/>
                <a:ea typeface="+mj-ea"/>
                <a:cs typeface="+mj-cs"/>
              </a:rPr>
              <a:t>Data systems &amp; Data utilization </a:t>
            </a:r>
            <a:endParaRPr lang="en-GB" sz="2400" kern="1200" dirty="0">
              <a:solidFill>
                <a:schemeClr val="lt1"/>
              </a:solidFill>
              <a:latin typeface="Montserrat"/>
              <a:ea typeface="+mj-ea"/>
              <a:cs typeface="+mj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D062A1-3F44-51BD-475F-0C6D123EB795}"/>
              </a:ext>
            </a:extLst>
          </p:cNvPr>
          <p:cNvSpPr/>
          <p:nvPr/>
        </p:nvSpPr>
        <p:spPr>
          <a:xfrm>
            <a:off x="8690090" y="1455475"/>
            <a:ext cx="3262894" cy="3947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Satellite agencies can provide free and unrestricted access to as much relevant data as possible with the latency of 3 days or better</a:t>
            </a:r>
          </a:p>
          <a:p>
            <a:pPr algn="ctr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Communication of the value of integrated system (both in situ and satellite) is critical for user support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565DE7-2AE2-0EED-00A3-F5EFE2D6C01C}"/>
              </a:ext>
            </a:extLst>
          </p:cNvPr>
          <p:cNvSpPr txBox="1"/>
          <p:nvPr/>
        </p:nvSpPr>
        <p:spPr>
          <a:xfrm>
            <a:off x="311379" y="1589977"/>
            <a:ext cx="795769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exchange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is important for GGGW implementation;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management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needs to be funded as an integral part of GGGW;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Guiding principle: FAIR and Open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leverage the existing WMO standards(WIS2 and WIGOS); maintenance of standards, sensitive to user communities, cloud friendly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Metadata/data reporting practice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for uncertainty reporting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and provenance are needed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access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can be federated, but sufficiently centralized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Timeliness can be improved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; will be easier if different data streams can be accommodated: 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 quick turn-around “NRT” data, as is, within days of measurement time; (ii) Final, quality-controlled data within months of measurement time;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Sustainability (also of data management systems) is important</a:t>
            </a:r>
          </a:p>
        </p:txBody>
      </p:sp>
    </p:spTree>
    <p:extLst>
      <p:ext uri="{BB962C8B-B14F-4D97-AF65-F5344CB8AC3E}">
        <p14:creationId xmlns:p14="http://schemas.microsoft.com/office/powerpoint/2010/main" val="377489910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in a conference room&#10;&#10;Description automatically generated">
            <a:extLst>
              <a:ext uri="{FF2B5EF4-FFF2-40B4-BE49-F238E27FC236}">
                <a16:creationId xmlns:a16="http://schemas.microsoft.com/office/drawing/2014/main" id="{512493D2-EFFB-7009-5C45-ECEA8D76F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129219"/>
            <a:ext cx="10905066" cy="41711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16A77C-B987-C204-ECCA-0B87A79BB695}"/>
              </a:ext>
            </a:extLst>
          </p:cNvPr>
          <p:cNvSpPr/>
          <p:nvPr/>
        </p:nvSpPr>
        <p:spPr>
          <a:xfrm>
            <a:off x="301807" y="1251488"/>
            <a:ext cx="11600618" cy="7232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cs typeface="Segoe UI"/>
              </a:rPr>
              <a:t>G3W </a:t>
            </a:r>
            <a:r>
              <a:rPr lang="en-US" sz="1800" dirty="0">
                <a:cs typeface="Segoe UI"/>
              </a:rPr>
              <a:t>presented at 15th Session of Consultative Meetings on </a:t>
            </a:r>
            <a:r>
              <a:rPr lang="en-US" sz="1800" b="1" dirty="0">
                <a:cs typeface="Segoe UI"/>
              </a:rPr>
              <a:t>High-Level Policy on Satellite Matters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cs typeface="Segoe UI"/>
              </a:rPr>
              <a:t>G3W</a:t>
            </a:r>
            <a:r>
              <a:rPr lang="en-US" sz="1800" dirty="0">
                <a:cs typeface="Segoe UI"/>
              </a:rPr>
              <a:t> to be presented to </a:t>
            </a:r>
            <a:r>
              <a:rPr lang="en-US" sz="1800" b="1" dirty="0">
                <a:cs typeface="Segoe UI"/>
              </a:rPr>
              <a:t>CEOS</a:t>
            </a:r>
            <a:r>
              <a:rPr lang="en-US" sz="1800" dirty="0">
                <a:cs typeface="Segoe UI"/>
              </a:rPr>
              <a:t> and to </a:t>
            </a:r>
            <a:r>
              <a:rPr lang="en-US" sz="1800" b="1" dirty="0">
                <a:cs typeface="Segoe UI"/>
              </a:rPr>
              <a:t>CGMS </a:t>
            </a:r>
            <a:r>
              <a:rPr lang="en-US" sz="1800" dirty="0">
                <a:cs typeface="Segoe UI"/>
              </a:rPr>
              <a:t>and to </a:t>
            </a:r>
            <a:r>
              <a:rPr lang="en-US" sz="1800" b="1" dirty="0">
                <a:cs typeface="Segoe UI"/>
              </a:rPr>
              <a:t>INFCOM-3 </a:t>
            </a:r>
            <a:r>
              <a:rPr lang="en-US" sz="1800" dirty="0">
                <a:cs typeface="Segoe UI"/>
              </a:rPr>
              <a:t>Intergovernmental session </a:t>
            </a:r>
            <a:r>
              <a:rPr lang="en-US" sz="1800" b="1" dirty="0">
                <a:cs typeface="Segoe UI"/>
              </a:rPr>
              <a:t>in April 2024</a:t>
            </a:r>
            <a:r>
              <a:rPr lang="en-US" sz="1800" dirty="0">
                <a:cs typeface="Segoe UI"/>
              </a:rPr>
              <a:t>  </a:t>
            </a:r>
            <a:endParaRPr lang="en-US" sz="1800" dirty="0">
              <a:ea typeface="Calibri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94D09B-BAE3-DF40-F320-5A8125DA5022}"/>
              </a:ext>
            </a:extLst>
          </p:cNvPr>
          <p:cNvSpPr/>
          <p:nvPr/>
        </p:nvSpPr>
        <p:spPr>
          <a:xfrm>
            <a:off x="289575" y="326761"/>
            <a:ext cx="11612850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kern="1200" dirty="0">
                <a:solidFill>
                  <a:schemeClr val="lt1"/>
                </a:solidFill>
                <a:latin typeface="Montserrat"/>
                <a:ea typeface="+mj-ea"/>
                <a:cs typeface="+mj-cs"/>
              </a:rPr>
              <a:t>WMO Global-Coordination: Space Agencies in Geneva 2024</a:t>
            </a:r>
          </a:p>
        </p:txBody>
      </p:sp>
    </p:spTree>
    <p:extLst>
      <p:ext uri="{BB962C8B-B14F-4D97-AF65-F5344CB8AC3E}">
        <p14:creationId xmlns:p14="http://schemas.microsoft.com/office/powerpoint/2010/main" val="403191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DFBED-D4FA-1C87-AF3E-E643067C3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627" y="289561"/>
            <a:ext cx="11424745" cy="967740"/>
          </a:xfrm>
        </p:spPr>
        <p:txBody>
          <a:bodyPr>
            <a:normAutofit/>
          </a:bodyPr>
          <a:lstStyle/>
          <a:p>
            <a:r>
              <a:rPr lang="en-GB" sz="2400" kern="1200" dirty="0">
                <a:solidFill>
                  <a:schemeClr val="lt1"/>
                </a:solidFill>
                <a:latin typeface="Montserrat"/>
                <a:ea typeface="+mj-ea"/>
                <a:cs typeface="+mj-cs"/>
              </a:rPr>
              <a:t>GCOS-GAW &amp; G3W synergies with relevance to </a:t>
            </a:r>
            <a:r>
              <a:rPr lang="en-CH" sz="2400" kern="1200" dirty="0">
                <a:solidFill>
                  <a:schemeClr val="lt1"/>
                </a:solidFill>
                <a:latin typeface="Montserrat"/>
                <a:ea typeface="+mj-ea"/>
                <a:cs typeface="+mj-cs"/>
              </a:rPr>
              <a:t>SIT-39</a:t>
            </a:r>
            <a:endParaRPr lang="en-US" sz="2400" kern="1200" dirty="0">
              <a:solidFill>
                <a:schemeClr val="lt1"/>
              </a:solidFill>
              <a:latin typeface="Montserra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7A031-5985-2676-2540-7A6E4FD44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25562"/>
            <a:ext cx="10515600" cy="5018087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G3W Implementation Plan is to 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</a:rPr>
              <a:t>be presented to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INFCOM-3 and here the official documents:</a:t>
            </a:r>
            <a:endParaRPr lang="en-GB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GB" sz="1800" b="0" i="0" u="sng" strike="noStrike" dirty="0">
                <a:solidFill>
                  <a:srgbClr val="0086F0"/>
                </a:solidFill>
                <a:effectLst/>
                <a:latin typeface="Calibri" panose="020F0502020204030204" pitchFamily="34" charset="0"/>
                <a:hlinkClick r:id="rId2" tooltip="https://community.wmo.int/en/meetings/global-greenhouse-gas-watch-g3w-implementation-plan"/>
              </a:rPr>
              <a:t>https://community.wmo.int/en/meetings/global-greenhouse-gas-watch-g3w-implementation-plan</a:t>
            </a:r>
            <a:endParaRPr lang="en-GB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l">
              <a:buNone/>
            </a:pPr>
            <a:endParaRPr lang="en-GB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There are 3 areas of potential synergies GCOS-GAW and G3W:</a:t>
            </a:r>
            <a:endParaRPr lang="en-GB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Observation Requirements differences within GAW and G3W with reference to GHGs observations entering in GCOS information products, and in G3W (e.g. NRT capability).</a:t>
            </a:r>
            <a:br>
              <a:rPr lang="en-GB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en-GB" sz="1800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  analysis of the common gaps in GCOS and G3W (e.g. Deep-Oceans Carbon storage role, Cryosphere melting role with respect to GHGs)</a:t>
            </a:r>
            <a:br>
              <a:rPr lang="en-GB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en-GB" sz="1800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Emerging Climate Indicators for Critical Tipping Points (e.g. Amazon CO2 absorption loss, Permafrost collapse CH4 release, others…) codesigned by GCOS &amp; G3W to setup an early TP detection.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en-GB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endParaRPr lang="en-GB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GB" sz="1800" b="0" i="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Optimal Network Design Workshop in Q3/Q4 2024 if possible. </a:t>
            </a:r>
            <a:endParaRPr lang="en-GB" b="0" i="0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GB" sz="1800" b="0" i="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COP30 Thematic programme of common interest to GCOS &amp; G3W activity.</a:t>
            </a:r>
            <a:endParaRPr lang="en-GB" b="0" i="0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G3W communication via website and outreach activities. G3W is user-driven &amp; science-driven. </a:t>
            </a:r>
          </a:p>
          <a:p>
            <a:pPr algn="l"/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GCOS &amp; G3W resources via common projects (Horizon Europe)</a:t>
            </a:r>
          </a:p>
        </p:txBody>
      </p:sp>
    </p:spTree>
    <p:extLst>
      <p:ext uri="{BB962C8B-B14F-4D97-AF65-F5344CB8AC3E}">
        <p14:creationId xmlns:p14="http://schemas.microsoft.com/office/powerpoint/2010/main" val="302820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DFBED-D4FA-1C87-AF3E-E643067C3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627" y="289561"/>
            <a:ext cx="11424745" cy="967740"/>
          </a:xfrm>
        </p:spPr>
        <p:txBody>
          <a:bodyPr>
            <a:normAutofit/>
          </a:bodyPr>
          <a:lstStyle/>
          <a:p>
            <a:r>
              <a:rPr lang="en-US" sz="2400" kern="1200" dirty="0">
                <a:solidFill>
                  <a:schemeClr val="lt1"/>
                </a:solidFill>
                <a:latin typeface="Montserrat"/>
                <a:ea typeface="+mj-ea"/>
                <a:cs typeface="+mj-cs"/>
              </a:rPr>
              <a:t>G3W and Private Sector consideration for SIT-39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38D198C-4181-94FC-D4D0-8D53BCC6F6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475800F-DF15-F609-BCF9-B676CD83B629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CEOS SIT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39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feedback</a:t>
            </a:r>
            <a:r>
              <a: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private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sector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engagement </a:t>
            </a:r>
            <a:r>
              <a: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</a:t>
            </a: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G3W </a:t>
            </a: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reflections on private sector support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G3W costed </a:t>
            </a:r>
            <a:r>
              <a: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 </a:t>
            </a:r>
            <a:r>
              <a: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presented </a:t>
            </a: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INFCOM-3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G3W value </a:t>
            </a:r>
            <a:r>
              <a: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proposition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refinement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</a:t>
            </a:r>
            <a:r>
              <a: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ROI </a:t>
            </a:r>
            <a:r>
              <a:rPr lang="it-IT" sz="1800" dirty="0">
                <a:solidFill>
                  <a:sysClr val="windowText" lastClr="000000"/>
                </a:solidFill>
                <a:latin typeface="Calibri" panose="020F0502020204030204"/>
              </a:rPr>
              <a:t>study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Public-Private-</a:t>
            </a:r>
            <a:r>
              <a:rPr lang="it-IT" sz="1800" dirty="0">
                <a:solidFill>
                  <a:sysClr val="windowText" lastClr="000000"/>
                </a:solidFill>
                <a:latin typeface="Calibri" panose="020F0502020204030204"/>
              </a:rPr>
              <a:t>Partnership &amp; Carbon Market</a:t>
            </a: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4E0B2-C67D-B4C8-0BEB-FA5D76FF1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438" y="3613710"/>
            <a:ext cx="5389831" cy="246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8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/>
          <p:nvPr/>
        </p:nvSpPr>
        <p:spPr>
          <a:xfrm>
            <a:off x="152386" y="278346"/>
            <a:ext cx="866851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WMO – the World Meteorological Organization in 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D86B62-9F4B-E0B3-B38F-0044D7A12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0312" y="102413"/>
            <a:ext cx="813489" cy="81348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0A52013-BCCD-FD9D-BA98-A49AF2515D79}"/>
              </a:ext>
            </a:extLst>
          </p:cNvPr>
          <p:cNvGrpSpPr/>
          <p:nvPr/>
        </p:nvGrpSpPr>
        <p:grpSpPr>
          <a:xfrm>
            <a:off x="641961" y="1452927"/>
            <a:ext cx="6952939" cy="4858311"/>
            <a:chOff x="-164692" y="-56022"/>
            <a:chExt cx="8340343" cy="6247272"/>
          </a:xfrm>
        </p:grpSpPr>
        <p:graphicFrame>
          <p:nvGraphicFramePr>
            <p:cNvPr id="4" name="Diagram 3">
              <a:extLst>
                <a:ext uri="{FF2B5EF4-FFF2-40B4-BE49-F238E27FC236}">
                  <a16:creationId xmlns:a16="http://schemas.microsoft.com/office/drawing/2014/main" id="{1BB03923-429E-B25A-2F4D-4C56C0ABD45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590162517"/>
                </p:ext>
              </p:extLst>
            </p:nvPr>
          </p:nvGraphicFramePr>
          <p:xfrm>
            <a:off x="-164692" y="-56022"/>
            <a:ext cx="8340343" cy="613695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C54079E-08C2-67D8-266B-C74BB31255F9}"/>
                </a:ext>
              </a:extLst>
            </p:cNvPr>
            <p:cNvGrpSpPr/>
            <p:nvPr/>
          </p:nvGrpSpPr>
          <p:grpSpPr>
            <a:xfrm rot="360000">
              <a:off x="6433595" y="831509"/>
              <a:ext cx="914337" cy="2113822"/>
              <a:chOff x="6659609" y="591193"/>
              <a:chExt cx="914337" cy="2113822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41B548E-54AB-472D-0A8C-A75A516EA6D3}"/>
                  </a:ext>
                </a:extLst>
              </p:cNvPr>
              <p:cNvSpPr txBox="1">
                <a:spLocks/>
              </p:cNvSpPr>
              <p:nvPr/>
            </p:nvSpPr>
            <p:spPr>
              <a:xfrm rot="2981692">
                <a:off x="5856316" y="1394486"/>
                <a:ext cx="2113822" cy="507236"/>
              </a:xfrm>
              <a:prstGeom prst="roundRect">
                <a:avLst>
                  <a:gd name="adj" fmla="val 50000"/>
                </a:avLst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>
                    <a:solidFill>
                      <a:srgbClr val="005A9C"/>
                    </a:solidFill>
                  </a:rPr>
                  <a:t>OUR MISSION</a:t>
                </a:r>
                <a:endParaRPr lang="en-CH">
                  <a:solidFill>
                    <a:srgbClr val="005A9C"/>
                  </a:solidFill>
                </a:endParaRP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F39D4DD-CE99-1099-445D-84C1E3D80E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3000000">
                <a:off x="7151600" y="1956797"/>
                <a:ext cx="452056" cy="392637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2C0A748-BC6C-FBEC-C4DE-589ED84CF58D}"/>
                </a:ext>
              </a:extLst>
            </p:cNvPr>
            <p:cNvGrpSpPr/>
            <p:nvPr/>
          </p:nvGrpSpPr>
          <p:grpSpPr>
            <a:xfrm>
              <a:off x="2715277" y="5679649"/>
              <a:ext cx="2095787" cy="511601"/>
              <a:chOff x="2881341" y="6101940"/>
              <a:chExt cx="2095787" cy="511601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CC772A1-F8F4-EF58-1112-9E8DA73AB226}"/>
                  </a:ext>
                </a:extLst>
              </p:cNvPr>
              <p:cNvSpPr txBox="1"/>
              <p:nvPr/>
            </p:nvSpPr>
            <p:spPr>
              <a:xfrm>
                <a:off x="2881341" y="6101940"/>
                <a:ext cx="2095787" cy="511601"/>
              </a:xfrm>
              <a:prstGeom prst="roundRect">
                <a:avLst>
                  <a:gd name="adj" fmla="val 50000"/>
                </a:avLst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dirty="0">
                    <a:solidFill>
                      <a:srgbClr val="4DC58D"/>
                    </a:solidFill>
                  </a:rPr>
                  <a:t>OUR VISION</a:t>
                </a:r>
                <a:endParaRPr lang="en-CH" dirty="0">
                  <a:solidFill>
                    <a:srgbClr val="4DC58D"/>
                  </a:solidFill>
                </a:endParaRP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98FB7A6-DBDC-D858-C068-74B7441A8F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3F3F3"/>
                  </a:clrFrom>
                  <a:clrTo>
                    <a:srgbClr val="F3F3F3">
                      <a:alpha val="0"/>
                    </a:srgbClr>
                  </a:clrTo>
                </a:clrChange>
                <a:duotone>
                  <a:prstClr val="black"/>
                  <a:srgbClr val="4DC58D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336480" y="6130141"/>
                <a:ext cx="553497" cy="455197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CCDE470-0416-2F15-0229-653A40247BB7}"/>
                </a:ext>
              </a:extLst>
            </p:cNvPr>
            <p:cNvGrpSpPr/>
            <p:nvPr/>
          </p:nvGrpSpPr>
          <p:grpSpPr>
            <a:xfrm rot="21074777">
              <a:off x="1127483" y="385365"/>
              <a:ext cx="921050" cy="1714892"/>
              <a:chOff x="1353135" y="-39167"/>
              <a:chExt cx="921050" cy="1714892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6BE0D59-DDAD-8813-46C8-57433AE1F690}"/>
                  </a:ext>
                </a:extLst>
              </p:cNvPr>
              <p:cNvSpPr txBox="1"/>
              <p:nvPr/>
            </p:nvSpPr>
            <p:spPr>
              <a:xfrm rot="18600000">
                <a:off x="676048" y="637920"/>
                <a:ext cx="1714892" cy="360717"/>
              </a:xfrm>
              <a:custGeom>
                <a:avLst/>
                <a:gdLst>
                  <a:gd name="connsiteX0" fmla="*/ 66915 w 1682997"/>
                  <a:gd name="connsiteY0" fmla="*/ 0 h 401479"/>
                  <a:gd name="connsiteX1" fmla="*/ 1616082 w 1682997"/>
                  <a:gd name="connsiteY1" fmla="*/ 0 h 401479"/>
                  <a:gd name="connsiteX2" fmla="*/ 1682997 w 1682997"/>
                  <a:gd name="connsiteY2" fmla="*/ 66915 h 401479"/>
                  <a:gd name="connsiteX3" fmla="*/ 1682997 w 1682997"/>
                  <a:gd name="connsiteY3" fmla="*/ 401479 h 401479"/>
                  <a:gd name="connsiteX4" fmla="*/ 1682997 w 1682997"/>
                  <a:gd name="connsiteY4" fmla="*/ 401479 h 401479"/>
                  <a:gd name="connsiteX5" fmla="*/ 0 w 1682997"/>
                  <a:gd name="connsiteY5" fmla="*/ 401479 h 401479"/>
                  <a:gd name="connsiteX6" fmla="*/ 0 w 1682997"/>
                  <a:gd name="connsiteY6" fmla="*/ 401479 h 401479"/>
                  <a:gd name="connsiteX7" fmla="*/ 0 w 1682997"/>
                  <a:gd name="connsiteY7" fmla="*/ 66915 h 401479"/>
                  <a:gd name="connsiteX8" fmla="*/ 66915 w 1682997"/>
                  <a:gd name="connsiteY8" fmla="*/ 0 h 401479"/>
                  <a:gd name="connsiteX0" fmla="*/ 66915 w 1709284"/>
                  <a:gd name="connsiteY0" fmla="*/ 0 h 401479"/>
                  <a:gd name="connsiteX1" fmla="*/ 1616082 w 1709284"/>
                  <a:gd name="connsiteY1" fmla="*/ 0 h 401479"/>
                  <a:gd name="connsiteX2" fmla="*/ 1709284 w 1709284"/>
                  <a:gd name="connsiteY2" fmla="*/ 284333 h 401479"/>
                  <a:gd name="connsiteX3" fmla="*/ 1682997 w 1709284"/>
                  <a:gd name="connsiteY3" fmla="*/ 401479 h 401479"/>
                  <a:gd name="connsiteX4" fmla="*/ 1682997 w 1709284"/>
                  <a:gd name="connsiteY4" fmla="*/ 401479 h 401479"/>
                  <a:gd name="connsiteX5" fmla="*/ 0 w 1709284"/>
                  <a:gd name="connsiteY5" fmla="*/ 401479 h 401479"/>
                  <a:gd name="connsiteX6" fmla="*/ 0 w 1709284"/>
                  <a:gd name="connsiteY6" fmla="*/ 401479 h 401479"/>
                  <a:gd name="connsiteX7" fmla="*/ 0 w 1709284"/>
                  <a:gd name="connsiteY7" fmla="*/ 66915 h 401479"/>
                  <a:gd name="connsiteX8" fmla="*/ 66915 w 1709284"/>
                  <a:gd name="connsiteY8" fmla="*/ 0 h 401479"/>
                  <a:gd name="connsiteX0" fmla="*/ 120934 w 1763303"/>
                  <a:gd name="connsiteY0" fmla="*/ 0 h 401479"/>
                  <a:gd name="connsiteX1" fmla="*/ 1670101 w 1763303"/>
                  <a:gd name="connsiteY1" fmla="*/ 0 h 401479"/>
                  <a:gd name="connsiteX2" fmla="*/ 1763303 w 1763303"/>
                  <a:gd name="connsiteY2" fmla="*/ 284333 h 401479"/>
                  <a:gd name="connsiteX3" fmla="*/ 1737016 w 1763303"/>
                  <a:gd name="connsiteY3" fmla="*/ 401479 h 401479"/>
                  <a:gd name="connsiteX4" fmla="*/ 1737016 w 1763303"/>
                  <a:gd name="connsiteY4" fmla="*/ 401479 h 401479"/>
                  <a:gd name="connsiteX5" fmla="*/ 54019 w 1763303"/>
                  <a:gd name="connsiteY5" fmla="*/ 401479 h 401479"/>
                  <a:gd name="connsiteX6" fmla="*/ 54019 w 1763303"/>
                  <a:gd name="connsiteY6" fmla="*/ 401479 h 401479"/>
                  <a:gd name="connsiteX7" fmla="*/ 0 w 1763303"/>
                  <a:gd name="connsiteY7" fmla="*/ 281759 h 401479"/>
                  <a:gd name="connsiteX8" fmla="*/ 120934 w 1763303"/>
                  <a:gd name="connsiteY8" fmla="*/ 0 h 401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63303" h="401479">
                    <a:moveTo>
                      <a:pt x="120934" y="0"/>
                    </a:moveTo>
                    <a:lnTo>
                      <a:pt x="1670101" y="0"/>
                    </a:lnTo>
                    <a:lnTo>
                      <a:pt x="1763303" y="284333"/>
                    </a:lnTo>
                    <a:lnTo>
                      <a:pt x="1737016" y="401479"/>
                    </a:lnTo>
                    <a:lnTo>
                      <a:pt x="1737016" y="401479"/>
                    </a:lnTo>
                    <a:lnTo>
                      <a:pt x="54019" y="401479"/>
                    </a:lnTo>
                    <a:lnTo>
                      <a:pt x="54019" y="401479"/>
                    </a:lnTo>
                    <a:lnTo>
                      <a:pt x="0" y="281759"/>
                    </a:lnTo>
                    <a:lnTo>
                      <a:pt x="120934" y="0"/>
                    </a:lnTo>
                    <a:close/>
                  </a:path>
                </a:pathLst>
              </a:cu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dirty="0">
                    <a:solidFill>
                      <a:srgbClr val="70AD47"/>
                    </a:solidFill>
                  </a:rPr>
                  <a:t>OUR MANDATE</a:t>
                </a:r>
                <a:endParaRPr lang="en-CH">
                  <a:solidFill>
                    <a:srgbClr val="70AD47"/>
                  </a:solidFill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BF3113C-B083-94AB-A1E6-0192391DA4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8600000">
                <a:off x="1900174" y="69873"/>
                <a:ext cx="393298" cy="354724"/>
              </a:xfrm>
              <a:prstGeom prst="rect">
                <a:avLst/>
              </a:prstGeom>
            </p:spPr>
          </p:pic>
        </p:grp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2C6963A4-279B-7F01-16D5-64691ACE11EC}"/>
              </a:ext>
            </a:extLst>
          </p:cNvPr>
          <p:cNvSpPr txBox="1">
            <a:spLocks/>
          </p:cNvSpPr>
          <p:nvPr/>
        </p:nvSpPr>
        <p:spPr>
          <a:xfrm>
            <a:off x="6986186" y="5981794"/>
            <a:ext cx="5600227" cy="487308"/>
          </a:xfrm>
          <a:prstGeom prst="rect">
            <a:avLst/>
          </a:prstGeom>
        </p:spPr>
        <p:txBody>
          <a:bodyPr lIns="91440" tIns="45720" rIns="91440" bIns="4572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5A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800">
                <a:latin typeface="Arial"/>
                <a:cs typeface="Arial"/>
              </a:rPr>
              <a:t>WMO convention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AFFF404-B972-864C-2AA9-389832CBBAC4}"/>
              </a:ext>
            </a:extLst>
          </p:cNvPr>
          <p:cNvSpPr txBox="1">
            <a:spLocks/>
          </p:cNvSpPr>
          <p:nvPr/>
        </p:nvSpPr>
        <p:spPr>
          <a:xfrm>
            <a:off x="8361755" y="1488375"/>
            <a:ext cx="3006378" cy="39857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ctr">
              <a:defRPr sz="1100" b="1" i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endParaRPr lang="en-US"/>
          </a:p>
          <a:p>
            <a:r>
              <a:rPr lang="en-US">
                <a:latin typeface="Arial"/>
                <a:cs typeface="Arial"/>
              </a:rPr>
              <a:t>WMO plays a role as a </a:t>
            </a:r>
            <a:r>
              <a:rPr lang="en-US">
                <a:solidFill>
                  <a:srgbClr val="FF0000"/>
                </a:solidFill>
                <a:latin typeface="Arial"/>
                <a:cs typeface="Arial"/>
              </a:rPr>
              <a:t>global coordinator</a:t>
            </a:r>
            <a:r>
              <a:rPr lang="en-US">
                <a:latin typeface="Arial"/>
                <a:cs typeface="Arial"/>
              </a:rPr>
              <a:t> for Member countries, harmonizing and supporting the work done across National Meteorological and Hydrological Services around:</a:t>
            </a:r>
          </a:p>
          <a:p>
            <a:endParaRPr lang="en-US"/>
          </a:p>
          <a:p>
            <a:r>
              <a:rPr lang="en-US">
                <a:solidFill>
                  <a:srgbClr val="FF0000"/>
                </a:solidFill>
                <a:latin typeface="Arial"/>
                <a:cs typeface="Arial"/>
              </a:rPr>
              <a:t>Protection of Life </a:t>
            </a:r>
            <a:r>
              <a:rPr lang="en-US">
                <a:latin typeface="Arial"/>
                <a:cs typeface="Arial"/>
              </a:rPr>
              <a:t>and</a:t>
            </a:r>
            <a:r>
              <a:rPr lang="en-US">
                <a:solidFill>
                  <a:srgbClr val="FF0000"/>
                </a:solidFill>
                <a:latin typeface="Arial"/>
                <a:cs typeface="Arial"/>
              </a:rPr>
              <a:t> Property</a:t>
            </a:r>
          </a:p>
          <a:p>
            <a:r>
              <a:rPr lang="en-US">
                <a:solidFill>
                  <a:srgbClr val="FF0000"/>
                </a:solidFill>
                <a:latin typeface="Arial"/>
                <a:cs typeface="Arial"/>
              </a:rPr>
              <a:t>Safeguarding </a:t>
            </a:r>
            <a:r>
              <a:rPr lang="en-US">
                <a:latin typeface="Arial"/>
                <a:cs typeface="Arial"/>
              </a:rPr>
              <a:t>the</a:t>
            </a:r>
            <a:r>
              <a:rPr lang="en-US">
                <a:solidFill>
                  <a:srgbClr val="FF0000"/>
                </a:solidFill>
                <a:latin typeface="Arial"/>
                <a:cs typeface="Arial"/>
              </a:rPr>
              <a:t> Environment</a:t>
            </a:r>
          </a:p>
          <a:p>
            <a:endParaRPr lang="en-US"/>
          </a:p>
          <a:p>
            <a:r>
              <a:rPr lang="en-US">
                <a:latin typeface="Arial"/>
                <a:cs typeface="Arial"/>
              </a:rPr>
              <a:t>Contributing to </a:t>
            </a:r>
            <a:r>
              <a:rPr lang="en-US">
                <a:solidFill>
                  <a:srgbClr val="FF0000"/>
                </a:solidFill>
                <a:latin typeface="Arial"/>
                <a:cs typeface="Arial"/>
              </a:rPr>
              <a:t>Sustainable Development</a:t>
            </a:r>
          </a:p>
          <a:p>
            <a:endParaRPr lang="en-US">
              <a:solidFill>
                <a:srgbClr val="FF0000"/>
              </a:solidFill>
            </a:endParaRPr>
          </a:p>
          <a:p>
            <a:r>
              <a:rPr lang="en-US">
                <a:latin typeface="Arial"/>
                <a:cs typeface="Arial"/>
              </a:rPr>
              <a:t>Monitoring the earth system (collecting and sharing </a:t>
            </a:r>
            <a:r>
              <a:rPr lang="en-US">
                <a:solidFill>
                  <a:srgbClr val="FF0000"/>
                </a:solidFill>
                <a:latin typeface="Arial"/>
                <a:cs typeface="Arial"/>
              </a:rPr>
              <a:t>Data &amp; Information</a:t>
            </a:r>
            <a:r>
              <a:rPr lang="en-US">
                <a:latin typeface="Arial"/>
                <a:cs typeface="Arial"/>
              </a:rPr>
              <a:t>)</a:t>
            </a:r>
          </a:p>
          <a:p>
            <a:endParaRPr lang="en-US"/>
          </a:p>
          <a:p>
            <a:r>
              <a:rPr lang="en-US">
                <a:latin typeface="Arial"/>
                <a:cs typeface="Arial"/>
              </a:rPr>
              <a:t>Defining </a:t>
            </a:r>
            <a:r>
              <a:rPr lang="en-US">
                <a:solidFill>
                  <a:srgbClr val="FF0000"/>
                </a:solidFill>
                <a:latin typeface="Arial"/>
                <a:cs typeface="Arial"/>
              </a:rPr>
              <a:t>Best Practices</a:t>
            </a:r>
          </a:p>
          <a:p>
            <a:endParaRPr lang="en-US"/>
          </a:p>
          <a:p>
            <a:r>
              <a:rPr lang="en-US">
                <a:latin typeface="Arial"/>
                <a:cs typeface="Arial"/>
              </a:rPr>
              <a:t>Promoting targeted </a:t>
            </a:r>
            <a:r>
              <a:rPr lang="en-US">
                <a:solidFill>
                  <a:srgbClr val="FF0000"/>
                </a:solidFill>
                <a:latin typeface="Arial"/>
                <a:cs typeface="Arial"/>
              </a:rPr>
              <a:t>Science </a:t>
            </a:r>
            <a:r>
              <a:rPr lang="en-US">
                <a:latin typeface="Arial"/>
                <a:cs typeface="Arial"/>
              </a:rPr>
              <a:t>to improve </a:t>
            </a:r>
            <a:r>
              <a:rPr lang="en-US">
                <a:solidFill>
                  <a:srgbClr val="FF0000"/>
                </a:solidFill>
                <a:latin typeface="Arial"/>
                <a:cs typeface="Arial"/>
              </a:rPr>
              <a:t>Infrastructure</a:t>
            </a:r>
            <a:r>
              <a:rPr lang="en-US">
                <a:latin typeface="Arial"/>
                <a:cs typeface="Arial"/>
              </a:rPr>
              <a:t>, </a:t>
            </a:r>
            <a:r>
              <a:rPr lang="en-US">
                <a:solidFill>
                  <a:srgbClr val="FF0000"/>
                </a:solidFill>
                <a:latin typeface="Arial"/>
                <a:cs typeface="Arial"/>
              </a:rPr>
              <a:t>Service </a:t>
            </a:r>
            <a:r>
              <a:rPr lang="en-US">
                <a:latin typeface="Arial"/>
                <a:cs typeface="Arial"/>
              </a:rPr>
              <a:t>delivery and supporting </a:t>
            </a:r>
            <a:r>
              <a:rPr lang="en-US">
                <a:solidFill>
                  <a:srgbClr val="FF0000"/>
                </a:solidFill>
                <a:latin typeface="Arial"/>
                <a:cs typeface="Arial"/>
              </a:rPr>
              <a:t>Policymaking</a:t>
            </a:r>
          </a:p>
          <a:p>
            <a:endParaRPr lang="en-US"/>
          </a:p>
          <a:p>
            <a:r>
              <a:rPr lang="en-US">
                <a:latin typeface="Arial"/>
                <a:cs typeface="Arial"/>
              </a:rPr>
              <a:t>Contributing to </a:t>
            </a:r>
            <a:r>
              <a:rPr lang="en-US">
                <a:solidFill>
                  <a:srgbClr val="FF0000"/>
                </a:solidFill>
                <a:latin typeface="Arial"/>
                <a:cs typeface="Arial"/>
              </a:rPr>
              <a:t>Capacity development</a:t>
            </a:r>
            <a:r>
              <a:rPr lang="en-US">
                <a:latin typeface="Arial"/>
                <a:cs typeface="Arial"/>
              </a:rPr>
              <a:t>, seeking to reduce the development gaps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804EE0-3F56-085F-248C-4AC79BBBDDE2}"/>
              </a:ext>
            </a:extLst>
          </p:cNvPr>
          <p:cNvSpPr txBox="1"/>
          <p:nvPr/>
        </p:nvSpPr>
        <p:spPr>
          <a:xfrm>
            <a:off x="2868535" y="6228090"/>
            <a:ext cx="2625485" cy="523220"/>
          </a:xfrm>
          <a:custGeom>
            <a:avLst/>
            <a:gdLst>
              <a:gd name="connsiteX0" fmla="*/ 66915 w 1682997"/>
              <a:gd name="connsiteY0" fmla="*/ 0 h 401479"/>
              <a:gd name="connsiteX1" fmla="*/ 1616082 w 1682997"/>
              <a:gd name="connsiteY1" fmla="*/ 0 h 401479"/>
              <a:gd name="connsiteX2" fmla="*/ 1682997 w 1682997"/>
              <a:gd name="connsiteY2" fmla="*/ 66915 h 401479"/>
              <a:gd name="connsiteX3" fmla="*/ 1682997 w 1682997"/>
              <a:gd name="connsiteY3" fmla="*/ 401479 h 401479"/>
              <a:gd name="connsiteX4" fmla="*/ 1682997 w 1682997"/>
              <a:gd name="connsiteY4" fmla="*/ 401479 h 401479"/>
              <a:gd name="connsiteX5" fmla="*/ 0 w 1682997"/>
              <a:gd name="connsiteY5" fmla="*/ 401479 h 401479"/>
              <a:gd name="connsiteX6" fmla="*/ 0 w 1682997"/>
              <a:gd name="connsiteY6" fmla="*/ 401479 h 401479"/>
              <a:gd name="connsiteX7" fmla="*/ 0 w 1682997"/>
              <a:gd name="connsiteY7" fmla="*/ 66915 h 401479"/>
              <a:gd name="connsiteX8" fmla="*/ 66915 w 1682997"/>
              <a:gd name="connsiteY8" fmla="*/ 0 h 401479"/>
              <a:gd name="connsiteX0" fmla="*/ 66915 w 1709284"/>
              <a:gd name="connsiteY0" fmla="*/ 0 h 401479"/>
              <a:gd name="connsiteX1" fmla="*/ 1616082 w 1709284"/>
              <a:gd name="connsiteY1" fmla="*/ 0 h 401479"/>
              <a:gd name="connsiteX2" fmla="*/ 1709284 w 1709284"/>
              <a:gd name="connsiteY2" fmla="*/ 284333 h 401479"/>
              <a:gd name="connsiteX3" fmla="*/ 1682997 w 1709284"/>
              <a:gd name="connsiteY3" fmla="*/ 401479 h 401479"/>
              <a:gd name="connsiteX4" fmla="*/ 1682997 w 1709284"/>
              <a:gd name="connsiteY4" fmla="*/ 401479 h 401479"/>
              <a:gd name="connsiteX5" fmla="*/ 0 w 1709284"/>
              <a:gd name="connsiteY5" fmla="*/ 401479 h 401479"/>
              <a:gd name="connsiteX6" fmla="*/ 0 w 1709284"/>
              <a:gd name="connsiteY6" fmla="*/ 401479 h 401479"/>
              <a:gd name="connsiteX7" fmla="*/ 0 w 1709284"/>
              <a:gd name="connsiteY7" fmla="*/ 66915 h 401479"/>
              <a:gd name="connsiteX8" fmla="*/ 66915 w 1709284"/>
              <a:gd name="connsiteY8" fmla="*/ 0 h 401479"/>
              <a:gd name="connsiteX0" fmla="*/ 120934 w 1763303"/>
              <a:gd name="connsiteY0" fmla="*/ 0 h 401479"/>
              <a:gd name="connsiteX1" fmla="*/ 1670101 w 1763303"/>
              <a:gd name="connsiteY1" fmla="*/ 0 h 401479"/>
              <a:gd name="connsiteX2" fmla="*/ 1763303 w 1763303"/>
              <a:gd name="connsiteY2" fmla="*/ 284333 h 401479"/>
              <a:gd name="connsiteX3" fmla="*/ 1737016 w 1763303"/>
              <a:gd name="connsiteY3" fmla="*/ 401479 h 401479"/>
              <a:gd name="connsiteX4" fmla="*/ 1737016 w 1763303"/>
              <a:gd name="connsiteY4" fmla="*/ 401479 h 401479"/>
              <a:gd name="connsiteX5" fmla="*/ 54019 w 1763303"/>
              <a:gd name="connsiteY5" fmla="*/ 401479 h 401479"/>
              <a:gd name="connsiteX6" fmla="*/ 54019 w 1763303"/>
              <a:gd name="connsiteY6" fmla="*/ 401479 h 401479"/>
              <a:gd name="connsiteX7" fmla="*/ 0 w 1763303"/>
              <a:gd name="connsiteY7" fmla="*/ 281759 h 401479"/>
              <a:gd name="connsiteX8" fmla="*/ 120934 w 1763303"/>
              <a:gd name="connsiteY8" fmla="*/ 0 h 40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3303" h="401479">
                <a:moveTo>
                  <a:pt x="120934" y="0"/>
                </a:moveTo>
                <a:lnTo>
                  <a:pt x="1670101" y="0"/>
                </a:lnTo>
                <a:lnTo>
                  <a:pt x="1763303" y="284333"/>
                </a:lnTo>
                <a:lnTo>
                  <a:pt x="1737016" y="401479"/>
                </a:lnTo>
                <a:lnTo>
                  <a:pt x="1737016" y="401479"/>
                </a:lnTo>
                <a:lnTo>
                  <a:pt x="54019" y="401479"/>
                </a:lnTo>
                <a:lnTo>
                  <a:pt x="54019" y="401479"/>
                </a:lnTo>
                <a:lnTo>
                  <a:pt x="0" y="281759"/>
                </a:lnTo>
                <a:lnTo>
                  <a:pt x="120934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solidFill>
                  <a:srgbClr val="4CC58D"/>
                </a:solidFill>
              </a:rPr>
              <a:t>OUR FLAGSHIPS  </a:t>
            </a:r>
            <a:r>
              <a:rPr lang="en-US" altLang="zh-CN" dirty="0">
                <a:effectLst/>
                <a:latin typeface=".Apple Color Emoji UI"/>
              </a:rPr>
              <a:t>WMO</a:t>
            </a:r>
            <a:endParaRPr lang="en-GB" dirty="0">
              <a:effectLst/>
              <a:latin typeface=".Apple Color Emoji UI"/>
            </a:endParaRPr>
          </a:p>
          <a:p>
            <a:endParaRPr lang="en-CH" dirty="0">
              <a:solidFill>
                <a:srgbClr val="4CC58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CE6C9B-6575-7F34-15A1-9C9B314C0311}"/>
              </a:ext>
            </a:extLst>
          </p:cNvPr>
          <p:cNvSpPr/>
          <p:nvPr/>
        </p:nvSpPr>
        <p:spPr>
          <a:xfrm>
            <a:off x="386336" y="232324"/>
            <a:ext cx="114415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kern="1200" dirty="0">
                <a:solidFill>
                  <a:schemeClr val="lt1"/>
                </a:solidFill>
                <a:latin typeface="Montserrat"/>
                <a:ea typeface="+mj-ea"/>
                <a:cs typeface="+mj-cs"/>
              </a:rPr>
              <a:t>G3W Implementation Plan: Progress in 2024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08E687E-1503-B6F0-434F-60C82C665AB3}"/>
              </a:ext>
            </a:extLst>
          </p:cNvPr>
          <p:cNvGrpSpPr/>
          <p:nvPr/>
        </p:nvGrpSpPr>
        <p:grpSpPr>
          <a:xfrm>
            <a:off x="-140850" y="4255029"/>
            <a:ext cx="12473700" cy="2147606"/>
            <a:chOff x="-96487" y="3216723"/>
            <a:chExt cx="12473700" cy="2147606"/>
          </a:xfrm>
        </p:grpSpPr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EC635484-FFF5-6D79-2983-CA055B1D5D11}"/>
                </a:ext>
              </a:extLst>
            </p:cNvPr>
            <p:cNvSpPr/>
            <p:nvPr/>
          </p:nvSpPr>
          <p:spPr>
            <a:xfrm>
              <a:off x="153366" y="4635893"/>
              <a:ext cx="1654629" cy="728436"/>
            </a:xfrm>
            <a:prstGeom prst="cub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1110E0F6-4964-E379-3877-43327FC2B999}"/>
                </a:ext>
              </a:extLst>
            </p:cNvPr>
            <p:cNvSpPr/>
            <p:nvPr/>
          </p:nvSpPr>
          <p:spPr>
            <a:xfrm>
              <a:off x="32263" y="3704704"/>
              <a:ext cx="1864927" cy="738840"/>
            </a:xfrm>
            <a:prstGeom prst="cub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9269AFF-9C73-A4D5-F2F7-400255B48926}"/>
                </a:ext>
              </a:extLst>
            </p:cNvPr>
            <p:cNvSpPr txBox="1"/>
            <p:nvPr/>
          </p:nvSpPr>
          <p:spPr>
            <a:xfrm>
              <a:off x="37253" y="5041943"/>
              <a:ext cx="179251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0" i="0" u="none" strike="noStrike">
                  <a:effectLst/>
                  <a:latin typeface="Arial" panose="020B0604020202020204" pitchFamily="34" charset="0"/>
                </a:rPr>
                <a:t>COP28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BEF77F1-BF71-7960-1E29-FF4D2981409F}"/>
                </a:ext>
              </a:extLst>
            </p:cNvPr>
            <p:cNvSpPr txBox="1"/>
            <p:nvPr/>
          </p:nvSpPr>
          <p:spPr>
            <a:xfrm>
              <a:off x="-96487" y="3871159"/>
              <a:ext cx="192953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i="0" u="none" strike="noStrike">
                  <a:effectLst/>
                  <a:latin typeface="Arial" panose="020B0604020202020204" pitchFamily="34" charset="0"/>
                </a:rPr>
                <a:t>Cg-19</a:t>
              </a:r>
              <a:r>
                <a:rPr lang="en-GB" sz="1600">
                  <a:latin typeface="Arial" panose="020B0604020202020204" pitchFamily="34" charset="0"/>
                </a:rPr>
                <a:t> </a:t>
              </a:r>
              <a:r>
                <a:rPr lang="en-GB" sz="1600" b="0" i="0" u="none" strike="noStrike">
                  <a:effectLst/>
                  <a:latin typeface="Arial" panose="020B0604020202020204" pitchFamily="34" charset="0"/>
                  <a:sym typeface="Wingdings" pitchFamily="2" charset="2"/>
                </a:rPr>
                <a:t> </a:t>
              </a:r>
              <a:r>
                <a:rPr lang="en-GB" sz="1600" b="1" i="0" u="none" strike="noStrike">
                  <a:effectLst/>
                  <a:latin typeface="Arial" panose="020B0604020202020204" pitchFamily="34" charset="0"/>
                </a:rPr>
                <a:t>G3W </a:t>
              </a:r>
            </a:p>
            <a:p>
              <a:pPr algn="ctr"/>
              <a:r>
                <a:rPr lang="en-GB" sz="1600" b="0" i="0" u="none" strike="noStrike">
                  <a:effectLst/>
                  <a:latin typeface="Arial" panose="020B0604020202020204" pitchFamily="34" charset="0"/>
                </a:rPr>
                <a:t>WMO Congress</a:t>
              </a:r>
              <a:endParaRPr lang="en-GB" sz="1600" b="1" i="0" u="none" strike="noStrike"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Pentagon 24">
              <a:extLst>
                <a:ext uri="{FF2B5EF4-FFF2-40B4-BE49-F238E27FC236}">
                  <a16:creationId xmlns:a16="http://schemas.microsoft.com/office/drawing/2014/main" id="{A9F970EE-D858-6151-5906-B5E6DDD01187}"/>
                </a:ext>
              </a:extLst>
            </p:cNvPr>
            <p:cNvSpPr/>
            <p:nvPr/>
          </p:nvSpPr>
          <p:spPr>
            <a:xfrm>
              <a:off x="35121" y="3216723"/>
              <a:ext cx="1805467" cy="425492"/>
            </a:xfrm>
            <a:prstGeom prst="homePlat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9" name="Chevron 25">
              <a:extLst>
                <a:ext uri="{FF2B5EF4-FFF2-40B4-BE49-F238E27FC236}">
                  <a16:creationId xmlns:a16="http://schemas.microsoft.com/office/drawing/2014/main" id="{93E24E21-58D5-2564-D0AD-9DD86368CFEA}"/>
                </a:ext>
              </a:extLst>
            </p:cNvPr>
            <p:cNvSpPr/>
            <p:nvPr/>
          </p:nvSpPr>
          <p:spPr>
            <a:xfrm>
              <a:off x="1833043" y="3216723"/>
              <a:ext cx="3376928" cy="425492"/>
            </a:xfrm>
            <a:prstGeom prst="chevron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Chevron 26">
              <a:extLst>
                <a:ext uri="{FF2B5EF4-FFF2-40B4-BE49-F238E27FC236}">
                  <a16:creationId xmlns:a16="http://schemas.microsoft.com/office/drawing/2014/main" id="{16654260-D6D8-8C96-ED0E-C044BD6DE09C}"/>
                </a:ext>
              </a:extLst>
            </p:cNvPr>
            <p:cNvSpPr/>
            <p:nvPr/>
          </p:nvSpPr>
          <p:spPr>
            <a:xfrm>
              <a:off x="5209972" y="3223992"/>
              <a:ext cx="3246356" cy="432699"/>
            </a:xfrm>
            <a:prstGeom prst="chevron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Chevron 27">
              <a:extLst>
                <a:ext uri="{FF2B5EF4-FFF2-40B4-BE49-F238E27FC236}">
                  <a16:creationId xmlns:a16="http://schemas.microsoft.com/office/drawing/2014/main" id="{0C6D30A4-A9D4-3754-1F36-FFC0DC2D97F6}"/>
                </a:ext>
              </a:extLst>
            </p:cNvPr>
            <p:cNvSpPr/>
            <p:nvPr/>
          </p:nvSpPr>
          <p:spPr>
            <a:xfrm>
              <a:off x="8461169" y="3228103"/>
              <a:ext cx="3636333" cy="425492"/>
            </a:xfrm>
            <a:prstGeom prst="chevron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BB9ADB2-E610-B6B2-7591-816EB641D458}"/>
                </a:ext>
              </a:extLst>
            </p:cNvPr>
            <p:cNvSpPr txBox="1"/>
            <p:nvPr/>
          </p:nvSpPr>
          <p:spPr>
            <a:xfrm>
              <a:off x="669264" y="3235445"/>
              <a:ext cx="1170794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000" b="1" i="0" u="none" strike="noStrike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" panose="020B0604020202020204" pitchFamily="34" charset="0"/>
                </a:rPr>
                <a:t>2023                  2024   --   2027                         2028   --   2031                      2032  --  2050</a:t>
              </a:r>
              <a:endParaRPr lang="en-US" sz="2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09101B3-A9AD-F348-4752-F6C261486712}"/>
                </a:ext>
              </a:extLst>
            </p:cNvPr>
            <p:cNvSpPr txBox="1"/>
            <p:nvPr/>
          </p:nvSpPr>
          <p:spPr>
            <a:xfrm>
              <a:off x="430699" y="4771481"/>
              <a:ext cx="100561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i="0" u="none" strike="noStrike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GST-1</a:t>
              </a:r>
            </a:p>
          </p:txBody>
        </p:sp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8388F0A9-0A33-99F4-BF9E-21240180F5D8}"/>
                </a:ext>
              </a:extLst>
            </p:cNvPr>
            <p:cNvSpPr/>
            <p:nvPr/>
          </p:nvSpPr>
          <p:spPr>
            <a:xfrm>
              <a:off x="1862071" y="3717315"/>
              <a:ext cx="3338228" cy="738840"/>
            </a:xfrm>
            <a:prstGeom prst="cube">
              <a:avLst/>
            </a:prstGeom>
            <a:solidFill>
              <a:srgbClr val="AEBD2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B8830C8-A8DB-75F6-CA51-475984C34B4A}"/>
                </a:ext>
              </a:extLst>
            </p:cNvPr>
            <p:cNvSpPr txBox="1"/>
            <p:nvPr/>
          </p:nvSpPr>
          <p:spPr>
            <a:xfrm>
              <a:off x="1833043" y="3848513"/>
              <a:ext cx="3300642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i="0" u="none" strike="noStrike">
                  <a:effectLst/>
                  <a:latin typeface="Arial" panose="020B0604020202020204" pitchFamily="34" charset="0"/>
                </a:rPr>
                <a:t>G3W – IPP</a:t>
              </a:r>
            </a:p>
            <a:p>
              <a:pPr algn="ctr"/>
              <a:r>
                <a:rPr lang="en-GB" sz="1400" b="1" i="0" u="none" strike="noStrike">
                  <a:effectLst/>
                  <a:latin typeface="Arial" panose="020B0604020202020204" pitchFamily="34" charset="0"/>
                </a:rPr>
                <a:t>Implementation Pre-</a:t>
              </a:r>
              <a:r>
                <a:rPr lang="en-GB" sz="1400" b="1" i="0" u="none" strike="noStrike" err="1">
                  <a:effectLst/>
                  <a:latin typeface="Arial" panose="020B0604020202020204" pitchFamily="34" charset="0"/>
                </a:rPr>
                <a:t>Oper</a:t>
              </a:r>
              <a:r>
                <a:rPr lang="en-GB" sz="1400" b="1" i="0" u="none" strike="noStrike">
                  <a:effectLst/>
                  <a:latin typeface="Arial" panose="020B0604020202020204" pitchFamily="34" charset="0"/>
                </a:rPr>
                <a:t> Phase</a:t>
              </a:r>
            </a:p>
          </p:txBody>
        </p:sp>
        <p:sp>
          <p:nvSpPr>
            <p:cNvPr id="16" name="Cube 15">
              <a:extLst>
                <a:ext uri="{FF2B5EF4-FFF2-40B4-BE49-F238E27FC236}">
                  <a16:creationId xmlns:a16="http://schemas.microsoft.com/office/drawing/2014/main" id="{C8266A14-620A-80CA-4535-0785239AFEC3}"/>
                </a:ext>
              </a:extLst>
            </p:cNvPr>
            <p:cNvSpPr/>
            <p:nvPr/>
          </p:nvSpPr>
          <p:spPr>
            <a:xfrm>
              <a:off x="5185784" y="3695821"/>
              <a:ext cx="3162769" cy="745820"/>
            </a:xfrm>
            <a:prstGeom prst="cube">
              <a:avLst/>
            </a:prstGeom>
            <a:solidFill>
              <a:srgbClr val="679B5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57CE19-562F-6EFE-52F0-64D6A80C22F4}"/>
                </a:ext>
              </a:extLst>
            </p:cNvPr>
            <p:cNvSpPr txBox="1"/>
            <p:nvPr/>
          </p:nvSpPr>
          <p:spPr>
            <a:xfrm>
              <a:off x="5026130" y="3841533"/>
              <a:ext cx="3246356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i="0" u="none" strike="noStrike">
                  <a:effectLst/>
                  <a:latin typeface="Arial" panose="020B0604020202020204" pitchFamily="34" charset="0"/>
                </a:rPr>
                <a:t>G3W – IOP</a:t>
              </a:r>
            </a:p>
            <a:p>
              <a:pPr algn="ctr"/>
              <a:r>
                <a:rPr lang="en-GB" sz="1400" b="1" i="0" u="none" strike="noStrike">
                  <a:effectLst/>
                  <a:latin typeface="Arial" panose="020B0604020202020204" pitchFamily="34" charset="0"/>
                </a:rPr>
                <a:t>Initial Operational Phase</a:t>
              </a:r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4CCEB351-CAA9-1516-37FD-60F34F12BF3A}"/>
                </a:ext>
              </a:extLst>
            </p:cNvPr>
            <p:cNvSpPr/>
            <p:nvPr/>
          </p:nvSpPr>
          <p:spPr>
            <a:xfrm>
              <a:off x="8342643" y="3703079"/>
              <a:ext cx="3817954" cy="738840"/>
            </a:xfrm>
            <a:prstGeom prst="cub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1B4EB94-520C-AA07-39B3-62B3FF50E059}"/>
                </a:ext>
              </a:extLst>
            </p:cNvPr>
            <p:cNvSpPr txBox="1"/>
            <p:nvPr/>
          </p:nvSpPr>
          <p:spPr>
            <a:xfrm>
              <a:off x="8362292" y="3835734"/>
              <a:ext cx="3918857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i="0" u="none" strike="noStrike">
                  <a:effectLst/>
                  <a:latin typeface="Arial" panose="020B0604020202020204" pitchFamily="34" charset="0"/>
                </a:rPr>
                <a:t>G3W – EOP</a:t>
              </a:r>
            </a:p>
            <a:p>
              <a:pPr algn="ctr"/>
              <a:r>
                <a:rPr lang="en-GB" sz="1400" b="1" i="0" u="none" strike="noStrike">
                  <a:effectLst/>
                  <a:latin typeface="Arial" panose="020B0604020202020204" pitchFamily="34" charset="0"/>
                </a:rPr>
                <a:t>Enhanced  Operational Phase</a:t>
              </a:r>
            </a:p>
          </p:txBody>
        </p:sp>
        <p:sp>
          <p:nvSpPr>
            <p:cNvPr id="20" name="Cube 19">
              <a:extLst>
                <a:ext uri="{FF2B5EF4-FFF2-40B4-BE49-F238E27FC236}">
                  <a16:creationId xmlns:a16="http://schemas.microsoft.com/office/drawing/2014/main" id="{CCF9641A-E11C-4171-E928-AC47805E553A}"/>
                </a:ext>
              </a:extLst>
            </p:cNvPr>
            <p:cNvSpPr/>
            <p:nvPr/>
          </p:nvSpPr>
          <p:spPr>
            <a:xfrm>
              <a:off x="5142243" y="4584075"/>
              <a:ext cx="1654629" cy="728436"/>
            </a:xfrm>
            <a:prstGeom prst="cub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8D4EF72-0020-CB99-1F69-AFB7097EFC94}"/>
                </a:ext>
              </a:extLst>
            </p:cNvPr>
            <p:cNvSpPr txBox="1"/>
            <p:nvPr/>
          </p:nvSpPr>
          <p:spPr>
            <a:xfrm>
              <a:off x="5026130" y="4990125"/>
              <a:ext cx="179251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0" i="0" u="none" strike="noStrike">
                  <a:effectLst/>
                  <a:latin typeface="Arial" panose="020B0604020202020204" pitchFamily="34" charset="0"/>
                </a:rPr>
                <a:t>COP33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7E88266-428C-0966-D244-A7D8C2F7FB38}"/>
                </a:ext>
              </a:extLst>
            </p:cNvPr>
            <p:cNvSpPr txBox="1"/>
            <p:nvPr/>
          </p:nvSpPr>
          <p:spPr>
            <a:xfrm>
              <a:off x="5419576" y="4719663"/>
              <a:ext cx="100561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i="0" u="none" strike="noStrike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GST-2</a:t>
              </a:r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1D732B58-6E3A-856D-DACB-D50630D3F30D}"/>
                </a:ext>
              </a:extLst>
            </p:cNvPr>
            <p:cNvSpPr/>
            <p:nvPr/>
          </p:nvSpPr>
          <p:spPr>
            <a:xfrm>
              <a:off x="9518296" y="4546035"/>
              <a:ext cx="1654629" cy="728436"/>
            </a:xfrm>
            <a:prstGeom prst="cub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7EE7A23-5ECC-D489-5451-90EA2AE663EE}"/>
                </a:ext>
              </a:extLst>
            </p:cNvPr>
            <p:cNvSpPr txBox="1"/>
            <p:nvPr/>
          </p:nvSpPr>
          <p:spPr>
            <a:xfrm>
              <a:off x="9402183" y="4952085"/>
              <a:ext cx="179251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>
                  <a:latin typeface="Arial" panose="020B0604020202020204" pitchFamily="34" charset="0"/>
                </a:rPr>
                <a:t>ETF, NDCs</a:t>
              </a:r>
              <a:endParaRPr lang="en-GB" sz="1400" b="0" i="0" u="none" strike="noStrike"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498AF3A-8943-8EEC-4A8D-1F14CF14E308}"/>
                </a:ext>
              </a:extLst>
            </p:cNvPr>
            <p:cNvSpPr txBox="1"/>
            <p:nvPr/>
          </p:nvSpPr>
          <p:spPr>
            <a:xfrm>
              <a:off x="9795629" y="4681623"/>
              <a:ext cx="100561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i="0" u="none" strike="noStrike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GST-n</a:t>
              </a:r>
            </a:p>
          </p:txBody>
        </p:sp>
        <p:sp>
          <p:nvSpPr>
            <p:cNvPr id="26" name="Left-right Arrow Callout 58">
              <a:extLst>
                <a:ext uri="{FF2B5EF4-FFF2-40B4-BE49-F238E27FC236}">
                  <a16:creationId xmlns:a16="http://schemas.microsoft.com/office/drawing/2014/main" id="{236845FD-E743-285B-148E-D7E1DAB23FA8}"/>
                </a:ext>
              </a:extLst>
            </p:cNvPr>
            <p:cNvSpPr/>
            <p:nvPr/>
          </p:nvSpPr>
          <p:spPr>
            <a:xfrm>
              <a:off x="1897189" y="4827068"/>
              <a:ext cx="3150709" cy="307777"/>
            </a:xfrm>
            <a:prstGeom prst="leftRightArrowCallout">
              <a:avLst>
                <a:gd name="adj1" fmla="val 41098"/>
                <a:gd name="adj2" fmla="val 20549"/>
                <a:gd name="adj3" fmla="val 51704"/>
                <a:gd name="adj4" fmla="val 84499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69696AB-4670-55EE-44B4-21CEE6BCBF72}"/>
                </a:ext>
              </a:extLst>
            </p:cNvPr>
            <p:cNvSpPr txBox="1"/>
            <p:nvPr/>
          </p:nvSpPr>
          <p:spPr>
            <a:xfrm>
              <a:off x="1974910" y="4793742"/>
              <a:ext cx="305691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i="0" u="none" strike="noStrike">
                  <a:effectLst/>
                  <a:latin typeface="Arial" panose="020B0604020202020204" pitchFamily="34" charset="0"/>
                </a:rPr>
                <a:t>Initial Monitoring Systems</a:t>
              </a:r>
            </a:p>
          </p:txBody>
        </p:sp>
        <p:sp>
          <p:nvSpPr>
            <p:cNvPr id="28" name="Left-right Arrow Callout 61">
              <a:extLst>
                <a:ext uri="{FF2B5EF4-FFF2-40B4-BE49-F238E27FC236}">
                  <a16:creationId xmlns:a16="http://schemas.microsoft.com/office/drawing/2014/main" id="{00FA5178-725C-0D20-4D93-4854E877D2CE}"/>
                </a:ext>
              </a:extLst>
            </p:cNvPr>
            <p:cNvSpPr/>
            <p:nvPr/>
          </p:nvSpPr>
          <p:spPr>
            <a:xfrm>
              <a:off x="6905808" y="4793742"/>
              <a:ext cx="2518144" cy="330638"/>
            </a:xfrm>
            <a:prstGeom prst="leftRightArrowCallout">
              <a:avLst>
                <a:gd name="adj1" fmla="val 41098"/>
                <a:gd name="adj2" fmla="val 20549"/>
                <a:gd name="adj3" fmla="val 51704"/>
                <a:gd name="adj4" fmla="val 84499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5013C4C-912A-06B4-630F-1A0F75652823}"/>
                </a:ext>
              </a:extLst>
            </p:cNvPr>
            <p:cNvSpPr txBox="1"/>
            <p:nvPr/>
          </p:nvSpPr>
          <p:spPr>
            <a:xfrm>
              <a:off x="6744028" y="4785826"/>
              <a:ext cx="305691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i="0" u="none" strike="noStrike">
                  <a:effectLst/>
                  <a:latin typeface="Arial" panose="020B0604020202020204" pitchFamily="34" charset="0"/>
                </a:rPr>
                <a:t>Enhanced Systems </a:t>
              </a:r>
            </a:p>
          </p:txBody>
        </p:sp>
      </p:grpSp>
      <p:sp>
        <p:nvSpPr>
          <p:cNvPr id="30" name="Arrow: Down 29">
            <a:extLst>
              <a:ext uri="{FF2B5EF4-FFF2-40B4-BE49-F238E27FC236}">
                <a16:creationId xmlns:a16="http://schemas.microsoft.com/office/drawing/2014/main" id="{789AAFFC-DA24-E1D3-BF33-1A5904EBC717}"/>
              </a:ext>
            </a:extLst>
          </p:cNvPr>
          <p:cNvSpPr/>
          <p:nvPr/>
        </p:nvSpPr>
        <p:spPr>
          <a:xfrm>
            <a:off x="1702937" y="3589734"/>
            <a:ext cx="455220" cy="465116"/>
          </a:xfrm>
          <a:prstGeom prst="downArrow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15A8084-7AE4-90F5-80AE-7E3269013755}"/>
              </a:ext>
            </a:extLst>
          </p:cNvPr>
          <p:cNvSpPr/>
          <p:nvPr/>
        </p:nvSpPr>
        <p:spPr>
          <a:xfrm>
            <a:off x="249176" y="1372420"/>
            <a:ext cx="11923299" cy="198741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indent="-342900" defTabSz="914400">
              <a:spcAft>
                <a:spcPts val="600"/>
              </a:spcAft>
              <a:buFont typeface="Arial"/>
              <a:buChar char="•"/>
            </a:pPr>
            <a:r>
              <a:rPr lang="en-US" sz="2000" b="1" dirty="0"/>
              <a:t>A 1</a:t>
            </a:r>
            <a:r>
              <a:rPr lang="en-US" sz="2000" b="1" baseline="30000" dirty="0"/>
              <a:t>st</a:t>
            </a:r>
            <a:r>
              <a:rPr lang="en-US" sz="2000" b="1" dirty="0"/>
              <a:t> complete draft of G3W IP </a:t>
            </a:r>
            <a:r>
              <a:rPr lang="en-US" sz="2000" dirty="0"/>
              <a:t>with </a:t>
            </a:r>
            <a:r>
              <a:rPr lang="en-US" sz="2000" b="1" dirty="0"/>
              <a:t>WMO RMS </a:t>
            </a:r>
            <a:r>
              <a:rPr lang="en-US" sz="2000" dirty="0"/>
              <a:t>contribution on the </a:t>
            </a:r>
            <a:r>
              <a:rPr lang="en-US" sz="2000" b="1" dirty="0"/>
              <a:t>18</a:t>
            </a:r>
            <a:r>
              <a:rPr lang="en-US" sz="2000" b="1" baseline="30000" dirty="0"/>
              <a:t>th</a:t>
            </a:r>
            <a:r>
              <a:rPr lang="en-US" sz="2000" b="1" dirty="0"/>
              <a:t> of January 2024</a:t>
            </a:r>
            <a:r>
              <a:rPr lang="en-US" sz="2000" dirty="0"/>
              <a:t>.</a:t>
            </a:r>
            <a:endParaRPr lang="en-US" dirty="0"/>
          </a:p>
          <a:p>
            <a:pPr marL="457200" indent="-342900" defTabSz="914400">
              <a:spcAft>
                <a:spcPts val="600"/>
              </a:spcAft>
              <a:buFont typeface="Arial"/>
              <a:buChar char="•"/>
            </a:pPr>
            <a:r>
              <a:rPr lang="en-US" sz="2000" b="1" dirty="0">
                <a:cs typeface="Arial"/>
              </a:rPr>
              <a:t>G3W-SG &amp; G3W-Team </a:t>
            </a:r>
            <a:r>
              <a:rPr lang="en-US" sz="2000" dirty="0">
                <a:cs typeface="Arial"/>
              </a:rPr>
              <a:t>worked to consolidate the </a:t>
            </a:r>
            <a:r>
              <a:rPr lang="en-US" sz="2000" b="1" dirty="0">
                <a:cs typeface="Arial"/>
              </a:rPr>
              <a:t>G3W IP</a:t>
            </a:r>
            <a:r>
              <a:rPr lang="en-US" sz="2000" dirty="0">
                <a:cs typeface="Arial"/>
              </a:rPr>
              <a:t> up to the </a:t>
            </a:r>
            <a:r>
              <a:rPr lang="en-US" sz="2000" b="1" dirty="0">
                <a:cs typeface="Arial"/>
              </a:rPr>
              <a:t>22</a:t>
            </a:r>
            <a:r>
              <a:rPr lang="en-US" sz="2000" b="1" baseline="30000" dirty="0">
                <a:cs typeface="Arial"/>
              </a:rPr>
              <a:t>nd</a:t>
            </a:r>
            <a:r>
              <a:rPr lang="en-US" sz="2000" b="1" dirty="0">
                <a:cs typeface="Arial"/>
              </a:rPr>
              <a:t> of January 2024</a:t>
            </a:r>
            <a:endParaRPr lang="en-US" sz="2000" dirty="0">
              <a:cs typeface="Arial"/>
            </a:endParaRPr>
          </a:p>
          <a:p>
            <a:pPr marL="457200" indent="-342900" defTabSz="914400">
              <a:spcAft>
                <a:spcPts val="600"/>
              </a:spcAft>
              <a:buFont typeface="Arial"/>
              <a:buChar char="•"/>
            </a:pPr>
            <a:r>
              <a:rPr lang="en-US" sz="2000" b="1" dirty="0">
                <a:cs typeface="Arial"/>
              </a:rPr>
              <a:t>G3W IP v1.0 </a:t>
            </a:r>
            <a:r>
              <a:rPr lang="en-US" sz="2000" dirty="0">
                <a:cs typeface="Arial"/>
              </a:rPr>
              <a:t>published on the web, for an </a:t>
            </a:r>
            <a:r>
              <a:rPr lang="en-US" sz="2000" b="1" dirty="0">
                <a:cs typeface="Arial"/>
              </a:rPr>
              <a:t>Open-Community-Review</a:t>
            </a:r>
            <a:r>
              <a:rPr lang="en-US" sz="2000" dirty="0">
                <a:cs typeface="Arial"/>
              </a:rPr>
              <a:t> on the </a:t>
            </a:r>
            <a:r>
              <a:rPr lang="en-US" sz="2000" b="1" dirty="0">
                <a:cs typeface="Arial"/>
              </a:rPr>
              <a:t>23</a:t>
            </a:r>
            <a:r>
              <a:rPr lang="en-US" sz="2000" b="1" baseline="30000" dirty="0">
                <a:cs typeface="Arial"/>
              </a:rPr>
              <a:t>rd</a:t>
            </a:r>
            <a:r>
              <a:rPr lang="en-US" sz="2000" b="1" dirty="0">
                <a:cs typeface="Arial"/>
              </a:rPr>
              <a:t> of January 2024</a:t>
            </a:r>
            <a:r>
              <a:rPr lang="en-US" sz="2000" dirty="0">
                <a:cs typeface="Arial"/>
              </a:rPr>
              <a:t> </a:t>
            </a:r>
          </a:p>
          <a:p>
            <a:pPr marL="457200" indent="-342900" defTabSz="914400">
              <a:spcAft>
                <a:spcPts val="600"/>
              </a:spcAft>
              <a:buFont typeface="Arial"/>
              <a:buChar char="•"/>
            </a:pPr>
            <a:r>
              <a:rPr lang="en-US" sz="2000" b="1" dirty="0">
                <a:cs typeface="Arial"/>
              </a:rPr>
              <a:t>G3W IP v2.0 </a:t>
            </a:r>
            <a:r>
              <a:rPr lang="en-US" sz="2000" dirty="0">
                <a:cs typeface="Arial"/>
              </a:rPr>
              <a:t>presented to </a:t>
            </a:r>
            <a:r>
              <a:rPr lang="en-US" sz="2000" b="1" dirty="0">
                <a:cs typeface="Arial"/>
              </a:rPr>
              <a:t>INFCOM-Management</a:t>
            </a:r>
            <a:r>
              <a:rPr lang="en-US" sz="2000" dirty="0">
                <a:cs typeface="Arial"/>
              </a:rPr>
              <a:t> on the </a:t>
            </a:r>
            <a:r>
              <a:rPr lang="en-US" sz="2000" b="1" dirty="0">
                <a:cs typeface="Arial"/>
              </a:rPr>
              <a:t>7</a:t>
            </a:r>
            <a:r>
              <a:rPr lang="en-US" sz="2000" b="1" baseline="30000" dirty="0">
                <a:cs typeface="Arial"/>
              </a:rPr>
              <a:t>th</a:t>
            </a:r>
            <a:r>
              <a:rPr lang="en-US" sz="2000" b="1" dirty="0">
                <a:cs typeface="Arial"/>
              </a:rPr>
              <a:t> of February 2024</a:t>
            </a:r>
          </a:p>
          <a:p>
            <a:pPr marL="457200" indent="-342900" defTabSz="914400">
              <a:spcAft>
                <a:spcPts val="600"/>
              </a:spcAft>
              <a:buFont typeface="Arial"/>
              <a:buChar char="•"/>
            </a:pPr>
            <a:r>
              <a:rPr lang="en-US" sz="2000" b="1" dirty="0">
                <a:cs typeface="Arial"/>
              </a:rPr>
              <a:t>G3W </a:t>
            </a:r>
            <a:r>
              <a:rPr lang="en-US" sz="2000" dirty="0">
                <a:cs typeface="Arial"/>
              </a:rPr>
              <a:t>to be presented to WMO</a:t>
            </a:r>
            <a:r>
              <a:rPr lang="en-US" sz="2000" b="1" dirty="0">
                <a:cs typeface="Arial"/>
              </a:rPr>
              <a:t> INFCOM-3</a:t>
            </a:r>
            <a:r>
              <a:rPr lang="en-US" sz="2000" dirty="0">
                <a:cs typeface="Arial"/>
              </a:rPr>
              <a:t> in the week of the </a:t>
            </a:r>
            <a:r>
              <a:rPr lang="en-US" sz="2000" b="1" dirty="0">
                <a:solidFill>
                  <a:srgbClr val="FF0000"/>
                </a:solidFill>
                <a:cs typeface="Arial"/>
              </a:rPr>
              <a:t>15</a:t>
            </a:r>
            <a:r>
              <a:rPr lang="en-US" sz="2000" b="1" baseline="30000" dirty="0">
                <a:solidFill>
                  <a:srgbClr val="FF0000"/>
                </a:solidFill>
                <a:cs typeface="Arial"/>
              </a:rPr>
              <a:t>th</a:t>
            </a:r>
            <a:r>
              <a:rPr lang="en-US" sz="2000" b="1" dirty="0">
                <a:solidFill>
                  <a:srgbClr val="FF0000"/>
                </a:solidFill>
                <a:cs typeface="Arial"/>
              </a:rPr>
              <a:t> of April 2024</a:t>
            </a:r>
            <a:r>
              <a:rPr lang="en-US" sz="2000" b="1" dirty="0">
                <a:cs typeface="Arial"/>
              </a:rPr>
              <a:t>.</a:t>
            </a:r>
          </a:p>
          <a:p>
            <a:pPr marL="457200" indent="-342900" defTabSz="914400">
              <a:spcAft>
                <a:spcPts val="600"/>
              </a:spcAft>
              <a:buFont typeface="Arial"/>
              <a:buChar char="•"/>
            </a:pPr>
            <a:r>
              <a:rPr lang="en-US" sz="2000" b="1" dirty="0">
                <a:cs typeface="Arial"/>
              </a:rPr>
              <a:t>G3W </a:t>
            </a:r>
            <a:r>
              <a:rPr lang="en-US" sz="2000" dirty="0">
                <a:cs typeface="Arial"/>
              </a:rPr>
              <a:t>to be presented to WMO</a:t>
            </a:r>
            <a:r>
              <a:rPr lang="en-US" sz="2000" b="1" dirty="0">
                <a:cs typeface="Arial"/>
              </a:rPr>
              <a:t> EC-78 </a:t>
            </a:r>
            <a:r>
              <a:rPr lang="en-US" sz="2000" dirty="0">
                <a:cs typeface="Arial"/>
              </a:rPr>
              <a:t>in the week of the </a:t>
            </a:r>
            <a:r>
              <a:rPr lang="en-US" sz="2000" b="1" dirty="0">
                <a:solidFill>
                  <a:srgbClr val="FF0000"/>
                </a:solidFill>
                <a:cs typeface="Arial"/>
              </a:rPr>
              <a:t>10</a:t>
            </a:r>
            <a:r>
              <a:rPr lang="en-US" sz="2000" b="1" baseline="30000" dirty="0">
                <a:solidFill>
                  <a:srgbClr val="FF0000"/>
                </a:solidFill>
                <a:cs typeface="Arial"/>
              </a:rPr>
              <a:t>th</a:t>
            </a:r>
            <a:r>
              <a:rPr lang="en-US" sz="2000" b="1" dirty="0">
                <a:solidFill>
                  <a:srgbClr val="FF0000"/>
                </a:solidFill>
                <a:cs typeface="Arial"/>
              </a:rPr>
              <a:t> of June 2024</a:t>
            </a:r>
            <a:r>
              <a:rPr lang="en-US" sz="2000" b="1" dirty="0">
                <a:cs typeface="Arial"/>
              </a:rPr>
              <a:t>.</a:t>
            </a:r>
          </a:p>
        </p:txBody>
      </p:sp>
      <p:sp>
        <p:nvSpPr>
          <p:cNvPr id="34" name="Arrow: Down 106">
            <a:extLst>
              <a:ext uri="{FF2B5EF4-FFF2-40B4-BE49-F238E27FC236}">
                <a16:creationId xmlns:a16="http://schemas.microsoft.com/office/drawing/2014/main" id="{A37F943F-7001-3BC2-3E88-188142876C35}"/>
              </a:ext>
            </a:extLst>
          </p:cNvPr>
          <p:cNvSpPr/>
          <p:nvPr/>
        </p:nvSpPr>
        <p:spPr>
          <a:xfrm rot="16200000">
            <a:off x="4726" y="2361177"/>
            <a:ext cx="455220" cy="465116"/>
          </a:xfrm>
          <a:prstGeom prst="downArrow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Picture 31" descr="Two globes with continents and continents&#10;&#10;Description automatically generated">
            <a:extLst>
              <a:ext uri="{FF2B5EF4-FFF2-40B4-BE49-F238E27FC236}">
                <a16:creationId xmlns:a16="http://schemas.microsoft.com/office/drawing/2014/main" id="{7E5187A8-7D9A-4720-514A-612CBA6CF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3694" y="3463947"/>
            <a:ext cx="1987125" cy="58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8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uiExpand="1" build="allAtOnce"/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BD02E-3232-CB06-EF0C-2F92D68BE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6F8FF9-3320-3976-0B21-B644F513851D}"/>
              </a:ext>
            </a:extLst>
          </p:cNvPr>
          <p:cNvSpPr/>
          <p:nvPr/>
        </p:nvSpPr>
        <p:spPr>
          <a:xfrm>
            <a:off x="1183068" y="117693"/>
            <a:ext cx="5287889" cy="658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2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lang="fr-FR" sz="2400" kern="1200" dirty="0">
                <a:solidFill>
                  <a:schemeClr val="lt1"/>
                </a:solidFill>
                <a:latin typeface="Montserrat"/>
                <a:ea typeface="+mj-ea"/>
                <a:cs typeface="+mj-cs"/>
                <a:sym typeface="Montserrat-Regular"/>
              </a:rPr>
              <a:t>G3W </a:t>
            </a:r>
            <a:r>
              <a:rPr lang="en-US" sz="2400" kern="1200" dirty="0">
                <a:solidFill>
                  <a:schemeClr val="lt1"/>
                </a:solidFill>
                <a:latin typeface="Montserrat"/>
                <a:ea typeface="+mj-ea"/>
                <a:cs typeface="+mj-cs"/>
                <a:sym typeface="Montserrat-Regular"/>
              </a:rPr>
              <a:t>Acknowledgements</a:t>
            </a:r>
            <a:endParaRPr lang="en-US" sz="2400" kern="1200" dirty="0">
              <a:solidFill>
                <a:schemeClr val="lt1"/>
              </a:solidFill>
              <a:latin typeface="Montserrat"/>
              <a:ea typeface="+mj-ea"/>
              <a:cs typeface="+mj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68504D-243A-5B04-CD98-DDBDB0163E44}"/>
              </a:ext>
            </a:extLst>
          </p:cNvPr>
          <p:cNvSpPr/>
          <p:nvPr/>
        </p:nvSpPr>
        <p:spPr>
          <a:xfrm>
            <a:off x="286448" y="1394460"/>
            <a:ext cx="4749232" cy="48874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GB" b="1" cap="all" dirty="0">
                <a:solidFill>
                  <a:srgbClr val="333333"/>
                </a:solidFill>
                <a:latin typeface="opsemibold"/>
              </a:rPr>
              <a:t>THE G3W Study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Executive Council (EC-75, June 2022) decided to form a joint Study Group between INFCOM, SERCOM and the Research Board.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INFCOM Executive meeting (Sept 2023) approved the </a:t>
            </a:r>
            <a:r>
              <a:rPr lang="en-GB" dirty="0">
                <a:solidFill>
                  <a:srgbClr val="00529C"/>
                </a:solidFill>
                <a:hlinkClick r:id="rId2"/>
              </a:rPr>
              <a:t>updated </a:t>
            </a:r>
            <a:r>
              <a:rPr lang="en-GB" dirty="0" err="1">
                <a:solidFill>
                  <a:srgbClr val="00529C"/>
                </a:solidFill>
                <a:hlinkClick r:id="rId2"/>
              </a:rPr>
              <a:t>ToR</a:t>
            </a:r>
            <a:r>
              <a:rPr lang="en-GB" dirty="0"/>
              <a:t> of the SG-GHG.</a:t>
            </a:r>
          </a:p>
          <a:p>
            <a:endParaRPr lang="en-GB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35 GHGs experts </a:t>
            </a:r>
            <a:r>
              <a:rPr lang="en-US" dirty="0"/>
              <a:t>engaged for </a:t>
            </a:r>
            <a:r>
              <a:rPr lang="en-US" b="1" dirty="0"/>
              <a:t>8-month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Several writing teams have contributed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Expertise across all planetary spheres (biosphere, atmosphere, hydrosphere, cryosphere, anthroposphere)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Diversity of competencies &amp; background with complementarity allowed to form a </a:t>
            </a:r>
            <a:br>
              <a:rPr lang="en-US" dirty="0"/>
            </a:br>
            <a:r>
              <a:rPr lang="en-US" dirty="0"/>
              <a:t>Balanced Team</a:t>
            </a:r>
            <a:br>
              <a:rPr lang="en-US" dirty="0"/>
            </a:br>
            <a:endParaRPr lang="en-US" b="1" dirty="0">
              <a:solidFill>
                <a:srgbClr val="FF0000"/>
              </a:solidFill>
            </a:endParaRPr>
          </a:p>
          <a:p>
            <a:pPr marL="400050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marL="400050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marL="457200" indent="-3429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0" name="Picture 9" descr="Two globes with continents and continents&#10;&#10;Description automatically generated">
            <a:extLst>
              <a:ext uri="{FF2B5EF4-FFF2-40B4-BE49-F238E27FC236}">
                <a16:creationId xmlns:a16="http://schemas.microsoft.com/office/drawing/2014/main" id="{CB97D342-4DDE-F69B-0D74-90100C705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39" y="5763099"/>
            <a:ext cx="1987125" cy="5806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129F52-23B4-0BA9-FE03-C66FEBF21731}"/>
              </a:ext>
            </a:extLst>
          </p:cNvPr>
          <p:cNvSpPr txBox="1"/>
          <p:nvPr/>
        </p:nvSpPr>
        <p:spPr>
          <a:xfrm>
            <a:off x="5683941" y="995863"/>
            <a:ext cx="6376551" cy="5286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effectLst/>
              </a:rPr>
              <a:t> </a:t>
            </a:r>
            <a:endParaRPr lang="en-GB" sz="900" dirty="0">
              <a:effectLst/>
            </a:endParaRPr>
          </a:p>
          <a:p>
            <a:r>
              <a:rPr lang="en-GB" sz="1050" b="1" cap="all" dirty="0">
                <a:solidFill>
                  <a:srgbClr val="333333"/>
                </a:solidFill>
                <a:latin typeface="opsemibold"/>
              </a:rPr>
              <a:t>THE G3W Study GROUP MEMBERS</a:t>
            </a:r>
          </a:p>
          <a:p>
            <a:r>
              <a:rPr lang="en-GB" sz="900" u="none" strike="noStrike" dirty="0">
                <a:solidFill>
                  <a:srgbClr val="00529C"/>
                </a:solidFill>
                <a:effectLst/>
                <a:hlinkClick r:id="rId4"/>
              </a:rPr>
              <a:t>Assoc. Prof. Ren, Chao </a:t>
            </a:r>
            <a:r>
              <a:rPr lang="en-GB" sz="900" dirty="0">
                <a:effectLst/>
              </a:rPr>
              <a:t>- Member- ( </a:t>
            </a:r>
            <a:r>
              <a:rPr lang="en-GB" sz="900" u="none" strike="noStrike" dirty="0">
                <a:solidFill>
                  <a:srgbClr val="00529C"/>
                </a:solidFill>
                <a:effectLst/>
                <a:hlinkClick r:id="rId5"/>
              </a:rPr>
              <a:t>Hong Kong, China</a:t>
            </a:r>
            <a:r>
              <a:rPr lang="en-GB" sz="900" dirty="0">
                <a:effectLst/>
              </a:rPr>
              <a:t> )</a:t>
            </a:r>
          </a:p>
          <a:p>
            <a:r>
              <a:rPr lang="en-GB" sz="900" u="none" strike="noStrike" dirty="0">
                <a:solidFill>
                  <a:srgbClr val="00529C"/>
                </a:solidFill>
                <a:effectLst/>
                <a:hlinkClick r:id="rId6"/>
              </a:rPr>
              <a:t>Daniele Biron</a:t>
            </a:r>
            <a:r>
              <a:rPr lang="en-GB" sz="900" dirty="0">
                <a:effectLst/>
              </a:rPr>
              <a:t> - Member- ( </a:t>
            </a:r>
            <a:r>
              <a:rPr lang="en-GB" sz="900" u="none" strike="noStrike" dirty="0">
                <a:solidFill>
                  <a:srgbClr val="00529C"/>
                </a:solidFill>
                <a:effectLst/>
                <a:hlinkClick r:id="rId7"/>
              </a:rPr>
              <a:t>Italy</a:t>
            </a:r>
            <a:r>
              <a:rPr lang="en-GB" sz="900" dirty="0">
                <a:effectLst/>
              </a:rPr>
              <a:t> )</a:t>
            </a:r>
          </a:p>
          <a:p>
            <a:r>
              <a:rPr lang="en-GB" sz="900" u="none" strike="noStrike" dirty="0">
                <a:solidFill>
                  <a:srgbClr val="00529C"/>
                </a:solidFill>
                <a:effectLst/>
                <a:hlinkClick r:id="rId8"/>
              </a:rPr>
              <a:t>Dr Anya Waite</a:t>
            </a:r>
            <a:r>
              <a:rPr lang="en-GB" sz="900" dirty="0">
                <a:effectLst/>
              </a:rPr>
              <a:t> - Member- ( </a:t>
            </a:r>
            <a:r>
              <a:rPr lang="en-GB" sz="900" u="none" strike="noStrike" dirty="0">
                <a:solidFill>
                  <a:srgbClr val="00529C"/>
                </a:solidFill>
                <a:effectLst/>
                <a:hlinkClick r:id="rId9"/>
              </a:rPr>
              <a:t>Canada</a:t>
            </a:r>
            <a:r>
              <a:rPr lang="en-GB" sz="900" dirty="0">
                <a:effectLst/>
              </a:rPr>
              <a:t> )</a:t>
            </a:r>
          </a:p>
          <a:p>
            <a:r>
              <a:rPr lang="en-GB" sz="900" u="none" strike="noStrike" dirty="0">
                <a:solidFill>
                  <a:srgbClr val="00529C"/>
                </a:solidFill>
                <a:effectLst/>
                <a:hlinkClick r:id="rId10"/>
              </a:rPr>
              <a:t>Dr Bruce Ward FORGAN</a:t>
            </a:r>
            <a:r>
              <a:rPr lang="en-GB" sz="900" dirty="0">
                <a:effectLst/>
              </a:rPr>
              <a:t> - Member- ( </a:t>
            </a:r>
            <a:r>
              <a:rPr lang="en-GB" sz="900" u="none" strike="noStrike" dirty="0">
                <a:solidFill>
                  <a:srgbClr val="00529C"/>
                </a:solidFill>
                <a:effectLst/>
                <a:hlinkClick r:id="rId11"/>
              </a:rPr>
              <a:t>Australia</a:t>
            </a:r>
            <a:r>
              <a:rPr lang="en-GB" sz="900" dirty="0">
                <a:effectLst/>
              </a:rPr>
              <a:t> )</a:t>
            </a:r>
          </a:p>
          <a:p>
            <a:r>
              <a:rPr lang="en-US" altLang="zh-CN" sz="900" dirty="0">
                <a:effectLst/>
                <a:hlinkClick r:id="rId12"/>
              </a:rPr>
              <a:t>Dr </a:t>
            </a:r>
            <a:r>
              <a:rPr lang="en-GB" sz="900" dirty="0">
                <a:effectLst/>
                <a:hlinkClick r:id="rId12"/>
              </a:rPr>
              <a:t>Dagmar Kubistin</a:t>
            </a:r>
            <a:r>
              <a:rPr lang="en-GB" sz="900" dirty="0">
                <a:effectLst/>
              </a:rPr>
              <a:t>- Member- ( </a:t>
            </a:r>
            <a:r>
              <a:rPr lang="en-GB" sz="900" u="none" strike="noStrike" dirty="0">
                <a:solidFill>
                  <a:srgbClr val="00529C"/>
                </a:solidFill>
                <a:effectLst/>
                <a:hlinkClick r:id="rId13"/>
              </a:rPr>
              <a:t>Germany</a:t>
            </a:r>
            <a:r>
              <a:rPr lang="en-GB" sz="900" dirty="0">
                <a:effectLst/>
              </a:rPr>
              <a:t>)</a:t>
            </a:r>
          </a:p>
          <a:p>
            <a:r>
              <a:rPr lang="en-GB" sz="900" u="none" strike="noStrike" dirty="0">
                <a:solidFill>
                  <a:srgbClr val="00529C"/>
                </a:solidFill>
                <a:effectLst/>
                <a:hlinkClick r:id="rId14"/>
              </a:rPr>
              <a:t>Dr Erik ANDERSSON  </a:t>
            </a:r>
            <a:r>
              <a:rPr lang="en-GB" sz="900" dirty="0">
                <a:effectLst/>
              </a:rPr>
              <a:t>- Member- ( </a:t>
            </a:r>
            <a:r>
              <a:rPr lang="en-GB" sz="900" u="none" strike="noStrike" dirty="0">
                <a:solidFill>
                  <a:srgbClr val="00529C"/>
                </a:solidFill>
                <a:effectLst/>
                <a:hlinkClick r:id="rId15"/>
              </a:rPr>
              <a:t>ECMWF</a:t>
            </a:r>
            <a:r>
              <a:rPr lang="en-GB" sz="900" dirty="0">
                <a:effectLst/>
              </a:rPr>
              <a:t> )</a:t>
            </a:r>
          </a:p>
          <a:p>
            <a:r>
              <a:rPr lang="en-GB" sz="900" u="none" strike="noStrike" dirty="0">
                <a:solidFill>
                  <a:srgbClr val="00529C"/>
                </a:solidFill>
                <a:effectLst/>
                <a:hlinkClick r:id="rId16"/>
              </a:rPr>
              <a:t>Dr Frank E Muller-Karger</a:t>
            </a:r>
            <a:r>
              <a:rPr lang="en-GB" sz="900" dirty="0">
                <a:effectLst/>
              </a:rPr>
              <a:t> - Member- ( </a:t>
            </a:r>
            <a:r>
              <a:rPr lang="en-GB" sz="900" u="none" strike="noStrike" dirty="0">
                <a:solidFill>
                  <a:srgbClr val="00529C"/>
                </a:solidFill>
                <a:effectLst/>
                <a:hlinkClick r:id="rId17"/>
              </a:rPr>
              <a:t>United States of America</a:t>
            </a:r>
            <a:r>
              <a:rPr lang="en-GB" sz="900" dirty="0">
                <a:effectLst/>
              </a:rPr>
              <a:t> )</a:t>
            </a:r>
          </a:p>
          <a:p>
            <a:r>
              <a:rPr lang="en-GB" sz="900" u="sng" dirty="0">
                <a:solidFill>
                  <a:srgbClr val="00529C"/>
                </a:solidFill>
              </a:rPr>
              <a:t>Dr Gary Morris</a:t>
            </a:r>
            <a:r>
              <a:rPr lang="en-GB" sz="900" dirty="0">
                <a:effectLst/>
              </a:rPr>
              <a:t>- Member- ( </a:t>
            </a:r>
            <a:r>
              <a:rPr lang="en-GB" sz="900" u="none" strike="noStrike" dirty="0">
                <a:solidFill>
                  <a:srgbClr val="00529C"/>
                </a:solidFill>
                <a:effectLst/>
                <a:hlinkClick r:id="rId17"/>
              </a:rPr>
              <a:t>United States of America</a:t>
            </a:r>
            <a:r>
              <a:rPr lang="en-GB" sz="900" dirty="0">
                <a:effectLst/>
              </a:rPr>
              <a:t> )</a:t>
            </a:r>
          </a:p>
          <a:p>
            <a:r>
              <a:rPr lang="en-GB" sz="900" u="none" strike="noStrike" dirty="0">
                <a:solidFill>
                  <a:srgbClr val="00529C"/>
                </a:solidFill>
                <a:effectLst/>
                <a:hlinkClick r:id="rId18"/>
              </a:rPr>
              <a:t>Dr Jocelyn Christine TURNBULL</a:t>
            </a:r>
            <a:r>
              <a:rPr lang="en-GB" sz="900" dirty="0">
                <a:effectLst/>
              </a:rPr>
              <a:t> - Member- ( </a:t>
            </a:r>
            <a:r>
              <a:rPr lang="en-GB" sz="900" u="none" strike="noStrike" dirty="0">
                <a:solidFill>
                  <a:srgbClr val="00529C"/>
                </a:solidFill>
                <a:effectLst/>
                <a:hlinkClick r:id="rId19"/>
              </a:rPr>
              <a:t>New Zealand</a:t>
            </a:r>
            <a:r>
              <a:rPr lang="en-GB" sz="900" dirty="0">
                <a:effectLst/>
              </a:rPr>
              <a:t> )</a:t>
            </a:r>
          </a:p>
          <a:p>
            <a:r>
              <a:rPr lang="en-GB" sz="900" u="none" strike="noStrike" dirty="0">
                <a:solidFill>
                  <a:srgbClr val="00529C"/>
                </a:solidFill>
                <a:effectLst/>
                <a:hlinkClick r:id="rId20"/>
              </a:rPr>
              <a:t>Dr Joe Melton</a:t>
            </a:r>
            <a:r>
              <a:rPr lang="en-GB" sz="900" dirty="0">
                <a:effectLst/>
              </a:rPr>
              <a:t> - Member- ( </a:t>
            </a:r>
            <a:r>
              <a:rPr lang="en-GB" sz="900" u="none" strike="noStrike" dirty="0">
                <a:solidFill>
                  <a:srgbClr val="00529C"/>
                </a:solidFill>
                <a:effectLst/>
                <a:hlinkClick r:id="rId9"/>
              </a:rPr>
              <a:t>Canada</a:t>
            </a:r>
            <a:r>
              <a:rPr lang="en-GB" sz="900" dirty="0">
                <a:effectLst/>
              </a:rPr>
              <a:t> )</a:t>
            </a:r>
          </a:p>
          <a:p>
            <a:r>
              <a:rPr lang="en-GB" sz="900" u="none" strike="noStrike" dirty="0">
                <a:solidFill>
                  <a:srgbClr val="00529C"/>
                </a:solidFill>
                <a:effectLst/>
                <a:hlinkClick r:id="rId21"/>
              </a:rPr>
              <a:t>Dr Kevin Cossel</a:t>
            </a:r>
            <a:r>
              <a:rPr lang="en-GB" sz="900" dirty="0">
                <a:effectLst/>
              </a:rPr>
              <a:t> - Member- ( </a:t>
            </a:r>
            <a:r>
              <a:rPr lang="en-GB" sz="900" u="none" strike="noStrike" dirty="0">
                <a:solidFill>
                  <a:srgbClr val="00529C"/>
                </a:solidFill>
                <a:effectLst/>
                <a:hlinkClick r:id="rId17"/>
              </a:rPr>
              <a:t>United States of America</a:t>
            </a:r>
            <a:r>
              <a:rPr lang="en-GB" sz="900" dirty="0">
                <a:effectLst/>
              </a:rPr>
              <a:t> )</a:t>
            </a:r>
          </a:p>
          <a:p>
            <a:r>
              <a:rPr lang="en-GB" sz="900" u="none" strike="noStrike" dirty="0">
                <a:solidFill>
                  <a:srgbClr val="00529C"/>
                </a:solidFill>
                <a:effectLst/>
                <a:hlinkClick r:id="rId22"/>
              </a:rPr>
              <a:t>Dr Lucia Perugini</a:t>
            </a:r>
            <a:r>
              <a:rPr lang="en-GB" sz="900" dirty="0">
                <a:effectLst/>
              </a:rPr>
              <a:t> - Member- ( </a:t>
            </a:r>
            <a:r>
              <a:rPr lang="en-GB" sz="900" u="none" strike="noStrike" dirty="0">
                <a:solidFill>
                  <a:srgbClr val="00529C"/>
                </a:solidFill>
                <a:effectLst/>
                <a:hlinkClick r:id="rId7"/>
              </a:rPr>
              <a:t>Italy</a:t>
            </a:r>
            <a:r>
              <a:rPr lang="en-GB" sz="900" dirty="0">
                <a:effectLst/>
              </a:rPr>
              <a:t> )</a:t>
            </a:r>
          </a:p>
          <a:p>
            <a:r>
              <a:rPr lang="en-GB" sz="900" u="none" strike="noStrike" dirty="0">
                <a:solidFill>
                  <a:srgbClr val="00529C"/>
                </a:solidFill>
                <a:effectLst/>
                <a:highlight>
                  <a:srgbClr val="FFFF00"/>
                </a:highlight>
                <a:hlinkClick r:id="rId23"/>
              </a:rPr>
              <a:t>Dr Paolo Ruti</a:t>
            </a:r>
            <a:r>
              <a:rPr lang="en-GB" sz="900" dirty="0">
                <a:effectLst/>
                <a:highlight>
                  <a:srgbClr val="FFFF00"/>
                </a:highlight>
              </a:rPr>
              <a:t> - Member- ( </a:t>
            </a:r>
            <a:r>
              <a:rPr lang="en-GB" sz="900" u="none" strike="noStrike" dirty="0">
                <a:solidFill>
                  <a:srgbClr val="00529C"/>
                </a:solidFill>
                <a:effectLst/>
                <a:highlight>
                  <a:srgbClr val="FFFF00"/>
                </a:highlight>
                <a:hlinkClick r:id="rId24"/>
              </a:rPr>
              <a:t>EUMETSAT</a:t>
            </a:r>
            <a:r>
              <a:rPr lang="en-GB" sz="900" dirty="0">
                <a:effectLst/>
                <a:highlight>
                  <a:srgbClr val="FFFF00"/>
                </a:highlight>
              </a:rPr>
              <a:t> )</a:t>
            </a:r>
          </a:p>
          <a:p>
            <a:r>
              <a:rPr lang="en-GB" sz="900" u="none" strike="noStrike" dirty="0">
                <a:solidFill>
                  <a:srgbClr val="00529C"/>
                </a:solidFill>
                <a:effectLst/>
                <a:hlinkClick r:id="rId25"/>
              </a:rPr>
              <a:t>Dr Salah Mahmoud, Zeinab</a:t>
            </a:r>
            <a:r>
              <a:rPr lang="en-GB" sz="900" dirty="0">
                <a:effectLst/>
              </a:rPr>
              <a:t> - Member- ( </a:t>
            </a:r>
            <a:r>
              <a:rPr lang="en-GB" sz="900" u="none" strike="noStrike" dirty="0">
                <a:solidFill>
                  <a:srgbClr val="00529C"/>
                </a:solidFill>
                <a:effectLst/>
                <a:hlinkClick r:id="rId26"/>
              </a:rPr>
              <a:t>Egypt</a:t>
            </a:r>
            <a:r>
              <a:rPr lang="en-GB" sz="900" dirty="0">
                <a:effectLst/>
              </a:rPr>
              <a:t> )</a:t>
            </a:r>
          </a:p>
          <a:p>
            <a:r>
              <a:rPr lang="en-GB" sz="900" u="none" strike="noStrike" dirty="0">
                <a:solidFill>
                  <a:srgbClr val="00529C"/>
                </a:solidFill>
                <a:effectLst/>
                <a:hlinkClick r:id="rId27"/>
              </a:rPr>
              <a:t>Dr Tobias FUCHS</a:t>
            </a:r>
            <a:r>
              <a:rPr lang="en-GB" sz="900" dirty="0">
                <a:effectLst/>
              </a:rPr>
              <a:t> - Member- ( </a:t>
            </a:r>
            <a:r>
              <a:rPr lang="en-GB" sz="900" u="none" strike="noStrike" dirty="0">
                <a:solidFill>
                  <a:srgbClr val="00529C"/>
                </a:solidFill>
                <a:effectLst/>
                <a:hlinkClick r:id="rId13"/>
              </a:rPr>
              <a:t>Germany</a:t>
            </a:r>
            <a:r>
              <a:rPr lang="en-GB" sz="900" dirty="0">
                <a:effectLst/>
              </a:rPr>
              <a:t> )</a:t>
            </a:r>
          </a:p>
          <a:p>
            <a:r>
              <a:rPr lang="en-GB" sz="900" u="none" strike="noStrike" dirty="0">
                <a:solidFill>
                  <a:srgbClr val="00529C"/>
                </a:solidFill>
                <a:effectLst/>
                <a:hlinkClick r:id="rId28"/>
              </a:rPr>
              <a:t>Dr Toste Tanhua  </a:t>
            </a:r>
            <a:r>
              <a:rPr lang="en-GB" sz="900" dirty="0">
                <a:effectLst/>
              </a:rPr>
              <a:t>- Member- ( </a:t>
            </a:r>
            <a:r>
              <a:rPr lang="en-GB" sz="900" u="none" strike="noStrike" dirty="0">
                <a:solidFill>
                  <a:srgbClr val="00529C"/>
                </a:solidFill>
                <a:effectLst/>
                <a:hlinkClick r:id="rId13"/>
              </a:rPr>
              <a:t>Germany</a:t>
            </a:r>
            <a:r>
              <a:rPr lang="en-GB" sz="900" dirty="0">
                <a:effectLst/>
              </a:rPr>
              <a:t> )</a:t>
            </a:r>
          </a:p>
          <a:p>
            <a:r>
              <a:rPr lang="en-GB" sz="900" u="none" strike="noStrike" dirty="0">
                <a:solidFill>
                  <a:srgbClr val="00529C"/>
                </a:solidFill>
                <a:effectLst/>
                <a:hlinkClick r:id="rId29"/>
              </a:rPr>
              <a:t>Dr Tuula Aalto</a:t>
            </a:r>
            <a:r>
              <a:rPr lang="en-GB" sz="900" dirty="0">
                <a:effectLst/>
              </a:rPr>
              <a:t> - Member- ( </a:t>
            </a:r>
            <a:r>
              <a:rPr lang="en-GB" sz="900" u="none" strike="noStrike" dirty="0">
                <a:solidFill>
                  <a:srgbClr val="00529C"/>
                </a:solidFill>
                <a:effectLst/>
                <a:hlinkClick r:id="rId30"/>
              </a:rPr>
              <a:t>Finland</a:t>
            </a:r>
            <a:r>
              <a:rPr lang="en-GB" sz="900" dirty="0">
                <a:effectLst/>
              </a:rPr>
              <a:t> )</a:t>
            </a:r>
          </a:p>
          <a:p>
            <a:r>
              <a:rPr lang="en-GB" sz="900" u="none" strike="noStrike" dirty="0">
                <a:solidFill>
                  <a:srgbClr val="00529C"/>
                </a:solidFill>
                <a:effectLst/>
                <a:hlinkClick r:id="rId31"/>
              </a:rPr>
              <a:t>Dr Vanda </a:t>
            </a:r>
            <a:r>
              <a:rPr lang="en-GB" sz="900" u="none" strike="noStrike" dirty="0" err="1">
                <a:solidFill>
                  <a:srgbClr val="00529C"/>
                </a:solidFill>
                <a:effectLst/>
                <a:hlinkClick r:id="rId31"/>
              </a:rPr>
              <a:t>Grubišić</a:t>
            </a:r>
            <a:r>
              <a:rPr lang="en-GB" sz="900" dirty="0">
                <a:effectLst/>
              </a:rPr>
              <a:t> - Member- ( </a:t>
            </a:r>
            <a:r>
              <a:rPr lang="en-GB" sz="900" u="none" strike="noStrike" dirty="0">
                <a:solidFill>
                  <a:srgbClr val="00529C"/>
                </a:solidFill>
                <a:effectLst/>
                <a:hlinkClick r:id="rId17"/>
              </a:rPr>
              <a:t>United States of America</a:t>
            </a:r>
            <a:r>
              <a:rPr lang="en-GB" sz="900" dirty="0">
                <a:effectLst/>
              </a:rPr>
              <a:t> )</a:t>
            </a:r>
          </a:p>
          <a:p>
            <a:r>
              <a:rPr lang="en-GB" sz="900" u="none" strike="noStrike" dirty="0">
                <a:solidFill>
                  <a:srgbClr val="00529C"/>
                </a:solidFill>
                <a:effectLst/>
                <a:hlinkClick r:id="rId32"/>
              </a:rPr>
              <a:t>Dr Vincent-Henri PEUCH</a:t>
            </a:r>
            <a:r>
              <a:rPr lang="en-GB" sz="900" dirty="0">
                <a:effectLst/>
              </a:rPr>
              <a:t> - Chair/Co-chair- ( </a:t>
            </a:r>
            <a:r>
              <a:rPr lang="en-GB" sz="900" u="none" strike="noStrike" dirty="0">
                <a:solidFill>
                  <a:srgbClr val="00529C"/>
                </a:solidFill>
                <a:effectLst/>
                <a:hlinkClick r:id="rId15"/>
              </a:rPr>
              <a:t>ECMWF</a:t>
            </a:r>
            <a:r>
              <a:rPr lang="en-GB" sz="900" dirty="0">
                <a:effectLst/>
              </a:rPr>
              <a:t> )</a:t>
            </a:r>
          </a:p>
          <a:p>
            <a:r>
              <a:rPr lang="en-GB" sz="900" u="none" strike="noStrike" dirty="0">
                <a:solidFill>
                  <a:srgbClr val="00529C"/>
                </a:solidFill>
                <a:effectLst/>
                <a:hlinkClick r:id="rId33"/>
              </a:rPr>
              <a:t>Dr Ward Nolan SMITH</a:t>
            </a:r>
            <a:r>
              <a:rPr lang="en-GB" sz="900" dirty="0">
                <a:effectLst/>
              </a:rPr>
              <a:t> - Member- ( </a:t>
            </a:r>
            <a:r>
              <a:rPr lang="en-GB" sz="900" u="none" strike="noStrike" dirty="0">
                <a:solidFill>
                  <a:srgbClr val="00529C"/>
                </a:solidFill>
                <a:effectLst/>
                <a:hlinkClick r:id="rId9"/>
              </a:rPr>
              <a:t>Canada</a:t>
            </a:r>
            <a:r>
              <a:rPr lang="en-GB" sz="900" dirty="0">
                <a:effectLst/>
              </a:rPr>
              <a:t> )</a:t>
            </a:r>
          </a:p>
          <a:p>
            <a:r>
              <a:rPr lang="en-GB" sz="900" u="none" strike="noStrike" dirty="0">
                <a:solidFill>
                  <a:srgbClr val="00529C"/>
                </a:solidFill>
                <a:effectLst/>
                <a:hlinkClick r:id="rId34"/>
              </a:rPr>
              <a:t>Dr Xingying ZHANG</a:t>
            </a:r>
            <a:r>
              <a:rPr lang="en-GB" sz="900" dirty="0">
                <a:effectLst/>
              </a:rPr>
              <a:t> - Member- ( </a:t>
            </a:r>
            <a:r>
              <a:rPr lang="en-GB" sz="900" u="none" strike="noStrike" dirty="0">
                <a:solidFill>
                  <a:srgbClr val="00529C"/>
                </a:solidFill>
                <a:effectLst/>
                <a:hlinkClick r:id="rId35"/>
              </a:rPr>
              <a:t>China</a:t>
            </a:r>
            <a:r>
              <a:rPr lang="en-GB" sz="900" dirty="0">
                <a:effectLst/>
              </a:rPr>
              <a:t> )</a:t>
            </a:r>
          </a:p>
          <a:p>
            <a:r>
              <a:rPr lang="en-GB" sz="900" u="none" strike="noStrike" dirty="0">
                <a:solidFill>
                  <a:srgbClr val="00529C"/>
                </a:solidFill>
                <a:effectLst/>
                <a:hlinkClick r:id="rId36"/>
              </a:rPr>
              <a:t>Matthew Tully</a:t>
            </a:r>
            <a:r>
              <a:rPr lang="en-GB" sz="900" dirty="0">
                <a:effectLst/>
              </a:rPr>
              <a:t> - Member- ( </a:t>
            </a:r>
            <a:r>
              <a:rPr lang="en-GB" sz="900" u="none" strike="noStrike" dirty="0">
                <a:solidFill>
                  <a:srgbClr val="00529C"/>
                </a:solidFill>
                <a:effectLst/>
                <a:hlinkClick r:id="rId11"/>
              </a:rPr>
              <a:t>Australia</a:t>
            </a:r>
            <a:r>
              <a:rPr lang="en-GB" sz="900" dirty="0">
                <a:effectLst/>
              </a:rPr>
              <a:t> )</a:t>
            </a:r>
          </a:p>
          <a:p>
            <a:r>
              <a:rPr lang="en-GB" sz="900" u="none" strike="noStrike" dirty="0">
                <a:solidFill>
                  <a:srgbClr val="00529C"/>
                </a:solidFill>
                <a:effectLst/>
                <a:hlinkClick r:id="rId37"/>
              </a:rPr>
              <a:t>Mr Alex Vermeulen</a:t>
            </a:r>
            <a:r>
              <a:rPr lang="en-GB" sz="900" dirty="0">
                <a:effectLst/>
              </a:rPr>
              <a:t> - Member- ( </a:t>
            </a:r>
            <a:r>
              <a:rPr lang="en-GB" sz="900" u="none" strike="noStrike" dirty="0">
                <a:solidFill>
                  <a:srgbClr val="00529C"/>
                </a:solidFill>
                <a:effectLst/>
                <a:hlinkClick r:id="rId38"/>
              </a:rPr>
              <a:t>Sweden</a:t>
            </a:r>
            <a:r>
              <a:rPr lang="en-GB" sz="900" dirty="0">
                <a:effectLst/>
              </a:rPr>
              <a:t> )</a:t>
            </a:r>
          </a:p>
          <a:p>
            <a:r>
              <a:rPr lang="en-GB" sz="900" u="none" strike="noStrike" dirty="0">
                <a:solidFill>
                  <a:srgbClr val="00529C"/>
                </a:solidFill>
                <a:effectLst/>
                <a:hlinkClick r:id="rId39"/>
              </a:rPr>
              <a:t>Mr Dolman, Albertus Johannes (Han)</a:t>
            </a:r>
            <a:r>
              <a:rPr lang="en-GB" sz="900" dirty="0">
                <a:effectLst/>
              </a:rPr>
              <a:t> - Member- ( </a:t>
            </a:r>
            <a:r>
              <a:rPr lang="en-GB" sz="900" u="none" strike="noStrike" dirty="0">
                <a:solidFill>
                  <a:srgbClr val="00529C"/>
                </a:solidFill>
                <a:effectLst/>
                <a:hlinkClick r:id="rId40"/>
              </a:rPr>
              <a:t>Netherlands</a:t>
            </a:r>
            <a:r>
              <a:rPr lang="en-GB" sz="900" dirty="0">
                <a:effectLst/>
              </a:rPr>
              <a:t> )</a:t>
            </a:r>
          </a:p>
          <a:p>
            <a:r>
              <a:rPr lang="en-GB" sz="900" u="none" strike="noStrike" dirty="0">
                <a:solidFill>
                  <a:srgbClr val="00529C"/>
                </a:solidFill>
                <a:effectLst/>
                <a:hlinkClick r:id="rId41"/>
              </a:rPr>
              <a:t>Mr Michel JEAN</a:t>
            </a:r>
            <a:r>
              <a:rPr lang="en-GB" sz="900" dirty="0">
                <a:effectLst/>
              </a:rPr>
              <a:t> - Member- ( </a:t>
            </a:r>
            <a:r>
              <a:rPr lang="en-GB" sz="900" u="none" strike="noStrike" dirty="0">
                <a:solidFill>
                  <a:srgbClr val="00529C"/>
                </a:solidFill>
                <a:effectLst/>
                <a:hlinkClick r:id="rId9"/>
              </a:rPr>
              <a:t>Canada</a:t>
            </a:r>
            <a:r>
              <a:rPr lang="en-GB" sz="900" dirty="0">
                <a:effectLst/>
              </a:rPr>
              <a:t> )</a:t>
            </a:r>
          </a:p>
          <a:p>
            <a:r>
              <a:rPr lang="en-GB" sz="900" u="none" strike="noStrike" dirty="0">
                <a:solidFill>
                  <a:srgbClr val="00529C"/>
                </a:solidFill>
                <a:effectLst/>
                <a:highlight>
                  <a:srgbClr val="FFFF00"/>
                </a:highlight>
                <a:hlinkClick r:id="rId42"/>
              </a:rPr>
              <a:t>Mr Paul Counet</a:t>
            </a:r>
            <a:r>
              <a:rPr lang="en-GB" sz="900" dirty="0">
                <a:effectLst/>
                <a:highlight>
                  <a:srgbClr val="FFFF00"/>
                </a:highlight>
              </a:rPr>
              <a:t> - Member- ( </a:t>
            </a:r>
            <a:r>
              <a:rPr lang="en-GB" sz="900" u="none" strike="noStrike" dirty="0">
                <a:solidFill>
                  <a:srgbClr val="00529C"/>
                </a:solidFill>
                <a:effectLst/>
                <a:highlight>
                  <a:srgbClr val="FFFF00"/>
                </a:highlight>
                <a:hlinkClick r:id="rId24"/>
              </a:rPr>
              <a:t>EUMETSAT</a:t>
            </a:r>
            <a:r>
              <a:rPr lang="en-GB" sz="900" dirty="0">
                <a:effectLst/>
                <a:highlight>
                  <a:srgbClr val="FFFF00"/>
                </a:highlight>
              </a:rPr>
              <a:t> )</a:t>
            </a:r>
          </a:p>
          <a:p>
            <a:r>
              <a:rPr lang="en-GB" sz="900" u="none" strike="noStrike" dirty="0">
                <a:solidFill>
                  <a:srgbClr val="00529C"/>
                </a:solidFill>
                <a:effectLst/>
                <a:hlinkClick r:id="rId43"/>
              </a:rPr>
              <a:t>Mr Xiaochun Zhang</a:t>
            </a:r>
            <a:r>
              <a:rPr lang="en-GB" sz="900" dirty="0">
                <a:effectLst/>
              </a:rPr>
              <a:t> - Member- ( </a:t>
            </a:r>
            <a:r>
              <a:rPr lang="en-GB" sz="900" u="none" strike="noStrike" dirty="0">
                <a:solidFill>
                  <a:srgbClr val="00529C"/>
                </a:solidFill>
                <a:effectLst/>
                <a:hlinkClick r:id="rId35"/>
              </a:rPr>
              <a:t>China</a:t>
            </a:r>
            <a:r>
              <a:rPr lang="en-GB" sz="900" dirty="0">
                <a:effectLst/>
              </a:rPr>
              <a:t> )</a:t>
            </a:r>
          </a:p>
          <a:p>
            <a:r>
              <a:rPr lang="en-GB" sz="900" u="none" strike="noStrike" dirty="0">
                <a:solidFill>
                  <a:srgbClr val="00529C"/>
                </a:solidFill>
                <a:effectLst/>
                <a:highlight>
                  <a:srgbClr val="FFFF00"/>
                </a:highlight>
                <a:hlinkClick r:id="rId44"/>
              </a:rPr>
              <a:t>Mr Yasjka MEIJER</a:t>
            </a:r>
            <a:r>
              <a:rPr lang="en-GB" sz="900" dirty="0">
                <a:effectLst/>
                <a:highlight>
                  <a:srgbClr val="FFFF00"/>
                </a:highlight>
              </a:rPr>
              <a:t> - Member- ( </a:t>
            </a:r>
            <a:r>
              <a:rPr lang="en-GB" sz="900" u="none" strike="noStrike" dirty="0">
                <a:solidFill>
                  <a:srgbClr val="00529C"/>
                </a:solidFill>
                <a:effectLst/>
                <a:highlight>
                  <a:srgbClr val="FFFF00"/>
                </a:highlight>
                <a:hlinkClick r:id="rId45"/>
              </a:rPr>
              <a:t>European Space Agency (ESA)</a:t>
            </a:r>
            <a:r>
              <a:rPr lang="en-GB" sz="900" dirty="0">
                <a:effectLst/>
                <a:highlight>
                  <a:srgbClr val="FFFF00"/>
                </a:highlight>
              </a:rPr>
              <a:t> )</a:t>
            </a:r>
          </a:p>
          <a:p>
            <a:r>
              <a:rPr lang="en-GB" sz="900" u="none" strike="noStrike" dirty="0">
                <a:solidFill>
                  <a:srgbClr val="00529C"/>
                </a:solidFill>
                <a:effectLst/>
                <a:hlinkClick r:id="rId46"/>
              </a:rPr>
              <a:t>Ms Shanna T.L. COMBLEY</a:t>
            </a:r>
            <a:r>
              <a:rPr lang="en-GB" sz="900" dirty="0">
                <a:effectLst/>
              </a:rPr>
              <a:t> - Member- ( </a:t>
            </a:r>
            <a:r>
              <a:rPr lang="en-GB" sz="900" u="none" strike="noStrike" dirty="0">
                <a:solidFill>
                  <a:srgbClr val="00529C"/>
                </a:solidFill>
                <a:effectLst/>
                <a:hlinkClick r:id="rId17"/>
              </a:rPr>
              <a:t>United States of America</a:t>
            </a:r>
            <a:r>
              <a:rPr lang="en-GB" sz="900" dirty="0">
                <a:effectLst/>
              </a:rPr>
              <a:t> )</a:t>
            </a:r>
          </a:p>
          <a:p>
            <a:r>
              <a:rPr lang="en-GB" sz="900" u="none" strike="noStrike" dirty="0">
                <a:solidFill>
                  <a:srgbClr val="00529C"/>
                </a:solidFill>
                <a:effectLst/>
                <a:hlinkClick r:id="rId47"/>
              </a:rPr>
              <a:t>Prof. Alistair James Manning</a:t>
            </a:r>
            <a:r>
              <a:rPr lang="en-GB" sz="900" dirty="0">
                <a:effectLst/>
              </a:rPr>
              <a:t> - Member- ( </a:t>
            </a:r>
            <a:r>
              <a:rPr lang="en-GB" sz="900" u="none" strike="noStrike" dirty="0">
                <a:solidFill>
                  <a:srgbClr val="00529C"/>
                </a:solidFill>
                <a:effectLst/>
                <a:hlinkClick r:id="rId48"/>
              </a:rPr>
              <a:t>United Kingdom of Great Britain and Northern Ireland</a:t>
            </a:r>
            <a:r>
              <a:rPr lang="en-GB" sz="900" dirty="0">
                <a:effectLst/>
              </a:rPr>
              <a:t> )</a:t>
            </a:r>
          </a:p>
          <a:p>
            <a:r>
              <a:rPr lang="en-GB" sz="900" u="none" strike="noStrike" dirty="0">
                <a:solidFill>
                  <a:srgbClr val="00529C"/>
                </a:solidFill>
                <a:effectLst/>
                <a:hlinkClick r:id="rId49"/>
              </a:rPr>
              <a:t>Prof. Greg CARMICHAEL</a:t>
            </a:r>
            <a:r>
              <a:rPr lang="en-GB" sz="900" dirty="0">
                <a:effectLst/>
              </a:rPr>
              <a:t> - Chair/Co-chair- ( </a:t>
            </a:r>
            <a:r>
              <a:rPr lang="en-GB" sz="900" u="none" strike="noStrike" dirty="0">
                <a:solidFill>
                  <a:srgbClr val="00529C"/>
                </a:solidFill>
                <a:effectLst/>
                <a:hlinkClick r:id="rId17"/>
              </a:rPr>
              <a:t>United States of America</a:t>
            </a:r>
            <a:r>
              <a:rPr lang="en-GB" sz="900" dirty="0">
                <a:effectLst/>
              </a:rPr>
              <a:t> )</a:t>
            </a:r>
          </a:p>
          <a:p>
            <a:r>
              <a:rPr lang="en-GB" sz="900" u="none" strike="noStrike" dirty="0">
                <a:solidFill>
                  <a:srgbClr val="00529C"/>
                </a:solidFill>
                <a:effectLst/>
                <a:hlinkClick r:id="rId50"/>
              </a:rPr>
              <a:t>Prof. Manola BRUNET INDIA</a:t>
            </a:r>
            <a:r>
              <a:rPr lang="en-GB" sz="900" dirty="0">
                <a:effectLst/>
              </a:rPr>
              <a:t> - Member- ( </a:t>
            </a:r>
            <a:r>
              <a:rPr lang="en-GB" sz="900" u="none" strike="noStrike" dirty="0">
                <a:solidFill>
                  <a:srgbClr val="00529C"/>
                </a:solidFill>
                <a:effectLst/>
                <a:hlinkClick r:id="rId51"/>
              </a:rPr>
              <a:t>Spain</a:t>
            </a:r>
            <a:r>
              <a:rPr lang="en-GB" sz="900" dirty="0">
                <a:effectLst/>
              </a:rPr>
              <a:t> )</a:t>
            </a:r>
          </a:p>
          <a:p>
            <a:r>
              <a:rPr lang="en-GB" sz="900" u="none" strike="noStrike" dirty="0">
                <a:solidFill>
                  <a:srgbClr val="00529C"/>
                </a:solidFill>
                <a:effectLst/>
                <a:hlinkClick r:id="rId52"/>
              </a:rPr>
              <a:t>Prof. Pierre FRIEDLINGSTEIN</a:t>
            </a:r>
            <a:r>
              <a:rPr lang="en-GB" sz="900" dirty="0">
                <a:effectLst/>
              </a:rPr>
              <a:t> - Member- ( </a:t>
            </a:r>
            <a:r>
              <a:rPr lang="en-GB" sz="900" u="none" strike="noStrike" dirty="0">
                <a:solidFill>
                  <a:srgbClr val="00529C"/>
                </a:solidFill>
                <a:effectLst/>
                <a:hlinkClick r:id="rId48"/>
              </a:rPr>
              <a:t>United Kingdom of Great Britain and Northern Ireland</a:t>
            </a:r>
            <a:r>
              <a:rPr lang="en-GB" sz="900" dirty="0">
                <a:effectLst/>
              </a:rPr>
              <a:t> )</a:t>
            </a:r>
          </a:p>
          <a:p>
            <a:r>
              <a:rPr lang="en-GB" sz="900" u="none" strike="noStrike" dirty="0">
                <a:solidFill>
                  <a:srgbClr val="00529C"/>
                </a:solidFill>
                <a:effectLst/>
                <a:hlinkClick r:id="rId53"/>
              </a:rPr>
              <a:t>Prof. Thelma KRUG</a:t>
            </a:r>
            <a:r>
              <a:rPr lang="en-GB" sz="900" dirty="0">
                <a:effectLst/>
              </a:rPr>
              <a:t> - Member- ( </a:t>
            </a:r>
            <a:r>
              <a:rPr lang="en-GB" sz="900" u="none" strike="noStrike" dirty="0">
                <a:solidFill>
                  <a:srgbClr val="00529C"/>
                </a:solidFill>
                <a:effectLst/>
                <a:hlinkClick r:id="rId54"/>
              </a:rPr>
              <a:t>Global Climate Observing System (GCOS)</a:t>
            </a:r>
            <a:r>
              <a:rPr lang="en-GB" sz="900" dirty="0">
                <a:effectLst/>
              </a:rPr>
              <a:t> )</a:t>
            </a:r>
          </a:p>
          <a:p>
            <a:r>
              <a:rPr lang="en-GB" sz="900" u="none" strike="noStrike" dirty="0" err="1">
                <a:solidFill>
                  <a:srgbClr val="00529C"/>
                </a:solidFill>
                <a:effectLst/>
                <a:hlinkClick r:id="rId55"/>
              </a:rPr>
              <a:t>Yousuke</a:t>
            </a:r>
            <a:r>
              <a:rPr lang="en-GB" sz="900" u="none" strike="noStrike" dirty="0">
                <a:solidFill>
                  <a:srgbClr val="00529C"/>
                </a:solidFill>
                <a:effectLst/>
                <a:hlinkClick r:id="rId55"/>
              </a:rPr>
              <a:t> </a:t>
            </a:r>
            <a:r>
              <a:rPr lang="en-GB" sz="900" u="none" strike="noStrike" dirty="0" err="1">
                <a:solidFill>
                  <a:srgbClr val="00529C"/>
                </a:solidFill>
                <a:effectLst/>
                <a:hlinkClick r:id="rId55"/>
              </a:rPr>
              <a:t>Sawa</a:t>
            </a:r>
            <a:r>
              <a:rPr lang="en-GB" sz="900" dirty="0">
                <a:effectLst/>
              </a:rPr>
              <a:t> - Member- ( </a:t>
            </a:r>
            <a:r>
              <a:rPr lang="en-GB" sz="900" u="none" strike="noStrike" dirty="0">
                <a:solidFill>
                  <a:srgbClr val="00529C"/>
                </a:solidFill>
                <a:effectLst/>
                <a:hlinkClick r:id="rId56"/>
              </a:rPr>
              <a:t>Japan</a:t>
            </a:r>
            <a:r>
              <a:rPr lang="en-GB" sz="900" dirty="0">
                <a:effectLst/>
              </a:rPr>
              <a:t> )</a:t>
            </a:r>
          </a:p>
        </p:txBody>
      </p:sp>
    </p:spTree>
    <p:extLst>
      <p:ext uri="{BB962C8B-B14F-4D97-AF65-F5344CB8AC3E}">
        <p14:creationId xmlns:p14="http://schemas.microsoft.com/office/powerpoint/2010/main" val="151867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EA28B-339C-72E2-024A-193EBA3D8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47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FR" sz="6000" b="1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Thank you.</a:t>
            </a:r>
            <a:r>
              <a:rPr lang="it-IT" sz="6000" b="1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GB" sz="5300" dirty="0">
                <a:solidFill>
                  <a:schemeClr val="tx1"/>
                </a:solidFill>
                <a:effectLst/>
                <a:latin typeface=".Apple Color Emoji UI"/>
              </a:rPr>
              <a:t>🌻</a:t>
            </a:r>
            <a:br>
              <a:rPr lang="en-GB" sz="2800" dirty="0">
                <a:solidFill>
                  <a:schemeClr val="tx1"/>
                </a:solidFill>
                <a:effectLst/>
                <a:latin typeface=".Apple Color Emoji UI"/>
              </a:rPr>
            </a:br>
            <a:endParaRPr lang="en-FR" sz="6000" b="1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A72FBD4-668B-EB1A-B593-B2BE34336172}"/>
              </a:ext>
            </a:extLst>
          </p:cNvPr>
          <p:cNvSpPr txBox="1"/>
          <p:nvPr/>
        </p:nvSpPr>
        <p:spPr>
          <a:xfrm>
            <a:off x="3824879" y="5950894"/>
            <a:ext cx="4542242" cy="523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rtl="0">
              <a:lnSpc>
                <a:spcPct val="150000"/>
              </a:lnSpc>
            </a:pPr>
            <a:r>
              <a:rPr lang="en-US" sz="3200" b="0" i="0" u="none" strike="noStrike" baseline="300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wmo.int</a:t>
            </a:r>
          </a:p>
        </p:txBody>
      </p:sp>
      <p:pic>
        <p:nvPicPr>
          <p:cNvPr id="3" name="Picture 2" descr="Two globes with continents and continents&#10;&#10;Description automatically generated">
            <a:extLst>
              <a:ext uri="{FF2B5EF4-FFF2-40B4-BE49-F238E27FC236}">
                <a16:creationId xmlns:a16="http://schemas.microsoft.com/office/drawing/2014/main" id="{7182BA12-00A6-928B-21C2-EFD143A4A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361" y="1363683"/>
            <a:ext cx="3237277" cy="9459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67DDE9-123E-975B-517A-5A3DA2E6399F}"/>
              </a:ext>
            </a:extLst>
          </p:cNvPr>
          <p:cNvSpPr txBox="1"/>
          <p:nvPr/>
        </p:nvSpPr>
        <p:spPr>
          <a:xfrm>
            <a:off x="7309155" y="4213069"/>
            <a:ext cx="613185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1" dirty="0">
                <a:solidFill>
                  <a:schemeClr val="tx1"/>
                </a:solidFill>
              </a:rPr>
              <a:t>CLIMATE ACTION NEEDS</a:t>
            </a:r>
            <a:br>
              <a:rPr lang="en-GB" b="1" i="1" dirty="0">
                <a:solidFill>
                  <a:schemeClr val="tx1"/>
                </a:solidFill>
              </a:rPr>
            </a:br>
            <a:br>
              <a:rPr lang="en-GB" b="1" i="1" dirty="0">
                <a:solidFill>
                  <a:schemeClr val="tx1"/>
                </a:solidFill>
              </a:rPr>
            </a:br>
            <a:r>
              <a:rPr lang="en-GB" b="1" i="1" dirty="0">
                <a:solidFill>
                  <a:schemeClr val="tx1"/>
                </a:solidFill>
              </a:rPr>
              <a:t>SCIENCE DRIVEN – CONSENSUS BASED </a:t>
            </a:r>
            <a:br>
              <a:rPr lang="en-GB" b="1" i="1" dirty="0">
                <a:solidFill>
                  <a:schemeClr val="tx1"/>
                </a:solidFill>
              </a:rPr>
            </a:br>
            <a:br>
              <a:rPr lang="en-GB" b="1" i="1" dirty="0">
                <a:solidFill>
                  <a:schemeClr val="tx1"/>
                </a:solidFill>
              </a:rPr>
            </a:br>
            <a:r>
              <a:rPr lang="en-GB" b="1" i="1" dirty="0">
                <a:solidFill>
                  <a:schemeClr val="tx1"/>
                </a:solidFill>
              </a:rPr>
              <a:t>CLIMATE DATA – INFORMATION  - KNOWLEDGE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899596-75F6-AAEB-60D6-912A7109CA22}"/>
              </a:ext>
            </a:extLst>
          </p:cNvPr>
          <p:cNvSpPr txBox="1"/>
          <p:nvPr/>
        </p:nvSpPr>
        <p:spPr>
          <a:xfrm>
            <a:off x="3930869" y="4691184"/>
            <a:ext cx="266571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Take Home 🏠 message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DA9FE047-6396-7943-FE51-347A1B51E493}"/>
              </a:ext>
            </a:extLst>
          </p:cNvPr>
          <p:cNvSpPr/>
          <p:nvPr/>
        </p:nvSpPr>
        <p:spPr>
          <a:xfrm>
            <a:off x="6407397" y="4244599"/>
            <a:ext cx="750145" cy="1325563"/>
          </a:xfrm>
          <a:prstGeom prst="lef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86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n 33">
            <a:extLst>
              <a:ext uri="{FF2B5EF4-FFF2-40B4-BE49-F238E27FC236}">
                <a16:creationId xmlns:a16="http://schemas.microsoft.com/office/drawing/2014/main" id="{CE729A38-0BE2-4689-0A55-5B98C7D3C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047" y="3719110"/>
            <a:ext cx="1077331" cy="724067"/>
          </a:xfrm>
          <a:prstGeom prst="rect">
            <a:avLst/>
          </a:prstGeom>
        </p:spPr>
      </p:pic>
      <p:pic>
        <p:nvPicPr>
          <p:cNvPr id="1026" name="Picture 2" descr="Diagram&#10;&#10;Description automatically generated">
            <a:extLst>
              <a:ext uri="{FF2B5EF4-FFF2-40B4-BE49-F238E27FC236}">
                <a16:creationId xmlns:a16="http://schemas.microsoft.com/office/drawing/2014/main" id="{039314D9-4A9A-7F8C-DC14-0C86056E8F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9" b="19255"/>
          <a:stretch/>
        </p:blipFill>
        <p:spPr bwMode="auto">
          <a:xfrm>
            <a:off x="-1504" y="1038627"/>
            <a:ext cx="12191980" cy="513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18E9F04B-1424-D30C-B6C7-DE1F6259D3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644" y="1245304"/>
            <a:ext cx="1589420" cy="964356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08E935D0-7459-0566-CC58-167CBBBD66BA}"/>
              </a:ext>
            </a:extLst>
          </p:cNvPr>
          <p:cNvGrpSpPr/>
          <p:nvPr/>
        </p:nvGrpSpPr>
        <p:grpSpPr>
          <a:xfrm>
            <a:off x="440068" y="2471266"/>
            <a:ext cx="6223686" cy="3943821"/>
            <a:chOff x="955901" y="1371601"/>
            <a:chExt cx="7462853" cy="4663018"/>
          </a:xfrm>
          <a:solidFill>
            <a:schemeClr val="accent5">
              <a:lumMod val="20000"/>
              <a:lumOff val="80000"/>
            </a:schemeClr>
          </a:solidFill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1E4EB6F8-EA3E-72CF-4DDD-94C912331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04636" y="1371601"/>
              <a:ext cx="1522879" cy="681509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A72ED5D9-706C-B928-7F66-C2B6524E4F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901" y="2053110"/>
              <a:ext cx="7462853" cy="3433289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2D9A41A-5D99-E7AB-98BB-604956E19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35318" y="1371601"/>
              <a:ext cx="2046212" cy="694795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D93C31B8-1406-8F3A-065A-32B1B7838E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224" t="5938" b="25214"/>
            <a:stretch/>
          </p:blipFill>
          <p:spPr>
            <a:xfrm>
              <a:off x="6094486" y="5194138"/>
              <a:ext cx="1002947" cy="840481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5104DD23-A31C-4A0D-8047-3B360F7E7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05302" y="5292629"/>
              <a:ext cx="1940677" cy="563143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7D7FF39-56D7-8B96-81D1-B62F69E0846A}"/>
              </a:ext>
            </a:extLst>
          </p:cNvPr>
          <p:cNvSpPr txBox="1"/>
          <p:nvPr/>
        </p:nvSpPr>
        <p:spPr>
          <a:xfrm>
            <a:off x="285345" y="1179166"/>
            <a:ext cx="6767765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/>
              <a:t>The EW4All Flagship </a:t>
            </a:r>
            <a:r>
              <a:rPr lang="en-US" sz="2000" dirty="0"/>
              <a:t>will ensure every person on Earth is protected by lifesaving early warning systems by 2027</a:t>
            </a:r>
            <a:endParaRPr lang="es-AR" sz="2000" dirty="0"/>
          </a:p>
        </p:txBody>
      </p:sp>
      <p:sp>
        <p:nvSpPr>
          <p:cNvPr id="21" name="Flecha: hacia abajo 20">
            <a:extLst>
              <a:ext uri="{FF2B5EF4-FFF2-40B4-BE49-F238E27FC236}">
                <a16:creationId xmlns:a16="http://schemas.microsoft.com/office/drawing/2014/main" id="{7140046F-C17D-2F72-0239-1DCEB375B43A}"/>
              </a:ext>
            </a:extLst>
          </p:cNvPr>
          <p:cNvSpPr/>
          <p:nvPr/>
        </p:nvSpPr>
        <p:spPr>
          <a:xfrm>
            <a:off x="3367245" y="2396674"/>
            <a:ext cx="372862" cy="545862"/>
          </a:xfrm>
          <a:prstGeom prst="downArrow">
            <a:avLst>
              <a:gd name="adj1" fmla="val 30952"/>
              <a:gd name="adj2" fmla="val 6904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299B415-A944-6119-FC39-DB11117A038A}"/>
              </a:ext>
            </a:extLst>
          </p:cNvPr>
          <p:cNvSpPr txBox="1"/>
          <p:nvPr/>
        </p:nvSpPr>
        <p:spPr>
          <a:xfrm>
            <a:off x="3142055" y="1957226"/>
            <a:ext cx="892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How?</a:t>
            </a:r>
            <a:endParaRPr lang="es-AR" b="1" i="1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6E14C5E6-78B4-61F2-F910-CC1C1507F24C}"/>
              </a:ext>
            </a:extLst>
          </p:cNvPr>
          <p:cNvSpPr txBox="1"/>
          <p:nvPr/>
        </p:nvSpPr>
        <p:spPr>
          <a:xfrm>
            <a:off x="10082526" y="1158166"/>
            <a:ext cx="207838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0F17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delivery of Early Warnings for All requires scale up and coordinated investments and action across the four essential pillars of end to end, people-</a:t>
            </a:r>
            <a:r>
              <a:rPr lang="en-US" sz="1400" b="0" i="0" dirty="0" err="1">
                <a:solidFill>
                  <a:srgbClr val="0F17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centred</a:t>
            </a:r>
            <a:r>
              <a:rPr lang="en-US" sz="1400" b="0" i="0" dirty="0">
                <a:solidFill>
                  <a:srgbClr val="0F17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Multi-Hazard Early Warning Systems</a:t>
            </a:r>
            <a:endParaRPr lang="es-A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Gráfico 29" descr="Flechas de cheurón con relleno sólido">
            <a:extLst>
              <a:ext uri="{FF2B5EF4-FFF2-40B4-BE49-F238E27FC236}">
                <a16:creationId xmlns:a16="http://schemas.microsoft.com/office/drawing/2014/main" id="{7A934F45-66EA-4679-0900-83F75490B7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16479" y="3717464"/>
            <a:ext cx="673263" cy="673263"/>
          </a:xfrm>
          <a:prstGeom prst="rect">
            <a:avLst/>
          </a:prstGeom>
        </p:spPr>
      </p:pic>
      <p:sp>
        <p:nvSpPr>
          <p:cNvPr id="31" name="Arco 30">
            <a:extLst>
              <a:ext uri="{FF2B5EF4-FFF2-40B4-BE49-F238E27FC236}">
                <a16:creationId xmlns:a16="http://schemas.microsoft.com/office/drawing/2014/main" id="{CF1C2D97-BFE3-8799-59BE-45885762274F}"/>
              </a:ext>
            </a:extLst>
          </p:cNvPr>
          <p:cNvSpPr/>
          <p:nvPr/>
        </p:nvSpPr>
        <p:spPr>
          <a:xfrm flipH="1">
            <a:off x="9522163" y="891726"/>
            <a:ext cx="4259336" cy="3750023"/>
          </a:xfrm>
          <a:prstGeom prst="arc">
            <a:avLst>
              <a:gd name="adj1" fmla="val 15214793"/>
              <a:gd name="adj2" fmla="val 632901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7" name="Imagen 16">
            <a:hlinkClick r:id="rId13"/>
            <a:extLst>
              <a:ext uri="{FF2B5EF4-FFF2-40B4-BE49-F238E27FC236}">
                <a16:creationId xmlns:a16="http://schemas.microsoft.com/office/drawing/2014/main" id="{5C969B72-135C-128E-514F-FF68A4A71B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48445" y="4313026"/>
            <a:ext cx="1471443" cy="2102061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3658E63B-D38E-A60C-A2B9-54F853D83F32}"/>
              </a:ext>
            </a:extLst>
          </p:cNvPr>
          <p:cNvSpPr txBox="1"/>
          <p:nvPr/>
        </p:nvSpPr>
        <p:spPr>
          <a:xfrm>
            <a:off x="7451073" y="2862122"/>
            <a:ext cx="2368563" cy="34778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en-US" sz="1100" b="1" i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Pillar 2 </a:t>
            </a:r>
            <a:r>
              <a:rPr lang="en-US" sz="1100" b="0" i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 focused on delivering 5 outcomes:</a:t>
            </a:r>
          </a:p>
          <a:p>
            <a:pPr algn="l"/>
            <a:endParaRPr lang="en-US" sz="1100" b="0" i="0"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100" b="1" i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Increased availability of quality observation data </a:t>
            </a:r>
            <a:r>
              <a:rPr lang="en-US" sz="1100" b="0" i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assess and monitor priority hazards.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100" b="1" i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Enhanced data exchange and access for forecasting and warning systems</a:t>
            </a:r>
            <a:r>
              <a:rPr lang="en-US" sz="1100" b="0" i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100" b="1" i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Increased capabilities to forecast </a:t>
            </a:r>
            <a:r>
              <a:rPr lang="en-US" sz="1100" b="0" i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 priority hydrometeorological hazards.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100" b="1" i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Impact-based forecasts and warnings are produced </a:t>
            </a:r>
            <a:r>
              <a:rPr lang="en-US" sz="1100" b="0" i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 all priority hazards.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100" b="1" i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Strengthened relevant policy, institutional mechanisms</a:t>
            </a:r>
            <a:r>
              <a:rPr lang="en-US" sz="1100" b="0" i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and stakeholder engagement processes in place to support MHEWSs</a:t>
            </a:r>
          </a:p>
        </p:txBody>
      </p:sp>
      <p:pic>
        <p:nvPicPr>
          <p:cNvPr id="32" name="Content Placeholder 3" descr="A logo with red circles&#10;&#10;Description automatically generated">
            <a:extLst>
              <a:ext uri="{FF2B5EF4-FFF2-40B4-BE49-F238E27FC236}">
                <a16:creationId xmlns:a16="http://schemas.microsoft.com/office/drawing/2014/main" id="{684087F3-9151-9A33-D7D0-36DC2936D3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241" y="2281551"/>
            <a:ext cx="1116609" cy="484479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32A7E24E-C755-B827-0CC7-E3895AC481A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73215" y="2326558"/>
            <a:ext cx="1223650" cy="463673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73DC1729-5E2F-4382-E3BC-FDA9D3BA81A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96722" y="2285060"/>
            <a:ext cx="745125" cy="477459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806CDF6D-F6F5-124A-6FEE-320B61CBDD4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57718" y="3722303"/>
            <a:ext cx="670247" cy="6464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C0DA34-BE1A-BD2B-C9E2-DC9C035F1F0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79865" y="129900"/>
            <a:ext cx="813489" cy="81348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E416C58-8FE8-0D7F-9EE8-5A0A3B51A8CD}"/>
              </a:ext>
            </a:extLst>
          </p:cNvPr>
          <p:cNvSpPr txBox="1">
            <a:spLocks/>
          </p:cNvSpPr>
          <p:nvPr/>
        </p:nvSpPr>
        <p:spPr>
          <a:xfrm>
            <a:off x="204310" y="318449"/>
            <a:ext cx="10515600" cy="5724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lt1"/>
                </a:solidFill>
                <a:latin typeface="Montserrat"/>
              </a:rPr>
              <a:t>EW4All –the Early Warning for All Flagship in a</a:t>
            </a:r>
          </a:p>
        </p:txBody>
      </p:sp>
    </p:spTree>
    <p:extLst>
      <p:ext uri="{BB962C8B-B14F-4D97-AF65-F5344CB8AC3E}">
        <p14:creationId xmlns:p14="http://schemas.microsoft.com/office/powerpoint/2010/main" val="235168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4" grpId="0"/>
      <p:bldP spid="31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0B13FD-4EE4-7FA2-273B-E44741E297C2}"/>
              </a:ext>
            </a:extLst>
          </p:cNvPr>
          <p:cNvSpPr/>
          <p:nvPr/>
        </p:nvSpPr>
        <p:spPr>
          <a:xfrm>
            <a:off x="400464" y="147203"/>
            <a:ext cx="11791536" cy="781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chemeClr val="lt1"/>
                </a:solidFill>
                <a:latin typeface="Montserrat"/>
                <a:ea typeface="+mj-ea"/>
                <a:cs typeface="+mj-cs"/>
              </a:rPr>
              <a:t>G3W – the Global Greenhouse Gas Watch Flagship in 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999CD9-6F81-27FA-81CC-77E2E2716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855" y="1726799"/>
            <a:ext cx="6186937" cy="3673107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F65240-A7D6-AC76-1D43-2BA5A12F4CF7}"/>
              </a:ext>
            </a:extLst>
          </p:cNvPr>
          <p:cNvSpPr/>
          <p:nvPr/>
        </p:nvSpPr>
        <p:spPr>
          <a:xfrm>
            <a:off x="264266" y="1825574"/>
            <a:ext cx="5715001" cy="43843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</a:rPr>
              <a:t> G3W Master-Plan</a:t>
            </a:r>
            <a:endParaRPr lang="en-GB" dirty="0">
              <a:cs typeface="Arial"/>
            </a:endParaRPr>
          </a:p>
          <a:p>
            <a:pPr marL="228600" lvl="1"/>
            <a:r>
              <a:rPr lang="en-GB" sz="1700" b="1" dirty="0"/>
              <a:t>G3W-IPP</a:t>
            </a:r>
            <a:r>
              <a:rPr lang="en-GB" sz="1700" dirty="0"/>
              <a:t> Implementation &amp; Pre-</a:t>
            </a:r>
            <a:r>
              <a:rPr lang="en-GB" sz="1700" dirty="0" err="1"/>
              <a:t>Oper</a:t>
            </a:r>
            <a:r>
              <a:rPr lang="en-GB" sz="1700" dirty="0"/>
              <a:t> Phase </a:t>
            </a:r>
            <a:r>
              <a:rPr lang="en-GB" sz="1700" b="1" dirty="0"/>
              <a:t>2024-27</a:t>
            </a:r>
            <a:endParaRPr lang="en-GB" sz="1700" b="1" dirty="0">
              <a:cs typeface="Arial"/>
            </a:endParaRPr>
          </a:p>
          <a:p>
            <a:pPr marL="228600" lvl="1"/>
            <a:r>
              <a:rPr lang="en-GB" sz="1700" b="1" dirty="0"/>
              <a:t>G3W-IOP</a:t>
            </a:r>
            <a:r>
              <a:rPr lang="en-GB" sz="1700" dirty="0"/>
              <a:t> Initial Operational Phase </a:t>
            </a:r>
            <a:r>
              <a:rPr lang="en-GB" sz="1700" b="1" dirty="0"/>
              <a:t>2028-31 (GST-2)</a:t>
            </a:r>
            <a:endParaRPr lang="en-GB" sz="1700" b="1" dirty="0">
              <a:cs typeface="Arial"/>
            </a:endParaRPr>
          </a:p>
          <a:p>
            <a:pPr marL="228600" lvl="1"/>
            <a:r>
              <a:rPr lang="en-GB" sz="1700" b="1" dirty="0"/>
              <a:t>G3W-EOP</a:t>
            </a:r>
            <a:r>
              <a:rPr lang="en-GB" sz="1700" dirty="0"/>
              <a:t> Enhanced Operational Phases </a:t>
            </a:r>
            <a:r>
              <a:rPr lang="en-GB" sz="1700" b="1" dirty="0"/>
              <a:t>2032-50</a:t>
            </a:r>
            <a:endParaRPr lang="en-GB" sz="1700" b="1" dirty="0">
              <a:cs typeface="Arial"/>
            </a:endParaRPr>
          </a:p>
          <a:p>
            <a:pPr lvl="1"/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</a:rPr>
              <a:t> G3W Financial Sustainability</a:t>
            </a:r>
            <a:endParaRPr lang="en-GB" dirty="0">
              <a:cs typeface="Arial"/>
            </a:endParaRPr>
          </a:p>
          <a:p>
            <a:pPr marL="228600" lvl="1"/>
            <a:r>
              <a:rPr lang="en-GB" sz="1700" b="1" dirty="0"/>
              <a:t>WMO-RMS </a:t>
            </a:r>
            <a:r>
              <a:rPr lang="en-GB" sz="1700" dirty="0"/>
              <a:t>the Resources Mobilisation Strategy for </a:t>
            </a:r>
            <a:r>
              <a:rPr lang="en-GB" sz="1700" b="1" dirty="0"/>
              <a:t>G3W</a:t>
            </a:r>
          </a:p>
          <a:p>
            <a:pPr marL="228600" lvl="1"/>
            <a:r>
              <a:rPr lang="en-GB" sz="1700" b="1" dirty="0">
                <a:cs typeface="Arial"/>
              </a:rPr>
              <a:t>1 B$ : 70% Observations, 29% Integration, 1% Coordination</a:t>
            </a:r>
          </a:p>
          <a:p>
            <a:pPr lvl="1"/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 </a:t>
            </a:r>
            <a:r>
              <a:rPr lang="en-GB" b="1" dirty="0">
                <a:solidFill>
                  <a:srgbClr val="FF0000"/>
                </a:solidFill>
              </a:rPr>
              <a:t>G3W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</a:rPr>
              <a:t>Working Structure</a:t>
            </a:r>
            <a:r>
              <a:rPr lang="en-GB" i="1" dirty="0">
                <a:solidFill>
                  <a:srgbClr val="000000"/>
                </a:solidFill>
              </a:rPr>
              <a:t> </a:t>
            </a:r>
            <a:endParaRPr lang="en-GB" dirty="0">
              <a:solidFill>
                <a:srgbClr val="000000"/>
              </a:solidFill>
            </a:endParaRPr>
          </a:p>
          <a:p>
            <a:pPr marL="228600" lvl="1">
              <a:buFont typeface="Arial" panose="020B0604020202020204" pitchFamily="34" charset="0"/>
              <a:buChar char="•"/>
            </a:pPr>
            <a:r>
              <a:rPr lang="en-GB" sz="1700" b="1" dirty="0">
                <a:solidFill>
                  <a:srgbClr val="000000"/>
                </a:solidFill>
              </a:rPr>
              <a:t>INFCOM-SC-ET</a:t>
            </a:r>
            <a:r>
              <a:rPr lang="en-GB" sz="1700" dirty="0">
                <a:solidFill>
                  <a:srgbClr val="000000"/>
                </a:solidFill>
              </a:rPr>
              <a:t> Expert Teams</a:t>
            </a:r>
            <a:endParaRPr lang="en-GB" sz="1700" dirty="0">
              <a:solidFill>
                <a:srgbClr val="000000"/>
              </a:solidFill>
              <a:cs typeface="Arial"/>
            </a:endParaRPr>
          </a:p>
          <a:p>
            <a:pPr marL="228600" lvl="1">
              <a:buFont typeface="Arial" panose="020B0604020202020204" pitchFamily="34" charset="0"/>
              <a:buChar char="•"/>
            </a:pPr>
            <a:r>
              <a:rPr lang="en-GB" sz="1700" b="1" dirty="0">
                <a:solidFill>
                  <a:srgbClr val="000000"/>
                </a:solidFill>
              </a:rPr>
              <a:t>INFCOM-AG</a:t>
            </a:r>
            <a:r>
              <a:rPr lang="en-GB" sz="1700" dirty="0">
                <a:solidFill>
                  <a:srgbClr val="000000"/>
                </a:solidFill>
              </a:rPr>
              <a:t> from the </a:t>
            </a:r>
            <a:r>
              <a:rPr lang="en-GB" sz="1700" b="1" dirty="0">
                <a:solidFill>
                  <a:srgbClr val="000000"/>
                </a:solidFill>
              </a:rPr>
              <a:t>WMO-G3W-SG</a:t>
            </a:r>
            <a:endParaRPr lang="en-GB" sz="1700" b="1" dirty="0">
              <a:solidFill>
                <a:srgbClr val="000000"/>
              </a:solidFill>
              <a:cs typeface="Arial"/>
            </a:endParaRPr>
          </a:p>
          <a:p>
            <a:pPr marL="228600" lvl="1">
              <a:buFont typeface="Arial" panose="020B0604020202020204" pitchFamily="34" charset="0"/>
              <a:buChar char="•"/>
            </a:pPr>
            <a:r>
              <a:rPr lang="en-GB" sz="1700" b="1" dirty="0">
                <a:solidFill>
                  <a:srgbClr val="000000"/>
                </a:solidFill>
              </a:rPr>
              <a:t>WIGOS / WIPPS / WIS synergy</a:t>
            </a:r>
            <a:endParaRPr lang="en-GB" sz="1700" b="1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23015D-F0DD-BA2E-1BED-4A570E5EC384}"/>
              </a:ext>
            </a:extLst>
          </p:cNvPr>
          <p:cNvSpPr txBox="1"/>
          <p:nvPr/>
        </p:nvSpPr>
        <p:spPr>
          <a:xfrm>
            <a:off x="9292855" y="5650555"/>
            <a:ext cx="275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hlinkClick r:id="rId3"/>
              </a:rPr>
              <a:t>Byrne et al. 2022 ESSD</a:t>
            </a:r>
            <a:endParaRPr lang="en-US" i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67E18B-F6E1-BB52-0F31-FA77CCF4513F}"/>
              </a:ext>
            </a:extLst>
          </p:cNvPr>
          <p:cNvSpPr txBox="1"/>
          <p:nvPr/>
        </p:nvSpPr>
        <p:spPr>
          <a:xfrm>
            <a:off x="5152768" y="5979070"/>
            <a:ext cx="62266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G3W – Global Greenhouse Gas Watch</a:t>
            </a:r>
            <a:endParaRPr lang="en-GB" sz="2400" b="1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F37217-EA9A-FD7B-41B1-5C753878A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6111" y="53506"/>
            <a:ext cx="813489" cy="8134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F08A67-77B2-AA42-C75E-737B3809575D}"/>
              </a:ext>
            </a:extLst>
          </p:cNvPr>
          <p:cNvSpPr/>
          <p:nvPr/>
        </p:nvSpPr>
        <p:spPr>
          <a:xfrm>
            <a:off x="0" y="1022779"/>
            <a:ext cx="12192000" cy="4854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114300" defTabSz="914400">
              <a:spcAft>
                <a:spcPts val="600"/>
              </a:spcAft>
            </a:pPr>
            <a:r>
              <a:rPr lang="en-US" sz="2000" b="1"/>
              <a:t>The G3W </a:t>
            </a:r>
            <a:r>
              <a:rPr lang="fr-FR" sz="2000" b="1"/>
              <a:t>Flagship </a:t>
            </a:r>
            <a:r>
              <a:rPr lang="fr-FR" sz="2000" err="1"/>
              <a:t>responds</a:t>
            </a:r>
            <a:r>
              <a:rPr lang="fr-FR" sz="2000"/>
              <a:t> to UN </a:t>
            </a:r>
            <a:r>
              <a:rPr lang="fr-FR" sz="2000" err="1"/>
              <a:t>sustainability’s</a:t>
            </a:r>
            <a:r>
              <a:rPr lang="fr-FR" sz="2000"/>
              <a:t> call, via </a:t>
            </a:r>
            <a:r>
              <a:rPr lang="fr-FR" sz="2000" b="1" err="1"/>
              <a:t>Climate</a:t>
            </a:r>
            <a:r>
              <a:rPr lang="fr-FR" sz="2000" b="1"/>
              <a:t> Action </a:t>
            </a:r>
            <a:r>
              <a:rPr lang="fr-FR" sz="2000"/>
              <a:t>(mitigation) for </a:t>
            </a:r>
            <a:r>
              <a:rPr lang="fr-FR" sz="2000" b="1" err="1"/>
              <a:t>Climate</a:t>
            </a:r>
            <a:r>
              <a:rPr lang="fr-FR" sz="2000" b="1"/>
              <a:t> </a:t>
            </a:r>
            <a:r>
              <a:rPr lang="fr-FR" sz="2000" b="1" err="1"/>
              <a:t>Neutrality</a:t>
            </a:r>
            <a:r>
              <a:rPr lang="fr-FR" sz="2000" b="1"/>
              <a:t> Goal</a:t>
            </a:r>
            <a:endParaRPr lang="en-US" sz="2000" b="1"/>
          </a:p>
        </p:txBody>
      </p:sp>
      <p:pic>
        <p:nvPicPr>
          <p:cNvPr id="4" name="Picture 3" descr="Two globes with continents and continents&#10;&#10;Description automatically generated">
            <a:extLst>
              <a:ext uri="{FF2B5EF4-FFF2-40B4-BE49-F238E27FC236}">
                <a16:creationId xmlns:a16="http://schemas.microsoft.com/office/drawing/2014/main" id="{BBF86821-700C-4C84-50CF-B6F2CF69C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59" y="5756938"/>
            <a:ext cx="1987125" cy="58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1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5BB9E-B1C0-242C-BDE6-2490A793D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74" y="341033"/>
            <a:ext cx="8262025" cy="192226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chemeClr val="lt1"/>
                </a:solidFill>
                <a:latin typeface="Montserrat"/>
                <a:ea typeface="+mj-ea"/>
                <a:cs typeface="+mj-cs"/>
              </a:rPr>
              <a:t>The “What, How &amp; Why” for the G3W Flagship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00DF6-E83C-B578-AE38-EEF44E15C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31" y="2121540"/>
            <a:ext cx="5981278" cy="36905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What</a:t>
            </a:r>
            <a:r>
              <a:rPr lang="en-US" sz="1400" dirty="0"/>
              <a:t>: The Global Greenhouse Gas Watch - </a:t>
            </a:r>
            <a:r>
              <a:rPr lang="en-US" sz="1400" b="1" dirty="0"/>
              <a:t>G3W fills critical information </a:t>
            </a:r>
            <a:br>
              <a:rPr lang="en-US" sz="1400" b="1" dirty="0"/>
            </a:br>
            <a:r>
              <a:rPr lang="en-US" sz="1400" b="1" dirty="0"/>
              <a:t>gaps</a:t>
            </a:r>
            <a:r>
              <a:rPr lang="en-US" sz="1400" dirty="0"/>
              <a:t> on greenhouse gases (GHGs), via an integrated </a:t>
            </a:r>
            <a:r>
              <a:rPr lang="en-US" sz="1400" b="1" dirty="0"/>
              <a:t>operational framework </a:t>
            </a:r>
            <a:r>
              <a:rPr lang="en-US" sz="1400" dirty="0"/>
              <a:t>that optimally combine </a:t>
            </a:r>
            <a:r>
              <a:rPr lang="en-US" sz="1400" b="1" dirty="0"/>
              <a:t>Earth Observations</a:t>
            </a:r>
            <a:r>
              <a:rPr lang="en-US" sz="1400" dirty="0"/>
              <a:t> with </a:t>
            </a:r>
            <a:r>
              <a:rPr lang="en-US" sz="1400" b="1" dirty="0"/>
              <a:t>Earth System Models </a:t>
            </a:r>
            <a:br>
              <a:rPr lang="en-US" sz="1400" b="1" dirty="0"/>
            </a:br>
            <a:r>
              <a:rPr lang="en-US" sz="1400" dirty="0"/>
              <a:t>using </a:t>
            </a:r>
            <a:r>
              <a:rPr lang="en-US" sz="1400" b="1" dirty="0"/>
              <a:t>Data Assimilation </a:t>
            </a:r>
            <a:r>
              <a:rPr lang="en-US" sz="1400" dirty="0"/>
              <a:t>&amp; </a:t>
            </a:r>
            <a:r>
              <a:rPr lang="en-US" sz="1400" b="1" dirty="0">
                <a:solidFill>
                  <a:srgbClr val="0070C0"/>
                </a:solidFill>
              </a:rPr>
              <a:t>Artificial Intelligence </a:t>
            </a:r>
            <a:r>
              <a:rPr lang="en-US" sz="1400" dirty="0"/>
              <a:t>techniques to </a:t>
            </a:r>
            <a:br>
              <a:rPr lang="en-US" sz="1400" dirty="0"/>
            </a:br>
            <a:r>
              <a:rPr lang="en-US" sz="1400" b="1" dirty="0"/>
              <a:t>reduce uncertainty in </a:t>
            </a:r>
            <a:r>
              <a:rPr lang="en-US" sz="1400" dirty="0"/>
              <a:t>assessing the efficacy of </a:t>
            </a:r>
            <a:r>
              <a:rPr lang="en-US" sz="1400" b="1" dirty="0"/>
              <a:t>Climate Action.</a:t>
            </a:r>
            <a:endParaRPr lang="en-US" sz="1400" dirty="0"/>
          </a:p>
          <a:p>
            <a:endParaRPr lang="en-US" sz="1400" b="1" dirty="0"/>
          </a:p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How</a:t>
            </a:r>
            <a:r>
              <a:rPr lang="en-US" sz="1400" dirty="0"/>
              <a:t>: a </a:t>
            </a:r>
            <a:r>
              <a:rPr lang="en-US" sz="1400" b="1" dirty="0"/>
              <a:t>Timely Policy-relevant information</a:t>
            </a:r>
            <a:r>
              <a:rPr lang="en-US" sz="1400" dirty="0"/>
              <a:t> on GHGs concentrations and fluxes allowing to assess both the </a:t>
            </a:r>
            <a:r>
              <a:rPr lang="en-US" sz="1400" b="1" dirty="0"/>
              <a:t>Natural</a:t>
            </a:r>
            <a:r>
              <a:rPr lang="en-US" sz="1400" dirty="0"/>
              <a:t> &amp; </a:t>
            </a:r>
            <a:r>
              <a:rPr lang="en-US" sz="1400" b="1" dirty="0"/>
              <a:t>Human</a:t>
            </a:r>
            <a:r>
              <a:rPr lang="en-US" sz="1400" dirty="0"/>
              <a:t> influence on climate change </a:t>
            </a:r>
            <a:r>
              <a:rPr lang="en-US" sz="1400" dirty="0">
                <a:hlinkClick r:id="rId4"/>
              </a:rPr>
              <a:t>https://wmo.int/activities/global-greenhouse-gas-watch-g3w</a:t>
            </a:r>
            <a:r>
              <a:rPr lang="en-US" sz="1400" dirty="0"/>
              <a:t>  </a:t>
            </a:r>
          </a:p>
          <a:p>
            <a:endParaRPr lang="en-US" sz="1400" b="1" dirty="0"/>
          </a:p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Why</a:t>
            </a:r>
            <a:r>
              <a:rPr lang="en-US" sz="1400" b="1" dirty="0"/>
              <a:t> </a:t>
            </a:r>
            <a:r>
              <a:rPr lang="en-US" sz="1400" dirty="0"/>
              <a:t>: an </a:t>
            </a:r>
            <a:r>
              <a:rPr lang="en-US" sz="1400" b="1" dirty="0"/>
              <a:t>Earth System Approach </a:t>
            </a:r>
            <a:r>
              <a:rPr lang="en-US" sz="1400" dirty="0"/>
              <a:t>is a must-have because </a:t>
            </a:r>
            <a:r>
              <a:rPr lang="en-US" sz="1400" b="1" dirty="0"/>
              <a:t>Earth’s climate responds to the laws of Climate Physics </a:t>
            </a:r>
            <a:r>
              <a:rPr lang="en-US" sz="1400" dirty="0"/>
              <a:t>and depends Atmospheric GHGs, </a:t>
            </a:r>
            <a:br>
              <a:rPr lang="en-US" sz="1400" dirty="0"/>
            </a:br>
            <a:r>
              <a:rPr lang="en-US" sz="1400" dirty="0"/>
              <a:t>NOT on Claimed Offset of Carbon emissions or to Good-will of Pledges.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3B11CF-1A6D-B055-C16B-0D7F5FD9F7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7380" y="1083582"/>
            <a:ext cx="5195320" cy="1922268"/>
          </a:xfrm>
          <a:prstGeom prst="rect">
            <a:avLst/>
          </a:prstGeom>
        </p:spPr>
      </p:pic>
      <p:pic>
        <p:nvPicPr>
          <p:cNvPr id="4" name="CHE Project - A year of atmospheric CO2 variability at the time of the Paris Agreement">
            <a:hlinkClick r:id="" action="ppaction://media"/>
            <a:extLst>
              <a:ext uri="{FF2B5EF4-FFF2-40B4-BE49-F238E27FC236}">
                <a16:creationId xmlns:a16="http://schemas.microsoft.com/office/drawing/2014/main" id="{BCB682B3-3EAA-180E-E839-79A839DA84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3073" y="3187180"/>
            <a:ext cx="5195320" cy="29223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843F6E-91F6-0679-6B35-A1C1E5FE308B}"/>
              </a:ext>
            </a:extLst>
          </p:cNvPr>
          <p:cNvSpPr txBox="1"/>
          <p:nvPr/>
        </p:nvSpPr>
        <p:spPr>
          <a:xfrm>
            <a:off x="7300051" y="1083582"/>
            <a:ext cx="51953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COP21                           Paris Agreement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40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F05D45-9065-B7DB-574D-CC9DAA8F82FC}"/>
              </a:ext>
            </a:extLst>
          </p:cNvPr>
          <p:cNvSpPr/>
          <p:nvPr/>
        </p:nvSpPr>
        <p:spPr>
          <a:xfrm>
            <a:off x="398206" y="79421"/>
            <a:ext cx="3986155" cy="658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chemeClr val="lt1"/>
                </a:solidFill>
                <a:latin typeface="Montserrat"/>
                <a:ea typeface="+mj-ea"/>
                <a:cs typeface="+mj-cs"/>
              </a:rPr>
              <a:t>G3W Plan in Action</a:t>
            </a:r>
          </a:p>
        </p:txBody>
      </p:sp>
      <p:pic>
        <p:nvPicPr>
          <p:cNvPr id="5" name="Content Placeholder 4" descr="A group of people standing in a room">
            <a:extLst>
              <a:ext uri="{FF2B5EF4-FFF2-40B4-BE49-F238E27FC236}">
                <a16:creationId xmlns:a16="http://schemas.microsoft.com/office/drawing/2014/main" id="{DFE8779C-9B19-B2E7-30F9-94B209FFEE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9" r="1" b="1"/>
          <a:stretch/>
        </p:blipFill>
        <p:spPr>
          <a:xfrm>
            <a:off x="5551802" y="1119490"/>
            <a:ext cx="6245463" cy="24580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2EEE98-A086-1DFD-E151-22D85A29A963}"/>
              </a:ext>
            </a:extLst>
          </p:cNvPr>
          <p:cNvSpPr/>
          <p:nvPr/>
        </p:nvSpPr>
        <p:spPr>
          <a:xfrm>
            <a:off x="286448" y="1524000"/>
            <a:ext cx="4749232" cy="47579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14300"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In 2023 two WMO key events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</a:t>
            </a:r>
            <a:r>
              <a:rPr lang="en-US" b="1" dirty="0"/>
              <a:t>WMO GHGs Monitoring Symposium</a:t>
            </a:r>
            <a:r>
              <a:rPr lang="en-US" dirty="0"/>
              <a:t> </a:t>
            </a:r>
            <a:br>
              <a:rPr lang="en-US" dirty="0"/>
            </a:br>
            <a:r>
              <a:rPr lang="en-US" b="1" dirty="0">
                <a:solidFill>
                  <a:srgbClr val="FF0000"/>
                </a:solidFill>
              </a:rPr>
              <a:t>G3W reaches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broad science support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19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en-US" b="1" dirty="0"/>
              <a:t>World Meteorological Congress </a:t>
            </a:r>
            <a:r>
              <a:rPr lang="en-US" dirty="0"/>
              <a:t>intergovernmental agreement approved </a:t>
            </a:r>
            <a:r>
              <a:rPr lang="en-US" b="1" dirty="0">
                <a:solidFill>
                  <a:srgbClr val="FF0000"/>
                </a:solidFill>
              </a:rPr>
              <a:t>G3W proceeds with development  </a:t>
            </a:r>
          </a:p>
          <a:p>
            <a:pPr marL="114300" defTabSz="914400">
              <a:lnSpc>
                <a:spcPct val="90000"/>
              </a:lnSpc>
              <a:spcAft>
                <a:spcPts val="600"/>
              </a:spcAft>
            </a:pPr>
            <a:endParaRPr lang="en-US" b="1" dirty="0"/>
          </a:p>
          <a:p>
            <a:pPr marL="114300" defTabSz="914400">
              <a:lnSpc>
                <a:spcPct val="90000"/>
              </a:lnSpc>
              <a:spcAft>
                <a:spcPts val="600"/>
              </a:spcAft>
            </a:pPr>
            <a:endParaRPr lang="en-US" b="1" dirty="0"/>
          </a:p>
          <a:p>
            <a:pPr marL="114300" defTabSz="914400"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COP28 </a:t>
            </a:r>
            <a:r>
              <a:rPr lang="en-US" dirty="0"/>
              <a:t>raised the profile of the </a:t>
            </a:r>
          </a:p>
          <a:p>
            <a:pPr marL="114300" defTabSz="914400"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Global Greenhouse Gas Watch – G3W 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WMO prominent exposure at COP28 </a:t>
            </a:r>
            <a:r>
              <a:rPr lang="en-US" dirty="0"/>
              <a:t>in particular at the</a:t>
            </a:r>
            <a:r>
              <a:rPr lang="en-US" b="1" dirty="0"/>
              <a:t> Earth Information Day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G3W is noted by 196 Nations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dirty="0"/>
              <a:t>in the </a:t>
            </a:r>
            <a:r>
              <a:rPr lang="en-US" i="1" u="sng" dirty="0">
                <a:hlinkClick r:id="rId3"/>
              </a:rPr>
              <a:t>SBSTA-59</a:t>
            </a:r>
            <a:r>
              <a:rPr lang="en-US" dirty="0"/>
              <a:t>, providing </a:t>
            </a:r>
            <a:br>
              <a:rPr lang="en-US" dirty="0"/>
            </a:br>
            <a:r>
              <a:rPr lang="en-US" dirty="0"/>
              <a:t>a </a:t>
            </a:r>
            <a:r>
              <a:rPr lang="en-US" b="1" dirty="0"/>
              <a:t>successful closure of COP28 for G3W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8" name="Picture 7" descr="A group of people in formal wear&#10;&#10;Description automatically generated">
            <a:extLst>
              <a:ext uri="{FF2B5EF4-FFF2-40B4-BE49-F238E27FC236}">
                <a16:creationId xmlns:a16="http://schemas.microsoft.com/office/drawing/2014/main" id="{D7902D4D-3EB5-A526-6034-98B5768779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" t="12777" r="-49" b="1363"/>
          <a:stretch/>
        </p:blipFill>
        <p:spPr>
          <a:xfrm>
            <a:off x="5551802" y="3636829"/>
            <a:ext cx="6245463" cy="287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5B1A60-E9F5-9A85-190A-43A958412A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28675"/>
            <a:ext cx="1273501" cy="1198589"/>
          </a:xfrm>
          <a:prstGeom prst="rect">
            <a:avLst/>
          </a:prstGeom>
        </p:spPr>
      </p:pic>
      <p:pic>
        <p:nvPicPr>
          <p:cNvPr id="4" name="Picture 3" descr="Two globes with continents and continents&#10;&#10;Description automatically generated">
            <a:extLst>
              <a:ext uri="{FF2B5EF4-FFF2-40B4-BE49-F238E27FC236}">
                <a16:creationId xmlns:a16="http://schemas.microsoft.com/office/drawing/2014/main" id="{656AF079-DA86-0A05-CF0E-EF139854FF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5526" y="5927969"/>
            <a:ext cx="1987125" cy="58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8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0B26F43-99E5-519F-725C-6DB496B2BD98}"/>
              </a:ext>
            </a:extLst>
          </p:cNvPr>
          <p:cNvGrpSpPr/>
          <p:nvPr/>
        </p:nvGrpSpPr>
        <p:grpSpPr>
          <a:xfrm>
            <a:off x="-83819" y="365759"/>
            <a:ext cx="12382500" cy="6374631"/>
            <a:chOff x="-116359" y="-601102"/>
            <a:chExt cx="12523260" cy="6466003"/>
          </a:xfrm>
        </p:grpSpPr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DB1747C7-19AB-30F2-2C23-DCEFC93C5C01}"/>
                </a:ext>
              </a:extLst>
            </p:cNvPr>
            <p:cNvSpPr/>
            <p:nvPr/>
          </p:nvSpPr>
          <p:spPr>
            <a:xfrm>
              <a:off x="11435246" y="2372102"/>
              <a:ext cx="695879" cy="2861007"/>
            </a:xfrm>
            <a:prstGeom prst="cub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Cube 1">
              <a:extLst>
                <a:ext uri="{FF2B5EF4-FFF2-40B4-BE49-F238E27FC236}">
                  <a16:creationId xmlns:a16="http://schemas.microsoft.com/office/drawing/2014/main" id="{F3F99E1D-83EF-8BC6-7828-D49CFD891F08}"/>
                </a:ext>
              </a:extLst>
            </p:cNvPr>
            <p:cNvSpPr/>
            <p:nvPr/>
          </p:nvSpPr>
          <p:spPr>
            <a:xfrm>
              <a:off x="9315415" y="2372103"/>
              <a:ext cx="2013144" cy="1219108"/>
            </a:xfrm>
            <a:prstGeom prst="cube">
              <a:avLst/>
            </a:prstGeom>
            <a:solidFill>
              <a:srgbClr val="89B1C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CD48BD97-9FCF-B414-C6CF-0B6143C1EC4D}"/>
                </a:ext>
              </a:extLst>
            </p:cNvPr>
            <p:cNvSpPr/>
            <p:nvPr/>
          </p:nvSpPr>
          <p:spPr>
            <a:xfrm>
              <a:off x="183054" y="1524094"/>
              <a:ext cx="1654629" cy="728436"/>
            </a:xfrm>
            <a:prstGeom prst="cub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43DD1F8E-3A38-057C-AB86-CE593660295B}"/>
                </a:ext>
              </a:extLst>
            </p:cNvPr>
            <p:cNvSpPr/>
            <p:nvPr/>
          </p:nvSpPr>
          <p:spPr>
            <a:xfrm>
              <a:off x="0" y="605295"/>
              <a:ext cx="1926878" cy="738840"/>
            </a:xfrm>
            <a:prstGeom prst="cub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B4EDDD3-558E-31EE-1979-A4CC74024312}"/>
                </a:ext>
              </a:extLst>
            </p:cNvPr>
            <p:cNvSpPr txBox="1"/>
            <p:nvPr/>
          </p:nvSpPr>
          <p:spPr>
            <a:xfrm>
              <a:off x="1496885" y="5305757"/>
              <a:ext cx="2632362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/>
                <a:t>CO</a:t>
              </a:r>
              <a:r>
                <a:rPr lang="en-US" baseline="-25000"/>
                <a:t>2</a:t>
              </a:r>
              <a:r>
                <a:rPr lang="en-US"/>
                <a:t>, Carbon dioxide</a:t>
              </a:r>
              <a:endParaRPr lang="en-US" baseline="-25000">
                <a:cs typeface="Arial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8B9B5A8-C0FD-00A5-F2C7-9783043059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070" b="11227"/>
            <a:stretch/>
          </p:blipFill>
          <p:spPr>
            <a:xfrm>
              <a:off x="394990" y="2741950"/>
              <a:ext cx="3914694" cy="254628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86B7EC-4466-E204-B94B-DAD09125084C}"/>
                </a:ext>
              </a:extLst>
            </p:cNvPr>
            <p:cNvSpPr txBox="1"/>
            <p:nvPr/>
          </p:nvSpPr>
          <p:spPr>
            <a:xfrm>
              <a:off x="66941" y="1930144"/>
              <a:ext cx="179251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0" i="0" u="none" strike="noStrike">
                  <a:effectLst/>
                  <a:latin typeface="Arial" panose="020B0604020202020204" pitchFamily="34" charset="0"/>
                </a:rPr>
                <a:t>COP28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490EF2-DC82-D900-BE99-602E8BD6B17A}"/>
                </a:ext>
              </a:extLst>
            </p:cNvPr>
            <p:cNvSpPr txBox="1"/>
            <p:nvPr/>
          </p:nvSpPr>
          <p:spPr>
            <a:xfrm>
              <a:off x="-116359" y="759360"/>
              <a:ext cx="197909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i="0" u="none" strike="noStrike">
                  <a:effectLst/>
                  <a:latin typeface="Arial" panose="020B0604020202020204" pitchFamily="34" charset="0"/>
                </a:rPr>
                <a:t>Cg-19</a:t>
              </a:r>
              <a:r>
                <a:rPr lang="en-GB" sz="1600">
                  <a:latin typeface="Arial" panose="020B0604020202020204" pitchFamily="34" charset="0"/>
                </a:rPr>
                <a:t> </a:t>
              </a:r>
              <a:r>
                <a:rPr lang="en-GB" sz="1600" b="0" i="0" u="none" strike="noStrike">
                  <a:effectLst/>
                  <a:latin typeface="Arial" panose="020B0604020202020204" pitchFamily="34" charset="0"/>
                  <a:sym typeface="Wingdings" pitchFamily="2" charset="2"/>
                </a:rPr>
                <a:t> </a:t>
              </a:r>
              <a:r>
                <a:rPr lang="en-GB" sz="1600" b="1" i="0" u="none" strike="noStrike">
                  <a:effectLst/>
                  <a:latin typeface="Arial" panose="020B0604020202020204" pitchFamily="34" charset="0"/>
                </a:rPr>
                <a:t>G3W </a:t>
              </a:r>
            </a:p>
            <a:p>
              <a:pPr algn="ctr"/>
              <a:r>
                <a:rPr lang="en-GB" sz="1600" b="0" i="0" u="none" strike="noStrike">
                  <a:effectLst/>
                  <a:latin typeface="Arial" panose="020B0604020202020204" pitchFamily="34" charset="0"/>
                </a:rPr>
                <a:t>WMO Congress</a:t>
              </a:r>
              <a:endParaRPr lang="en-GB" sz="1600" b="1" i="0" u="none" strike="noStrike"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Pentagon 24">
              <a:extLst>
                <a:ext uri="{FF2B5EF4-FFF2-40B4-BE49-F238E27FC236}">
                  <a16:creationId xmlns:a16="http://schemas.microsoft.com/office/drawing/2014/main" id="{C3EB75EA-DD23-048C-8E99-24D72BA9FA1E}"/>
                </a:ext>
              </a:extLst>
            </p:cNvPr>
            <p:cNvSpPr/>
            <p:nvPr/>
          </p:nvSpPr>
          <p:spPr>
            <a:xfrm>
              <a:off x="64809" y="104924"/>
              <a:ext cx="1805467" cy="425492"/>
            </a:xfrm>
            <a:prstGeom prst="homePlat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3" name="Chevron 25">
              <a:extLst>
                <a:ext uri="{FF2B5EF4-FFF2-40B4-BE49-F238E27FC236}">
                  <a16:creationId xmlns:a16="http://schemas.microsoft.com/office/drawing/2014/main" id="{8A3A1985-064F-3A7A-F129-3415E902C89D}"/>
                </a:ext>
              </a:extLst>
            </p:cNvPr>
            <p:cNvSpPr/>
            <p:nvPr/>
          </p:nvSpPr>
          <p:spPr>
            <a:xfrm>
              <a:off x="1862731" y="104924"/>
              <a:ext cx="3376928" cy="425492"/>
            </a:xfrm>
            <a:prstGeom prst="chevron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Chevron 26">
              <a:extLst>
                <a:ext uri="{FF2B5EF4-FFF2-40B4-BE49-F238E27FC236}">
                  <a16:creationId xmlns:a16="http://schemas.microsoft.com/office/drawing/2014/main" id="{19850926-BB70-3E5A-067F-89614DB054BF}"/>
                </a:ext>
              </a:extLst>
            </p:cNvPr>
            <p:cNvSpPr/>
            <p:nvPr/>
          </p:nvSpPr>
          <p:spPr>
            <a:xfrm>
              <a:off x="5239660" y="112193"/>
              <a:ext cx="3246356" cy="432699"/>
            </a:xfrm>
            <a:prstGeom prst="chevron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Chevron 27">
              <a:extLst>
                <a:ext uri="{FF2B5EF4-FFF2-40B4-BE49-F238E27FC236}">
                  <a16:creationId xmlns:a16="http://schemas.microsoft.com/office/drawing/2014/main" id="{D8463660-3F1B-AC24-C721-3977B7C732F5}"/>
                </a:ext>
              </a:extLst>
            </p:cNvPr>
            <p:cNvSpPr/>
            <p:nvPr/>
          </p:nvSpPr>
          <p:spPr>
            <a:xfrm>
              <a:off x="8490857" y="116304"/>
              <a:ext cx="3636333" cy="425492"/>
            </a:xfrm>
            <a:prstGeom prst="chevron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A5034EC-FF0B-6C97-4009-BE11E28F1F7A}"/>
                </a:ext>
              </a:extLst>
            </p:cNvPr>
            <p:cNvSpPr txBox="1"/>
            <p:nvPr/>
          </p:nvSpPr>
          <p:spPr>
            <a:xfrm>
              <a:off x="698952" y="123646"/>
              <a:ext cx="1170794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000" b="1" i="0" u="none" strike="noStrike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" panose="020B0604020202020204" pitchFamily="34" charset="0"/>
                </a:rPr>
                <a:t>2023                  2024   --   2027                         2028   --   2031                      2032  --  2050</a:t>
              </a:r>
              <a:endParaRPr lang="en-US" sz="2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7663D1C-01CC-F582-23A0-45CEF3D2E425}"/>
                </a:ext>
              </a:extLst>
            </p:cNvPr>
            <p:cNvSpPr txBox="1"/>
            <p:nvPr/>
          </p:nvSpPr>
          <p:spPr>
            <a:xfrm>
              <a:off x="460387" y="1659682"/>
              <a:ext cx="100561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i="0" u="none" strike="noStrike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GST-1</a:t>
              </a:r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E183BA93-618B-C80F-12A0-786C3E7A1B5E}"/>
                </a:ext>
              </a:extLst>
            </p:cNvPr>
            <p:cNvSpPr/>
            <p:nvPr/>
          </p:nvSpPr>
          <p:spPr>
            <a:xfrm>
              <a:off x="1891759" y="605516"/>
              <a:ext cx="3338228" cy="738840"/>
            </a:xfrm>
            <a:prstGeom prst="cube">
              <a:avLst/>
            </a:prstGeom>
            <a:solidFill>
              <a:srgbClr val="AEBD2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C5B990-EAFF-140C-52C6-EB84B878674C}"/>
                </a:ext>
              </a:extLst>
            </p:cNvPr>
            <p:cNvSpPr txBox="1"/>
            <p:nvPr/>
          </p:nvSpPr>
          <p:spPr>
            <a:xfrm>
              <a:off x="1862731" y="736714"/>
              <a:ext cx="3300642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i="0" u="none" strike="noStrike">
                  <a:effectLst/>
                  <a:latin typeface="Arial" panose="020B0604020202020204" pitchFamily="34" charset="0"/>
                </a:rPr>
                <a:t>G3W – IPP</a:t>
              </a:r>
            </a:p>
            <a:p>
              <a:pPr algn="ctr"/>
              <a:r>
                <a:rPr lang="en-GB" sz="1400" b="1" i="0" u="none" strike="noStrike">
                  <a:effectLst/>
                  <a:latin typeface="Arial" panose="020B0604020202020204" pitchFamily="34" charset="0"/>
                </a:rPr>
                <a:t>Implementation Pre-</a:t>
              </a:r>
              <a:r>
                <a:rPr lang="en-GB" sz="1400" b="1" i="0" u="none" strike="noStrike" err="1">
                  <a:effectLst/>
                  <a:latin typeface="Arial" panose="020B0604020202020204" pitchFamily="34" charset="0"/>
                </a:rPr>
                <a:t>Oper</a:t>
              </a:r>
              <a:r>
                <a:rPr lang="en-GB" sz="1400" b="1" i="0" u="none" strike="noStrike">
                  <a:effectLst/>
                  <a:latin typeface="Arial" panose="020B0604020202020204" pitchFamily="34" charset="0"/>
                </a:rPr>
                <a:t> Phase</a:t>
              </a:r>
            </a:p>
          </p:txBody>
        </p:sp>
        <p:sp>
          <p:nvSpPr>
            <p:cNvPr id="20" name="Cube 19">
              <a:extLst>
                <a:ext uri="{FF2B5EF4-FFF2-40B4-BE49-F238E27FC236}">
                  <a16:creationId xmlns:a16="http://schemas.microsoft.com/office/drawing/2014/main" id="{28FD35EC-A236-2963-363E-F09733D661B4}"/>
                </a:ext>
              </a:extLst>
            </p:cNvPr>
            <p:cNvSpPr/>
            <p:nvPr/>
          </p:nvSpPr>
          <p:spPr>
            <a:xfrm>
              <a:off x="5215472" y="584022"/>
              <a:ext cx="3162769" cy="745820"/>
            </a:xfrm>
            <a:prstGeom prst="cube">
              <a:avLst/>
            </a:prstGeom>
            <a:solidFill>
              <a:srgbClr val="679B5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010C91E-1E1E-7573-FEE4-C89D1FDB185B}"/>
                </a:ext>
              </a:extLst>
            </p:cNvPr>
            <p:cNvSpPr txBox="1"/>
            <p:nvPr/>
          </p:nvSpPr>
          <p:spPr>
            <a:xfrm>
              <a:off x="5055818" y="729734"/>
              <a:ext cx="3246356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i="0" u="none" strike="noStrike" dirty="0">
                  <a:effectLst/>
                  <a:latin typeface="Arial" panose="020B0604020202020204" pitchFamily="34" charset="0"/>
                </a:rPr>
                <a:t>G3W – IOP</a:t>
              </a:r>
            </a:p>
            <a:p>
              <a:pPr algn="ctr"/>
              <a:r>
                <a:rPr lang="en-GB" sz="1400" b="1" i="0" u="none" strike="noStrike" dirty="0">
                  <a:effectLst/>
                  <a:latin typeface="Arial" panose="020B0604020202020204" pitchFamily="34" charset="0"/>
                </a:rPr>
                <a:t>Initial Operational Phase</a:t>
              </a:r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35E4F16E-55F7-0F90-0275-4CB715138DF3}"/>
                </a:ext>
              </a:extLst>
            </p:cNvPr>
            <p:cNvSpPr/>
            <p:nvPr/>
          </p:nvSpPr>
          <p:spPr>
            <a:xfrm>
              <a:off x="8372331" y="591280"/>
              <a:ext cx="3817954" cy="738840"/>
            </a:xfrm>
            <a:prstGeom prst="cub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20CAC20-9253-B244-CCA0-44415AD6B756}"/>
                </a:ext>
              </a:extLst>
            </p:cNvPr>
            <p:cNvSpPr txBox="1"/>
            <p:nvPr/>
          </p:nvSpPr>
          <p:spPr>
            <a:xfrm>
              <a:off x="8391980" y="723935"/>
              <a:ext cx="3918857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i="0" u="none" strike="noStrike">
                  <a:effectLst/>
                  <a:latin typeface="Arial" panose="020B0604020202020204" pitchFamily="34" charset="0"/>
                </a:rPr>
                <a:t>G3W – EOP</a:t>
              </a:r>
            </a:p>
            <a:p>
              <a:pPr algn="ctr"/>
              <a:r>
                <a:rPr lang="en-GB" sz="1400" b="1" i="0" u="none" strike="noStrike">
                  <a:effectLst/>
                  <a:latin typeface="Arial" panose="020B0604020202020204" pitchFamily="34" charset="0"/>
                </a:rPr>
                <a:t>Enhanced  Operational Phase</a:t>
              </a:r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2360CBE1-3C8F-A01F-3648-14E218D8C198}"/>
                </a:ext>
              </a:extLst>
            </p:cNvPr>
            <p:cNvSpPr/>
            <p:nvPr/>
          </p:nvSpPr>
          <p:spPr>
            <a:xfrm>
              <a:off x="5171931" y="1472276"/>
              <a:ext cx="1654629" cy="728436"/>
            </a:xfrm>
            <a:prstGeom prst="cub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EE85313-C889-52F8-1B37-2D4D861969D7}"/>
                </a:ext>
              </a:extLst>
            </p:cNvPr>
            <p:cNvSpPr txBox="1"/>
            <p:nvPr/>
          </p:nvSpPr>
          <p:spPr>
            <a:xfrm>
              <a:off x="5055818" y="1878326"/>
              <a:ext cx="179251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0" i="0" u="none" strike="noStrike">
                  <a:effectLst/>
                  <a:latin typeface="Arial" panose="020B0604020202020204" pitchFamily="34" charset="0"/>
                </a:rPr>
                <a:t>COP33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6B6089-BB98-9302-A880-8A73890B47AB}"/>
                </a:ext>
              </a:extLst>
            </p:cNvPr>
            <p:cNvSpPr txBox="1"/>
            <p:nvPr/>
          </p:nvSpPr>
          <p:spPr>
            <a:xfrm>
              <a:off x="5449264" y="1607864"/>
              <a:ext cx="100561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i="0" u="none" strike="noStrike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GST-2</a:t>
              </a:r>
            </a:p>
          </p:txBody>
        </p: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8981B3CF-1B73-1CB8-04D9-D89D3B7869FE}"/>
                </a:ext>
              </a:extLst>
            </p:cNvPr>
            <p:cNvSpPr/>
            <p:nvPr/>
          </p:nvSpPr>
          <p:spPr>
            <a:xfrm>
              <a:off x="9547984" y="1434236"/>
              <a:ext cx="1654629" cy="728436"/>
            </a:xfrm>
            <a:prstGeom prst="cub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4CE5457-A1E7-F3A1-C7F3-40393059C9CF}"/>
                </a:ext>
              </a:extLst>
            </p:cNvPr>
            <p:cNvSpPr txBox="1"/>
            <p:nvPr/>
          </p:nvSpPr>
          <p:spPr>
            <a:xfrm>
              <a:off x="9431871" y="1840286"/>
              <a:ext cx="179251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>
                  <a:latin typeface="Arial" panose="020B0604020202020204" pitchFamily="34" charset="0"/>
                </a:rPr>
                <a:t>ETF, NDCs</a:t>
              </a:r>
              <a:endParaRPr lang="en-GB" sz="1400" b="0" i="0" u="none" strike="noStrike"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082F49F-C94D-9185-33EE-42529AD53D13}"/>
                </a:ext>
              </a:extLst>
            </p:cNvPr>
            <p:cNvSpPr txBox="1"/>
            <p:nvPr/>
          </p:nvSpPr>
          <p:spPr>
            <a:xfrm>
              <a:off x="9825317" y="1569824"/>
              <a:ext cx="100561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i="0" u="none" strike="noStrike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GST-n</a:t>
              </a:r>
            </a:p>
          </p:txBody>
        </p:sp>
        <p:sp>
          <p:nvSpPr>
            <p:cNvPr id="30" name="Left-right Arrow Callout 58">
              <a:extLst>
                <a:ext uri="{FF2B5EF4-FFF2-40B4-BE49-F238E27FC236}">
                  <a16:creationId xmlns:a16="http://schemas.microsoft.com/office/drawing/2014/main" id="{943C817A-2B5F-17DC-6C9B-2BD1893F1EB5}"/>
                </a:ext>
              </a:extLst>
            </p:cNvPr>
            <p:cNvSpPr/>
            <p:nvPr/>
          </p:nvSpPr>
          <p:spPr>
            <a:xfrm>
              <a:off x="1926877" y="1715269"/>
              <a:ext cx="3150709" cy="307777"/>
            </a:xfrm>
            <a:prstGeom prst="leftRightArrowCallout">
              <a:avLst>
                <a:gd name="adj1" fmla="val 41098"/>
                <a:gd name="adj2" fmla="val 20549"/>
                <a:gd name="adj3" fmla="val 51704"/>
                <a:gd name="adj4" fmla="val 84499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A5311B5-470B-C0BB-D0F4-682929B9C769}"/>
                </a:ext>
              </a:extLst>
            </p:cNvPr>
            <p:cNvSpPr txBox="1"/>
            <p:nvPr/>
          </p:nvSpPr>
          <p:spPr>
            <a:xfrm>
              <a:off x="2004598" y="1681943"/>
              <a:ext cx="305691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i="0" u="none" strike="noStrike">
                  <a:effectLst/>
                  <a:latin typeface="Arial" panose="020B0604020202020204" pitchFamily="34" charset="0"/>
                </a:rPr>
                <a:t>Initial Monitoring Systems</a:t>
              </a:r>
            </a:p>
          </p:txBody>
        </p:sp>
        <p:sp>
          <p:nvSpPr>
            <p:cNvPr id="32" name="Left-right Arrow Callout 61">
              <a:extLst>
                <a:ext uri="{FF2B5EF4-FFF2-40B4-BE49-F238E27FC236}">
                  <a16:creationId xmlns:a16="http://schemas.microsoft.com/office/drawing/2014/main" id="{8453F4FF-FEFB-0698-0517-46DDF81CD290}"/>
                </a:ext>
              </a:extLst>
            </p:cNvPr>
            <p:cNvSpPr/>
            <p:nvPr/>
          </p:nvSpPr>
          <p:spPr>
            <a:xfrm>
              <a:off x="6935496" y="1681943"/>
              <a:ext cx="2518144" cy="330638"/>
            </a:xfrm>
            <a:prstGeom prst="leftRightArrowCallout">
              <a:avLst>
                <a:gd name="adj1" fmla="val 41098"/>
                <a:gd name="adj2" fmla="val 20549"/>
                <a:gd name="adj3" fmla="val 51704"/>
                <a:gd name="adj4" fmla="val 84499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75B96AB-3B36-849B-1133-FF01A9B60E69}"/>
                </a:ext>
              </a:extLst>
            </p:cNvPr>
            <p:cNvSpPr txBox="1"/>
            <p:nvPr/>
          </p:nvSpPr>
          <p:spPr>
            <a:xfrm>
              <a:off x="6773716" y="1674027"/>
              <a:ext cx="305691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i="0" u="none" strike="noStrike">
                  <a:effectLst/>
                  <a:latin typeface="Arial" panose="020B0604020202020204" pitchFamily="34" charset="0"/>
                </a:rPr>
                <a:t>Enhanced Systems 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DE2DE96-E635-31D5-CA0A-51BACDD36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4897" y="2749642"/>
              <a:ext cx="3810259" cy="252587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872B0D7-92CC-417E-CBBC-7CA97F4AF729}"/>
                </a:ext>
              </a:extLst>
            </p:cNvPr>
            <p:cNvSpPr txBox="1"/>
            <p:nvPr/>
          </p:nvSpPr>
          <p:spPr>
            <a:xfrm>
              <a:off x="4413898" y="5319987"/>
              <a:ext cx="7561340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dirty="0"/>
                <a:t>GHGs Earth’s Observing Systems is building on Weather experience </a:t>
              </a:r>
              <a:endParaRPr lang="en-US" baseline="-25000" dirty="0">
                <a:cs typeface="Arial"/>
              </a:endParaRPr>
            </a:p>
          </p:txBody>
        </p:sp>
        <p:sp>
          <p:nvSpPr>
            <p:cNvPr id="36" name="Cube 35">
              <a:extLst>
                <a:ext uri="{FF2B5EF4-FFF2-40B4-BE49-F238E27FC236}">
                  <a16:creationId xmlns:a16="http://schemas.microsoft.com/office/drawing/2014/main" id="{DB515E3F-4598-08AF-98B9-54CD37D2D32D}"/>
                </a:ext>
              </a:extLst>
            </p:cNvPr>
            <p:cNvSpPr/>
            <p:nvPr/>
          </p:nvSpPr>
          <p:spPr>
            <a:xfrm>
              <a:off x="9333966" y="4519283"/>
              <a:ext cx="2013144" cy="728436"/>
            </a:xfrm>
            <a:prstGeom prst="cub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3371BAD-B5B5-D93C-05B8-AA4CB200DD75}"/>
                </a:ext>
              </a:extLst>
            </p:cNvPr>
            <p:cNvSpPr txBox="1"/>
            <p:nvPr/>
          </p:nvSpPr>
          <p:spPr>
            <a:xfrm>
              <a:off x="9275097" y="4925333"/>
              <a:ext cx="187314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>
                  <a:latin typeface="Arial" panose="020B0604020202020204" pitchFamily="34" charset="0"/>
                </a:rPr>
                <a:t>WIGOS-WIS-WIPPS</a:t>
              </a:r>
              <a:endParaRPr lang="en-GB" sz="1400" b="0" i="0" u="none" strike="noStrike"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3E92AFD-321F-645B-B326-A1A4604B078B}"/>
                </a:ext>
              </a:extLst>
            </p:cNvPr>
            <p:cNvSpPr txBox="1"/>
            <p:nvPr/>
          </p:nvSpPr>
          <p:spPr>
            <a:xfrm>
              <a:off x="9749179" y="4654871"/>
              <a:ext cx="100561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i="0" u="none" strike="noStrike">
                  <a:solidFill>
                    <a:srgbClr val="0070C0"/>
                  </a:solidFill>
                  <a:effectLst/>
                  <a:latin typeface="Arial" panose="020B0604020202020204" pitchFamily="34" charset="0"/>
                </a:rPr>
                <a:t>WMO</a:t>
              </a:r>
            </a:p>
          </p:txBody>
        </p:sp>
        <p:sp>
          <p:nvSpPr>
            <p:cNvPr id="39" name="Cube 38">
              <a:extLst>
                <a:ext uri="{FF2B5EF4-FFF2-40B4-BE49-F238E27FC236}">
                  <a16:creationId xmlns:a16="http://schemas.microsoft.com/office/drawing/2014/main" id="{C517E7B7-9F0A-55ED-DCFA-17FCC80C5E03}"/>
                </a:ext>
              </a:extLst>
            </p:cNvPr>
            <p:cNvSpPr/>
            <p:nvPr/>
          </p:nvSpPr>
          <p:spPr>
            <a:xfrm>
              <a:off x="9333966" y="3693418"/>
              <a:ext cx="2013144" cy="728436"/>
            </a:xfrm>
            <a:prstGeom prst="cub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DA9EA0E-AF1C-8B04-56A8-B0900BE665F5}"/>
                </a:ext>
              </a:extLst>
            </p:cNvPr>
            <p:cNvSpPr txBox="1"/>
            <p:nvPr/>
          </p:nvSpPr>
          <p:spPr>
            <a:xfrm>
              <a:off x="9708860" y="3840602"/>
              <a:ext cx="116944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i="0" u="none" strike="noStrike">
                  <a:solidFill>
                    <a:srgbClr val="0070C0"/>
                  </a:solidFill>
                  <a:effectLst/>
                  <a:latin typeface="Arial" panose="020B0604020202020204" pitchFamily="34" charset="0"/>
                </a:rPr>
                <a:t>UNFCCC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2149E65-EEA4-B305-52B9-DD017BBA2D69}"/>
                </a:ext>
              </a:extLst>
            </p:cNvPr>
            <p:cNvSpPr txBox="1"/>
            <p:nvPr/>
          </p:nvSpPr>
          <p:spPr>
            <a:xfrm>
              <a:off x="9315415" y="4093313"/>
              <a:ext cx="187314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>
                  <a:latin typeface="Arial" panose="020B0604020202020204" pitchFamily="34" charset="0"/>
                </a:rPr>
                <a:t>COP-SBSTA</a:t>
              </a:r>
              <a:endParaRPr lang="en-GB" sz="1400" b="0" i="0" u="none" strike="noStrike"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0D7AD0D-5C9F-A2E9-8F3D-72DCDB63A02D}"/>
                </a:ext>
              </a:extLst>
            </p:cNvPr>
            <p:cNvSpPr txBox="1"/>
            <p:nvPr/>
          </p:nvSpPr>
          <p:spPr>
            <a:xfrm>
              <a:off x="9585808" y="2644261"/>
              <a:ext cx="116944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i="0" u="none" strike="noStrike">
                  <a:solidFill>
                    <a:srgbClr val="0070C0"/>
                  </a:solidFill>
                  <a:effectLst/>
                  <a:latin typeface="Arial" panose="020B0604020202020204" pitchFamily="34" charset="0"/>
                </a:rPr>
                <a:t>UN family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BC5AB3F-EFEE-02A9-8BBD-5C90FCEFA74C}"/>
                </a:ext>
              </a:extLst>
            </p:cNvPr>
            <p:cNvSpPr txBox="1"/>
            <p:nvPr/>
          </p:nvSpPr>
          <p:spPr>
            <a:xfrm>
              <a:off x="9335554" y="2896346"/>
              <a:ext cx="1684480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>
                  <a:latin typeface="Arial" panose="020B0604020202020204" pitchFamily="34" charset="0"/>
                </a:rPr>
                <a:t>IPCC-IOC-</a:t>
              </a:r>
              <a:br>
                <a:rPr lang="en-GB" sz="1400">
                  <a:latin typeface="Arial" panose="020B0604020202020204" pitchFamily="34" charset="0"/>
                </a:rPr>
              </a:br>
              <a:r>
                <a:rPr lang="en-GB" sz="1400">
                  <a:latin typeface="Arial" panose="020B0604020202020204" pitchFamily="34" charset="0"/>
                </a:rPr>
                <a:t>UNEP-UNFCCC-</a:t>
              </a:r>
              <a:br>
                <a:rPr lang="en-GB" sz="1400">
                  <a:latin typeface="Arial" panose="020B0604020202020204" pitchFamily="34" charset="0"/>
                </a:rPr>
              </a:br>
              <a:r>
                <a:rPr lang="en-GB" sz="1400">
                  <a:latin typeface="Arial" panose="020B0604020202020204" pitchFamily="34" charset="0"/>
                </a:rPr>
                <a:t>WHO-WMO-WTO</a:t>
              </a:r>
              <a:endParaRPr lang="en-GB" sz="1400" b="0" i="0" u="none" strike="noStrike"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106F410-243F-D8FA-87A1-C909D8B49E3F}"/>
                </a:ext>
              </a:extLst>
            </p:cNvPr>
            <p:cNvSpPr txBox="1"/>
            <p:nvPr/>
          </p:nvSpPr>
          <p:spPr>
            <a:xfrm>
              <a:off x="2164267" y="2278261"/>
              <a:ext cx="85812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/>
                <a:t>“for Measuring, Understanding, and Managing the Earth’s Climate”</a:t>
              </a:r>
            </a:p>
          </p:txBody>
        </p:sp>
        <p:pic>
          <p:nvPicPr>
            <p:cNvPr id="47" name="Picture 46" descr="A black and red molecule&#10;&#10;Description automatically generated">
              <a:extLst>
                <a:ext uri="{FF2B5EF4-FFF2-40B4-BE49-F238E27FC236}">
                  <a16:creationId xmlns:a16="http://schemas.microsoft.com/office/drawing/2014/main" id="{A5C34667-9283-91F0-8226-BBDB9821A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59374">
              <a:off x="569838" y="5078186"/>
              <a:ext cx="786715" cy="786715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9B1E7ED-21A1-A291-9282-4808EED9E4D9}"/>
                </a:ext>
              </a:extLst>
            </p:cNvPr>
            <p:cNvSpPr txBox="1"/>
            <p:nvPr/>
          </p:nvSpPr>
          <p:spPr>
            <a:xfrm>
              <a:off x="64809" y="-601102"/>
              <a:ext cx="622662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kern="1200" dirty="0">
                  <a:solidFill>
                    <a:schemeClr val="lt1"/>
                  </a:solidFill>
                  <a:latin typeface="Montserrat"/>
                  <a:ea typeface="+mj-ea"/>
                  <a:cs typeface="+mj-cs"/>
                </a:rPr>
                <a:t>G3W – Global Greenhouse Gas Watch</a:t>
              </a:r>
              <a:endParaRPr lang="en-GB" sz="2400" kern="1200" dirty="0">
                <a:solidFill>
                  <a:schemeClr val="lt1"/>
                </a:solidFill>
                <a:latin typeface="Montserrat"/>
                <a:ea typeface="+mj-ea"/>
                <a:cs typeface="+mj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0A2210F-86EB-3B66-4D24-437805E1A17B}"/>
                </a:ext>
              </a:extLst>
            </p:cNvPr>
            <p:cNvSpPr txBox="1"/>
            <p:nvPr/>
          </p:nvSpPr>
          <p:spPr>
            <a:xfrm rot="5400000">
              <a:off x="10363726" y="3704849"/>
              <a:ext cx="26871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Public-Private Partnerships</a:t>
              </a:r>
            </a:p>
          </p:txBody>
        </p:sp>
      </p:grpSp>
      <p:pic>
        <p:nvPicPr>
          <p:cNvPr id="45" name="Picture 44" descr="Two globes with continents and continents&#10;&#10;Description automatically generated">
            <a:extLst>
              <a:ext uri="{FF2B5EF4-FFF2-40B4-BE49-F238E27FC236}">
                <a16:creationId xmlns:a16="http://schemas.microsoft.com/office/drawing/2014/main" id="{0071363D-7CFF-4EC4-BD6D-3EA509BC5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2082" y="214892"/>
            <a:ext cx="1987125" cy="58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C1B81D-E7D2-2BD2-22DC-D21922772BE7}"/>
              </a:ext>
            </a:extLst>
          </p:cNvPr>
          <p:cNvSpPr/>
          <p:nvPr/>
        </p:nvSpPr>
        <p:spPr>
          <a:xfrm>
            <a:off x="348774" y="1136509"/>
            <a:ext cx="1161606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Segoe UI" panose="020B0502040204020203" pitchFamily="34" charset="0"/>
              </a:rPr>
              <a:t>In 2024 the </a:t>
            </a:r>
            <a:r>
              <a:rPr lang="en-US" sz="2000" b="1" dirty="0">
                <a:cs typeface="Segoe UI" panose="020B0502040204020203" pitchFamily="34" charset="0"/>
              </a:rPr>
              <a:t>G3W Implementation Plan</a:t>
            </a:r>
            <a:r>
              <a:rPr lang="en-US" sz="2000" dirty="0">
                <a:cs typeface="Segoe UI" panose="020B0502040204020203" pitchFamily="34" charset="0"/>
              </a:rPr>
              <a:t>, the </a:t>
            </a:r>
            <a:r>
              <a:rPr lang="en-US" sz="2000" b="1" dirty="0">
                <a:cs typeface="Segoe UI" panose="020B0502040204020203" pitchFamily="34" charset="0"/>
              </a:rPr>
              <a:t>G3W Sustainability Strategy </a:t>
            </a:r>
            <a:r>
              <a:rPr lang="en-US" sz="2000" dirty="0">
                <a:cs typeface="Segoe UI" panose="020B0502040204020203" pitchFamily="34" charset="0"/>
              </a:rPr>
              <a:t>documents.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Segoe UI" panose="020B0502040204020203" pitchFamily="34" charset="0"/>
              </a:rPr>
              <a:t>In 2025 &amp; 2026 the </a:t>
            </a:r>
            <a:r>
              <a:rPr lang="en-US" sz="2000" b="1" dirty="0">
                <a:cs typeface="Segoe UI" panose="020B0502040204020203" pitchFamily="34" charset="0"/>
              </a:rPr>
              <a:t>Ramp up Operations </a:t>
            </a:r>
            <a:r>
              <a:rPr lang="en-US" sz="2000" dirty="0">
                <a:cs typeface="Segoe UI" panose="020B0502040204020203" pitchFamily="34" charset="0"/>
              </a:rPr>
              <a:t>with sustained funding sources (WMO + External).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Segoe UI" panose="020B0502040204020203" pitchFamily="34" charset="0"/>
              </a:rPr>
              <a:t>This is in good alignment with fast-track GHGs information efforts, such as in EU, JAPAN, US, ...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857F2B-E2D2-5A52-9BFF-955236BF0342}"/>
              </a:ext>
            </a:extLst>
          </p:cNvPr>
          <p:cNvSpPr/>
          <p:nvPr/>
        </p:nvSpPr>
        <p:spPr>
          <a:xfrm>
            <a:off x="375226" y="211248"/>
            <a:ext cx="114415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kern="1200" dirty="0">
                <a:solidFill>
                  <a:schemeClr val="lt1"/>
                </a:solidFill>
                <a:latin typeface="Montserrat"/>
                <a:ea typeface="+mj-ea"/>
                <a:cs typeface="+mj-cs"/>
              </a:rPr>
              <a:t>Synchronizing with National &amp; Regional efforts</a:t>
            </a:r>
          </a:p>
        </p:txBody>
      </p:sp>
      <p:pic>
        <p:nvPicPr>
          <p:cNvPr id="4" name="Picture 3" descr="A diagram of a road">
            <a:extLst>
              <a:ext uri="{FF2B5EF4-FFF2-40B4-BE49-F238E27FC236}">
                <a16:creationId xmlns:a16="http://schemas.microsoft.com/office/drawing/2014/main" id="{DABDA60C-7AC4-B9A2-ADCD-16430D8B24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0" t="3276" r="1291" b="6207"/>
          <a:stretch/>
        </p:blipFill>
        <p:spPr>
          <a:xfrm>
            <a:off x="3898057" y="2591515"/>
            <a:ext cx="4395886" cy="2460364"/>
          </a:xfrm>
          <a:prstGeom prst="rect">
            <a:avLst/>
          </a:prstGeom>
        </p:spPr>
      </p:pic>
      <p:pic>
        <p:nvPicPr>
          <p:cNvPr id="5" name="Picture 4" descr="A diagram of a greenhouse gas measurement&#10;&#10;Description automatically generated">
            <a:extLst>
              <a:ext uri="{FF2B5EF4-FFF2-40B4-BE49-F238E27FC236}">
                <a16:creationId xmlns:a16="http://schemas.microsoft.com/office/drawing/2014/main" id="{A5FB25FB-24DB-058E-2DD1-552873309B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1" t="3231" r="1693" b="-180"/>
          <a:stretch/>
        </p:blipFill>
        <p:spPr>
          <a:xfrm>
            <a:off x="5710" y="2591515"/>
            <a:ext cx="3668737" cy="2545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1A9DE1-D1F4-9F01-C627-A48BC9E8F6B9}"/>
              </a:ext>
            </a:extLst>
          </p:cNvPr>
          <p:cNvSpPr txBox="1"/>
          <p:nvPr/>
        </p:nvSpPr>
        <p:spPr>
          <a:xfrm>
            <a:off x="578987" y="5136715"/>
            <a:ext cx="251076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i="1">
                <a:cs typeface="Arial"/>
                <a:hlinkClick r:id="rId5"/>
              </a:rPr>
              <a:t>US GHGMMIS, 2023</a:t>
            </a:r>
            <a:endParaRPr lang="en-US">
              <a:ea typeface="Calibri" panose="020F0502020204030204"/>
              <a:cs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8012C6-4324-83BF-B509-127FA7D89453}"/>
              </a:ext>
            </a:extLst>
          </p:cNvPr>
          <p:cNvSpPr txBox="1"/>
          <p:nvPr/>
        </p:nvSpPr>
        <p:spPr>
          <a:xfrm>
            <a:off x="3908901" y="5136715"/>
            <a:ext cx="415814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i="1">
                <a:cs typeface="Arial"/>
                <a:hlinkClick r:id="rId6"/>
              </a:rPr>
              <a:t>EU COPERNICUS, 2023</a:t>
            </a:r>
            <a:endParaRPr lang="en-US" i="1">
              <a:cs typeface="Arial"/>
            </a:endParaRPr>
          </a:p>
        </p:txBody>
      </p:sp>
      <p:pic>
        <p:nvPicPr>
          <p:cNvPr id="8" name="Picture 2" descr="Image">
            <a:extLst>
              <a:ext uri="{FF2B5EF4-FFF2-40B4-BE49-F238E27FC236}">
                <a16:creationId xmlns:a16="http://schemas.microsoft.com/office/drawing/2014/main" id="{E388E8DD-F722-4204-D62D-6EED44578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325" y="2591515"/>
            <a:ext cx="3549140" cy="254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C95F7E-6AB5-03CE-1F45-078244C1DFF8}"/>
              </a:ext>
            </a:extLst>
          </p:cNvPr>
          <p:cNvSpPr txBox="1"/>
          <p:nvPr/>
        </p:nvSpPr>
        <p:spPr>
          <a:xfrm>
            <a:off x="8301502" y="5136715"/>
            <a:ext cx="415814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i="1">
                <a:cs typeface="Arial"/>
                <a:hlinkClick r:id="rId8"/>
              </a:rPr>
              <a:t>JAPAN NIES, 2023</a:t>
            </a:r>
            <a:endParaRPr lang="en-US" i="1"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CA855D-3E92-5981-C798-DC13FC04A0D8}"/>
              </a:ext>
            </a:extLst>
          </p:cNvPr>
          <p:cNvSpPr txBox="1"/>
          <p:nvPr/>
        </p:nvSpPr>
        <p:spPr>
          <a:xfrm>
            <a:off x="5180628" y="5909059"/>
            <a:ext cx="62266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G3W – Global Greenhouse Gas Watch</a:t>
            </a:r>
            <a:endParaRPr lang="en-GB" sz="2400" b="1" dirty="0">
              <a:solidFill>
                <a:schemeClr val="tx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0" name="Picture 9" descr="Two globes with continents and continents&#10;&#10;Description automatically generated">
            <a:extLst>
              <a:ext uri="{FF2B5EF4-FFF2-40B4-BE49-F238E27FC236}">
                <a16:creationId xmlns:a16="http://schemas.microsoft.com/office/drawing/2014/main" id="{F1CEA5E0-CBA7-9FCD-F6D1-88ADBE2AF9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6185" y="5790071"/>
            <a:ext cx="1987125" cy="58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4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6" grpId="0"/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2A846E-937F-2D8D-EF22-92BA178D8968}"/>
              </a:ext>
            </a:extLst>
          </p:cNvPr>
          <p:cNvSpPr/>
          <p:nvPr/>
        </p:nvSpPr>
        <p:spPr>
          <a:xfrm>
            <a:off x="335654" y="1095495"/>
            <a:ext cx="11600618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cs typeface="Segoe UI" panose="020B0502040204020203" pitchFamily="34" charset="0"/>
              </a:rPr>
              <a:t>In 2024-27 the </a:t>
            </a:r>
            <a:r>
              <a:rPr lang="en-US" sz="1800" b="1" dirty="0">
                <a:cs typeface="Segoe UI" panose="020B0502040204020203" pitchFamily="34" charset="0"/>
              </a:rPr>
              <a:t>G3W IPP Implementation and Pre-operational Phase</a:t>
            </a:r>
            <a:r>
              <a:rPr lang="en-US" sz="1800" dirty="0">
                <a:cs typeface="Segoe UI" panose="020B0502040204020203" pitchFamily="34" charset="0"/>
              </a:rPr>
              <a:t>, it is crucial for the global coverage of local relevance that </a:t>
            </a:r>
            <a:r>
              <a:rPr lang="en-US" sz="1800" b="1" dirty="0">
                <a:cs typeface="Segoe UI" panose="020B0502040204020203" pitchFamily="34" charset="0"/>
              </a:rPr>
              <a:t>G3W Space Remote Sensing</a:t>
            </a:r>
            <a:r>
              <a:rPr lang="en-US" sz="1800" dirty="0">
                <a:cs typeface="Segoe UI" panose="020B0502040204020203" pitchFamily="34" charset="0"/>
              </a:rPr>
              <a:t> components are well coordinated.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cs typeface="Segoe UI" panose="020B0502040204020203" pitchFamily="34" charset="0"/>
              </a:rPr>
              <a:t>This is thanks to </a:t>
            </a:r>
            <a:r>
              <a:rPr lang="en-US" sz="1800" b="1" dirty="0">
                <a:cs typeface="Segoe UI" panose="020B0502040204020203" pitchFamily="34" charset="0"/>
              </a:rPr>
              <a:t>CEOS</a:t>
            </a:r>
            <a:r>
              <a:rPr lang="en-US" sz="1800" dirty="0">
                <a:cs typeface="Segoe UI" panose="020B0502040204020203" pitchFamily="34" charset="0"/>
              </a:rPr>
              <a:t> and to </a:t>
            </a:r>
            <a:r>
              <a:rPr lang="en-US" sz="1800" b="1" dirty="0">
                <a:cs typeface="Segoe UI" panose="020B0502040204020203" pitchFamily="34" charset="0"/>
              </a:rPr>
              <a:t>CGMS</a:t>
            </a:r>
            <a:r>
              <a:rPr lang="en-US" sz="1800" dirty="0">
                <a:cs typeface="Segoe UI" panose="020B0502040204020203" pitchFamily="34" charset="0"/>
              </a:rPr>
              <a:t>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EFF58E-0F4A-EB4A-E4AA-836A504DC23C}"/>
              </a:ext>
            </a:extLst>
          </p:cNvPr>
          <p:cNvSpPr/>
          <p:nvPr/>
        </p:nvSpPr>
        <p:spPr>
          <a:xfrm>
            <a:off x="436032" y="259399"/>
            <a:ext cx="114415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kern="1200" dirty="0">
                <a:solidFill>
                  <a:schemeClr val="lt1"/>
                </a:solidFill>
                <a:latin typeface="Montserrat"/>
                <a:ea typeface="+mj-ea"/>
                <a:cs typeface="+mj-cs"/>
              </a:rPr>
              <a:t>Synchronizing with Space Agencies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4A68A1-F084-A732-CA96-0647AEE1F68B}"/>
              </a:ext>
            </a:extLst>
          </p:cNvPr>
          <p:cNvSpPr txBox="1"/>
          <p:nvPr/>
        </p:nvSpPr>
        <p:spPr>
          <a:xfrm>
            <a:off x="411318" y="5861438"/>
            <a:ext cx="45379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CEOS – Committee on 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Earth Observations Satellites 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" name="Picture 4" descr="A satellite orbiting earth in space&#10;&#10;Description automatically generated with medium confidence">
            <a:extLst>
              <a:ext uri="{FF2B5EF4-FFF2-40B4-BE49-F238E27FC236}">
                <a16:creationId xmlns:a16="http://schemas.microsoft.com/office/drawing/2014/main" id="{426A85CA-01F5-F9B8-99CD-ADA278899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99" y="2345372"/>
            <a:ext cx="4589706" cy="3442280"/>
          </a:xfrm>
          <a:prstGeom prst="rect">
            <a:avLst/>
          </a:prstGeom>
        </p:spPr>
      </p:pic>
      <p:pic>
        <p:nvPicPr>
          <p:cNvPr id="6" name="Picture 5" descr="A graph with a bar chart&#10;&#10;Description automatically generated">
            <a:extLst>
              <a:ext uri="{FF2B5EF4-FFF2-40B4-BE49-F238E27FC236}">
                <a16:creationId xmlns:a16="http://schemas.microsoft.com/office/drawing/2014/main" id="{0905E7EF-AF00-0C9B-3C7C-8F41D9BF9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843" y="1888660"/>
            <a:ext cx="5655467" cy="1882125"/>
          </a:xfrm>
          <a:prstGeom prst="rect">
            <a:avLst/>
          </a:prstGeom>
        </p:spPr>
      </p:pic>
      <p:pic>
        <p:nvPicPr>
          <p:cNvPr id="7" name="Picture 6" descr="A graph showing a diagram&#10;&#10;Description automatically generated with medium confidence">
            <a:extLst>
              <a:ext uri="{FF2B5EF4-FFF2-40B4-BE49-F238E27FC236}">
                <a16:creationId xmlns:a16="http://schemas.microsoft.com/office/drawing/2014/main" id="{A0F51C6A-7AD7-126C-108E-346059AE9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178" y="3798737"/>
            <a:ext cx="5715614" cy="2049216"/>
          </a:xfrm>
          <a:prstGeom prst="rect">
            <a:avLst/>
          </a:prstGeom>
        </p:spPr>
      </p:pic>
      <p:pic>
        <p:nvPicPr>
          <p:cNvPr id="8" name="Picture 7" descr="A satellite over the earth&#10;&#10;Description automatically generated">
            <a:extLst>
              <a:ext uri="{FF2B5EF4-FFF2-40B4-BE49-F238E27FC236}">
                <a16:creationId xmlns:a16="http://schemas.microsoft.com/office/drawing/2014/main" id="{EC0215A8-5D7E-890E-0E02-8A3E56CD0A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399"/>
          <a:stretch/>
        </p:blipFill>
        <p:spPr>
          <a:xfrm>
            <a:off x="11044448" y="2612912"/>
            <a:ext cx="891824" cy="10516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9DADEE-3C07-9DA4-0FDE-B0D33EA0D455}"/>
              </a:ext>
            </a:extLst>
          </p:cNvPr>
          <p:cNvSpPr txBox="1"/>
          <p:nvPr/>
        </p:nvSpPr>
        <p:spPr>
          <a:xfrm>
            <a:off x="7025218" y="5879464"/>
            <a:ext cx="48523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CGMS – Coordination Group on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Meteorological Satellites 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0" name="Picture 9" descr="A satellite image of a city&#10;&#10;Description automatically generated">
            <a:extLst>
              <a:ext uri="{FF2B5EF4-FFF2-40B4-BE49-F238E27FC236}">
                <a16:creationId xmlns:a16="http://schemas.microsoft.com/office/drawing/2014/main" id="{673FB64F-E840-77A2-196B-4E75BAEF2B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40"/>
          <a:stretch/>
        </p:blipFill>
        <p:spPr>
          <a:xfrm>
            <a:off x="11062826" y="5263436"/>
            <a:ext cx="986558" cy="6674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0A7AF4-69A6-E910-E93E-C56CA2EB98DC}"/>
              </a:ext>
            </a:extLst>
          </p:cNvPr>
          <p:cNvSpPr txBox="1"/>
          <p:nvPr/>
        </p:nvSpPr>
        <p:spPr>
          <a:xfrm>
            <a:off x="10979252" y="2150315"/>
            <a:ext cx="11537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cs typeface="Segoe UI" panose="020B0502040204020203" pitchFamily="34" charset="0"/>
              </a:rPr>
              <a:t>M</a:t>
            </a:r>
            <a:r>
              <a:rPr lang="en-US" sz="1800">
                <a:cs typeface="Segoe UI" panose="020B0502040204020203" pitchFamily="34" charset="0"/>
              </a:rPr>
              <a:t>appers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FF52A4-48BF-897E-9955-17241ED3C870}"/>
              </a:ext>
            </a:extLst>
          </p:cNvPr>
          <p:cNvSpPr txBox="1"/>
          <p:nvPr/>
        </p:nvSpPr>
        <p:spPr>
          <a:xfrm>
            <a:off x="11004683" y="4341150"/>
            <a:ext cx="11552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cs typeface="Segoe UI" panose="020B0502040204020203" pitchFamily="34" charset="0"/>
              </a:rPr>
              <a:t>Spotters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F9804A-18FB-B542-C3DB-BD54004D3889}"/>
              </a:ext>
            </a:extLst>
          </p:cNvPr>
          <p:cNvSpPr/>
          <p:nvPr/>
        </p:nvSpPr>
        <p:spPr>
          <a:xfrm>
            <a:off x="10979252" y="1994868"/>
            <a:ext cx="1033846" cy="166971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F2237A-4933-95B5-1E79-3C555632AE3C}"/>
              </a:ext>
            </a:extLst>
          </p:cNvPr>
          <p:cNvSpPr/>
          <p:nvPr/>
        </p:nvSpPr>
        <p:spPr>
          <a:xfrm>
            <a:off x="10997160" y="3853466"/>
            <a:ext cx="1033846" cy="208831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605864-DE5D-96CE-CCB1-A95F8B79BE99}"/>
              </a:ext>
            </a:extLst>
          </p:cNvPr>
          <p:cNvSpPr txBox="1"/>
          <p:nvPr/>
        </p:nvSpPr>
        <p:spPr>
          <a:xfrm>
            <a:off x="6096000" y="5833298"/>
            <a:ext cx="6886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+</a:t>
            </a:r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338968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2600</Words>
  <Application>Microsoft Office PowerPoint</Application>
  <PresentationFormat>Widescreen</PresentationFormat>
  <Paragraphs>284</Paragraphs>
  <Slides>22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ceos</vt:lpstr>
      <vt:lpstr>SIT-39  2024 Global Greenhouse Gas Watch - G3W</vt:lpstr>
      <vt:lpstr>PowerPoint Presentation</vt:lpstr>
      <vt:lpstr>PowerPoint Presentation</vt:lpstr>
      <vt:lpstr>PowerPoint Presentation</vt:lpstr>
      <vt:lpstr>The “What, How &amp; Why” for the G3W Flagship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G3W potential contributions SIT-39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GCOS-GAW &amp; G3W synergies with relevance to SIT-39</vt:lpstr>
      <vt:lpstr>G3W and Private Sector consideration for SIT-39</vt:lpstr>
      <vt:lpstr>PowerPoint Presentation</vt:lpstr>
      <vt:lpstr>PowerPoint Presentation</vt:lpstr>
      <vt:lpstr>Thank you. 🌻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SIT-39  2024 Global Greenhouse Gas Watch - G3W</dc:title>
  <cp:lastModifiedBy>Gianpaolo Balsamo</cp:lastModifiedBy>
  <cp:revision>6</cp:revision>
  <dcterms:modified xsi:type="dcterms:W3CDTF">2024-04-09T22:32:55Z</dcterms:modified>
</cp:coreProperties>
</file>