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12192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5" roundtripDataSignature="AMtx7mi+WMiLlbgJwvLUH/fRg881tbm5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01D7A2-1EAF-4190-B2B4-8CC5DAF02410}">
  <a:tblStyle styleId="{5901D7A2-1EAF-4190-B2B4-8CC5DAF0241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81803AF-DD09-4B0B-9BAC-EC54D3069A7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0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1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1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2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9" name="Google Shape;109;p22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2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3" name="Google Shape;113;p2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1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13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1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1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38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14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1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1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1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1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17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1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18"/>
          <p:cNvSpPr txBox="1"/>
          <p:nvPr/>
        </p:nvSpPr>
        <p:spPr>
          <a:xfrm>
            <a:off x="-24384" y="6562799"/>
            <a:ext cx="49257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SIT-39, 10-11 April 2024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72" name="Google Shape;72;p1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9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80" name="Google Shape;8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9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84" name="Google Shape;84;p19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85" name="Google Shape;85;p19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1" name="Google Shape;91;p2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20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5" name="Google Shape;95;p2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01" name="Google Shape;101;p2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1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2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66" name="Google Shape;66;p1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  <p:sldLayoutId id="2147483658" r:id="rId6"/>
    <p:sldLayoutId id="214748365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://ceos.org/news/ceos-ard-engagement-with-industry/" TargetMode="External"/><Relationship Id="rId10" Type="http://schemas.openxmlformats.org/officeDocument/2006/relationships/hyperlink" Target="http://ceos.org/news/srix4veg-second-workshop/" TargetMode="External"/><Relationship Id="rId13" Type="http://schemas.openxmlformats.org/officeDocument/2006/relationships/hyperlink" Target="http://ceos.org/news/eohb-2023/" TargetMode="External"/><Relationship Id="rId12" Type="http://schemas.openxmlformats.org/officeDocument/2006/relationships/hyperlink" Target="http://ceos.org/news/eotec-devnet-websi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hyperlink" Target="http://ceos.org/news/kahramanmaras-event-supersite/" TargetMode="External"/><Relationship Id="rId9" Type="http://schemas.openxmlformats.org/officeDocument/2006/relationships/hyperlink" Target="http://ceos.org/news/silvacarbon/" TargetMode="External"/><Relationship Id="rId15" Type="http://schemas.openxmlformats.org/officeDocument/2006/relationships/hyperlink" Target="http://ceos.org/news/geo-week-2023/" TargetMode="External"/><Relationship Id="rId14" Type="http://schemas.openxmlformats.org/officeDocument/2006/relationships/hyperlink" Target="http://ceos.org/news/calval-portal-newsletter-nov2023/" TargetMode="External"/><Relationship Id="rId17" Type="http://schemas.openxmlformats.org/officeDocument/2006/relationships/hyperlink" Target="http://ceos.org/news/vh-roda-2023/" TargetMode="External"/><Relationship Id="rId16" Type="http://schemas.openxmlformats.org/officeDocument/2006/relationships/hyperlink" Target="http://ceos.org/news/ceo-handover-2024/" TargetMode="External"/><Relationship Id="rId5" Type="http://schemas.openxmlformats.org/officeDocument/2006/relationships/hyperlink" Target="http://ceos.org/news/ghg-roadmap/" TargetMode="External"/><Relationship Id="rId6" Type="http://schemas.openxmlformats.org/officeDocument/2006/relationships/hyperlink" Target="http://ceos.org/news/wgclimate-use-cases/" TargetMode="External"/><Relationship Id="rId18" Type="http://schemas.openxmlformats.org/officeDocument/2006/relationships/hyperlink" Target="http://ceos.org/news/eo-for-gbf/" TargetMode="External"/><Relationship Id="rId7" Type="http://schemas.openxmlformats.org/officeDocument/2006/relationships/hyperlink" Target="http://ceos.org/news/gfoi/" TargetMode="External"/><Relationship Id="rId8" Type="http://schemas.openxmlformats.org/officeDocument/2006/relationships/hyperlink" Target="http://ceos.org/news/cvp-video-1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eos.org/news/archive-first-ten-years/" TargetMode="External"/><Relationship Id="rId4" Type="http://schemas.openxmlformats.org/officeDocument/2006/relationships/hyperlink" Target="https://youtu.be/VH1NC4Fg4Tw" TargetMode="External"/><Relationship Id="rId5" Type="http://schemas.openxmlformats.org/officeDocument/2006/relationships/hyperlink" Target="https://docs.google.com/document/d/11-gLy_pfwpfO09acqLX7zHO4hkoRDqPe1KkSQqKCrWA/edit" TargetMode="External"/><Relationship Id="rId6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23.png"/><Relationship Id="rId5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Relationship Id="rId4" Type="http://schemas.openxmlformats.org/officeDocument/2006/relationships/hyperlink" Target="https://docs.google.com/document/d/11-gLy_pfwpfO09acqLX7zHO4hkoRDqPe1KkSQqKCrWA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>
            <p:ph type="title"/>
          </p:nvPr>
        </p:nvSpPr>
        <p:spPr>
          <a:xfrm>
            <a:off x="176050" y="175950"/>
            <a:ext cx="114786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6400"/>
              <a:t>CEOS Communications</a:t>
            </a:r>
            <a:endParaRPr sz="6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2900"/>
              <a:t>2024 Update &amp; Plans</a:t>
            </a:r>
            <a:endParaRPr i="1" sz="2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Dave Borges, NASA SEO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8.3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SIT-39 2024, Tokyo, Japan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- 11th April 2024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90113"/>
            <a:ext cx="3007305" cy="240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Additional Info - Blog metrics</a:t>
            </a:r>
            <a:endParaRPr/>
          </a:p>
        </p:txBody>
      </p:sp>
      <p:pic>
        <p:nvPicPr>
          <p:cNvPr id="200" name="Google Shape;200;p10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36875" y="2145350"/>
            <a:ext cx="4543425" cy="2800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01" name="Google Shape;201;p10"/>
          <p:cNvGraphicFramePr/>
          <p:nvPr/>
        </p:nvGraphicFramePr>
        <p:xfrm>
          <a:off x="1320800" y="1792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{881803AF-DD09-4B0B-9BAC-EC54D3069A7F}</a:tableStyleId>
              </a:tblPr>
              <a:tblGrid>
                <a:gridCol w="3714750"/>
                <a:gridCol w="1162050"/>
              </a:tblGrid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URL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Publication date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ceos.org/news/kahramanmaras-event-supersite/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06 Mar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ceos.org/news/ghg-roadmap/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03 Apr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ceos.org/news/wgclimate-use-cases/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 Apr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ceos.org/news/gfoi/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 Apr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ceos.org/news/cvp-video-1/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 May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ceos.org/news/silvacarbon/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09 Jun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ceos.org/news/srix4veg-second-workshop/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 Jun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ceos.org/news/ceos-ard-engagement-with-industry/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08 Sep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ceos.org/news/eotec-devnet-website/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Sep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ceos.org/news/eohb-2023/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 Nov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ceos.org/news/calval-portal-newsletter-nov2023/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 Nov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ceos.org/news/geo-week-2023/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Dec 2023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ceos.org/news/ceo-handover-2024/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 Jan 2024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ceos.org/news/vh-roda-2023/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 Feb 2024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sng" cap="none" strike="noStrike">
                          <a:solidFill>
                            <a:srgbClr val="1155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ceos.org/news/eo-for-gbf/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cap="none" strike="noStrike">
                          <a:solidFill>
                            <a:srgbClr val="34484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 Feb 2024</a:t>
                      </a:r>
                      <a:endParaRPr sz="9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25400" marB="25400" marR="25400" marL="25400" anchor="b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2" name="Google Shape;202;p10"/>
          <p:cNvSpPr txBox="1"/>
          <p:nvPr/>
        </p:nvSpPr>
        <p:spPr>
          <a:xfrm>
            <a:off x="1152750" y="5500075"/>
            <a:ext cx="988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Each blog post had on average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139.73 views</a:t>
            </a:r>
            <a:r>
              <a:rPr b="0" i="0" lang="en-GB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which increased from 125.08 over the previous period (up 11.71%)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>
            <p:ph idx="1" type="body"/>
          </p:nvPr>
        </p:nvSpPr>
        <p:spPr>
          <a:xfrm>
            <a:off x="348300" y="124729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r>
              <a:rPr lang="en-GB" sz="2300"/>
              <a:t>As per the Communication Strategy endorsed at the 2023 CEOS Plenary:</a:t>
            </a:r>
            <a:endParaRPr sz="2300"/>
          </a:p>
          <a:p>
            <a:pPr indent="-3873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40th Anniversary of CEOS </a:t>
            </a:r>
            <a:endParaRPr i="1" sz="19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Reflect on past 40 years, and look to the future</a:t>
            </a:r>
            <a:endParaRPr sz="2100"/>
          </a:p>
          <a:p>
            <a:pPr indent="-3873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EO for Biodiversity</a:t>
            </a:r>
            <a:endParaRPr i="1" sz="19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Support CSA Chair Priority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Promote EETT White Paper &amp; EO for Ecosystems</a:t>
            </a:r>
            <a:endParaRPr sz="2100"/>
          </a:p>
          <a:p>
            <a:pPr indent="-387350" lvl="0" marL="45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Greenhouse Gas Observations from Space </a:t>
            </a:r>
            <a:endParaRPr i="1" sz="19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Support JAXA SIT Chair Priority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Promote related deliverables and activities</a:t>
            </a:r>
            <a:endParaRPr sz="2100"/>
          </a:p>
        </p:txBody>
      </p:sp>
      <p:sp>
        <p:nvSpPr>
          <p:cNvPr id="127" name="Google Shape;127;p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2024 Campaigns</a:t>
            </a:r>
            <a:endParaRPr/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6400" y="1828475"/>
            <a:ext cx="3007305" cy="240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"/>
          <p:cNvSpPr txBox="1"/>
          <p:nvPr/>
        </p:nvSpPr>
        <p:spPr>
          <a:xfrm>
            <a:off x="8934950" y="40112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Feel free to use this badge throughout the year!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1" type="body"/>
          </p:nvPr>
        </p:nvSpPr>
        <p:spPr>
          <a:xfrm>
            <a:off x="348300" y="1103925"/>
            <a:ext cx="11843700" cy="51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500"/>
              <a:t>Planned activities:</a:t>
            </a:r>
            <a:endParaRPr sz="2500"/>
          </a:p>
          <a:p>
            <a:pPr indent="-3873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“From the Archives” </a:t>
            </a:r>
            <a:endParaRPr b="1" sz="25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 u="sng">
                <a:solidFill>
                  <a:schemeClr val="hlink"/>
                </a:solidFill>
                <a:hlinkClick r:id="rId3"/>
              </a:rPr>
              <a:t>Tenth anniversary speech</a:t>
            </a:r>
            <a:r>
              <a:rPr lang="en-GB"/>
              <a:t>, </a:t>
            </a:r>
            <a:r>
              <a:rPr lang="en-GB" sz="2100" u="sng">
                <a:solidFill>
                  <a:schemeClr val="hlink"/>
                </a:solidFill>
                <a:hlinkClick r:id="rId4"/>
              </a:rPr>
              <a:t>Twentieth anniversary video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Other suggestions welcome</a:t>
            </a:r>
            <a:endParaRPr sz="2100"/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Storymap of Plenary over the years</a:t>
            </a:r>
            <a:endParaRPr b="1" sz="25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With group photos &amp; major milestones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Char char="▪"/>
            </a:pPr>
            <a:r>
              <a:rPr b="1" lang="en-GB" sz="2100">
                <a:solidFill>
                  <a:schemeClr val="accent3"/>
                </a:solidFill>
              </a:rPr>
              <a:t>Please help us get copies of group photos from the earlier plenaries!</a:t>
            </a:r>
            <a:endParaRPr b="1" sz="2100">
              <a:solidFill>
                <a:schemeClr val="accent3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‘Faces of CEOS’ Video</a:t>
            </a:r>
            <a:endParaRPr b="1" sz="25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en-GB" sz="2100"/>
              <a:t>Interviews with CEOS Principals</a:t>
            </a:r>
            <a:endParaRPr sz="2100"/>
          </a:p>
          <a:p>
            <a:pPr indent="-3619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Char char="▪"/>
            </a:pPr>
            <a:r>
              <a:rPr b="1" lang="en-GB" sz="2100">
                <a:solidFill>
                  <a:schemeClr val="accent3"/>
                </a:solidFill>
              </a:rPr>
              <a:t>Asking for support from Agencies media departments to put together a high quality video (more information </a:t>
            </a:r>
            <a:r>
              <a:rPr b="1" lang="en-GB" sz="2100" u="sng">
                <a:solidFill>
                  <a:schemeClr val="accent3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b="1" lang="en-GB" sz="2100">
                <a:solidFill>
                  <a:schemeClr val="accent3"/>
                </a:solidFill>
              </a:rPr>
              <a:t>)</a:t>
            </a:r>
            <a:endParaRPr b="1" sz="2100">
              <a:solidFill>
                <a:schemeClr val="accent3"/>
              </a:solidFill>
            </a:endParaRPr>
          </a:p>
          <a:p>
            <a:pPr indent="-3873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❖"/>
            </a:pPr>
            <a:r>
              <a:rPr b="1" lang="en-GB" sz="2500"/>
              <a:t>+ more!</a:t>
            </a:r>
            <a:endParaRPr b="1" sz="2500"/>
          </a:p>
        </p:txBody>
      </p:sp>
      <p:sp>
        <p:nvSpPr>
          <p:cNvPr id="135" name="Google Shape;135;p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40th Anniversary of CEOS</a:t>
            </a:r>
            <a:endParaRPr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82288" y="1056725"/>
            <a:ext cx="2729787" cy="218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9182300" y="2954625"/>
            <a:ext cx="30000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Feel free to use this badge throughout the year!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Impact of CEOS</a:t>
            </a:r>
            <a:endParaRPr/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3">
            <a:alphaModFix/>
          </a:blip>
          <a:srcRect b="0" l="0" r="0" t="1341"/>
          <a:stretch/>
        </p:blipFill>
        <p:spPr>
          <a:xfrm>
            <a:off x="6616613" y="1131409"/>
            <a:ext cx="5376850" cy="53232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" name="Google Shape;144;p4"/>
          <p:cNvSpPr txBox="1"/>
          <p:nvPr>
            <p:ph idx="1" type="body"/>
          </p:nvPr>
        </p:nvSpPr>
        <p:spPr>
          <a:xfrm>
            <a:off x="187325" y="1219591"/>
            <a:ext cx="64293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3375" lvl="0" marL="3600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Font typeface="Arial"/>
              <a:buChar char="❖"/>
            </a:pPr>
            <a:r>
              <a:rPr b="1" lang="en-GB" sz="2400"/>
              <a:t>Capturing our Impact →</a:t>
            </a:r>
            <a:endParaRPr sz="1800"/>
          </a:p>
          <a:p>
            <a:pPr indent="-333375" lvl="0" marL="3600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Focus on the four key CEOS Priorities</a:t>
            </a:r>
            <a:endParaRPr sz="2700"/>
          </a:p>
          <a:p>
            <a:pPr indent="-333375" lvl="0" marL="3600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❖"/>
            </a:pPr>
            <a:r>
              <a:rPr lang="en-GB" sz="2400"/>
              <a:t>Branch out to each CEOS Entity</a:t>
            </a:r>
            <a:endParaRPr sz="2700"/>
          </a:p>
          <a:p>
            <a:pPr indent="-333375" lvl="1" marL="81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❖"/>
            </a:pPr>
            <a:r>
              <a:rPr lang="en-GB" sz="2000"/>
              <a:t>Simple survey method</a:t>
            </a:r>
            <a:endParaRPr sz="2300"/>
          </a:p>
          <a:p>
            <a:pPr indent="-333375" lvl="1" marL="8172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❖"/>
            </a:pPr>
            <a:r>
              <a:rPr lang="en-GB" sz="2000"/>
              <a:t>Will reach out after SIT-39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3700"/>
              <a:t>On the Rise: Social Media metrics</a:t>
            </a:r>
            <a:endParaRPr sz="3700"/>
          </a:p>
        </p:txBody>
      </p:sp>
      <p:graphicFrame>
        <p:nvGraphicFramePr>
          <p:cNvPr id="150" name="Google Shape;150;p5"/>
          <p:cNvGraphicFramePr/>
          <p:nvPr/>
        </p:nvGraphicFramePr>
        <p:xfrm>
          <a:off x="5697940" y="31582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{5901D7A2-1EAF-4190-B2B4-8CC5DAF02410}</a:tableStyleId>
              </a:tblPr>
              <a:tblGrid>
                <a:gridCol w="733425"/>
                <a:gridCol w="2266950"/>
                <a:gridCol w="990600"/>
                <a:gridCol w="942975"/>
                <a:gridCol w="1076325"/>
              </a:tblGrid>
              <a:tr h="127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Platform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Metric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March 2024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September 2023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Percentage change</a:t>
                      </a:r>
                      <a:endParaRPr b="1"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Twitter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Followers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5475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5196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↑5.37%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impressions per post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969.81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741.89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↑30.72%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engagement rate per post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4.87%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4.28%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↑14%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Facebook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Followers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2096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2015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↑4.02%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impressions per post 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369.55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125.86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↑193.62% </a:t>
                      </a:r>
                      <a:endParaRPr b="1" sz="1000" u="none" cap="none" strike="noStrike">
                        <a:solidFill>
                          <a:srgbClr val="99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engagement rate per post 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6.18%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6.65%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99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↓-7%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LinkedIn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Followers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674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29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GB" sz="1000" u="none" cap="none" strike="noStrike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↑2224.14%</a:t>
                      </a:r>
                      <a:endParaRPr b="1" sz="1000" u="none" cap="none" strike="noStrike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impressions per post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558.39 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4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Average engagement rate per post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7.46%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N/A</a:t>
                      </a:r>
                      <a:endParaRPr sz="10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100" marB="63100" marR="63100" marL="63100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1" name="Google Shape;151;p5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491" y="1154546"/>
            <a:ext cx="3729182" cy="188992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9375759" y="2088818"/>
            <a:ext cx="3204168" cy="9279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 views: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1789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Total watch time: </a:t>
            </a:r>
            <a:r>
              <a:rPr b="1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67.4 hours</a:t>
            </a:r>
            <a:endParaRPr b="1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(over 12 months)</a:t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Teams&#10;&#10;Description automatically generated with low confidence" id="153" name="Google Shape;15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946400"/>
            <a:ext cx="5611089" cy="216130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180959" y="1964126"/>
            <a:ext cx="1647841" cy="10871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Coming Soon!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GB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New CEOS </a:t>
            </a:r>
            <a:r>
              <a:rPr b="1" i="0" lang="en-GB" sz="17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Lapel pins</a:t>
            </a:r>
            <a:endParaRPr b="1" i="0" sz="17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0" y="1431785"/>
            <a:ext cx="7217547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SatSummit 2024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Washington, D.C.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16-17 May</a:t>
            </a:r>
            <a:endParaRPr/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794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IGARSS 2024: CEOS Booth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Athens Greece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7-12 July</a:t>
            </a:r>
            <a:endParaRPr/>
          </a:p>
          <a:p>
            <a:pPr indent="-3048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/>
          </a:p>
          <a:p>
            <a:pPr indent="-457200" lvl="0" marL="635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GB"/>
              <a:t>GEO Week 2025</a:t>
            </a:r>
            <a:endParaRPr/>
          </a:p>
          <a:p>
            <a:pPr indent="-457200" lvl="1" marL="1092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GB"/>
              <a:t>Location TBD</a:t>
            </a:r>
            <a:endParaRPr/>
          </a:p>
        </p:txBody>
      </p:sp>
      <p:sp>
        <p:nvSpPr>
          <p:cNvPr id="160" name="Google Shape;160;p6"/>
          <p:cNvSpPr txBox="1"/>
          <p:nvPr>
            <p:ph type="title"/>
          </p:nvPr>
        </p:nvSpPr>
        <p:spPr>
          <a:xfrm>
            <a:off x="336550" y="175939"/>
            <a:ext cx="9226498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CEOS Outreach Efforts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Welcome — SatSummit 2024" id="161" name="Google Shape;16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28851" y="1288144"/>
            <a:ext cx="2523316" cy="14130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lcome Letter || IEEE IGARSS 2024 || Athens, Greece || 7 - 12 July, 2024" id="162" name="Google Shape;16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80859" y="2844842"/>
            <a:ext cx="2019300" cy="225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69745" y="1288144"/>
            <a:ext cx="3638795" cy="4929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/>
          <p:nvPr/>
        </p:nvSpPr>
        <p:spPr>
          <a:xfrm>
            <a:off x="3433950" y="3859550"/>
            <a:ext cx="5324100" cy="248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234731" y="234585"/>
            <a:ext cx="12516000" cy="10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Learn more about CEOS</a:t>
            </a:r>
            <a:endParaRPr/>
          </a:p>
        </p:txBody>
      </p:sp>
      <p:sp>
        <p:nvSpPr>
          <p:cNvPr id="170" name="Google Shape;170;p7"/>
          <p:cNvSpPr txBox="1"/>
          <p:nvPr>
            <p:ph idx="1" type="body"/>
          </p:nvPr>
        </p:nvSpPr>
        <p:spPr>
          <a:xfrm>
            <a:off x="206700" y="2703808"/>
            <a:ext cx="28548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300"/>
              <a:t>Twitter: @CEOSdotORG</a:t>
            </a:r>
            <a:endParaRPr sz="2300"/>
          </a:p>
        </p:txBody>
      </p:sp>
      <p:sp>
        <p:nvSpPr>
          <p:cNvPr id="171" name="Google Shape;171;p7"/>
          <p:cNvSpPr txBox="1"/>
          <p:nvPr>
            <p:ph idx="1" type="body"/>
          </p:nvPr>
        </p:nvSpPr>
        <p:spPr>
          <a:xfrm>
            <a:off x="3165238" y="2703808"/>
            <a:ext cx="29736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300"/>
              <a:t>Facebook: @socialceos</a:t>
            </a:r>
            <a:endParaRPr sz="2300"/>
          </a:p>
        </p:txBody>
      </p:sp>
      <p:sp>
        <p:nvSpPr>
          <p:cNvPr id="172" name="Google Shape;172;p7"/>
          <p:cNvSpPr txBox="1"/>
          <p:nvPr>
            <p:ph idx="1" type="body"/>
          </p:nvPr>
        </p:nvSpPr>
        <p:spPr>
          <a:xfrm>
            <a:off x="5983443" y="2703809"/>
            <a:ext cx="31137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300"/>
              <a:t>LinkedIn: @CEOSdotORG</a:t>
            </a:r>
            <a:endParaRPr sz="2300"/>
          </a:p>
        </p:txBody>
      </p:sp>
      <p:pic>
        <p:nvPicPr>
          <p:cNvPr id="173" name="Google Shape;17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50" y="1329111"/>
            <a:ext cx="2441300" cy="122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1726" y="1329108"/>
            <a:ext cx="1220667" cy="122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29900" y="1329108"/>
            <a:ext cx="1220667" cy="122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818067" y="1516730"/>
            <a:ext cx="1220667" cy="84542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>
            <p:ph idx="1" type="body"/>
          </p:nvPr>
        </p:nvSpPr>
        <p:spPr>
          <a:xfrm>
            <a:off x="8871610" y="2703809"/>
            <a:ext cx="3113700" cy="5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GB" sz="2300"/>
              <a:t>YouTube: @CEOSdotORG</a:t>
            </a:r>
            <a:endParaRPr sz="2300"/>
          </a:p>
        </p:txBody>
      </p:sp>
      <p:pic>
        <p:nvPicPr>
          <p:cNvPr id="178" name="Google Shape;178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23313" y="4080450"/>
            <a:ext cx="1338375" cy="13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6081048" y="5418825"/>
            <a:ext cx="2622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GB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Sign up!</a:t>
            </a:r>
            <a:endParaRPr b="1" i="0" sz="1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http://eepurl.com/ij_2z1</a:t>
            </a:r>
            <a:endParaRPr b="0" i="0" sz="15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7"/>
          <p:cNvSpPr txBox="1"/>
          <p:nvPr>
            <p:ph idx="1" type="body"/>
          </p:nvPr>
        </p:nvSpPr>
        <p:spPr>
          <a:xfrm>
            <a:off x="3488063" y="4012075"/>
            <a:ext cx="30405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300"/>
              <a:t>CEOS Communications Quarterly Revisit</a:t>
            </a:r>
            <a:endParaRPr b="1" sz="2300"/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i="1" lang="en-GB" sz="1300"/>
              <a:t>Quarterly Newsletter Mailing list</a:t>
            </a:r>
            <a:endParaRPr i="1" sz="13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type="title"/>
          </p:nvPr>
        </p:nvSpPr>
        <p:spPr>
          <a:xfrm>
            <a:off x="176047" y="175938"/>
            <a:ext cx="61572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GB" sz="7200"/>
              <a:t>Back up</a:t>
            </a:r>
            <a:endParaRPr sz="7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"/>
          <p:cNvSpPr txBox="1"/>
          <p:nvPr>
            <p:ph idx="1" type="body"/>
          </p:nvPr>
        </p:nvSpPr>
        <p:spPr>
          <a:xfrm>
            <a:off x="324229" y="1354925"/>
            <a:ext cx="57408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/>
              <a:t>Questions:</a:t>
            </a:r>
            <a:endParaRPr b="1"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How has your organisation benefited from being part of CEOS?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Please share an example of when CEOS has had societal impact.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AutoNum type="arabicPeriod"/>
            </a:pPr>
            <a:r>
              <a:rPr lang="en-GB" sz="2100"/>
              <a:t>How do you see CEOS shaping the future of Earth observation over the next 40 years?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</p:txBody>
      </p:sp>
      <p:sp>
        <p:nvSpPr>
          <p:cNvPr id="191" name="Google Shape;191;p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‘Faces of CEOS’ Video details</a:t>
            </a:r>
            <a:endParaRPr/>
          </a:p>
        </p:txBody>
      </p:sp>
      <p:pic>
        <p:nvPicPr>
          <p:cNvPr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8817" y="1814639"/>
            <a:ext cx="5822172" cy="229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>
            <p:ph idx="1" type="body"/>
          </p:nvPr>
        </p:nvSpPr>
        <p:spPr>
          <a:xfrm>
            <a:off x="6268825" y="1354925"/>
            <a:ext cx="5740800" cy="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GB" sz="2100"/>
              <a:t>Production Timeline: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100"/>
          </a:p>
        </p:txBody>
      </p:sp>
      <p:sp>
        <p:nvSpPr>
          <p:cNvPr id="194" name="Google Shape;194;p9"/>
          <p:cNvSpPr txBox="1"/>
          <p:nvPr/>
        </p:nvSpPr>
        <p:spPr>
          <a:xfrm>
            <a:off x="1509750" y="5561400"/>
            <a:ext cx="917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More details: </a:t>
            </a:r>
            <a:r>
              <a:rPr b="0" i="0" lang="en-GB" sz="21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CEOS 40th Anniversary Video: Requests to Agencies</a:t>
            </a:r>
            <a:r>
              <a:rPr b="0" i="0" lang="en-GB" sz="2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Borges, David E. (LARC-E3)</dc:creator>
</cp:coreProperties>
</file>