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Explore interest in and value of a more coordinated approach among the organisations flying, planning SAR</a:t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3b687d47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3b687d47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42e64eed6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c42e64eed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c2d4b4b9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c2d4b4b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b171c9b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2cb171c9be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3b6c3be2b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3b6c3be2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hyperlink" Target="https://intl-sar-coord-group.spac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hyperlink" Target="http://uresino.net/english/access.html" TargetMode="External"/><Relationship Id="rId6" Type="http://schemas.openxmlformats.org/officeDocument/2006/relationships/image" Target="../media/image12.gif"/><Relationship Id="rId7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567400" cy="49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en-GB" sz="4800"/>
              <a:t>CEOS Engagement </a:t>
            </a:r>
            <a:r>
              <a:rPr b="1" lang="en-GB" sz="4800"/>
              <a:t>with</a:t>
            </a:r>
            <a:r>
              <a:rPr b="1" lang="en-GB" sz="4800"/>
              <a:t> the International Coordination Group for Spaceborne SAR (ICGS-SAR)</a:t>
            </a:r>
            <a:endParaRPr b="1" sz="4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5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Eric Laliberté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0825" y="4694300"/>
            <a:ext cx="4781400" cy="16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/>
          <p:nvPr/>
        </p:nvSpPr>
        <p:spPr>
          <a:xfrm>
            <a:off x="357105" y="1113832"/>
            <a:ext cx="11112000" cy="6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Established in 2018 to improve the international coordination of spaceborne synthetic aperture radar (SAR) missions. 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■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Two workshops held: 2018 at CalTech, and 2022 at ESRIN. Next workshop planned for November 2024, in Japan. 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Objective: 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Maximise science and societal returns from SAR missions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Members: 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Representatives from CEOS agencies operating or developing SAR missions (ASI, CONAE, CSA, DLR, ESA, ISRO, JAXA, and NASA) – as well as from key user and research groups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Executive Board: 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Comprising approximately 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 members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Website: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1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https://intl-sar-coord-group.space/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8"/>
          <p:cNvSpPr txBox="1"/>
          <p:nvPr/>
        </p:nvSpPr>
        <p:spPr>
          <a:xfrm>
            <a:off x="94025" y="103250"/>
            <a:ext cx="977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International Coordination Group for Spaceborne Synthetic Aperture Radar (ICGS-SAR) Overview</a:t>
            </a:r>
            <a:endParaRPr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324225" y="1419350"/>
            <a:ext cx="113799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Working Groups</a:t>
            </a:r>
            <a:endParaRPr b="1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WG1: Present and Future Data ‐ Visibility and Access (L0‐L2)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WG2: Future Imaging Systems ‐ Goals, Plans, Challenges and Opportunities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2200"/>
              <a:t>Coordinating with CEOS MIM DB Team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WG3: Data exploration ‐ Cal/Val, Fusion and Assimilation (L3‐L4)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2200"/>
              <a:t>P</a:t>
            </a:r>
            <a:r>
              <a:rPr lang="en-GB" sz="2200"/>
              <a:t>otential</a:t>
            </a:r>
            <a:r>
              <a:rPr lang="en-GB" sz="2200"/>
              <a:t> overlap with CEOS WGCV SAR Subgroup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Thematic Areas</a:t>
            </a:r>
            <a:endParaRPr b="1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TA1: Polarimetric and Multi-frequency SAR Applications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TA2: Interferometric SAR Applications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TA3: Program and Mission Coordination</a:t>
            </a:r>
            <a:endParaRPr sz="2200"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176050" y="175950"/>
            <a:ext cx="113196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Working Groups and Thematic Areas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324225" y="1196224"/>
            <a:ext cx="11495400" cy="502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Benefits</a:t>
            </a:r>
            <a:endParaRPr b="1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Higher profile and direct connection to CEOS Principals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Reduction of overlaps and avoid redundancies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Organisational clarity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Awareness and clear communications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ICGS-SAR characteristics need to be maintained</a:t>
            </a:r>
            <a:endParaRPr b="1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Autonomy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Low overhead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Efficiency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Cross-cutting nature</a:t>
            </a:r>
            <a:endParaRPr/>
          </a:p>
        </p:txBody>
      </p:sp>
      <p:sp>
        <p:nvSpPr>
          <p:cNvPr id="86" name="Google Shape;86;p10"/>
          <p:cNvSpPr txBox="1"/>
          <p:nvPr>
            <p:ph type="title"/>
          </p:nvPr>
        </p:nvSpPr>
        <p:spPr>
          <a:xfrm>
            <a:off x="201373" y="112664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Increased Coordination with CEOS</a:t>
            </a:r>
            <a:endParaRPr sz="3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324225" y="1329925"/>
            <a:ext cx="11495400" cy="488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Establish a</a:t>
            </a:r>
            <a:r>
              <a:rPr lang="en-GB" sz="2600"/>
              <a:t> ‘Bridging’ Mechanism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-GB" sz="2600"/>
              <a:t>Provide some sort of connection between ICGS-SAR and CEOS Agency Principals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-GB" sz="2600"/>
              <a:t>Perhaps establishing an official POC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Invite representation at SIT, SIT TW, Plenary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-GB" sz="2600"/>
              <a:t>Regular reporting opportunity</a:t>
            </a:r>
            <a:endParaRPr sz="2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92" name="Google Shape;92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Suggested Approach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Don’t want to hinder the great work happening within ICGS-SAR with unnecessary overhead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Increase the visibility of ICGS-SAR work at a CEOS Principal level, and provide a mechanism to direct recommendations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Ensure coordinated SAR efforts between ICGS-SAR and CEOS, including WGCV SAR Subgroup and the CEOS-ARD SAR team</a:t>
            </a:r>
            <a:endParaRPr/>
          </a:p>
        </p:txBody>
      </p:sp>
      <p:sp>
        <p:nvSpPr>
          <p:cNvPr id="98" name="Google Shape;98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cess | Accessible Travel Ureshino &amp; Hot Springs Official Site" id="103" name="Google Shape;1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9827" y="2489591"/>
            <a:ext cx="5771147" cy="190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4100"/>
              <a:t>Third ICGS-SAR Workshop in Japan</a:t>
            </a:r>
            <a:endParaRPr sz="4100"/>
          </a:p>
        </p:txBody>
      </p:sp>
      <p:pic>
        <p:nvPicPr>
          <p:cNvPr id="105" name="Google Shape;10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7725" y="2137249"/>
            <a:ext cx="3946849" cy="438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/>
          <p:nvPr/>
        </p:nvSpPr>
        <p:spPr>
          <a:xfrm>
            <a:off x="332988" y="1142510"/>
            <a:ext cx="11526000" cy="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When</a:t>
            </a:r>
            <a:r>
              <a:rPr b="0" i="0" lang="en-GB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　November 6-8, 2024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Location: Saga Pref </a:t>
            </a:r>
            <a:r>
              <a:rPr b="0" i="0" lang="en-GB" sz="2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http://uresino.net/english/access.html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Including i</a:t>
            </a:r>
            <a:r>
              <a:rPr b="0" i="0" lang="en-GB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ncoming SAR players from Asian space agencies and new space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7" name="Google Shape;107;p13"/>
          <p:cNvCxnSpPr/>
          <p:nvPr/>
        </p:nvCxnSpPr>
        <p:spPr>
          <a:xfrm>
            <a:off x="2543175" y="3333750"/>
            <a:ext cx="2697600" cy="2090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佐賀県の地勢と気候" id="108" name="Google Shape;10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125" y="2412332"/>
            <a:ext cx="3619528" cy="3400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嬉野温泉の人気ホテル・旅館ランキングTOP10 【2020年版】 【楽天トラベル】" id="109" name="Google Shape;10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37051" y="4398509"/>
            <a:ext cx="2786785" cy="2090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type="title"/>
          </p:nvPr>
        </p:nvSpPr>
        <p:spPr>
          <a:xfrm>
            <a:off x="176050" y="2104369"/>
            <a:ext cx="6157200" cy="204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