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Play"/>
      <p:regular r:id="rId16"/>
      <p:bold r:id="rId17"/>
    </p:embeddedFont>
    <p:embeddedFont>
      <p:font typeface="Arial Narrow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g1CwOcDqCzUDd4LA26EYx8nnV4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italic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ArialNarrow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lay-bold.fntdata"/><Relationship Id="rId16" Type="http://schemas.openxmlformats.org/officeDocument/2006/relationships/font" Target="fonts/Play-regular.fntdata"/><Relationship Id="rId5" Type="http://schemas.openxmlformats.org/officeDocument/2006/relationships/slide" Target="slides/slide1.xml"/><Relationship Id="rId19" Type="http://schemas.openxmlformats.org/officeDocument/2006/relationships/font" Target="fonts/ArialNarrow-bold.fntdata"/><Relationship Id="rId6" Type="http://schemas.openxmlformats.org/officeDocument/2006/relationships/slide" Target="slides/slide2.xml"/><Relationship Id="rId18" Type="http://schemas.openxmlformats.org/officeDocument/2006/relationships/font" Target="fonts/ArialNarrow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558ED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ctrTitle"/>
          </p:nvPr>
        </p:nvSpPr>
        <p:spPr>
          <a:xfrm>
            <a:off x="904875" y="2755265"/>
            <a:ext cx="9144000" cy="1135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Play"/>
              <a:buNone/>
              <a:defRPr b="1" sz="4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904875" y="3902227"/>
            <a:ext cx="91440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http://www.iges.or.jp/files/access/images/hayama.jpg" id="18" name="Google Shape;1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47000" y="4"/>
            <a:ext cx="4445000" cy="22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/>
          <p:cNvPicPr preferRelativeResize="0"/>
          <p:nvPr/>
        </p:nvPicPr>
        <p:blipFill rotWithShape="1">
          <a:blip r:embed="rId3">
            <a:alphaModFix/>
          </a:blip>
          <a:srcRect b="14817" l="0" r="0" t="0"/>
          <a:stretch/>
        </p:blipFill>
        <p:spPr>
          <a:xfrm>
            <a:off x="-1" y="0"/>
            <a:ext cx="7767022" cy="2221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logo&#10;&#10;Description automatically generated" id="20" name="Google Shape;2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63932" y="5818225"/>
            <a:ext cx="4862882" cy="72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Google Shape;21;p13"/>
          <p:cNvCxnSpPr/>
          <p:nvPr/>
        </p:nvCxnSpPr>
        <p:spPr>
          <a:xfrm>
            <a:off x="650712" y="2760866"/>
            <a:ext cx="0" cy="30240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" name="Google Shape;22;p13"/>
          <p:cNvSpPr txBox="1"/>
          <p:nvPr>
            <p:ph idx="2" type="body"/>
          </p:nvPr>
        </p:nvSpPr>
        <p:spPr>
          <a:xfrm>
            <a:off x="904875" y="5076825"/>
            <a:ext cx="54864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9DDC"/>
              </a:buClr>
              <a:buSzPts val="2400"/>
              <a:buNone/>
              <a:defRPr sz="2400">
                <a:solidFill>
                  <a:srgbClr val="E59DDC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3" type="body"/>
          </p:nvPr>
        </p:nvSpPr>
        <p:spPr>
          <a:xfrm>
            <a:off x="904875" y="5430838"/>
            <a:ext cx="54864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  <a:defRPr b="1" sz="2400">
                <a:solidFill>
                  <a:srgbClr val="F2F2F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4" type="body"/>
          </p:nvPr>
        </p:nvSpPr>
        <p:spPr>
          <a:xfrm>
            <a:off x="904875" y="4254264"/>
            <a:ext cx="54864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9DDC"/>
              </a:buClr>
              <a:buSzPts val="2000"/>
              <a:buNone/>
              <a:defRPr sz="2000">
                <a:solidFill>
                  <a:srgbClr val="E59DDC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8" name="Google Shape;78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9" name="Google Shape;79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9" name="Google Shape;29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5" name="Google Shape;3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47" name="Google Shape;4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Nggip-tsu@iges.or.jp?subject=CEO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hyperlink" Target="https://www.ipcc-nggip.iges.or.jp/public/2019rf/pdf/4_Volume4/19R_V4_Ch02_Generic%20Methods.pdf" TargetMode="External"/><Relationship Id="rId5" Type="http://schemas.openxmlformats.org/officeDocument/2006/relationships/hyperlink" Target="https://www.ipcc-nggip.iges.or.jp/public/2006gl/pdf/4_Volume4/V4_03_Ch3_Representation.pdf" TargetMode="External"/><Relationship Id="rId6" Type="http://schemas.openxmlformats.org/officeDocument/2006/relationships/hyperlink" Target="https://www.ipcc-nggip.iges.or.jp/public/2019rf/pdf/1_Volume1/19R_V1_Ch06_QA_QC.pdf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 txBox="1"/>
          <p:nvPr>
            <p:ph type="ctrTitle"/>
          </p:nvPr>
        </p:nvSpPr>
        <p:spPr>
          <a:xfrm>
            <a:off x="816475" y="2891899"/>
            <a:ext cx="10273555" cy="1135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lay"/>
              <a:buNone/>
            </a:pPr>
            <a:r>
              <a:rPr lang="en-US" sz="4000"/>
              <a:t>The IPCC Task Force on Inventories &amp; Earth Observation data </a:t>
            </a:r>
            <a:endParaRPr sz="2700">
              <a:solidFill>
                <a:srgbClr val="C0E4F5"/>
              </a:solidFill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816476" y="4101230"/>
            <a:ext cx="7360572" cy="556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CEOS, Fukuoka, 9 April 2025</a:t>
            </a:r>
            <a:endParaRPr/>
          </a:p>
        </p:txBody>
      </p:sp>
      <p:sp>
        <p:nvSpPr>
          <p:cNvPr id="101" name="Google Shape;101;p1"/>
          <p:cNvSpPr txBox="1"/>
          <p:nvPr/>
        </p:nvSpPr>
        <p:spPr>
          <a:xfrm>
            <a:off x="802188" y="5027012"/>
            <a:ext cx="3935977" cy="782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E4F5"/>
              </a:buClr>
              <a:buSzPct val="100000"/>
              <a:buFont typeface="Arial"/>
              <a:buNone/>
            </a:pPr>
            <a:r>
              <a:rPr b="1" i="0" lang="en-US" sz="2200" u="none" cap="none" strike="noStrike">
                <a:solidFill>
                  <a:srgbClr val="C0E4F5"/>
                </a:solidFill>
                <a:latin typeface="Arial"/>
                <a:ea typeface="Arial"/>
                <a:cs typeface="Arial"/>
                <a:sym typeface="Arial"/>
              </a:rPr>
              <a:t>Rob Sturgiss</a:t>
            </a:r>
            <a:endParaRPr b="1" i="0" sz="2200" u="none" cap="none" strike="noStrike">
              <a:solidFill>
                <a:srgbClr val="C0E4F5"/>
              </a:solidFill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IPCC TFI Technical Support Unit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0"/>
          <p:cNvPicPr preferRelativeResize="0"/>
          <p:nvPr/>
        </p:nvPicPr>
        <p:blipFill rotWithShape="1">
          <a:blip r:embed="rId3">
            <a:alphaModFix/>
          </a:blip>
          <a:srcRect b="1146" l="11219" r="17608" t="2959"/>
          <a:stretch/>
        </p:blipFill>
        <p:spPr>
          <a:xfrm>
            <a:off x="9168089" y="735253"/>
            <a:ext cx="3023911" cy="6129728"/>
          </a:xfrm>
          <a:custGeom>
            <a:rect b="b" l="l" r="r" t="t"/>
            <a:pathLst>
              <a:path extrusionOk="0" h="6129728" w="3023911">
                <a:moveTo>
                  <a:pt x="3023910" y="2985409"/>
                </a:moveTo>
                <a:lnTo>
                  <a:pt x="2319716" y="6122747"/>
                </a:lnTo>
                <a:lnTo>
                  <a:pt x="3023910" y="6122747"/>
                </a:lnTo>
                <a:close/>
                <a:moveTo>
                  <a:pt x="1339787" y="0"/>
                </a:moveTo>
                <a:lnTo>
                  <a:pt x="3023911" y="0"/>
                </a:lnTo>
                <a:lnTo>
                  <a:pt x="3023911" y="6129728"/>
                </a:lnTo>
                <a:lnTo>
                  <a:pt x="0" y="612972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80" name="Google Shape;180;p10"/>
          <p:cNvSpPr txBox="1"/>
          <p:nvPr>
            <p:ph type="title"/>
          </p:nvPr>
        </p:nvSpPr>
        <p:spPr>
          <a:xfrm>
            <a:off x="651503" y="301329"/>
            <a:ext cx="9996832" cy="6018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5715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02"/>
              </a:buClr>
              <a:buSzPts val="3600"/>
              <a:buFont typeface="Arial Narrow"/>
              <a:buNone/>
            </a:pPr>
            <a:r>
              <a:rPr lang="en-US" sz="3600">
                <a:solidFill>
                  <a:srgbClr val="990002"/>
                </a:solidFill>
                <a:latin typeface="Arial Narrow"/>
                <a:ea typeface="Arial Narrow"/>
                <a:cs typeface="Arial Narrow"/>
                <a:sym typeface="Arial Narrow"/>
              </a:rPr>
              <a:t>Two pathways to improve inventories through the IPCC</a:t>
            </a:r>
            <a:endParaRPr sz="3600">
              <a:solidFill>
                <a:srgbClr val="99000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1" name="Google Shape;181;p10"/>
          <p:cNvSpPr/>
          <p:nvPr/>
        </p:nvSpPr>
        <p:spPr>
          <a:xfrm>
            <a:off x="8267430" y="728272"/>
            <a:ext cx="2491840" cy="6120000"/>
          </a:xfrm>
          <a:custGeom>
            <a:rect b="b" l="l" r="r" t="t"/>
            <a:pathLst>
              <a:path extrusionOk="0" h="6120000" w="2491840">
                <a:moveTo>
                  <a:pt x="2156" y="0"/>
                </a:moveTo>
                <a:lnTo>
                  <a:pt x="2491840" y="0"/>
                </a:lnTo>
                <a:lnTo>
                  <a:pt x="1135562" y="6120000"/>
                </a:lnTo>
                <a:lnTo>
                  <a:pt x="907443" y="6120000"/>
                </a:lnTo>
                <a:lnTo>
                  <a:pt x="2232574" y="9728"/>
                </a:lnTo>
                <a:lnTo>
                  <a:pt x="0" y="9728"/>
                </a:lnTo>
                <a:close/>
              </a:path>
            </a:pathLst>
          </a:custGeom>
          <a:solidFill>
            <a:schemeClr val="lt1">
              <a:alpha val="4588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0"/>
          <p:cNvSpPr txBox="1"/>
          <p:nvPr/>
        </p:nvSpPr>
        <p:spPr>
          <a:xfrm>
            <a:off x="1140543" y="1022555"/>
            <a:ext cx="8563896" cy="4994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1)  Strengthening/testing emission estimation techniques using EO data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747474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Build mutual understanding of the current strengths/weaknesses of estimates based on EO data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D86CCC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D86CCC"/>
                </a:solidFill>
                <a:latin typeface="Arial"/>
                <a:ea typeface="Arial"/>
                <a:cs typeface="Arial"/>
                <a:sym typeface="Arial"/>
              </a:rPr>
              <a:t>Targeting an IPCC expert workshop</a:t>
            </a:r>
            <a:endParaRPr/>
          </a:p>
          <a:p>
            <a:pPr indent="-2286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4892DC"/>
              </a:buClr>
              <a:buSzPts val="1800"/>
              <a:buFont typeface="Arial"/>
              <a:buChar char="–"/>
            </a:pPr>
            <a:r>
              <a:rPr b="1" i="0" lang="en-US" sz="1800" u="none" cap="none" strike="noStrike">
                <a:solidFill>
                  <a:srgbClr val="4892DC"/>
                </a:solidFill>
                <a:latin typeface="Arial"/>
                <a:ea typeface="Arial"/>
                <a:cs typeface="Arial"/>
                <a:sym typeface="Arial"/>
              </a:rPr>
              <a:t>Building confidence in EO data among the inventory community</a:t>
            </a:r>
            <a:endParaRPr/>
          </a:p>
          <a:p>
            <a:pPr indent="-2286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4892DC"/>
              </a:buClr>
              <a:buSzPts val="1800"/>
              <a:buFont typeface="Arial"/>
              <a:buChar char="–"/>
            </a:pPr>
            <a:r>
              <a:rPr b="1" i="0" lang="en-US" sz="1800" u="none" cap="none" strike="noStrike">
                <a:solidFill>
                  <a:srgbClr val="4892DC"/>
                </a:solidFill>
                <a:latin typeface="Arial"/>
                <a:ea typeface="Arial"/>
                <a:cs typeface="Arial"/>
                <a:sym typeface="Arial"/>
              </a:rPr>
              <a:t>Maybe methane…. 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rgbClr val="747474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2)  Strengthening/testing IPCC GLs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747474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rPr>
              <a:t>Validating / improving IPCC default factors with EO data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D86CCC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D86CCC"/>
                </a:solidFill>
                <a:latin typeface="Arial"/>
                <a:ea typeface="Arial"/>
                <a:cs typeface="Arial"/>
                <a:sym typeface="Arial"/>
              </a:rPr>
              <a:t>IPCC TFI would be open to EO community becoming data suppliers to support the IPCC TFI Database of emission factors and emission measurements</a:t>
            </a:r>
            <a:endParaRPr/>
          </a:p>
          <a:p>
            <a:pPr indent="-2286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5492CD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One possible avenue leading to future IPCC GLs refinements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1440"/>
              </a:spcBef>
              <a:spcAft>
                <a:spcPts val="0"/>
              </a:spcAft>
              <a:buClr>
                <a:srgbClr val="5492CD"/>
              </a:buClr>
              <a:buSzPts val="7200"/>
              <a:buFont typeface="Arial"/>
              <a:buNone/>
            </a:pPr>
            <a:r>
              <a:rPr b="0" i="0" lang="en-US" sz="72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5492CD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"/>
          <p:cNvSpPr txBox="1"/>
          <p:nvPr>
            <p:ph type="ctrTitle"/>
          </p:nvPr>
        </p:nvSpPr>
        <p:spPr>
          <a:xfrm>
            <a:off x="816476" y="3619486"/>
            <a:ext cx="10273555" cy="1135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Play"/>
              <a:buNone/>
            </a:pPr>
            <a:r>
              <a:rPr lang="en-US" sz="4000"/>
              <a:t>Enhancing IPCC-TFI – CEOS co-operation…… </a:t>
            </a:r>
            <a:endParaRPr sz="2700">
              <a:solidFill>
                <a:srgbClr val="C0E4F5"/>
              </a:solidFill>
            </a:endParaRPr>
          </a:p>
        </p:txBody>
      </p:sp>
      <p:sp>
        <p:nvSpPr>
          <p:cNvPr id="189" name="Google Shape;189;p11"/>
          <p:cNvSpPr txBox="1"/>
          <p:nvPr/>
        </p:nvSpPr>
        <p:spPr>
          <a:xfrm>
            <a:off x="816476" y="4101230"/>
            <a:ext cx="7360572" cy="556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1"/>
          <p:cNvSpPr txBox="1"/>
          <p:nvPr/>
        </p:nvSpPr>
        <p:spPr>
          <a:xfrm>
            <a:off x="802188" y="5027012"/>
            <a:ext cx="6866973" cy="782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E4F5"/>
              </a:buClr>
              <a:buSzPct val="100000"/>
              <a:buFont typeface="Arial"/>
              <a:buNone/>
            </a:pPr>
            <a:r>
              <a:rPr b="1" i="0" lang="en-US" sz="3400" u="none" cap="none" strike="noStrike">
                <a:solidFill>
                  <a:srgbClr val="C0E4F5"/>
                </a:solidFill>
                <a:latin typeface="Arial"/>
                <a:ea typeface="Arial"/>
                <a:cs typeface="Arial"/>
                <a:sym typeface="Arial"/>
              </a:rPr>
              <a:t>CONTACT:  </a:t>
            </a:r>
            <a:r>
              <a:rPr b="1" i="0" lang="en-US" sz="3400" u="sng" cap="none" strike="noStrike">
                <a:solidFill>
                  <a:srgbClr val="C0E4F5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nggip-tsu@iges.or.jp</a:t>
            </a:r>
            <a:endParaRPr b="1" i="0" sz="3400" u="none" cap="none" strike="noStrike">
              <a:solidFill>
                <a:srgbClr val="C0E4F5"/>
              </a:solidFill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IPCC TFI Technical Support Unit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"/>
          <p:cNvPicPr preferRelativeResize="0"/>
          <p:nvPr/>
        </p:nvPicPr>
        <p:blipFill rotWithShape="1">
          <a:blip r:embed="rId3">
            <a:alphaModFix/>
          </a:blip>
          <a:srcRect b="1146" l="11219" r="17608" t="2959"/>
          <a:stretch/>
        </p:blipFill>
        <p:spPr>
          <a:xfrm>
            <a:off x="9168089" y="735253"/>
            <a:ext cx="3023911" cy="6129728"/>
          </a:xfrm>
          <a:custGeom>
            <a:rect b="b" l="l" r="r" t="t"/>
            <a:pathLst>
              <a:path extrusionOk="0" h="6129728" w="3023911">
                <a:moveTo>
                  <a:pt x="3023910" y="2985409"/>
                </a:moveTo>
                <a:lnTo>
                  <a:pt x="2319716" y="6122747"/>
                </a:lnTo>
                <a:lnTo>
                  <a:pt x="3023910" y="6122747"/>
                </a:lnTo>
                <a:close/>
                <a:moveTo>
                  <a:pt x="1339787" y="0"/>
                </a:moveTo>
                <a:lnTo>
                  <a:pt x="3023911" y="0"/>
                </a:lnTo>
                <a:lnTo>
                  <a:pt x="3023911" y="6129728"/>
                </a:lnTo>
                <a:lnTo>
                  <a:pt x="0" y="612972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08" name="Google Shape;108;p2"/>
          <p:cNvSpPr txBox="1"/>
          <p:nvPr>
            <p:ph type="title"/>
          </p:nvPr>
        </p:nvSpPr>
        <p:spPr>
          <a:xfrm>
            <a:off x="651503" y="301329"/>
            <a:ext cx="9996832" cy="6018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5715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02"/>
              </a:buClr>
              <a:buSzPts val="3600"/>
              <a:buFont typeface="Arial Narrow"/>
              <a:buNone/>
            </a:pPr>
            <a:r>
              <a:rPr lang="en-US" sz="3600">
                <a:solidFill>
                  <a:srgbClr val="990002"/>
                </a:solidFill>
                <a:latin typeface="Arial Narrow"/>
                <a:ea typeface="Arial Narrow"/>
                <a:cs typeface="Arial Narrow"/>
                <a:sym typeface="Arial Narrow"/>
              </a:rPr>
              <a:t>IPCC Guidelines &amp; CEOS</a:t>
            </a:r>
            <a:endParaRPr sz="3600">
              <a:solidFill>
                <a:srgbClr val="99000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8267430" y="728272"/>
            <a:ext cx="2491840" cy="6120000"/>
          </a:xfrm>
          <a:custGeom>
            <a:rect b="b" l="l" r="r" t="t"/>
            <a:pathLst>
              <a:path extrusionOk="0" h="6120000" w="2491840">
                <a:moveTo>
                  <a:pt x="2156" y="0"/>
                </a:moveTo>
                <a:lnTo>
                  <a:pt x="2491840" y="0"/>
                </a:lnTo>
                <a:lnTo>
                  <a:pt x="1135562" y="6120000"/>
                </a:lnTo>
                <a:lnTo>
                  <a:pt x="907443" y="6120000"/>
                </a:lnTo>
                <a:lnTo>
                  <a:pt x="2232574" y="9728"/>
                </a:lnTo>
                <a:lnTo>
                  <a:pt x="0" y="9728"/>
                </a:lnTo>
                <a:close/>
              </a:path>
            </a:pathLst>
          </a:custGeom>
          <a:solidFill>
            <a:schemeClr val="lt1">
              <a:alpha val="4588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1219200" y="1199535"/>
            <a:ext cx="8868697" cy="4930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1. IPCC Guidelines underpin national greenhouse gas inventories and mitigation policies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2.  Earth observation (EO) data in the IPCC Guidelines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3. New EO data at low marginal cost</a:t>
            </a:r>
            <a:endParaRPr/>
          </a:p>
          <a:p>
            <a:pPr indent="-336550" lvl="0" marL="51435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4. How to ensure that inventories can benefit?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5. Two ways that CEOS can support the IPCC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1440"/>
              </a:spcBef>
              <a:spcAft>
                <a:spcPts val="0"/>
              </a:spcAft>
              <a:buClr>
                <a:srgbClr val="5492CD"/>
              </a:buClr>
              <a:buSzPts val="7200"/>
              <a:buFont typeface="Arial"/>
              <a:buNone/>
            </a:pPr>
            <a:r>
              <a:rPr b="0" i="0" lang="en-US" sz="72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5492CD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3"/>
          <p:cNvPicPr preferRelativeResize="0"/>
          <p:nvPr/>
        </p:nvPicPr>
        <p:blipFill rotWithShape="1">
          <a:blip r:embed="rId3">
            <a:alphaModFix/>
          </a:blip>
          <a:srcRect b="1146" l="11219" r="17608" t="2959"/>
          <a:stretch/>
        </p:blipFill>
        <p:spPr>
          <a:xfrm>
            <a:off x="9168089" y="735253"/>
            <a:ext cx="3023911" cy="6129728"/>
          </a:xfrm>
          <a:custGeom>
            <a:rect b="b" l="l" r="r" t="t"/>
            <a:pathLst>
              <a:path extrusionOk="0" h="6129728" w="3023911">
                <a:moveTo>
                  <a:pt x="3023910" y="2985409"/>
                </a:moveTo>
                <a:lnTo>
                  <a:pt x="2319716" y="6122747"/>
                </a:lnTo>
                <a:lnTo>
                  <a:pt x="3023910" y="6122747"/>
                </a:lnTo>
                <a:close/>
                <a:moveTo>
                  <a:pt x="1339787" y="0"/>
                </a:moveTo>
                <a:lnTo>
                  <a:pt x="3023911" y="0"/>
                </a:lnTo>
                <a:lnTo>
                  <a:pt x="3023911" y="6129728"/>
                </a:lnTo>
                <a:lnTo>
                  <a:pt x="0" y="612972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17" name="Google Shape;117;p3"/>
          <p:cNvSpPr txBox="1"/>
          <p:nvPr>
            <p:ph type="title"/>
          </p:nvPr>
        </p:nvSpPr>
        <p:spPr>
          <a:xfrm>
            <a:off x="651503" y="301329"/>
            <a:ext cx="9996832" cy="6018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5715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02"/>
              </a:buClr>
              <a:buSzPts val="3600"/>
              <a:buFont typeface="Arial Narrow"/>
              <a:buNone/>
            </a:pPr>
            <a:r>
              <a:rPr lang="en-US" sz="3600">
                <a:solidFill>
                  <a:srgbClr val="990002"/>
                </a:solidFill>
                <a:latin typeface="Arial Narrow"/>
                <a:ea typeface="Arial Narrow"/>
                <a:cs typeface="Arial Narrow"/>
                <a:sym typeface="Arial Narrow"/>
              </a:rPr>
              <a:t>IPCC Guidelines for national greenhouse gas inventories</a:t>
            </a:r>
            <a:endParaRPr sz="3600">
              <a:solidFill>
                <a:srgbClr val="99000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8267430" y="728272"/>
            <a:ext cx="2491840" cy="6120000"/>
          </a:xfrm>
          <a:custGeom>
            <a:rect b="b" l="l" r="r" t="t"/>
            <a:pathLst>
              <a:path extrusionOk="0" h="6120000" w="2491840">
                <a:moveTo>
                  <a:pt x="2156" y="0"/>
                </a:moveTo>
                <a:lnTo>
                  <a:pt x="2491840" y="0"/>
                </a:lnTo>
                <a:lnTo>
                  <a:pt x="1135562" y="6120000"/>
                </a:lnTo>
                <a:lnTo>
                  <a:pt x="907443" y="6120000"/>
                </a:lnTo>
                <a:lnTo>
                  <a:pt x="2232574" y="9728"/>
                </a:lnTo>
                <a:lnTo>
                  <a:pt x="0" y="9728"/>
                </a:lnTo>
                <a:close/>
              </a:path>
            </a:pathLst>
          </a:custGeom>
          <a:solidFill>
            <a:schemeClr val="lt1">
              <a:alpha val="4588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1432729" y="1533831"/>
            <a:ext cx="7514625" cy="4595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Char char="⮚"/>
            </a:pPr>
            <a:r>
              <a:rPr b="0" i="0" lang="en-US" sz="28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Guidance for governments on how to estimate emissions: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5492CD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using readily available activity data 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5492CD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and/or measurements 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5492CD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and a variety of estimation methods (Tier 1, Tier 2 and Tier 3) 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Char char="⮚"/>
            </a:pPr>
            <a:r>
              <a:rPr b="0" i="0" lang="en-US" sz="28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…in use since early 1990s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1440"/>
              </a:spcBef>
              <a:spcAft>
                <a:spcPts val="0"/>
              </a:spcAft>
              <a:buClr>
                <a:srgbClr val="5492CD"/>
              </a:buClr>
              <a:buSzPts val="7200"/>
              <a:buFont typeface="Arial"/>
              <a:buNone/>
            </a:pPr>
            <a:r>
              <a:rPr b="0" i="0" lang="en-US" sz="72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5492CD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</a:blip>
          <a:srcRect b="1146" l="11219" r="17608" t="2959"/>
          <a:stretch/>
        </p:blipFill>
        <p:spPr>
          <a:xfrm>
            <a:off x="9168089" y="735253"/>
            <a:ext cx="3023911" cy="6129728"/>
          </a:xfrm>
          <a:custGeom>
            <a:rect b="b" l="l" r="r" t="t"/>
            <a:pathLst>
              <a:path extrusionOk="0" h="6129728" w="3023911">
                <a:moveTo>
                  <a:pt x="3023910" y="2985409"/>
                </a:moveTo>
                <a:lnTo>
                  <a:pt x="2319716" y="6122747"/>
                </a:lnTo>
                <a:lnTo>
                  <a:pt x="3023910" y="6122747"/>
                </a:lnTo>
                <a:close/>
                <a:moveTo>
                  <a:pt x="1339787" y="0"/>
                </a:moveTo>
                <a:lnTo>
                  <a:pt x="3023911" y="0"/>
                </a:lnTo>
                <a:lnTo>
                  <a:pt x="3023911" y="6129728"/>
                </a:lnTo>
                <a:lnTo>
                  <a:pt x="0" y="612972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26" name="Google Shape;126;p4"/>
          <p:cNvSpPr txBox="1"/>
          <p:nvPr>
            <p:ph type="title"/>
          </p:nvPr>
        </p:nvSpPr>
        <p:spPr>
          <a:xfrm>
            <a:off x="651503" y="301329"/>
            <a:ext cx="9996832" cy="6018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5715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02"/>
              </a:buClr>
              <a:buSzPts val="3600"/>
              <a:buFont typeface="Arial Narrow"/>
              <a:buNone/>
            </a:pPr>
            <a:r>
              <a:rPr lang="en-US" sz="3600">
                <a:solidFill>
                  <a:srgbClr val="990002"/>
                </a:solidFill>
                <a:latin typeface="Arial Narrow"/>
                <a:ea typeface="Arial Narrow"/>
                <a:cs typeface="Arial Narrow"/>
                <a:sym typeface="Arial Narrow"/>
              </a:rPr>
              <a:t>IPCC Guidelines underpins climate policy</a:t>
            </a:r>
            <a:endParaRPr sz="3600">
              <a:solidFill>
                <a:srgbClr val="99000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8267430" y="728272"/>
            <a:ext cx="2491840" cy="6120000"/>
          </a:xfrm>
          <a:custGeom>
            <a:rect b="b" l="l" r="r" t="t"/>
            <a:pathLst>
              <a:path extrusionOk="0" h="6120000" w="2491840">
                <a:moveTo>
                  <a:pt x="2156" y="0"/>
                </a:moveTo>
                <a:lnTo>
                  <a:pt x="2491840" y="0"/>
                </a:lnTo>
                <a:lnTo>
                  <a:pt x="1135562" y="6120000"/>
                </a:lnTo>
                <a:lnTo>
                  <a:pt x="907443" y="6120000"/>
                </a:lnTo>
                <a:lnTo>
                  <a:pt x="2232574" y="9728"/>
                </a:lnTo>
                <a:lnTo>
                  <a:pt x="0" y="9728"/>
                </a:lnTo>
                <a:close/>
              </a:path>
            </a:pathLst>
          </a:custGeom>
          <a:solidFill>
            <a:schemeClr val="lt1">
              <a:alpha val="4588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911546" y="1330153"/>
            <a:ext cx="8859000" cy="52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Char char="⮚"/>
            </a:pPr>
            <a:r>
              <a:rPr b="0" i="0" lang="en-US" sz="28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Recognised by the </a:t>
            </a:r>
            <a:r>
              <a:rPr b="1" i="0" lang="en-US" sz="28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Paris Agreement 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5492CD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(and earlier climate treaties)</a:t>
            </a:r>
            <a:endParaRPr/>
          </a:p>
          <a:p>
            <a: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5492CD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Char char="⮚"/>
            </a:pPr>
            <a:r>
              <a:rPr b="1" i="0" lang="en-US" sz="28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Builds confidence </a:t>
            </a:r>
            <a:r>
              <a:rPr b="0" i="0" lang="en-US" sz="28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in government estimates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Char char="⮚"/>
            </a:pPr>
            <a:r>
              <a:rPr b="0" i="0" lang="en-US" sz="28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Provides basis for Government </a:t>
            </a:r>
            <a:r>
              <a:rPr b="1" i="0" lang="en-US" sz="28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mitigation commitment</a:t>
            </a:r>
            <a:r>
              <a:rPr b="0" i="0" lang="en-US" sz="28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s 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5492CD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Need stability/continuity</a:t>
            </a:r>
            <a:endParaRPr/>
          </a:p>
          <a:p>
            <a: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5492CD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Char char="⮚"/>
            </a:pPr>
            <a:r>
              <a:rPr b="0" i="0" lang="en-US" sz="28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Provides focus for design of mitigation </a:t>
            </a:r>
            <a:r>
              <a:rPr b="1" i="0" lang="en-US" sz="28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policies and actions 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1440"/>
              </a:spcBef>
              <a:spcAft>
                <a:spcPts val="0"/>
              </a:spcAft>
              <a:buClr>
                <a:srgbClr val="5492CD"/>
              </a:buClr>
              <a:buSzPts val="7200"/>
              <a:buFont typeface="Arial"/>
              <a:buNone/>
            </a:pPr>
            <a:r>
              <a:rPr b="0" i="0" lang="en-US" sz="72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5492CD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5"/>
          <p:cNvPicPr preferRelativeResize="0"/>
          <p:nvPr/>
        </p:nvPicPr>
        <p:blipFill rotWithShape="1">
          <a:blip r:embed="rId3">
            <a:alphaModFix/>
          </a:blip>
          <a:srcRect b="1146" l="11219" r="17608" t="2959"/>
          <a:stretch/>
        </p:blipFill>
        <p:spPr>
          <a:xfrm>
            <a:off x="9168089" y="735253"/>
            <a:ext cx="3023911" cy="6129728"/>
          </a:xfrm>
          <a:custGeom>
            <a:rect b="b" l="l" r="r" t="t"/>
            <a:pathLst>
              <a:path extrusionOk="0" h="6129728" w="3023911">
                <a:moveTo>
                  <a:pt x="3023910" y="2985409"/>
                </a:moveTo>
                <a:lnTo>
                  <a:pt x="2319716" y="6122747"/>
                </a:lnTo>
                <a:lnTo>
                  <a:pt x="3023910" y="6122747"/>
                </a:lnTo>
                <a:close/>
                <a:moveTo>
                  <a:pt x="1339787" y="0"/>
                </a:moveTo>
                <a:lnTo>
                  <a:pt x="3023911" y="0"/>
                </a:lnTo>
                <a:lnTo>
                  <a:pt x="3023911" y="6129728"/>
                </a:lnTo>
                <a:lnTo>
                  <a:pt x="0" y="612972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35" name="Google Shape;135;p5"/>
          <p:cNvSpPr txBox="1"/>
          <p:nvPr>
            <p:ph type="title"/>
          </p:nvPr>
        </p:nvSpPr>
        <p:spPr>
          <a:xfrm>
            <a:off x="-9832" y="559877"/>
            <a:ext cx="12192000" cy="6018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5715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02"/>
              </a:buClr>
              <a:buSzPts val="3600"/>
              <a:buFont typeface="Arial Narrow"/>
              <a:buNone/>
            </a:pPr>
            <a:r>
              <a:rPr lang="en-US" sz="3600">
                <a:solidFill>
                  <a:srgbClr val="990002"/>
                </a:solidFill>
                <a:latin typeface="Arial Narrow"/>
                <a:ea typeface="Arial Narrow"/>
                <a:cs typeface="Arial Narrow"/>
                <a:sym typeface="Arial Narrow"/>
              </a:rPr>
              <a:t>IPCC Guidelines (2019 Refinement) &amp; CEOS</a:t>
            </a:r>
            <a:endParaRPr sz="3600">
              <a:solidFill>
                <a:srgbClr val="99000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8267430" y="728272"/>
            <a:ext cx="2491840" cy="6120000"/>
          </a:xfrm>
          <a:custGeom>
            <a:rect b="b" l="l" r="r" t="t"/>
            <a:pathLst>
              <a:path extrusionOk="0" h="6120000" w="2491840">
                <a:moveTo>
                  <a:pt x="2156" y="0"/>
                </a:moveTo>
                <a:lnTo>
                  <a:pt x="2491840" y="0"/>
                </a:lnTo>
                <a:lnTo>
                  <a:pt x="1135562" y="6120000"/>
                </a:lnTo>
                <a:lnTo>
                  <a:pt x="907443" y="6120000"/>
                </a:lnTo>
                <a:lnTo>
                  <a:pt x="2232574" y="9728"/>
                </a:lnTo>
                <a:lnTo>
                  <a:pt x="0" y="9728"/>
                </a:lnTo>
                <a:close/>
              </a:path>
            </a:pathLst>
          </a:custGeom>
          <a:solidFill>
            <a:schemeClr val="lt1">
              <a:alpha val="4588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5"/>
          <p:cNvSpPr txBox="1"/>
          <p:nvPr/>
        </p:nvSpPr>
        <p:spPr>
          <a:xfrm>
            <a:off x="1091381" y="993363"/>
            <a:ext cx="8170606" cy="5023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33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5492CD"/>
              </a:buClr>
              <a:buSzPts val="240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Char char="⮚"/>
            </a:pPr>
            <a:r>
              <a:rPr b="1" i="0" lang="en-US" sz="28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Inventories use earth observation data already</a:t>
            </a:r>
            <a:endParaRPr/>
          </a:p>
          <a:p>
            <a: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5492CD"/>
              </a:buClr>
              <a:buSzPts val="240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5492CD"/>
              </a:buClr>
              <a:buSzPts val="2400"/>
              <a:buFont typeface="Noto Sans Symbols"/>
              <a:buChar char="⮚"/>
            </a:pPr>
            <a:r>
              <a:rPr b="1" i="0" lang="en-US" sz="24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Recognition</a:t>
            </a:r>
            <a:r>
              <a:rPr b="0" i="0" lang="en-US" sz="24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 for use of satellite imagery as activity data inputs eg for detection of changes in land use</a:t>
            </a:r>
            <a:endParaRPr/>
          </a:p>
          <a:p>
            <a:pPr indent="-228600" lvl="2" marL="1143000" marR="0" rtl="0" algn="l">
              <a:spcBef>
                <a:spcPts val="220"/>
              </a:spcBef>
              <a:spcAft>
                <a:spcPts val="0"/>
              </a:spcAft>
              <a:buClr>
                <a:srgbClr val="5492CD"/>
              </a:buClr>
              <a:buSzPts val="1100"/>
              <a:buFont typeface="Noto Sans Symbols"/>
              <a:buChar char="⮚"/>
            </a:pPr>
            <a:r>
              <a:rPr b="0" i="0" lang="en-US" sz="1100" u="sng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https://www.ipcc-nggip.iges.or.jp/public/2019rf/pdf/4_Volume4/19R_V4_Ch02_Generic%20Methods.pdf</a:t>
            </a:r>
            <a:endParaRPr b="0" i="0" sz="11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spcBef>
                <a:spcPts val="220"/>
              </a:spcBef>
              <a:spcAft>
                <a:spcPts val="0"/>
              </a:spcAft>
              <a:buClr>
                <a:srgbClr val="5492CD"/>
              </a:buClr>
              <a:buSzPts val="1100"/>
              <a:buFont typeface="Noto Sans Symbols"/>
              <a:buChar char="⮚"/>
            </a:pPr>
            <a:r>
              <a:rPr b="0" i="0" lang="en-US" sz="1100" u="sng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https://www.ipcc-nggip.iges.or.jp/public/2006gl/pdf/4_Volume4/V4_03_Ch3_Representation.pdf</a:t>
            </a:r>
            <a:endParaRPr b="0" i="0" sz="11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3" marL="1600200" marR="0" rtl="0" algn="l">
              <a:spcBef>
                <a:spcPts val="360"/>
              </a:spcBef>
              <a:spcAft>
                <a:spcPts val="0"/>
              </a:spcAft>
              <a:buClr>
                <a:srgbClr val="5492CD"/>
              </a:buClr>
              <a:buSzPts val="1800"/>
              <a:buFont typeface="Noto Sans Symbols"/>
              <a:buChar char="⮚"/>
            </a:pPr>
            <a:r>
              <a:rPr b="0" i="0" lang="en-US" sz="18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eg Australia decided in 2001 to use satellite imagery in its inventory </a:t>
            </a:r>
            <a:endParaRPr/>
          </a:p>
          <a:p>
            <a: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5492CD"/>
              </a:buClr>
              <a:buSzPts val="240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5492CD"/>
              </a:buClr>
              <a:buSzPts val="2400"/>
              <a:buFont typeface="Noto Sans Symbols"/>
              <a:buChar char="⮚"/>
            </a:pPr>
            <a:r>
              <a:rPr b="1" i="0" lang="en-US" sz="24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Quality Assurance </a:t>
            </a:r>
            <a:r>
              <a:rPr b="0" i="0" lang="en-US" sz="24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for inventories from ‘top-down’  models using atmospheric measurements of GHG concentrations (clouds) / plumes</a:t>
            </a:r>
            <a:endParaRPr/>
          </a:p>
          <a:p>
            <a:pPr indent="-228600" lvl="2" marL="1143000" marR="0" rtl="0" algn="l">
              <a:spcBef>
                <a:spcPts val="220"/>
              </a:spcBef>
              <a:spcAft>
                <a:spcPts val="0"/>
              </a:spcAft>
              <a:buClr>
                <a:srgbClr val="5492CD"/>
              </a:buClr>
              <a:buSzPts val="1100"/>
              <a:buFont typeface="Noto Sans Symbols"/>
              <a:buChar char="⮚"/>
            </a:pPr>
            <a:r>
              <a:rPr b="0" i="0" lang="en-US" sz="1100" u="sng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https://www.ipcc-nggip.iges.or.jp/public/2019rf/pdf/1_Volume1/19R_V1_Ch06_QA_QC.pdf</a:t>
            </a:r>
            <a:endParaRPr b="0" i="0" sz="11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5492CD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1440"/>
              </a:spcBef>
              <a:spcAft>
                <a:spcPts val="0"/>
              </a:spcAft>
              <a:buClr>
                <a:srgbClr val="5492CD"/>
              </a:buClr>
              <a:buSzPts val="7200"/>
              <a:buFont typeface="Arial"/>
              <a:buNone/>
            </a:pPr>
            <a:r>
              <a:rPr b="0" i="0" lang="en-US" sz="72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5492CD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6"/>
          <p:cNvPicPr preferRelativeResize="0"/>
          <p:nvPr/>
        </p:nvPicPr>
        <p:blipFill rotWithShape="1">
          <a:blip r:embed="rId3">
            <a:alphaModFix/>
          </a:blip>
          <a:srcRect b="1146" l="11219" r="17608" t="2959"/>
          <a:stretch/>
        </p:blipFill>
        <p:spPr>
          <a:xfrm>
            <a:off x="9168089" y="735253"/>
            <a:ext cx="3023911" cy="6129728"/>
          </a:xfrm>
          <a:custGeom>
            <a:rect b="b" l="l" r="r" t="t"/>
            <a:pathLst>
              <a:path extrusionOk="0" h="6129728" w="3023911">
                <a:moveTo>
                  <a:pt x="3023910" y="2985409"/>
                </a:moveTo>
                <a:lnTo>
                  <a:pt x="2319716" y="6122747"/>
                </a:lnTo>
                <a:lnTo>
                  <a:pt x="3023910" y="6122747"/>
                </a:lnTo>
                <a:close/>
                <a:moveTo>
                  <a:pt x="1339787" y="0"/>
                </a:moveTo>
                <a:lnTo>
                  <a:pt x="3023911" y="0"/>
                </a:lnTo>
                <a:lnTo>
                  <a:pt x="3023911" y="6129728"/>
                </a:lnTo>
                <a:lnTo>
                  <a:pt x="0" y="612972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44" name="Google Shape;144;p6"/>
          <p:cNvSpPr txBox="1"/>
          <p:nvPr>
            <p:ph type="title"/>
          </p:nvPr>
        </p:nvSpPr>
        <p:spPr>
          <a:xfrm>
            <a:off x="651503" y="301329"/>
            <a:ext cx="9996832" cy="6018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5715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02"/>
              </a:buClr>
              <a:buSzPts val="3600"/>
              <a:buFont typeface="Arial Narrow"/>
              <a:buNone/>
            </a:pPr>
            <a:r>
              <a:rPr lang="en-US" sz="3600">
                <a:solidFill>
                  <a:srgbClr val="990002"/>
                </a:solidFill>
                <a:latin typeface="Arial Narrow"/>
                <a:ea typeface="Arial Narrow"/>
                <a:cs typeface="Arial Narrow"/>
                <a:sym typeface="Arial Narrow"/>
              </a:rPr>
              <a:t>Earth Observation data, modelling and research issues</a:t>
            </a:r>
            <a:endParaRPr sz="3600">
              <a:solidFill>
                <a:srgbClr val="99000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5" name="Google Shape;145;p6"/>
          <p:cNvSpPr/>
          <p:nvPr/>
        </p:nvSpPr>
        <p:spPr>
          <a:xfrm>
            <a:off x="8267430" y="728272"/>
            <a:ext cx="2491840" cy="6120000"/>
          </a:xfrm>
          <a:custGeom>
            <a:rect b="b" l="l" r="r" t="t"/>
            <a:pathLst>
              <a:path extrusionOk="0" h="6120000" w="2491840">
                <a:moveTo>
                  <a:pt x="2156" y="0"/>
                </a:moveTo>
                <a:lnTo>
                  <a:pt x="2491840" y="0"/>
                </a:lnTo>
                <a:lnTo>
                  <a:pt x="1135562" y="6120000"/>
                </a:lnTo>
                <a:lnTo>
                  <a:pt x="907443" y="6120000"/>
                </a:lnTo>
                <a:lnTo>
                  <a:pt x="2232574" y="9728"/>
                </a:lnTo>
                <a:lnTo>
                  <a:pt x="0" y="9728"/>
                </a:lnTo>
                <a:close/>
              </a:path>
            </a:pathLst>
          </a:custGeom>
          <a:solidFill>
            <a:schemeClr val="lt1">
              <a:alpha val="4588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6"/>
          <p:cNvSpPr txBox="1"/>
          <p:nvPr/>
        </p:nvSpPr>
        <p:spPr>
          <a:xfrm>
            <a:off x="1514167" y="1022555"/>
            <a:ext cx="8190271" cy="4994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Char char="⮚"/>
            </a:pPr>
            <a:r>
              <a:rPr b="0" i="0" lang="en-US" sz="28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New atmospheric measurement systems 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5492CD"/>
              </a:buClr>
              <a:buSzPts val="2400"/>
              <a:buFont typeface="Noto Sans Symbols"/>
              <a:buChar char="⮚"/>
            </a:pPr>
            <a:r>
              <a:rPr b="1" i="0" lang="en-US" sz="24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Lots of data for low marginal cost 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5492CD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But how useful?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Char char="⮚"/>
            </a:pPr>
            <a:r>
              <a:rPr b="0" i="0" lang="en-US" sz="28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Issues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5492CD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TD modelling techniques still </a:t>
            </a:r>
            <a:r>
              <a:rPr b="1" i="0" lang="en-US" sz="24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embryonic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5492CD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TD measurement/models struggle with </a:t>
            </a:r>
            <a:r>
              <a:rPr b="1" i="0" lang="en-US" sz="24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attribution</a:t>
            </a:r>
            <a:r>
              <a:rPr b="0" i="0" lang="en-US" sz="24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 to anthropogenicity  (see Joana’s presentation)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5492CD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Misleading comparisons between TD and BU inventories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Char char="⮚"/>
            </a:pPr>
            <a:r>
              <a:rPr b="0" i="0" lang="en-US" sz="28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Implications for ‘confidence’  in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5492CD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Inventories…but also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5492CD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With national commitment compliance 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5492CD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Design of mitigation policies </a:t>
            </a:r>
            <a:endParaRPr/>
          </a:p>
          <a:p>
            <a: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5492CD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1440"/>
              </a:spcBef>
              <a:spcAft>
                <a:spcPts val="0"/>
              </a:spcAft>
              <a:buClr>
                <a:srgbClr val="5492CD"/>
              </a:buClr>
              <a:buSzPts val="7200"/>
              <a:buFont typeface="Arial"/>
              <a:buNone/>
            </a:pPr>
            <a:r>
              <a:rPr b="0" i="0" lang="en-US" sz="72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5492CD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7"/>
          <p:cNvPicPr preferRelativeResize="0"/>
          <p:nvPr/>
        </p:nvPicPr>
        <p:blipFill rotWithShape="1">
          <a:blip r:embed="rId3">
            <a:alphaModFix/>
          </a:blip>
          <a:srcRect b="1146" l="11219" r="17608" t="2959"/>
          <a:stretch/>
        </p:blipFill>
        <p:spPr>
          <a:xfrm>
            <a:off x="9168089" y="735253"/>
            <a:ext cx="3023911" cy="6129728"/>
          </a:xfrm>
          <a:custGeom>
            <a:rect b="b" l="l" r="r" t="t"/>
            <a:pathLst>
              <a:path extrusionOk="0" h="6129728" w="3023911">
                <a:moveTo>
                  <a:pt x="3023910" y="2985409"/>
                </a:moveTo>
                <a:lnTo>
                  <a:pt x="2319716" y="6122747"/>
                </a:lnTo>
                <a:lnTo>
                  <a:pt x="3023910" y="6122747"/>
                </a:lnTo>
                <a:close/>
                <a:moveTo>
                  <a:pt x="1339787" y="0"/>
                </a:moveTo>
                <a:lnTo>
                  <a:pt x="3023911" y="0"/>
                </a:lnTo>
                <a:lnTo>
                  <a:pt x="3023911" y="6129728"/>
                </a:lnTo>
                <a:lnTo>
                  <a:pt x="0" y="612972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53" name="Google Shape;153;p7"/>
          <p:cNvSpPr txBox="1"/>
          <p:nvPr>
            <p:ph type="title"/>
          </p:nvPr>
        </p:nvSpPr>
        <p:spPr>
          <a:xfrm>
            <a:off x="651503" y="301329"/>
            <a:ext cx="9996832" cy="6018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5715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02"/>
              </a:buClr>
              <a:buSzPts val="3600"/>
              <a:buFont typeface="Arial Narrow"/>
              <a:buNone/>
            </a:pPr>
            <a:r>
              <a:rPr lang="en-US" sz="3600">
                <a:solidFill>
                  <a:srgbClr val="990002"/>
                </a:solidFill>
                <a:latin typeface="Arial Narrow"/>
                <a:ea typeface="Arial Narrow"/>
                <a:cs typeface="Arial Narrow"/>
                <a:sym typeface="Arial Narrow"/>
              </a:rPr>
              <a:t>Question</a:t>
            </a:r>
            <a:endParaRPr sz="3600">
              <a:solidFill>
                <a:srgbClr val="99000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4" name="Google Shape;154;p7"/>
          <p:cNvSpPr/>
          <p:nvPr/>
        </p:nvSpPr>
        <p:spPr>
          <a:xfrm>
            <a:off x="8267430" y="728272"/>
            <a:ext cx="2491840" cy="6120000"/>
          </a:xfrm>
          <a:custGeom>
            <a:rect b="b" l="l" r="r" t="t"/>
            <a:pathLst>
              <a:path extrusionOk="0" h="6120000" w="2491840">
                <a:moveTo>
                  <a:pt x="2156" y="0"/>
                </a:moveTo>
                <a:lnTo>
                  <a:pt x="2491840" y="0"/>
                </a:lnTo>
                <a:lnTo>
                  <a:pt x="1135562" y="6120000"/>
                </a:lnTo>
                <a:lnTo>
                  <a:pt x="907443" y="6120000"/>
                </a:lnTo>
                <a:lnTo>
                  <a:pt x="2232574" y="9728"/>
                </a:lnTo>
                <a:lnTo>
                  <a:pt x="0" y="9728"/>
                </a:lnTo>
                <a:close/>
              </a:path>
            </a:pathLst>
          </a:custGeom>
          <a:solidFill>
            <a:schemeClr val="lt1">
              <a:alpha val="4588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7"/>
          <p:cNvSpPr txBox="1"/>
          <p:nvPr/>
        </p:nvSpPr>
        <p:spPr>
          <a:xfrm>
            <a:off x="1514167" y="1022555"/>
            <a:ext cx="8190271" cy="4994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Char char="⮚"/>
            </a:pPr>
            <a:r>
              <a:rPr b="0" i="0" lang="en-US" sz="28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How to ensure that</a:t>
            </a:r>
            <a:r>
              <a:rPr b="0" i="0" lang="en-US" sz="2800" u="sng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 inventories </a:t>
            </a:r>
            <a:r>
              <a:rPr b="0" i="0" lang="en-US" sz="28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can benefit?  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5492CD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….(from new wave of low marginal cost, earth observation data)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5492CD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By building on the existing roles for EO data in the IPCC GLs that inform inventories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5492CD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By using EO data to test &amp; improve the IPCC GLs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1440"/>
              </a:spcBef>
              <a:spcAft>
                <a:spcPts val="0"/>
              </a:spcAft>
              <a:buClr>
                <a:srgbClr val="5492CD"/>
              </a:buClr>
              <a:buSzPts val="7200"/>
              <a:buFont typeface="Arial"/>
              <a:buNone/>
            </a:pPr>
            <a:r>
              <a:rPr b="0" i="0" lang="en-US" sz="72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5492CD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8"/>
          <p:cNvPicPr preferRelativeResize="0"/>
          <p:nvPr/>
        </p:nvPicPr>
        <p:blipFill rotWithShape="1">
          <a:blip r:embed="rId3">
            <a:alphaModFix/>
          </a:blip>
          <a:srcRect b="1146" l="11219" r="17608" t="2959"/>
          <a:stretch/>
        </p:blipFill>
        <p:spPr>
          <a:xfrm>
            <a:off x="9168089" y="735253"/>
            <a:ext cx="3023911" cy="6129728"/>
          </a:xfrm>
          <a:custGeom>
            <a:rect b="b" l="l" r="r" t="t"/>
            <a:pathLst>
              <a:path extrusionOk="0" h="6129728" w="3023911">
                <a:moveTo>
                  <a:pt x="3023910" y="2985409"/>
                </a:moveTo>
                <a:lnTo>
                  <a:pt x="2319716" y="6122747"/>
                </a:lnTo>
                <a:lnTo>
                  <a:pt x="3023910" y="6122747"/>
                </a:lnTo>
                <a:close/>
                <a:moveTo>
                  <a:pt x="1339787" y="0"/>
                </a:moveTo>
                <a:lnTo>
                  <a:pt x="3023911" y="0"/>
                </a:lnTo>
                <a:lnTo>
                  <a:pt x="3023911" y="6129728"/>
                </a:lnTo>
                <a:lnTo>
                  <a:pt x="0" y="612972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62" name="Google Shape;162;p8"/>
          <p:cNvSpPr txBox="1"/>
          <p:nvPr>
            <p:ph type="title"/>
          </p:nvPr>
        </p:nvSpPr>
        <p:spPr>
          <a:xfrm>
            <a:off x="651503" y="301329"/>
            <a:ext cx="9996832" cy="6018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5715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02"/>
              </a:buClr>
              <a:buSzPts val="3600"/>
              <a:buFont typeface="Arial Narrow"/>
              <a:buNone/>
            </a:pPr>
            <a:r>
              <a:rPr lang="en-US" sz="3600">
                <a:solidFill>
                  <a:srgbClr val="990002"/>
                </a:solidFill>
                <a:latin typeface="Arial Narrow"/>
                <a:ea typeface="Arial Narrow"/>
                <a:cs typeface="Arial Narrow"/>
                <a:sym typeface="Arial Narrow"/>
              </a:rPr>
              <a:t>Opportunities: what more could be done?</a:t>
            </a:r>
            <a:endParaRPr sz="3600">
              <a:solidFill>
                <a:srgbClr val="99000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3" name="Google Shape;163;p8"/>
          <p:cNvSpPr/>
          <p:nvPr/>
        </p:nvSpPr>
        <p:spPr>
          <a:xfrm>
            <a:off x="8267430" y="728272"/>
            <a:ext cx="2491840" cy="6120000"/>
          </a:xfrm>
          <a:custGeom>
            <a:rect b="b" l="l" r="r" t="t"/>
            <a:pathLst>
              <a:path extrusionOk="0" h="6120000" w="2491840">
                <a:moveTo>
                  <a:pt x="2156" y="0"/>
                </a:moveTo>
                <a:lnTo>
                  <a:pt x="2491840" y="0"/>
                </a:lnTo>
                <a:lnTo>
                  <a:pt x="1135562" y="6120000"/>
                </a:lnTo>
                <a:lnTo>
                  <a:pt x="907443" y="6120000"/>
                </a:lnTo>
                <a:lnTo>
                  <a:pt x="2232574" y="9728"/>
                </a:lnTo>
                <a:lnTo>
                  <a:pt x="0" y="9728"/>
                </a:lnTo>
                <a:close/>
              </a:path>
            </a:pathLst>
          </a:custGeom>
          <a:solidFill>
            <a:schemeClr val="lt1">
              <a:alpha val="4588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8"/>
          <p:cNvSpPr txBox="1"/>
          <p:nvPr/>
        </p:nvSpPr>
        <p:spPr>
          <a:xfrm>
            <a:off x="1432729" y="1022555"/>
            <a:ext cx="8596173" cy="4994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Char char="⮚"/>
            </a:pPr>
            <a:r>
              <a:rPr b="0" i="0" lang="en-US" sz="2800" u="sng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In some parts </a:t>
            </a:r>
            <a:r>
              <a:rPr b="0" i="0" lang="en-US" sz="28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the GLs rely </a:t>
            </a:r>
            <a:r>
              <a:rPr b="1" i="0" lang="en-US" sz="28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on limited, expensive measurements</a:t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5492CD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to characterise simple Tier 1  IPCC default factors; and 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5492CD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to poorly characterise factors/parameters with complex distributions</a:t>
            </a:r>
            <a:endParaRPr/>
          </a:p>
          <a:p>
            <a:pPr indent="-228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5492CD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Some methane, land etc</a:t>
            </a:r>
            <a:endParaRPr b="0" i="0" sz="20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5492CD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5492CD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Char char="⮚"/>
            </a:pPr>
            <a:r>
              <a:rPr b="0" i="0" lang="en-US" sz="28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[In some parts, inventory data should be used to calibrate the top-down models….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5492CD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0" baseline="-25000" i="0" lang="en-US" sz="24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4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 from fuel combustion; CH</a:t>
            </a:r>
            <a:r>
              <a:rPr b="0" baseline="-25000" i="0" lang="en-US" sz="24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24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 from underground mines]</a:t>
            </a:r>
            <a:endParaRPr/>
          </a:p>
          <a:p>
            <a: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5492CD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rgbClr val="5492CD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1440"/>
              </a:spcBef>
              <a:spcAft>
                <a:spcPts val="0"/>
              </a:spcAft>
              <a:buClr>
                <a:srgbClr val="5492CD"/>
              </a:buClr>
              <a:buSzPts val="7200"/>
              <a:buFont typeface="Arial"/>
              <a:buNone/>
            </a:pPr>
            <a:r>
              <a:rPr b="0" i="0" lang="en-US" sz="72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5492CD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9"/>
          <p:cNvPicPr preferRelativeResize="0"/>
          <p:nvPr/>
        </p:nvPicPr>
        <p:blipFill rotWithShape="1">
          <a:blip r:embed="rId3">
            <a:alphaModFix/>
          </a:blip>
          <a:srcRect b="1146" l="11219" r="17608" t="2959"/>
          <a:stretch/>
        </p:blipFill>
        <p:spPr>
          <a:xfrm>
            <a:off x="9168089" y="735253"/>
            <a:ext cx="3023911" cy="6129728"/>
          </a:xfrm>
          <a:custGeom>
            <a:rect b="b" l="l" r="r" t="t"/>
            <a:pathLst>
              <a:path extrusionOk="0" h="6129728" w="3023911">
                <a:moveTo>
                  <a:pt x="3023910" y="2985409"/>
                </a:moveTo>
                <a:lnTo>
                  <a:pt x="2319716" y="6122747"/>
                </a:lnTo>
                <a:lnTo>
                  <a:pt x="3023910" y="6122747"/>
                </a:lnTo>
                <a:close/>
                <a:moveTo>
                  <a:pt x="1339787" y="0"/>
                </a:moveTo>
                <a:lnTo>
                  <a:pt x="3023911" y="0"/>
                </a:lnTo>
                <a:lnTo>
                  <a:pt x="3023911" y="6129728"/>
                </a:lnTo>
                <a:lnTo>
                  <a:pt x="0" y="612972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1" name="Google Shape;171;p9"/>
          <p:cNvSpPr txBox="1"/>
          <p:nvPr>
            <p:ph type="title"/>
          </p:nvPr>
        </p:nvSpPr>
        <p:spPr>
          <a:xfrm>
            <a:off x="651503" y="301329"/>
            <a:ext cx="9996832" cy="6018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5715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02"/>
              </a:buClr>
              <a:buSzPts val="3600"/>
              <a:buFont typeface="Arial Narrow"/>
              <a:buNone/>
            </a:pPr>
            <a:r>
              <a:rPr lang="en-US" sz="3600">
                <a:solidFill>
                  <a:srgbClr val="990002"/>
                </a:solidFill>
                <a:latin typeface="Arial Narrow"/>
                <a:ea typeface="Arial Narrow"/>
                <a:cs typeface="Arial Narrow"/>
                <a:sym typeface="Arial Narrow"/>
              </a:rPr>
              <a:t>Two pathways to improve inventories through the IPCC</a:t>
            </a:r>
            <a:endParaRPr sz="3600">
              <a:solidFill>
                <a:srgbClr val="99000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2" name="Google Shape;172;p9"/>
          <p:cNvSpPr/>
          <p:nvPr/>
        </p:nvSpPr>
        <p:spPr>
          <a:xfrm>
            <a:off x="8267430" y="728272"/>
            <a:ext cx="2491840" cy="6120000"/>
          </a:xfrm>
          <a:custGeom>
            <a:rect b="b" l="l" r="r" t="t"/>
            <a:pathLst>
              <a:path extrusionOk="0" h="6120000" w="2491840">
                <a:moveTo>
                  <a:pt x="2156" y="0"/>
                </a:moveTo>
                <a:lnTo>
                  <a:pt x="2491840" y="0"/>
                </a:lnTo>
                <a:lnTo>
                  <a:pt x="1135562" y="6120000"/>
                </a:lnTo>
                <a:lnTo>
                  <a:pt x="907443" y="6120000"/>
                </a:lnTo>
                <a:lnTo>
                  <a:pt x="2232574" y="9728"/>
                </a:lnTo>
                <a:lnTo>
                  <a:pt x="0" y="9728"/>
                </a:lnTo>
                <a:close/>
              </a:path>
            </a:pathLst>
          </a:custGeom>
          <a:solidFill>
            <a:schemeClr val="lt1">
              <a:alpha val="4588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9"/>
          <p:cNvSpPr txBox="1"/>
          <p:nvPr/>
        </p:nvSpPr>
        <p:spPr>
          <a:xfrm>
            <a:off x="1140543" y="1022555"/>
            <a:ext cx="8563896" cy="4994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1)  Strengthening/testing emission estimation techniques using EO data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5492CD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Build mutual understanding of the current strengths/weaknesses of estimates based on EO data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2)  Strengthening/testing IPCC GLs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rgbClr val="5492CD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Validating / improving IPCC default factors with EO data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5492C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1440"/>
              </a:spcBef>
              <a:spcAft>
                <a:spcPts val="0"/>
              </a:spcAft>
              <a:buClr>
                <a:srgbClr val="5492CD"/>
              </a:buClr>
              <a:buSzPts val="7200"/>
              <a:buFont typeface="Arial"/>
              <a:buNone/>
            </a:pPr>
            <a:r>
              <a:rPr b="0" i="0" lang="en-US" sz="72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5492CD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5492CD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5492CD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2025-03-24T12:07:42Z</dcterms:created>
  <dc:creator>Rob Sturgiss</dc:creator>
</cp:coreProperties>
</file>