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Belleza"/>
      <p:regular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v4PKO52eXFMRUc10pyhyDpk3+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Belleza-regular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>
                <a:latin typeface="Belleza"/>
                <a:ea typeface="Belleza"/>
                <a:cs typeface="Belleza"/>
                <a:sym typeface="Belleza"/>
              </a:rPr>
              <a:t>detailed step-by-step guides, interactive workshops, and user-friendly documentation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-36601" y="748043"/>
            <a:ext cx="9733495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600"/>
              <a:t>Lessons Learned and Recommendations from Space Agencies’ Support for the First Global Stocktake</a:t>
            </a:r>
            <a:endParaRPr i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WGClimate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92921" y="1174521"/>
            <a:ext cx="8051018" cy="524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Initial study findings were presented at SIT TW and CEOS Plenary in 2025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Draft report circulated for CEOS and CGMS colleagues’ review on February 18 and February 26.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Report was open for comments until March 14.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Document submitted for CEOS agency review on March 20.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200" u="sng"/>
              <a:t>Seeking CEOS endorsement at SIT-40</a:t>
            </a:r>
            <a:r>
              <a:rPr lang="en-GB" sz="2200"/>
              <a:t>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❖"/>
            </a:pPr>
            <a:r>
              <a:rPr lang="en-GB" sz="2200"/>
              <a:t>Will submit for CGMS endorsement on shortly.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0150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200"/>
              <a:t>Lessons Learned and Recommendations – for Endorsement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7700" y="1272816"/>
            <a:ext cx="3856923" cy="474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82495" y="112872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GB" sz="2400">
                <a:solidFill>
                  <a:schemeClr val="dk1"/>
                </a:solidFill>
              </a:rPr>
              <a:t>CEOS provided the pilot top-down CO2 and CH4 inventories to support GST1 in 2023. </a:t>
            </a:r>
            <a:endParaRPr/>
          </a:p>
          <a:p>
            <a:pPr indent="-381000" lvl="0" marL="4572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GB" sz="2400">
                <a:solidFill>
                  <a:schemeClr val="dk1"/>
                </a:solidFill>
              </a:rPr>
              <a:t>Received positive recognition at international settings, but few national inventory compilers have adopted these satellite-based data to support inventory development or for quality assurance or quality control. </a:t>
            </a:r>
            <a:endParaRPr/>
          </a:p>
          <a:p>
            <a:pPr indent="-381000" lvl="0" marL="4572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GB" sz="2400">
                <a:solidFill>
                  <a:schemeClr val="dk1"/>
                </a:solidFill>
              </a:rPr>
              <a:t>CEOS &amp; CGMS are reevaluating their approach to inform future efforts. The lessons learned and corresponding recommendations are categorized into three key areas:</a:t>
            </a:r>
            <a:endParaRPr/>
          </a:p>
          <a:p>
            <a:pPr indent="-381000" lvl="1" marL="85725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GB" sz="2000">
                <a:solidFill>
                  <a:schemeClr val="dk1"/>
                </a:solidFill>
              </a:rPr>
              <a:t>GHG flux datasets</a:t>
            </a:r>
            <a:endParaRPr/>
          </a:p>
          <a:p>
            <a:pPr indent="-381000" lvl="1" marL="85725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GB" sz="2000">
                <a:solidFill>
                  <a:schemeClr val="dk1"/>
                </a:solidFill>
              </a:rPr>
              <a:t>Stakeholder engagement</a:t>
            </a:r>
            <a:endParaRPr/>
          </a:p>
          <a:p>
            <a:pPr indent="-381000" lvl="1" marL="85725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GB" sz="2000">
                <a:solidFill>
                  <a:schemeClr val="dk1"/>
                </a:solidFill>
              </a:rPr>
              <a:t>Communication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Background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GHG Flux Datasets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 txBox="1"/>
          <p:nvPr>
            <p:ph idx="1" type="body"/>
          </p:nvPr>
        </p:nvSpPr>
        <p:spPr>
          <a:xfrm>
            <a:off x="0" y="1097550"/>
            <a:ext cx="11915992" cy="488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1.1: The Need for Reconciling GHG Estimates and Quantifying Uncertainties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1.1: Reconciling the Top-Down and Bottom-Up GHG Emission Estimates and Improve Uncertainty Evaluation 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1.2: Limited Utility for Smaller and Mid-Sized Countries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1.2: Develop Higher Spatial Resolution Atmospheric Inverse Models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1.3: Sustainability of GHG Monitoring Systems and Data Provision 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400"/>
              <a:buChar char="➢"/>
            </a:pPr>
            <a:r>
              <a:rPr lang="en-GB" sz="2200"/>
              <a:t>Recommendation 1.3: Operationalize the GHG Monitoring System for Long-Term Data Provision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idx="1" type="body"/>
          </p:nvPr>
        </p:nvSpPr>
        <p:spPr>
          <a:xfrm>
            <a:off x="42532" y="1097549"/>
            <a:ext cx="11950262" cy="5186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2.1: Limited Advocacy and Fragmented Representation at UNFCCC Events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2.1.1: Build Stronger Relationships with COP Delegates and Leverage CEOS and CGMS Member Countries at Key UNFCCC Events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2.1.2: Identify Champions for Space-based data among COP Delegates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2.1.3: Leverage WMO as a Credible Central Channel for Communication at the COPs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2.1.4: Empower National Delegation to Champion Space-based Earth Observations at EID and throughout the COPs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2.1.5: Establish a Dedicated “Tiger Team” for Coordination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idx="1" type="body"/>
          </p:nvPr>
        </p:nvSpPr>
        <p:spPr>
          <a:xfrm>
            <a:off x="0" y="1054491"/>
            <a:ext cx="11789868" cy="474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2.2: Lack of Collaboration with National Inventory Agencies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2.2: Enhance Country Engagement Through Targeted Support, Capacity Building, Strategic Partnerships, and Co-Development of GHG Flux Products </a:t>
            </a:r>
            <a:endParaRPr sz="2200"/>
          </a:p>
          <a:p>
            <a:pPr indent="-3556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GB" sz="2200"/>
              <a:t>For </a:t>
            </a:r>
            <a:r>
              <a:rPr lang="en-GB" sz="2200" u="sng"/>
              <a:t>developed countries</a:t>
            </a:r>
            <a:r>
              <a:rPr lang="en-GB" sz="2200"/>
              <a:t>: foster strong partnerships through "twinning" exercises - representatives from space agencies paired with counterparts from national inventory agencies</a:t>
            </a:r>
            <a:endParaRPr sz="2200"/>
          </a:p>
          <a:p>
            <a:pPr indent="-3556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GB" sz="2200"/>
              <a:t>For </a:t>
            </a:r>
            <a:r>
              <a:rPr lang="en-GB" sz="2200" u="sng"/>
              <a:t>developing countries</a:t>
            </a:r>
            <a:r>
              <a:rPr lang="en-GB" sz="2200"/>
              <a:t>: emphasis on building capacity and providing technical support through a dedicated initiative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27190" y="1108183"/>
            <a:ext cx="1201595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2.3: Limited Engagement with IPCC Contributions to the Global Stocktake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2.3.1: Enhance CEOS-CGMS Support for the IPCC Assessment Reports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2.3.2: Foster Continuing Collaboration with IPCC-TFI to Enhance the Utility and Encourage the Use of Space-based Observations for Inventory Development and QA/QC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/>
          </a:p>
          <a:p>
            <a:pPr indent="-457200" lvl="0" marL="533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GB" sz="2200"/>
              <a:t>Lesson 2.4: Limited Engagement with the Global Carbon Project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2.4: Strengthen Relationship with International Scientific Inventory Developers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3.1: Bridging Knowledge Gaps Among Inventory Compilers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3.1: Equip Inventory Compilers with Targeted Training and Resources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Lesson 3.2: Addressing Limited Awareness of Space-Based Data Among COP Delegates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GB" sz="2200"/>
              <a:t>Recommendation 3.2: Raise Awareness of Space-Based Data Through Targeted Communication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Communication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90317" y="1066376"/>
            <a:ext cx="11998902" cy="5292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Addressing these lessons and executing the recommendations outlined in this report will position satellite-derived observations as indispensable tools for accurate climate monitoring, reporting, and action.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Many of the recommendations have already been independently validated by others.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Each recommendation can be a multi-year project and prioritization is needed.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Work have already started to address some of the recommendations.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Increasing engagement with IPCC TFI (item 4.2)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Establishing a ‘Tiger Team’ for coordination (item 4.5)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National inventory engagement session at WGClimate #22 (item 6.1)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Step-by-step guides (item 6.2), interactive workshop, tailored training 🡪 regional satellite data experts for guidance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Reconciling and uncertainty quantification efforts are also underway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16" name="Google Shape;116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Concluding Remarks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