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2" r:id="rId12"/>
    <p:sldId id="267" r:id="rId13"/>
  </p:sldIdLst>
  <p:sldSz cx="12192000" cy="6858000"/>
  <p:notesSz cx="6858000" cy="9144000"/>
  <p:embeddedFontLst>
    <p:embeddedFont>
      <p:font typeface="Montserrat" panose="00000500000000000000" pitchFamily="2" charset="0"/>
      <p:regular r:id="rId15"/>
      <p:bold r:id="rId16"/>
      <p:italic r:id="rId17"/>
      <p:boldItalic r:id="rId18"/>
    </p:embeddedFont>
    <p:embeddedFont>
      <p:font typeface="Quire Sans" panose="020B0502040400020003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32323"/>
    <a:srgbClr val="DA4010"/>
    <a:srgbClr val="E27A4B"/>
    <a:srgbClr val="DFAB81"/>
    <a:srgbClr val="DE8D66"/>
    <a:srgbClr val="FF6600"/>
    <a:srgbClr val="FFDB70"/>
    <a:srgbClr val="33445F"/>
    <a:srgbClr val="8B8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9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gel Fox" userId="a520e88c-5e07-4373-a1e8-9b18514070f1" providerId="ADAL" clId="{9269C5C1-6AD6-4760-A07D-D9B297621A81}"/>
    <pc:docChg chg="modSld">
      <pc:chgData name="Nigel Fox" userId="a520e88c-5e07-4373-a1e8-9b18514070f1" providerId="ADAL" clId="{9269C5C1-6AD6-4760-A07D-D9B297621A81}" dt="2025-04-07T14:47:07.780" v="2" actId="1076"/>
      <pc:docMkLst>
        <pc:docMk/>
      </pc:docMkLst>
      <pc:sldChg chg="modSp mod">
        <pc:chgData name="Nigel Fox" userId="a520e88c-5e07-4373-a1e8-9b18514070f1" providerId="ADAL" clId="{9269C5C1-6AD6-4760-A07D-D9B297621A81}" dt="2025-04-07T14:46:33.233" v="1" actId="113"/>
        <pc:sldMkLst>
          <pc:docMk/>
          <pc:sldMk cId="0" sldId="259"/>
        </pc:sldMkLst>
        <pc:spChg chg="mod">
          <ac:chgData name="Nigel Fox" userId="a520e88c-5e07-4373-a1e8-9b18514070f1" providerId="ADAL" clId="{9269C5C1-6AD6-4760-A07D-D9B297621A81}" dt="2025-04-07T14:46:28.732" v="0" actId="113"/>
          <ac:spMkLst>
            <pc:docMk/>
            <pc:sldMk cId="0" sldId="259"/>
            <ac:spMk id="100" creationId="{00000000-0000-0000-0000-000000000000}"/>
          </ac:spMkLst>
        </pc:spChg>
        <pc:spChg chg="mod">
          <ac:chgData name="Nigel Fox" userId="a520e88c-5e07-4373-a1e8-9b18514070f1" providerId="ADAL" clId="{9269C5C1-6AD6-4760-A07D-D9B297621A81}" dt="2025-04-07T14:46:33.233" v="1" actId="113"/>
          <ac:spMkLst>
            <pc:docMk/>
            <pc:sldMk cId="0" sldId="259"/>
            <ac:spMk id="101" creationId="{00000000-0000-0000-0000-000000000000}"/>
          </ac:spMkLst>
        </pc:spChg>
      </pc:sldChg>
      <pc:sldChg chg="modSp mod">
        <pc:chgData name="Nigel Fox" userId="a520e88c-5e07-4373-a1e8-9b18514070f1" providerId="ADAL" clId="{9269C5C1-6AD6-4760-A07D-D9B297621A81}" dt="2025-04-07T14:47:07.780" v="2" actId="1076"/>
        <pc:sldMkLst>
          <pc:docMk/>
          <pc:sldMk cId="1666702143" sldId="264"/>
        </pc:sldMkLst>
        <pc:spChg chg="mod">
          <ac:chgData name="Nigel Fox" userId="a520e88c-5e07-4373-a1e8-9b18514070f1" providerId="ADAL" clId="{9269C5C1-6AD6-4760-A07D-D9B297621A81}" dt="2025-04-07T14:47:07.780" v="2" actId="1076"/>
          <ac:spMkLst>
            <pc:docMk/>
            <pc:sldMk cId="1666702143" sldId="264"/>
            <ac:spMk id="2" creationId="{0A5821BC-DE80-F0F8-439E-6CFC3ECA8BC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Full overarching name</a:t>
            </a: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4223b6819b_5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g34223b6819b_5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4223b6819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77;g34223b681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4223b68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g34223b68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4223b6819b_5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34223b6819b_5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4223b6819b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34223b6819b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4223b6819b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34223b6819b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5258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4223b6819b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34223b6819b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4527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4223b6819b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34223b6819b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4586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sz="80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SIT-40, 8-10 April 2025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SIT-40, 8-10 April 2025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SIT-40, 8-10 April 2025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sz="3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4064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SIT-40, 8-10 April 2025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7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eos.org/about-ceos/commercial/" TargetMode="External"/><Relationship Id="rId4" Type="http://schemas.openxmlformats.org/officeDocument/2006/relationships/hyperlink" Target="https://earth.esa.int/eogateway/documents/d/earth-online/03_vh-roda_2023_ceos_calval_hunt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svg"/><Relationship Id="rId18" Type="http://schemas.openxmlformats.org/officeDocument/2006/relationships/image" Target="../media/image36.png"/><Relationship Id="rId3" Type="http://schemas.openxmlformats.org/officeDocument/2006/relationships/image" Target="../media/image22.png"/><Relationship Id="rId21" Type="http://schemas.microsoft.com/office/2007/relationships/hdphoto" Target="../media/hdphoto3.wdp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29.png"/><Relationship Id="rId24" Type="http://schemas.openxmlformats.org/officeDocument/2006/relationships/image" Target="../media/image18.pn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23" Type="http://schemas.openxmlformats.org/officeDocument/2006/relationships/image" Target="../media/image40.png"/><Relationship Id="rId10" Type="http://schemas.openxmlformats.org/officeDocument/2006/relationships/image" Target="../media/image28.png"/><Relationship Id="rId19" Type="http://schemas.openxmlformats.org/officeDocument/2006/relationships/image" Target="../media/image37.svg"/><Relationship Id="rId4" Type="http://schemas.openxmlformats.org/officeDocument/2006/relationships/image" Target="../media/image23.png"/><Relationship Id="rId9" Type="http://schemas.microsoft.com/office/2007/relationships/hdphoto" Target="../media/hdphoto2.wdp"/><Relationship Id="rId14" Type="http://schemas.openxmlformats.org/officeDocument/2006/relationships/image" Target="../media/image32.png"/><Relationship Id="rId22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/>
          <p:nvPr/>
        </p:nvSpPr>
        <p:spPr>
          <a:xfrm>
            <a:off x="7157584" y="3759957"/>
            <a:ext cx="4833000" cy="2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Nigel Fox</a:t>
            </a:r>
            <a:r>
              <a:rPr lang="en-GB" sz="22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2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NPL</a:t>
            </a:r>
            <a:endParaRPr sz="22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WGCV IVOS Chair</a:t>
            </a:r>
            <a:endParaRPr sz="22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</a:t>
            </a:r>
            <a:r>
              <a:rPr lang="en-GB" sz="2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5.3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SIT-40</a:t>
            </a:r>
            <a:endParaRPr sz="22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Fukuoka, Japan</a:t>
            </a:r>
            <a:endParaRPr sz="22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8-10 April, 2025</a:t>
            </a:r>
            <a:endParaRPr sz="22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7"/>
          <p:cNvSpPr txBox="1">
            <a:spLocks noGrp="1"/>
          </p:cNvSpPr>
          <p:nvPr>
            <p:ph type="title"/>
          </p:nvPr>
        </p:nvSpPr>
        <p:spPr>
          <a:xfrm>
            <a:off x="176049" y="175949"/>
            <a:ext cx="7891626" cy="4308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GB" sz="6600"/>
              <a:t>CEOS WGCV</a:t>
            </a:r>
            <a:br>
              <a:rPr lang="en-GB" sz="4400" b="1" i="1"/>
            </a:br>
            <a:br>
              <a:rPr lang="en-GB" sz="2400" b="1" i="1"/>
            </a:br>
            <a:r>
              <a:rPr lang="en-GB" sz="4800" b="1" i="1"/>
              <a:t>CEOS PVP</a:t>
            </a:r>
            <a:br>
              <a:rPr lang="en-GB" sz="4800" b="1" i="1"/>
            </a:br>
            <a:br>
              <a:rPr lang="en-GB" sz="1600" b="1" i="1"/>
            </a:br>
            <a:br>
              <a:rPr lang="en-GB" sz="1600" b="1" i="1"/>
            </a:br>
            <a:r>
              <a:rPr lang="en-GB" sz="3200" b="1" i="1"/>
              <a:t>incorporating CID &amp; </a:t>
            </a:r>
            <a:r>
              <a:rPr lang="en-GB" sz="3200" b="1" i="1" err="1"/>
              <a:t>RadVAL</a:t>
            </a:r>
            <a:br>
              <a:rPr lang="en-GB" sz="4400" b="1" i="1"/>
            </a:br>
            <a:br>
              <a:rPr lang="en-GB" sz="4400" b="1" i="1"/>
            </a:br>
            <a:endParaRPr sz="4400" i="1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" name="Picture 8" descr="A blue and black logo&#10;&#10;AI-generated content may be incorrect.">
            <a:extLst>
              <a:ext uri="{FF2B5EF4-FFF2-40B4-BE49-F238E27FC236}">
                <a16:creationId xmlns:a16="http://schemas.microsoft.com/office/drawing/2014/main" id="{EC71A849-C9BB-4DF5-48F8-0945A8700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425" y="6267060"/>
            <a:ext cx="1455836" cy="537191"/>
          </a:xfrm>
          <a:prstGeom prst="rect">
            <a:avLst/>
          </a:prstGeom>
        </p:spPr>
      </p:pic>
      <p:pic>
        <p:nvPicPr>
          <p:cNvPr id="11" name="Picture 10" descr="A logo for a company&#10;&#10;AI-generated content may be incorrect.">
            <a:extLst>
              <a:ext uri="{FF2B5EF4-FFF2-40B4-BE49-F238E27FC236}">
                <a16:creationId xmlns:a16="http://schemas.microsoft.com/office/drawing/2014/main" id="{F1BD76F4-BA48-EAF9-3D1F-2BF440CF7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55" b="90200" l="5321" r="99052">
                        <a14:foregroundMark x1="29155" y1="32618" x2="38265" y2="27969"/>
                        <a14:foregroundMark x1="25875" y1="20100" x2="36335" y2="16597"/>
                        <a14:foregroundMark x1="26968" y1="10515" x2="33892" y2="11159"/>
                        <a14:foregroundMark x1="54009" y1="24535" x2="67711" y2="14163"/>
                        <a14:foregroundMark x1="67711" y1="14163" x2="67930" y2="14163"/>
                        <a14:foregroundMark x1="71793" y1="14592" x2="43878" y2="37339"/>
                        <a14:foregroundMark x1="58819" y1="8226" x2="72449" y2="8226"/>
                        <a14:foregroundMark x1="50364" y1="45351" x2="43003" y2="53433"/>
                        <a14:foregroundMark x1="65962" y1="43062" x2="61152" y2="56652"/>
                        <a14:foregroundMark x1="15087" y1="78326" x2="15087" y2="78326"/>
                        <a14:foregroundMark x1="20700" y1="75536" x2="20700" y2="75536"/>
                        <a14:foregroundMark x1="5321" y1="75966" x2="5321" y2="75966"/>
                        <a14:foregroundMark x1="41691" y1="75322" x2="41691" y2="75322"/>
                        <a14:foregroundMark x1="51458" y1="74893" x2="51458" y2="74893"/>
                        <a14:foregroundMark x1="49490" y1="74034" x2="49271" y2="81903"/>
                        <a14:foregroundMark x1="49708" y1="69814" x2="50146" y2="79185"/>
                        <a14:foregroundMark x1="53468" y1="70767" x2="52332" y2="69385"/>
                        <a14:foregroundMark x1="55977" y1="73820" x2="54570" y2="72108"/>
                        <a14:foregroundMark x1="43493" y1="73291" x2="42274" y2="80043"/>
                        <a14:foregroundMark x1="44315" y1="68741" x2="43871" y2="71198"/>
                        <a14:foregroundMark x1="42274" y1="80043" x2="39504" y2="80830"/>
                        <a14:foregroundMark x1="67711" y1="78112" x2="67711" y2="78112"/>
                        <a14:foregroundMark x1="61589" y1="78112" x2="61589" y2="78112"/>
                        <a14:foregroundMark x1="61589" y1="78112" x2="61589" y2="78112"/>
                        <a14:foregroundMark x1="60933" y1="76824" x2="60933" y2="76824"/>
                        <a14:foregroundMark x1="62464" y1="70887" x2="62464" y2="70887"/>
                        <a14:foregroundMark x1="63994" y1="70243" x2="63994" y2="70243"/>
                        <a14:foregroundMark x1="71793" y1="75322" x2="71793" y2="75322"/>
                        <a14:foregroundMark x1="80672" y1="86798" x2="93878" y2="86624"/>
                        <a14:foregroundMark x1="69938" y1="86940" x2="80309" y2="86803"/>
                        <a14:foregroundMark x1="67168" y1="86976" x2="69761" y2="86942"/>
                        <a14:foregroundMark x1="61370" y1="87053" x2="66938" y2="86979"/>
                        <a14:foregroundMark x1="87828" y1="69599" x2="88921" y2="85336"/>
                        <a14:foregroundMark x1="97156" y1="90188" x2="99052" y2="90200"/>
                        <a14:foregroundMark x1="80787" y1="90086" x2="93468" y2="90165"/>
                        <a14:foregroundMark x1="78273" y1="90070" x2="80699" y2="90085"/>
                        <a14:foregroundMark x1="64869" y1="89986" x2="75960" y2="90055"/>
                        <a14:foregroundMark x1="62901" y1="55794" x2="68294" y2="43062"/>
                        <a14:foregroundMark x1="24563" y1="31974" x2="23980" y2="33262"/>
                        <a14:foregroundMark x1="59257" y1="50286" x2="67201" y2="41845"/>
                        <a14:foregroundMark x1="67201" y1="41845" x2="68878" y2="53648"/>
                        <a14:foregroundMark x1="68878" y1="53648" x2="58163" y2="50072"/>
                        <a14:backgroundMark x1="37391" y1="16237" x2="37391" y2="16237"/>
                        <a14:backgroundMark x1="37609" y1="16023" x2="36079" y2="16237"/>
                        <a14:backgroundMark x1="43878" y1="72604" x2="41910" y2="70458"/>
                        <a14:backgroundMark x1="42128" y1="79614" x2="43222" y2="78970"/>
                        <a14:backgroundMark x1="52770" y1="73247" x2="53426" y2="70887"/>
                        <a14:backgroundMark x1="54009" y1="70458" x2="55102" y2="71745"/>
                        <a14:backgroundMark x1="43440" y1="71531" x2="44534" y2="72604"/>
                        <a14:backgroundMark x1="39504" y1="78755" x2="43003" y2="78541"/>
                        <a14:backgroundMark x1="69169" y1="88054" x2="69169" y2="88054"/>
                        <a14:backgroundMark x1="70918" y1="88698" x2="70044" y2="87625"/>
                        <a14:backgroundMark x1="76312" y1="88269" x2="77624" y2="90415"/>
                        <a14:backgroundMark x1="85423" y1="88698" x2="90015" y2="88698"/>
                        <a14:backgroundMark x1="83236" y1="87053" x2="83236" y2="87840"/>
                        <a14:backgroundMark x1="80685" y1="88698" x2="80685" y2="86838"/>
                        <a14:backgroundMark x1="79592" y1="90629" x2="80248" y2="91917"/>
                        <a14:backgroundMark x1="80466" y1="91273" x2="79373" y2="89342"/>
                        <a14:backgroundMark x1="65962" y1="87268" x2="66618" y2="89342"/>
                        <a14:backgroundMark x1="93440" y1="90200" x2="99490" y2="921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4834" y="5916019"/>
            <a:ext cx="975843" cy="9943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2F2F1D-BD00-1019-3205-C1A610855F08}"/>
              </a:ext>
            </a:extLst>
          </p:cNvPr>
          <p:cNvSpPr txBox="1"/>
          <p:nvPr/>
        </p:nvSpPr>
        <p:spPr>
          <a:xfrm>
            <a:off x="3577061" y="2010844"/>
            <a:ext cx="5329690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i="1">
                <a:solidFill>
                  <a:schemeClr val="bg1"/>
                </a:solidFill>
              </a:rPr>
              <a:t>Product Validation Platform</a:t>
            </a:r>
          </a:p>
          <a:p>
            <a:endParaRPr lang="en-GB" sz="3200" i="1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13D30C-4E7C-93BA-F469-A5858FF59231}"/>
              </a:ext>
            </a:extLst>
          </p:cNvPr>
          <p:cNvSpPr txBox="1"/>
          <p:nvPr/>
        </p:nvSpPr>
        <p:spPr>
          <a:xfrm>
            <a:off x="390515" y="2553481"/>
            <a:ext cx="8527780" cy="20928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i="1" dirty="0">
                <a:solidFill>
                  <a:srgbClr val="FFFF00"/>
                </a:solidFill>
              </a:rPr>
              <a:t>(previously known as 'matchup Database')</a:t>
            </a:r>
            <a:r>
              <a:rPr lang="en-GB" sz="3200" i="1" dirty="0">
                <a:solidFill>
                  <a:schemeClr val="bg1"/>
                </a:solidFill>
              </a:rPr>
              <a:t> </a:t>
            </a:r>
          </a:p>
          <a:p>
            <a:endParaRPr lang="en-GB" sz="3200" i="1" dirty="0">
              <a:solidFill>
                <a:schemeClr val="bg1"/>
              </a:solidFill>
            </a:endParaRPr>
          </a:p>
          <a:p>
            <a:endParaRPr lang="en-GB" sz="1000" i="1" dirty="0">
              <a:solidFill>
                <a:schemeClr val="bg1"/>
              </a:solidFill>
            </a:endParaRPr>
          </a:p>
          <a:p>
            <a:r>
              <a:rPr lang="en-GB" sz="2800" i="1" dirty="0">
                <a:solidFill>
                  <a:schemeClr val="bg1"/>
                </a:solidFill>
              </a:rPr>
              <a:t>(Comparison Image Database) &amp;</a:t>
            </a:r>
          </a:p>
          <a:p>
            <a:r>
              <a:rPr lang="en-GB" sz="2800" i="1" dirty="0">
                <a:solidFill>
                  <a:schemeClr val="bg1"/>
                </a:solidFill>
              </a:rPr>
              <a:t>(Radiometric Validation &amp; </a:t>
            </a:r>
            <a:r>
              <a:rPr lang="en-GB" sz="2800" i="1" dirty="0" err="1">
                <a:solidFill>
                  <a:schemeClr val="bg1"/>
                </a:solidFill>
              </a:rPr>
              <a:t>AnaLytics</a:t>
            </a:r>
            <a:r>
              <a:rPr lang="en-GB" sz="2800" i="1" dirty="0">
                <a:solidFill>
                  <a:schemeClr val="bg1"/>
                </a:solidFill>
              </a:rPr>
              <a:t> tool)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92E18CC-63CE-864C-109D-45A2EBC8A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68" y="3219"/>
            <a:ext cx="9386864" cy="779002"/>
          </a:xfrm>
        </p:spPr>
        <p:txBody>
          <a:bodyPr/>
          <a:lstStyle/>
          <a:p>
            <a:r>
              <a:rPr lang="en-GB" b="1" dirty="0" err="1"/>
              <a:t>RadVAL</a:t>
            </a:r>
            <a:r>
              <a:rPr lang="en-GB" b="1" dirty="0"/>
              <a:t> tool demo</a:t>
            </a:r>
          </a:p>
        </p:txBody>
      </p:sp>
      <p:pic>
        <p:nvPicPr>
          <p:cNvPr id="9" name="RadVAL_dashboard_demo">
            <a:hlinkClick r:id="" action="ppaction://media"/>
            <a:extLst>
              <a:ext uri="{FF2B5EF4-FFF2-40B4-BE49-F238E27FC236}">
                <a16:creationId xmlns:a16="http://schemas.microsoft.com/office/drawing/2014/main" id="{73E59C9E-1B23-7AEC-056C-561D46F8AF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2456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6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3"/>
          <p:cNvSpPr txBox="1"/>
          <p:nvPr/>
        </p:nvSpPr>
        <p:spPr>
          <a:xfrm>
            <a:off x="357104" y="1290957"/>
            <a:ext cx="11507793" cy="4201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3995" marR="0" lvl="0" indent="-252095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❖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Interaction with commercial missions to encourage delivery of imagery over reference sites</a:t>
            </a:r>
            <a:endParaRPr lang="en-US" sz="1800" b="1" dirty="0">
              <a:solidFill>
                <a:schemeClr val="dk1"/>
              </a:solidFill>
            </a:endParaRPr>
          </a:p>
          <a:p>
            <a:pPr marL="831850" lvl="1" indent="-285750">
              <a:spcBef>
                <a:spcPts val="18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Release of submission form for missions to provide their data</a:t>
            </a:r>
            <a:endParaRPr sz="18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213995" marR="0" lvl="0" indent="-252095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❖"/>
            </a:pPr>
            <a:r>
              <a:rPr lang="en-GB" sz="18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RadVAL</a:t>
            </a: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beta </a:t>
            </a:r>
            <a:r>
              <a:rPr lang="en-GB" sz="1800" b="1" dirty="0">
                <a:solidFill>
                  <a:schemeClr val="dk1"/>
                </a:solidFill>
                <a:latin typeface="Montserrat"/>
                <a:sym typeface="Montserrat"/>
              </a:rPr>
              <a:t>launch end of April 2025</a:t>
            </a:r>
            <a:endParaRPr lang="en-GB" sz="1800" b="1" dirty="0">
              <a:solidFill>
                <a:schemeClr val="dk1"/>
              </a:solidFill>
              <a:latin typeface="Montserrat"/>
            </a:endParaRPr>
          </a:p>
          <a:p>
            <a:pPr marL="831850" lvl="1" indent="-285750">
              <a:spcBef>
                <a:spcPts val="18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Launch CEOS Comparison Image Database (CID) on EODH</a:t>
            </a:r>
            <a:endParaRPr lang="en-GB" sz="18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831850" lvl="1" indent="-285750">
              <a:spcBef>
                <a:spcPts val="18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Deployment of </a:t>
            </a:r>
            <a:r>
              <a:rPr lang="en-GB" sz="1800" b="1" dirty="0">
                <a:solidFill>
                  <a:schemeClr val="dk1"/>
                </a:solidFill>
                <a:latin typeface="Montserrat"/>
                <a:sym typeface="Montserrat"/>
              </a:rPr>
              <a:t>beta </a:t>
            </a:r>
            <a:r>
              <a:rPr lang="en-US" sz="1800" b="1" dirty="0" err="1">
                <a:solidFill>
                  <a:schemeClr val="dk1"/>
                </a:solidFill>
                <a:latin typeface="Montserrat"/>
              </a:rPr>
              <a:t>RadVAL</a:t>
            </a:r>
            <a:r>
              <a:rPr lang="en-US" sz="1800" b="1" dirty="0">
                <a:solidFill>
                  <a:schemeClr val="dk1"/>
                </a:solidFill>
                <a:latin typeface="Montserrat"/>
              </a:rPr>
              <a:t> Comparison Dashboard</a:t>
            </a:r>
            <a:r>
              <a:rPr lang="en-GB" sz="1800" b="1" dirty="0">
                <a:solidFill>
                  <a:schemeClr val="dk1"/>
                </a:solidFill>
                <a:latin typeface="Montserrat"/>
                <a:sym typeface="Montserrat"/>
              </a:rPr>
              <a:t> site</a:t>
            </a:r>
            <a:endParaRPr lang="en-GB" sz="1800" b="1" dirty="0">
              <a:solidFill>
                <a:schemeClr val="dk1"/>
              </a:solidFill>
              <a:latin typeface="Montserrat"/>
            </a:endParaRPr>
          </a:p>
          <a:p>
            <a:pPr marL="213995" marR="0" lvl="0" indent="-252095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❖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Refinement of the CEOS ‘virtual reference’ concept</a:t>
            </a:r>
            <a:endParaRPr lang="en-GB" sz="18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213995" indent="-252095">
              <a:lnSpc>
                <a:spcPct val="150000"/>
              </a:lnSpc>
              <a:spcBef>
                <a:spcPts val="1800"/>
              </a:spcBef>
              <a:buClr>
                <a:schemeClr val="dk1"/>
              </a:buClr>
              <a:buSzPts val="2200"/>
              <a:buFont typeface="Montserrat"/>
              <a:buChar char="❖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Populate CEOS-PVP with agency and commercial satellite imagery data.</a:t>
            </a:r>
          </a:p>
        </p:txBody>
      </p:sp>
      <p:sp>
        <p:nvSpPr>
          <p:cNvPr id="132" name="Google Shape;132;p13"/>
          <p:cNvSpPr txBox="1"/>
          <p:nvPr/>
        </p:nvSpPr>
        <p:spPr>
          <a:xfrm>
            <a:off x="94020" y="103248"/>
            <a:ext cx="86685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Next Steps</a:t>
            </a:r>
            <a:r>
              <a:rPr lang="en-GB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endParaRPr sz="44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98F5D8-CA86-3946-CD3A-729F26788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09178" y="1291152"/>
            <a:ext cx="12301178" cy="4012660"/>
          </a:xfrm>
        </p:spPr>
        <p:txBody>
          <a:bodyPr/>
          <a:lstStyle/>
          <a:p>
            <a:r>
              <a:rPr lang="en-GB" b="1" dirty="0"/>
              <a:t>Permission to use overarching CEOS URL </a:t>
            </a:r>
            <a:r>
              <a:rPr lang="en-GB" b="1" dirty="0" err="1"/>
              <a:t>ie</a:t>
            </a:r>
            <a:r>
              <a:rPr lang="en-GB" b="1" dirty="0"/>
              <a:t>. CEOS.org/</a:t>
            </a:r>
            <a:r>
              <a:rPr lang="en-GB" b="1" dirty="0" err="1"/>
              <a:t>pvp</a:t>
            </a:r>
            <a:r>
              <a:rPr lang="en-GB" b="1" dirty="0"/>
              <a:t> as entry point.</a:t>
            </a:r>
          </a:p>
          <a:p>
            <a:pPr>
              <a:lnSpc>
                <a:spcPct val="114999"/>
              </a:lnSpc>
            </a:pPr>
            <a:endParaRPr lang="en-GB" sz="1600" b="1" dirty="0"/>
          </a:p>
          <a:p>
            <a:pPr>
              <a:lnSpc>
                <a:spcPct val="114999"/>
              </a:lnSpc>
            </a:pPr>
            <a:r>
              <a:rPr lang="en-GB" b="1" dirty="0"/>
              <a:t>SIT to request member agencies to engage with initiative and provide imagery to CEOS-PVP (Product Validation Platform) from its own sensors and to encourage other (commercial) satellite operators in their sphere of influence to also do so. </a:t>
            </a:r>
          </a:p>
          <a:p>
            <a:pPr marL="50800" indent="0">
              <a:lnSpc>
                <a:spcPct val="114999"/>
              </a:lnSpc>
              <a:buNone/>
            </a:pPr>
            <a:r>
              <a:rPr lang="en-GB" b="1" dirty="0"/>
              <a:t>    Initial contact on logistics through: </a:t>
            </a:r>
            <a:r>
              <a:rPr lang="en-GB" b="1" dirty="0">
                <a:solidFill>
                  <a:srgbClr val="0070C0"/>
                </a:solidFill>
              </a:rPr>
              <a:t>Samantha.Malone@npl.uk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61A04E-AFA7-6FAD-B71E-A9E62933B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Request to SIT</a:t>
            </a:r>
          </a:p>
        </p:txBody>
      </p:sp>
    </p:spTree>
    <p:extLst>
      <p:ext uri="{BB962C8B-B14F-4D97-AF65-F5344CB8AC3E}">
        <p14:creationId xmlns:p14="http://schemas.microsoft.com/office/powerpoint/2010/main" val="3922982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8"/>
          <p:cNvPicPr preferRelativeResize="0"/>
          <p:nvPr/>
        </p:nvPicPr>
        <p:blipFill rotWithShape="1">
          <a:blip r:embed="rId3">
            <a:alphaModFix/>
          </a:blip>
          <a:srcRect t="4242"/>
          <a:stretch/>
        </p:blipFill>
        <p:spPr>
          <a:xfrm>
            <a:off x="1397000" y="1086625"/>
            <a:ext cx="8932575" cy="405775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8"/>
          <p:cNvSpPr txBox="1"/>
          <p:nvPr/>
        </p:nvSpPr>
        <p:spPr>
          <a:xfrm>
            <a:off x="94020" y="103248"/>
            <a:ext cx="86685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Background</a:t>
            </a:r>
            <a:endParaRPr sz="11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" name="Google Shape;74;p8"/>
          <p:cNvSpPr txBox="1"/>
          <p:nvPr/>
        </p:nvSpPr>
        <p:spPr>
          <a:xfrm>
            <a:off x="540000" y="4690475"/>
            <a:ext cx="11202000" cy="2362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3995" marR="0" lvl="0" indent="-220345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Supporting the CEOS New Space Task Team white paper generally, including recommendations (R3) and deliverables (D4)</a:t>
            </a:r>
            <a:endParaRPr lang="en-US" sz="1700" b="1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213995" marR="0" lvl="0" indent="-220345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VH-RODA 2023 slides </a:t>
            </a:r>
            <a:r>
              <a:rPr lang="en-GB" sz="1700" b="1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sz="1700" b="1">
              <a:solidFill>
                <a:schemeClr val="hlink"/>
              </a:solidFill>
              <a:latin typeface="Montserrat"/>
              <a:ea typeface="Montserrat"/>
              <a:cs typeface="Montserrat"/>
            </a:endParaRPr>
          </a:p>
          <a:p>
            <a:pPr marL="213995" marR="0" lvl="0" indent="-220345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Noting recent CEOS Commercial Engagement </a:t>
            </a:r>
            <a:r>
              <a:rPr lang="en-GB" sz="1700" b="1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guidance</a:t>
            </a:r>
            <a:endParaRPr sz="1700" b="1">
              <a:solidFill>
                <a:schemeClr val="hlink"/>
              </a:solidFill>
              <a:latin typeface="Montserrat"/>
              <a:ea typeface="Montserrat"/>
              <a:cs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 txBox="1"/>
          <p:nvPr/>
        </p:nvSpPr>
        <p:spPr>
          <a:xfrm>
            <a:off x="326599" y="820149"/>
            <a:ext cx="11638659" cy="5447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3995" marR="0" lvl="0" indent="-226695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lang="en-GB" sz="1800" b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CEOS WGCV’s recommendation to facilitate interoperable global satellite imagery for both public and commercial agencies</a:t>
            </a:r>
            <a:endParaRPr lang="en-US" sz="1800" b="1" dirty="0">
              <a:solidFill>
                <a:srgbClr val="0070C0"/>
              </a:solidFill>
              <a:latin typeface="Montserrat"/>
              <a:ea typeface="Montserrat"/>
              <a:cs typeface="Montserrat"/>
            </a:endParaRPr>
          </a:p>
          <a:p>
            <a:pPr marL="213995" indent="-220345">
              <a:lnSpc>
                <a:spcPct val="150000"/>
              </a:lnSpc>
              <a:spcBef>
                <a:spcPts val="1800"/>
              </a:spcBef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CEOS Agencies should regularly collect and provide free access to Level 1 satellite imagery and metadata against a common ‘CEOS reference’ (representing radiometric and spatial properties)</a:t>
            </a:r>
            <a:endParaRPr sz="17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914400" marR="0" lvl="1" indent="-33655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combination of CEOS calibration sites will be integrated together into a virtual reference</a:t>
            </a:r>
            <a:endParaRPr sz="17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213995" indent="-220345">
              <a:lnSpc>
                <a:spcPct val="150000"/>
              </a:lnSpc>
              <a:spcBef>
                <a:spcPts val="1800"/>
              </a:spcBef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Commercial data providers are encouraged to also provide similar imagery</a:t>
            </a:r>
            <a:endParaRPr lang="en-GB" sz="17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213995" indent="-220345">
              <a:lnSpc>
                <a:spcPct val="150000"/>
              </a:lnSpc>
              <a:spcBef>
                <a:spcPts val="1800"/>
              </a:spcBef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Imagery should be made available through an API or a dedicated CEOS archive offered to be hosted by the UK Earth Observation Data Hub (EODH).</a:t>
            </a:r>
            <a:endParaRPr sz="17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213995" indent="-220345">
              <a:lnSpc>
                <a:spcPct val="150000"/>
              </a:lnSpc>
              <a:spcBef>
                <a:spcPts val="1800"/>
              </a:spcBef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CEOS will provide QA feedback to support satellite operators and data users via an NPL developed web app</a:t>
            </a:r>
            <a:endParaRPr sz="17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80" name="Google Shape;80;p9"/>
          <p:cNvSpPr txBox="1"/>
          <p:nvPr/>
        </p:nvSpPr>
        <p:spPr>
          <a:xfrm>
            <a:off x="-119340" y="-181232"/>
            <a:ext cx="10334740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4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WGCV’s recommendation </a:t>
            </a:r>
            <a:endParaRPr lang="en-US" sz="3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n-GB" sz="3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(CEOS plenary 2024)</a:t>
            </a:r>
            <a:endParaRPr sz="3200" b="1" dirty="0">
              <a:solidFill>
                <a:schemeClr val="lt1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/>
          <p:nvPr/>
        </p:nvSpPr>
        <p:spPr>
          <a:xfrm>
            <a:off x="136325" y="3733100"/>
            <a:ext cx="11975400" cy="2705400"/>
          </a:xfrm>
          <a:prstGeom prst="round1Rect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0"/>
          <p:cNvSpPr/>
          <p:nvPr/>
        </p:nvSpPr>
        <p:spPr>
          <a:xfrm>
            <a:off x="125825" y="1059100"/>
            <a:ext cx="11975400" cy="2642700"/>
          </a:xfrm>
          <a:prstGeom prst="round1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0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4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Selected: Radiometric Sites</a:t>
            </a:r>
            <a:r>
              <a:rPr lang="en-GB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endParaRPr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" name="Google Shape;8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800" y="1062613"/>
            <a:ext cx="2579700" cy="232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6325" y="1093550"/>
            <a:ext cx="3416703" cy="226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7850" y="1110350"/>
            <a:ext cx="1926250" cy="226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3275" y="3754950"/>
            <a:ext cx="2821150" cy="237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57800" y="3754950"/>
            <a:ext cx="3022654" cy="237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87925" y="3754950"/>
            <a:ext cx="2821150" cy="238005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0"/>
          <p:cNvSpPr txBox="1"/>
          <p:nvPr/>
        </p:nvSpPr>
        <p:spPr>
          <a:xfrm>
            <a:off x="401463" y="3314550"/>
            <a:ext cx="25797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Railroad Valley, USA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3679275" y="3314550"/>
            <a:ext cx="25797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Gobabeb, Namibia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6957075" y="3314550"/>
            <a:ext cx="25797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Lake Tahoe, USA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10"/>
          <p:cNvSpPr txBox="1"/>
          <p:nvPr/>
        </p:nvSpPr>
        <p:spPr>
          <a:xfrm>
            <a:off x="1050875" y="6071525"/>
            <a:ext cx="14931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Libya 4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8;p10"/>
          <p:cNvSpPr txBox="1"/>
          <p:nvPr/>
        </p:nvSpPr>
        <p:spPr>
          <a:xfrm>
            <a:off x="4128875" y="6071525"/>
            <a:ext cx="25797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Libya 1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7806925" y="6071525"/>
            <a:ext cx="25797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Algeria 3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10"/>
          <p:cNvSpPr txBox="1"/>
          <p:nvPr/>
        </p:nvSpPr>
        <p:spPr>
          <a:xfrm>
            <a:off x="9458575" y="1772200"/>
            <a:ext cx="2307000" cy="14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latin typeface="Montserrat"/>
                <a:ea typeface="Montserrat"/>
                <a:cs typeface="Montserrat"/>
                <a:sym typeface="Montserrat"/>
              </a:rPr>
              <a:t>Instrumented Sites</a:t>
            </a:r>
            <a:endParaRPr sz="22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" name="Google Shape;101;p10"/>
          <p:cNvSpPr txBox="1"/>
          <p:nvPr/>
        </p:nvSpPr>
        <p:spPr>
          <a:xfrm>
            <a:off x="9846725" y="4425225"/>
            <a:ext cx="22545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latin typeface="Montserrat"/>
                <a:ea typeface="Montserrat"/>
                <a:cs typeface="Montserrat"/>
                <a:sym typeface="Montserrat"/>
              </a:rPr>
              <a:t>Natural (Pseudo-Invariant Calibration Sites)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1"/>
          <p:cNvSpPr/>
          <p:nvPr/>
        </p:nvSpPr>
        <p:spPr>
          <a:xfrm>
            <a:off x="216600" y="3790825"/>
            <a:ext cx="11975400" cy="2700000"/>
          </a:xfrm>
          <a:prstGeom prst="round1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1"/>
          <p:cNvSpPr/>
          <p:nvPr/>
        </p:nvSpPr>
        <p:spPr>
          <a:xfrm>
            <a:off x="94375" y="1059100"/>
            <a:ext cx="11975400" cy="2652900"/>
          </a:xfrm>
          <a:prstGeom prst="round1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1"/>
          <p:cNvSpPr txBox="1"/>
          <p:nvPr/>
        </p:nvSpPr>
        <p:spPr>
          <a:xfrm>
            <a:off x="62570" y="82273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4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Selected: Spatial Sites</a:t>
            </a:r>
            <a:r>
              <a:rPr lang="en-GB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endParaRPr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9" name="Google Shape;10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475" y="1106275"/>
            <a:ext cx="4325201" cy="22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6975" y="1263573"/>
            <a:ext cx="1571625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3300" y="3722275"/>
            <a:ext cx="3078904" cy="24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1"/>
          <p:cNvSpPr txBox="1"/>
          <p:nvPr/>
        </p:nvSpPr>
        <p:spPr>
          <a:xfrm>
            <a:off x="0" y="3303175"/>
            <a:ext cx="54255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King Fahd Causeway, Saudi Arabia-Bahrain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" name="Google Shape;113;p11"/>
          <p:cNvSpPr txBox="1"/>
          <p:nvPr/>
        </p:nvSpPr>
        <p:spPr>
          <a:xfrm>
            <a:off x="1225725" y="6095000"/>
            <a:ext cx="3078900" cy="2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latin typeface="Montserrat"/>
                <a:ea typeface="Montserrat"/>
                <a:cs typeface="Montserrat"/>
                <a:sym typeface="Montserrat"/>
              </a:rPr>
              <a:t>Baotou Target, China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4" name="Google Shape;114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35266" y="1106275"/>
            <a:ext cx="3339834" cy="22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31754" y="1179675"/>
            <a:ext cx="150495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58604" y="3727025"/>
            <a:ext cx="3286125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1"/>
          <p:cNvSpPr txBox="1"/>
          <p:nvPr/>
        </p:nvSpPr>
        <p:spPr>
          <a:xfrm>
            <a:off x="5335275" y="6095000"/>
            <a:ext cx="3078900" cy="2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latin typeface="Montserrat"/>
                <a:ea typeface="Montserrat"/>
                <a:cs typeface="Montserrat"/>
                <a:sym typeface="Montserrat"/>
              </a:rPr>
              <a:t>ISRO NRSC target, India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" name="Google Shape;118;p11"/>
          <p:cNvSpPr txBox="1"/>
          <p:nvPr/>
        </p:nvSpPr>
        <p:spPr>
          <a:xfrm>
            <a:off x="5075350" y="3350425"/>
            <a:ext cx="45195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Lake Pontchartrain Causeway, USA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" name="Google Shape;119;p11"/>
          <p:cNvSpPr txBox="1"/>
          <p:nvPr/>
        </p:nvSpPr>
        <p:spPr>
          <a:xfrm>
            <a:off x="9668275" y="2013350"/>
            <a:ext cx="20763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Montserrat"/>
                <a:ea typeface="Montserrat"/>
                <a:cs typeface="Montserrat"/>
                <a:sym typeface="Montserrat"/>
              </a:rPr>
              <a:t>High resolution sensors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" name="Google Shape;120;p11"/>
          <p:cNvSpPr txBox="1"/>
          <p:nvPr/>
        </p:nvSpPr>
        <p:spPr>
          <a:xfrm>
            <a:off x="9436700" y="4383775"/>
            <a:ext cx="22956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Montserrat"/>
                <a:ea typeface="Montserrat"/>
                <a:cs typeface="Montserrat"/>
                <a:sym typeface="Montserrat"/>
              </a:rPr>
              <a:t>Medium resolution sensors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2"/>
          <p:cNvSpPr txBox="1"/>
          <p:nvPr/>
        </p:nvSpPr>
        <p:spPr>
          <a:xfrm>
            <a:off x="94020" y="872748"/>
            <a:ext cx="11834896" cy="6078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spcBef>
                <a:spcPts val="18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Creation of an overarching </a:t>
            </a:r>
            <a:r>
              <a:rPr lang="en-GB" sz="1600" b="1" dirty="0">
                <a:solidFill>
                  <a:srgbClr val="0070C0"/>
                </a:solidFill>
                <a:latin typeface="Montserrat"/>
                <a:ea typeface="Montserrat"/>
                <a:cs typeface="Montserrat"/>
              </a:rPr>
              <a:t>Product Validation Platform (PVP)</a:t>
            </a:r>
            <a:r>
              <a:rPr lang="en-GB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 new name for matchup database</a:t>
            </a:r>
          </a:p>
          <a:p>
            <a:pPr marL="285750" indent="-285750">
              <a:spcBef>
                <a:spcPts val="18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Database of radiometric and spatial imagery data has been developed: </a:t>
            </a:r>
            <a:r>
              <a:rPr lang="en-GB" sz="1600" b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(Comparison Image Database (CID)</a:t>
            </a:r>
            <a:endParaRPr lang="en-GB" b="1" dirty="0">
              <a:solidFill>
                <a:srgbClr val="0070C0"/>
              </a:solidFill>
            </a:endParaRPr>
          </a:p>
          <a:p>
            <a:pPr marL="285750" indent="-285750">
              <a:spcBef>
                <a:spcPts val="18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Combination of CEOS-developed references - integrated together to form “virtual reference”</a:t>
            </a:r>
            <a:endParaRPr lang="en-GB" sz="16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831850" marR="0" lvl="1" indent="-2857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6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Gobabeb</a:t>
            </a:r>
            <a:r>
              <a:rPr lang="en-GB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6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RadCalNet</a:t>
            </a:r>
            <a:endParaRPr lang="en-GB" sz="16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831850" marR="0" lvl="1" indent="-2857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Railroad Valley, </a:t>
            </a:r>
            <a:r>
              <a:rPr lang="en-GB" sz="16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RadCalNet</a:t>
            </a:r>
            <a:endParaRPr lang="en-GB" sz="16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831850" marR="0" lvl="1" indent="-2857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PICS</a:t>
            </a:r>
            <a:endParaRPr lang="en-GB" sz="16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285750" indent="-285750">
              <a:spcBef>
                <a:spcPts val="18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“Virtual reference” concept to be refined in future to reduce reference uncertainty</a:t>
            </a:r>
            <a:endParaRPr lang="en-GB" sz="5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285750" indent="-285750">
              <a:spcBef>
                <a:spcPts val="18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Initial implementation built into a </a:t>
            </a:r>
            <a:r>
              <a:rPr lang="en-GB" sz="1600" b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Radiometric Validation </a:t>
            </a:r>
            <a:r>
              <a:rPr lang="en-GB" sz="1600" b="1" dirty="0" err="1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AnaLytics</a:t>
            </a:r>
            <a:r>
              <a:rPr lang="en-GB" sz="1600" b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 tool (RADVAL)</a:t>
            </a:r>
            <a:r>
              <a:rPr lang="en-GB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within UK EODH, including:</a:t>
            </a:r>
            <a:endParaRPr lang="en-GB" sz="16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831850" lvl="1" indent="-285750">
              <a:spcBef>
                <a:spcPts val="18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Sensors: Sentinel-2, Landsat and commercial high-res: Planet </a:t>
            </a:r>
            <a:r>
              <a:rPr lang="en-GB" sz="16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SuperDove</a:t>
            </a:r>
            <a:r>
              <a:rPr lang="en-GB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and Airbus </a:t>
            </a:r>
            <a:r>
              <a:rPr lang="en-GB" sz="16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Pléiades</a:t>
            </a:r>
            <a:r>
              <a:rPr lang="en-GB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(as a demo)</a:t>
            </a:r>
            <a:endParaRPr lang="en-GB" sz="16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831850" lvl="1" indent="-285750">
              <a:spcBef>
                <a:spcPts val="18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CEOS references:  Radiometric sites defined. More may be added, but aim to maintain a minimum core set of sites</a:t>
            </a:r>
            <a:endParaRPr lang="en-GB" sz="16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285750" indent="-285750">
              <a:spcBef>
                <a:spcPts val="18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600" b="1" dirty="0">
                <a:solidFill>
                  <a:srgbClr val="0070C0"/>
                </a:solidFill>
                <a:latin typeface="Montserrat"/>
                <a:sym typeface="Montserrat"/>
              </a:rPr>
              <a:t>Comparison Image Database (CID)</a:t>
            </a:r>
            <a:r>
              <a:rPr lang="en-GB" sz="1600" b="1" dirty="0">
                <a:solidFill>
                  <a:schemeClr val="dk1"/>
                </a:solidFill>
                <a:latin typeface="Montserrat"/>
                <a:sym typeface="Montserrat"/>
              </a:rPr>
              <a:t> to hold mission imagery over the sites now ready for inputs</a:t>
            </a:r>
            <a:endParaRPr lang="en-GB" sz="1600" b="1" dirty="0">
              <a:solidFill>
                <a:schemeClr val="dk1"/>
              </a:solidFill>
              <a:latin typeface="Montserrat"/>
            </a:endParaRPr>
          </a:p>
        </p:txBody>
      </p:sp>
      <p:sp>
        <p:nvSpPr>
          <p:cNvPr id="126" name="Google Shape;126;p12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Current Progress</a:t>
            </a:r>
            <a:endParaRPr sz="44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8C1C92-7985-3FE1-1403-14E09F13DE33}"/>
              </a:ext>
            </a:extLst>
          </p:cNvPr>
          <p:cNvSpPr txBox="1"/>
          <p:nvPr/>
        </p:nvSpPr>
        <p:spPr>
          <a:xfrm>
            <a:off x="3779879" y="2622573"/>
            <a:ext cx="2770551" cy="10618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831850" marR="0" lvl="1" indent="-2857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Sentinel-2</a:t>
            </a:r>
            <a:endParaRPr lang="en-GB" sz="1600" b="1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831850" marR="0" lvl="1" indent="-2857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Landsat 8</a:t>
            </a:r>
            <a:endParaRPr lang="en-GB" sz="1600" b="1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endParaRPr lang="en-GB" sz="1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C2D233D-B061-24C3-B350-4E0A09246449}"/>
              </a:ext>
            </a:extLst>
          </p:cNvPr>
          <p:cNvGrpSpPr/>
          <p:nvPr/>
        </p:nvGrpSpPr>
        <p:grpSpPr>
          <a:xfrm>
            <a:off x="63962" y="878736"/>
            <a:ext cx="12061533" cy="4273806"/>
            <a:chOff x="33482" y="1092096"/>
            <a:chExt cx="12061533" cy="42738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7D9DD6E-4D6E-BF0E-0C85-9F31E31C3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254498" y="1807035"/>
              <a:ext cx="1772447" cy="126040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531257-BC64-4E8C-68B0-76F8D2CE6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126412" y="1209197"/>
              <a:ext cx="1772447" cy="1195677"/>
            </a:xfrm>
            <a:prstGeom prst="rect">
              <a:avLst/>
            </a:prstGeom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34C8C3DA-7694-E8FD-1279-B0653448EA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2" y="2498225"/>
              <a:ext cx="1117264" cy="545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Earth Observation Mission Logotypes">
              <a:extLst>
                <a:ext uri="{FF2B5EF4-FFF2-40B4-BE49-F238E27FC236}">
                  <a16:creationId xmlns:a16="http://schemas.microsoft.com/office/drawing/2014/main" id="{291F1396-2053-D5CC-290D-AE425E1A2E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6" t="11783" r="9768" b="11417"/>
            <a:stretch/>
          </p:blipFill>
          <p:spPr bwMode="auto">
            <a:xfrm>
              <a:off x="2313151" y="3067441"/>
              <a:ext cx="1590261" cy="404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Landsat-8 Sensor Characterization and Calibration">
              <a:extLst>
                <a:ext uri="{FF2B5EF4-FFF2-40B4-BE49-F238E27FC236}">
                  <a16:creationId xmlns:a16="http://schemas.microsoft.com/office/drawing/2014/main" id="{357DD4A4-CBA2-4563-09A9-661D79209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5669" y="2470651"/>
              <a:ext cx="1019421" cy="604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437ACC-DA75-7750-FEC0-CD184EDA3D4C}"/>
                </a:ext>
              </a:extLst>
            </p:cNvPr>
            <p:cNvSpPr/>
            <p:nvPr/>
          </p:nvSpPr>
          <p:spPr>
            <a:xfrm>
              <a:off x="5166501" y="3309577"/>
              <a:ext cx="1637744" cy="102752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Data Collection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227834-6CE6-CC06-1658-A67D880090E9}"/>
                </a:ext>
              </a:extLst>
            </p:cNvPr>
            <p:cNvSpPr/>
            <p:nvPr/>
          </p:nvSpPr>
          <p:spPr>
            <a:xfrm>
              <a:off x="7438548" y="3309577"/>
              <a:ext cx="1886780" cy="1027527"/>
            </a:xfrm>
            <a:prstGeom prst="rect">
              <a:avLst/>
            </a:prstGeom>
            <a:ln w="28575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Comparison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9249CD-43A6-EDAC-BF15-52C75A0EE2EC}"/>
                </a:ext>
              </a:extLst>
            </p:cNvPr>
            <p:cNvSpPr/>
            <p:nvPr/>
          </p:nvSpPr>
          <p:spPr>
            <a:xfrm>
              <a:off x="9842506" y="3309576"/>
              <a:ext cx="1886780" cy="1027527"/>
            </a:xfrm>
            <a:prstGeom prst="rect">
              <a:avLst/>
            </a:prstGeom>
            <a:ln w="28575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err="1"/>
                <a:t>Visualisation</a:t>
              </a:r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FE7563C-5C5C-4108-8828-5E11EAF8546A}"/>
                </a:ext>
              </a:extLst>
            </p:cNvPr>
            <p:cNvCxnSpPr>
              <a:cxnSpLocks/>
              <a:stCxn id="8" idx="3"/>
              <a:endCxn id="9" idx="1"/>
            </p:cNvCxnSpPr>
            <p:nvPr/>
          </p:nvCxnSpPr>
          <p:spPr>
            <a:xfrm>
              <a:off x="6804245" y="3823340"/>
              <a:ext cx="634303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390158E-5BF7-6005-20C1-5900471F47AB}"/>
                </a:ext>
              </a:extLst>
            </p:cNvPr>
            <p:cNvCxnSpPr>
              <a:cxnSpLocks/>
              <a:stCxn id="9" idx="3"/>
              <a:endCxn id="10" idx="1"/>
            </p:cNvCxnSpPr>
            <p:nvPr/>
          </p:nvCxnSpPr>
          <p:spPr>
            <a:xfrm flipV="1">
              <a:off x="9325328" y="3823340"/>
              <a:ext cx="517178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026519-95AA-9DBC-D8AD-7C389B1474B9}"/>
                </a:ext>
              </a:extLst>
            </p:cNvPr>
            <p:cNvSpPr txBox="1"/>
            <p:nvPr/>
          </p:nvSpPr>
          <p:spPr>
            <a:xfrm>
              <a:off x="10650052" y="4506920"/>
              <a:ext cx="1444963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600" b="1" err="1"/>
                <a:t>RadVAL</a:t>
              </a:r>
              <a:endParaRPr lang="en-US" sz="1600" b="1"/>
            </a:p>
            <a:p>
              <a:r>
                <a:rPr lang="en-US" sz="1600" b="1"/>
                <a:t>Comparison</a:t>
              </a:r>
            </a:p>
            <a:p>
              <a:r>
                <a:rPr lang="en-US" sz="1600" b="1"/>
                <a:t>Dashboard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FDCBFD1-32D7-E456-AEE6-0A23CC391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43" b="97554" l="1623" r="98986">
                          <a14:foregroundMark x1="10548" y1="1359" x2="1217" y2="65761"/>
                          <a14:foregroundMark x1="1217" y1="65761" x2="18661" y2="77989"/>
                          <a14:foregroundMark x1="18661" y1="77989" x2="41785" y2="82065"/>
                          <a14:foregroundMark x1="73319" y1="95652" x2="73813" y2="95865"/>
                          <a14:foregroundMark x1="41785" y1="82065" x2="73319" y2="95652"/>
                          <a14:foregroundMark x1="83371" y1="94708" x2="96957" y2="41848"/>
                          <a14:foregroundMark x1="96957" y1="41848" x2="75456" y2="18750"/>
                          <a14:foregroundMark x1="11148" y1="1359" x2="10142" y2="1087"/>
                          <a14:foregroundMark x1="75456" y1="18750" x2="11148" y2="1359"/>
                          <a14:foregroundMark x1="92089" y1="22554" x2="92089" y2="55707"/>
                          <a14:foregroundMark x1="92089" y1="55707" x2="98986" y2="27174"/>
                          <a14:foregroundMark x1="98986" y1="27174" x2="92698" y2="23098"/>
                          <a14:foregroundMark x1="6491" y1="29620" x2="2840" y2="56522"/>
                          <a14:foregroundMark x1="2840" y1="56522" x2="16024" y2="77717"/>
                          <a14:foregroundMark x1="16024" y1="77717" x2="22921" y2="52174"/>
                          <a14:foregroundMark x1="22921" y1="52174" x2="7708" y2="30707"/>
                          <a14:foregroundMark x1="1623" y1="71467" x2="1623" y2="71467"/>
                          <a14:foregroundMark x1="87018" y1="95652" x2="87018" y2="95652"/>
                          <a14:foregroundMark x1="88438" y1="97826" x2="88438" y2="97826"/>
                          <a14:foregroundMark x1="72819" y1="58152" x2="72819" y2="58152"/>
                          <a14:foregroundMark x1="73022" y1="58152" x2="73022" y2="58152"/>
                          <a14:foregroundMark x1="72414" y1="57337" x2="73022" y2="58152"/>
                          <a14:foregroundMark x1="73225" y1="65217" x2="73834" y2="69022"/>
                          <a14:foregroundMark x1="72008" y1="85054" x2="74645" y2="87772"/>
                          <a14:foregroundMark x1="73348" y1="96196" x2="73834" y2="96739"/>
                          <a14:foregroundMark x1="70183" y1="92663" x2="73348" y2="96196"/>
                          <a14:foregroundMark x1="10548" y1="1630" x2="10548" y2="1630"/>
                          <a14:foregroundMark x1="10345" y1="1630" x2="10345" y2="1630"/>
                          <a14:foregroundMark x1="10548" y1="1630" x2="10548" y2="1087"/>
                          <a14:foregroundMark x1="10142" y1="1359" x2="10548" y2="3261"/>
                          <a14:foregroundMark x1="10345" y1="1359" x2="10345" y2="1359"/>
                          <a14:foregroundMark x1="10142" y1="1087" x2="10751" y2="2717"/>
                          <a14:foregroundMark x1="9939" y1="543" x2="10142" y2="1087"/>
                          <a14:foregroundMark x1="10548" y1="1359" x2="10548" y2="1359"/>
                          <a14:foregroundMark x1="10142" y1="1087" x2="10142" y2="1087"/>
                          <a14:foregroundMark x1="10142" y1="1359" x2="10751" y2="1359"/>
                          <a14:foregroundMark x1="9939" y1="1087" x2="11156" y2="1902"/>
                          <a14:backgroundMark x1="92089" y1="22554" x2="92089" y2="22554"/>
                          <a14:backgroundMark x1="81136" y1="99457" x2="81136" y2="99457"/>
                          <a14:backgroundMark x1="80527" y1="99185" x2="80527" y2="99185"/>
                          <a14:backgroundMark x1="79310" y1="99185" x2="79310" y2="99185"/>
                          <a14:backgroundMark x1="74165" y1="96351" x2="85801" y2="99728"/>
                          <a14:backgroundMark x1="74037" y1="96739" x2="74037" y2="96739"/>
                          <a14:backgroundMark x1="73834" y1="97011" x2="73834" y2="97011"/>
                          <a14:backgroundMark x1="73631" y1="96739" x2="73631" y2="96739"/>
                          <a14:backgroundMark x1="73022" y1="96196" x2="73022" y2="96196"/>
                          <a14:backgroundMark x1="9939" y1="543" x2="9939" y2="54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482" y="1092096"/>
              <a:ext cx="2201721" cy="1643476"/>
            </a:xfrm>
            <a:prstGeom prst="rect">
              <a:avLst/>
            </a:prstGeom>
          </p:spPr>
        </p:pic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E091C6B2-E2C6-D376-DEBA-1901FE28B6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353" y="2895622"/>
              <a:ext cx="1117265" cy="1489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6E0DBBFD-C82C-50D1-9EE6-4EBA2D9DC1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803" y="1354831"/>
              <a:ext cx="1541291" cy="1027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1027A5F-5599-C671-2D81-04FE514D4002}"/>
                </a:ext>
              </a:extLst>
            </p:cNvPr>
            <p:cNvSpPr/>
            <p:nvPr/>
          </p:nvSpPr>
          <p:spPr>
            <a:xfrm>
              <a:off x="7412917" y="1690632"/>
              <a:ext cx="294830" cy="1196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 descr="Gauge with solid fill">
              <a:extLst>
                <a:ext uri="{FF2B5EF4-FFF2-40B4-BE49-F238E27FC236}">
                  <a16:creationId xmlns:a16="http://schemas.microsoft.com/office/drawing/2014/main" id="{EFDB4F4C-BDDE-A80A-E2D4-5A55F174E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842506" y="4401590"/>
              <a:ext cx="807546" cy="80754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C59511-2AF4-EEBB-3C3A-E962DCA2CB2A}"/>
                </a:ext>
              </a:extLst>
            </p:cNvPr>
            <p:cNvSpPr txBox="1"/>
            <p:nvPr/>
          </p:nvSpPr>
          <p:spPr>
            <a:xfrm>
              <a:off x="5504145" y="4545065"/>
              <a:ext cx="2017090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600" b="1"/>
                <a:t>Comparison Image Database (CID)</a:t>
              </a:r>
            </a:p>
          </p:txBody>
        </p:sp>
        <p:pic>
          <p:nvPicPr>
            <p:cNvPr id="20" name="Picture 12" descr="RadCalNet Portal">
              <a:extLst>
                <a:ext uri="{FF2B5EF4-FFF2-40B4-BE49-F238E27FC236}">
                  <a16:creationId xmlns:a16="http://schemas.microsoft.com/office/drawing/2014/main" id="{15D1C3F9-217F-E7BA-1CFB-591E1A6A6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201" y="4293282"/>
              <a:ext cx="1623539" cy="389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4">
              <a:extLst>
                <a:ext uri="{FF2B5EF4-FFF2-40B4-BE49-F238E27FC236}">
                  <a16:creationId xmlns:a16="http://schemas.microsoft.com/office/drawing/2014/main" id="{4009027C-B08E-154F-55C4-284518108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702097" y="1571485"/>
              <a:ext cx="1246461" cy="1246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Graphic 21" descr="Filing Box Archive with solid fill">
              <a:extLst>
                <a:ext uri="{FF2B5EF4-FFF2-40B4-BE49-F238E27FC236}">
                  <a16:creationId xmlns:a16="http://schemas.microsoft.com/office/drawing/2014/main" id="{0A55DC85-FAC4-5D76-93C4-BEA8A81D3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880556" y="4496878"/>
              <a:ext cx="712258" cy="71225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8ED385-72B2-C472-38C6-07657EFD9E1E}"/>
                </a:ext>
              </a:extLst>
            </p:cNvPr>
            <p:cNvSpPr txBox="1"/>
            <p:nvPr/>
          </p:nvSpPr>
          <p:spPr>
            <a:xfrm>
              <a:off x="7977403" y="4534905"/>
              <a:ext cx="1590261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600" b="1" err="1"/>
                <a:t>RadVAL</a:t>
              </a:r>
              <a:r>
                <a:rPr lang="en-US" sz="1600" b="1"/>
                <a:t> Comparison</a:t>
              </a:r>
            </a:p>
            <a:p>
              <a:r>
                <a:rPr lang="en-US" sz="1600" b="1"/>
                <a:t>Database</a:t>
              </a:r>
            </a:p>
          </p:txBody>
        </p:sp>
        <p:pic>
          <p:nvPicPr>
            <p:cNvPr id="24" name="Graphic 23" descr="Database with solid fill">
              <a:extLst>
                <a:ext uri="{FF2B5EF4-FFF2-40B4-BE49-F238E27FC236}">
                  <a16:creationId xmlns:a16="http://schemas.microsoft.com/office/drawing/2014/main" id="{3309E693-6317-23EE-9FE3-8B0FB47C3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276236" y="4471463"/>
              <a:ext cx="807546" cy="712258"/>
            </a:xfrm>
            <a:prstGeom prst="rect">
              <a:avLst/>
            </a:prstGeom>
          </p:spPr>
        </p:pic>
      </p:grpSp>
      <p:sp>
        <p:nvSpPr>
          <p:cNvPr id="25" name="Google Shape;126;p12">
            <a:extLst>
              <a:ext uri="{FF2B5EF4-FFF2-40B4-BE49-F238E27FC236}">
                <a16:creationId xmlns:a16="http://schemas.microsoft.com/office/drawing/2014/main" id="{FAF90EED-5C2D-2FDD-5FEA-7338CDF48A31}"/>
              </a:ext>
            </a:extLst>
          </p:cNvPr>
          <p:cNvSpPr txBox="1"/>
          <p:nvPr/>
        </p:nvSpPr>
        <p:spPr>
          <a:xfrm>
            <a:off x="94020" y="103248"/>
            <a:ext cx="947364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Product Validation Platform: PVP</a:t>
            </a:r>
            <a:endParaRPr sz="44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72EC44-9A57-6C2F-AFFD-EEB559602E6F}"/>
              </a:ext>
            </a:extLst>
          </p:cNvPr>
          <p:cNvSpPr txBox="1"/>
          <p:nvPr/>
        </p:nvSpPr>
        <p:spPr>
          <a:xfrm>
            <a:off x="6611750" y="5838643"/>
            <a:ext cx="5710649" cy="8922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800" b="1" i="1" err="1">
                <a:solidFill>
                  <a:srgbClr val="232323"/>
                </a:solidFill>
                <a:latin typeface="Montserrat"/>
              </a:rPr>
              <a:t>RadVAL</a:t>
            </a:r>
            <a:r>
              <a:rPr lang="en-GB" sz="1800" i="1">
                <a:solidFill>
                  <a:srgbClr val="232323"/>
                </a:solidFill>
                <a:latin typeface="Montserrat"/>
              </a:rPr>
              <a:t>: </a:t>
            </a:r>
            <a:r>
              <a:rPr lang="en-GB" sz="1800" b="1" i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Rad</a:t>
            </a:r>
            <a:r>
              <a:rPr lang="en-GB" sz="1800" i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iometric </a:t>
            </a:r>
            <a:r>
              <a:rPr lang="en-GB" sz="1800" b="1" i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V</a:t>
            </a:r>
            <a:r>
              <a:rPr lang="en-GB" sz="1800" i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alidation </a:t>
            </a:r>
            <a:r>
              <a:rPr lang="en-GB" sz="1800" b="1" i="1" err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en-GB" sz="1800" i="1" err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GB" sz="1800" b="1" i="1" err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L</a:t>
            </a:r>
            <a:r>
              <a:rPr lang="en-GB" sz="1800" i="1" err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ytics</a:t>
            </a:r>
            <a:r>
              <a:rPr lang="en-GB" sz="1800" i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 Tool</a:t>
            </a:r>
          </a:p>
          <a:p>
            <a:endParaRPr lang="en-GB">
              <a:solidFill>
                <a:srgbClr val="232323"/>
              </a:solidFill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27236671-137A-D6F8-C279-0C111961CFAA}"/>
              </a:ext>
            </a:extLst>
          </p:cNvPr>
          <p:cNvSpPr/>
          <p:nvPr/>
        </p:nvSpPr>
        <p:spPr>
          <a:xfrm rot="5400000">
            <a:off x="9225727" y="3309301"/>
            <a:ext cx="716377" cy="4460967"/>
          </a:xfrm>
          <a:prstGeom prst="righ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E023D77-1C45-9668-80D9-82B09DB7BB79}"/>
              </a:ext>
            </a:extLst>
          </p:cNvPr>
          <p:cNvGrpSpPr/>
          <p:nvPr/>
        </p:nvGrpSpPr>
        <p:grpSpPr>
          <a:xfrm>
            <a:off x="2176581" y="3314540"/>
            <a:ext cx="2612516" cy="2044504"/>
            <a:chOff x="1904679" y="4200208"/>
            <a:chExt cx="2612516" cy="2044504"/>
          </a:xfrm>
        </p:grpSpPr>
        <p:pic>
          <p:nvPicPr>
            <p:cNvPr id="42" name="Picture 41" descr="A map of a desert&#10;&#10;AI-generated content may be incorrect.">
              <a:extLst>
                <a:ext uri="{FF2B5EF4-FFF2-40B4-BE49-F238E27FC236}">
                  <a16:creationId xmlns:a16="http://schemas.microsoft.com/office/drawing/2014/main" id="{3E209D70-86AC-E5FA-9297-2E3D44480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prstClr val="black"/>
                <a:srgbClr val="DE8D66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PastelsSmooth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088546">
              <a:off x="2893656" y="4200208"/>
              <a:ext cx="1623539" cy="1199614"/>
            </a:xfrm>
            <a:prstGeom prst="rect">
              <a:avLst/>
            </a:prstGeom>
            <a:effectLst>
              <a:glow rad="228600">
                <a:srgbClr val="FFC000">
                  <a:alpha val="60000"/>
                </a:srgbClr>
              </a:glow>
            </a:effectLst>
          </p:spPr>
        </p:pic>
        <p:pic>
          <p:nvPicPr>
            <p:cNvPr id="45" name="Picture 44" descr="A map of a desert&#10;&#10;AI-generated content may be incorrect.">
              <a:extLst>
                <a:ext uri="{FF2B5EF4-FFF2-40B4-BE49-F238E27FC236}">
                  <a16:creationId xmlns:a16="http://schemas.microsoft.com/office/drawing/2014/main" id="{C9D22F77-353E-526E-E691-E0E33EC1B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LineDrawing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088546">
              <a:off x="2418297" y="4605135"/>
              <a:ext cx="1623539" cy="1199614"/>
            </a:xfrm>
            <a:prstGeom prst="rect">
              <a:avLst/>
            </a:prstGeom>
            <a:effectLst>
              <a:glow rad="228600">
                <a:srgbClr val="FFC000">
                  <a:alpha val="60000"/>
                </a:srgbClr>
              </a:glow>
            </a:effectLst>
          </p:spPr>
        </p:pic>
        <p:pic>
          <p:nvPicPr>
            <p:cNvPr id="44" name="Picture 43" descr="A map of a desert&#10;&#10;AI-generated content may be incorrect.">
              <a:extLst>
                <a:ext uri="{FF2B5EF4-FFF2-40B4-BE49-F238E27FC236}">
                  <a16:creationId xmlns:a16="http://schemas.microsoft.com/office/drawing/2014/main" id="{826CF9E9-D676-A327-F5BE-00EA1BAF2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MosiaicBubbles/>
                      </a14:imgEffect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088546">
              <a:off x="1904679" y="5045098"/>
              <a:ext cx="1623539" cy="1199614"/>
            </a:xfrm>
            <a:prstGeom prst="rect">
              <a:avLst/>
            </a:prstGeom>
            <a:effectLst>
              <a:glow rad="228600">
                <a:srgbClr val="FFC000">
                  <a:alpha val="60000"/>
                </a:srgbClr>
              </a:glow>
            </a:effectLst>
          </p:spPr>
        </p:pic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B99B2028-B089-CDB5-C115-3960ACE86257}"/>
              </a:ext>
            </a:extLst>
          </p:cNvPr>
          <p:cNvSpPr/>
          <p:nvPr/>
        </p:nvSpPr>
        <p:spPr>
          <a:xfrm>
            <a:off x="32745" y="5163864"/>
            <a:ext cx="345315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>
                <a:ln w="22225">
                  <a:solidFill>
                    <a:srgbClr val="33445F"/>
                  </a:solidFill>
                  <a:prstDash val="solid"/>
                </a:ln>
                <a:solidFill>
                  <a:srgbClr val="33445F"/>
                </a:solidFill>
                <a:effectLst>
                  <a:glow rad="508000">
                    <a:srgbClr val="FFDB70"/>
                  </a:glow>
                </a:effectLst>
                <a:latin typeface="Quire Sans" panose="020B0502040204020203" pitchFamily="34" charset="0"/>
                <a:cs typeface="Quire Sans" panose="020B0502040204020203" pitchFamily="34" charset="0"/>
              </a:rPr>
              <a:t>&amp; future contributing missions…</a:t>
            </a:r>
          </a:p>
        </p:txBody>
      </p:sp>
      <p:pic>
        <p:nvPicPr>
          <p:cNvPr id="29" name="Google Shape;111;p11" descr="A aerial view of a building&#10;&#10;AI-generated content may be incorrect.">
            <a:extLst>
              <a:ext uri="{FF2B5EF4-FFF2-40B4-BE49-F238E27FC236}">
                <a16:creationId xmlns:a16="http://schemas.microsoft.com/office/drawing/2014/main" id="{B2EDEE2E-8529-9607-86E0-2B369B1EEC8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295220" y="5561235"/>
            <a:ext cx="1168824" cy="96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16;p11">
            <a:extLst>
              <a:ext uri="{FF2B5EF4-FFF2-40B4-BE49-F238E27FC236}">
                <a16:creationId xmlns:a16="http://schemas.microsoft.com/office/drawing/2014/main" id="{4B34604F-0B38-8BD8-9489-ADA8B89F3BED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2474764" y="5565985"/>
            <a:ext cx="1162685" cy="9531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0A4EC93-9023-95C4-A56A-66B44E07B0DE}"/>
              </a:ext>
            </a:extLst>
          </p:cNvPr>
          <p:cNvCxnSpPr/>
          <p:nvPr/>
        </p:nvCxnSpPr>
        <p:spPr>
          <a:xfrm flipH="1">
            <a:off x="5302374" y="4893417"/>
            <a:ext cx="6892" cy="1157551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0341A20-99C8-C669-BC0E-2278CF9237F0}"/>
              </a:ext>
            </a:extLst>
          </p:cNvPr>
          <p:cNvCxnSpPr/>
          <p:nvPr/>
        </p:nvCxnSpPr>
        <p:spPr>
          <a:xfrm>
            <a:off x="5303520" y="5334000"/>
            <a:ext cx="304800" cy="15240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72EEAC3B-B41D-74CA-09A6-06E0B3F2E773}"/>
              </a:ext>
            </a:extLst>
          </p:cNvPr>
          <p:cNvSpPr txBox="1"/>
          <p:nvPr/>
        </p:nvSpPr>
        <p:spPr>
          <a:xfrm>
            <a:off x="5613400" y="5212080"/>
            <a:ext cx="135636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/>
              <a:t>Radiometric sites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58F713-38A9-C97C-4F4E-6AA2CF55614F}"/>
              </a:ext>
            </a:extLst>
          </p:cNvPr>
          <p:cNvSpPr txBox="1"/>
          <p:nvPr/>
        </p:nvSpPr>
        <p:spPr>
          <a:xfrm>
            <a:off x="5623560" y="5842000"/>
            <a:ext cx="135636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/>
              <a:t>Spatial</a:t>
            </a:r>
            <a:endParaRPr lang="en-US"/>
          </a:p>
          <a:p>
            <a:r>
              <a:rPr lang="en-GB" sz="1600"/>
              <a:t>sites</a:t>
            </a:r>
            <a:endParaRPr lang="en-GB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43EF561-DFA3-9D0E-2FE2-7A81F3D17423}"/>
              </a:ext>
            </a:extLst>
          </p:cNvPr>
          <p:cNvCxnSpPr>
            <a:cxnSpLocks/>
          </p:cNvCxnSpPr>
          <p:nvPr/>
        </p:nvCxnSpPr>
        <p:spPr>
          <a:xfrm flipV="1">
            <a:off x="5303520" y="5969000"/>
            <a:ext cx="304800" cy="5080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0C7530B-BDAD-1A8F-7383-4A9B990C02F9}"/>
              </a:ext>
            </a:extLst>
          </p:cNvPr>
          <p:cNvSpPr txBox="1"/>
          <p:nvPr/>
        </p:nvSpPr>
        <p:spPr>
          <a:xfrm>
            <a:off x="6093590" y="2567123"/>
            <a:ext cx="571064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800" b="1" i="1">
                <a:solidFill>
                  <a:srgbClr val="232323"/>
                </a:solidFill>
                <a:latin typeface="Montserrat"/>
              </a:rPr>
              <a:t>PVP</a:t>
            </a:r>
            <a:r>
              <a:rPr lang="en-GB" sz="1800" i="1">
                <a:solidFill>
                  <a:srgbClr val="232323"/>
                </a:solidFill>
                <a:latin typeface="Montserrat"/>
              </a:rPr>
              <a:t>: </a:t>
            </a:r>
            <a:r>
              <a:rPr lang="en-GB" sz="1800" b="1" i="1">
                <a:solidFill>
                  <a:srgbClr val="232323"/>
                </a:solidFill>
                <a:latin typeface="Montserrat"/>
                <a:sym typeface="Montserrat"/>
              </a:rPr>
              <a:t>P</a:t>
            </a:r>
            <a:r>
              <a:rPr lang="en-GB" sz="1800" i="1">
                <a:solidFill>
                  <a:srgbClr val="232323"/>
                </a:solidFill>
                <a:latin typeface="Montserrat"/>
                <a:sym typeface="Montserrat"/>
              </a:rPr>
              <a:t>roduct</a:t>
            </a:r>
            <a:r>
              <a:rPr lang="en-GB" sz="1800" b="1" i="1">
                <a:solidFill>
                  <a:srgbClr val="232323"/>
                </a:solidFill>
                <a:latin typeface="Montserrat"/>
                <a:sym typeface="Montserrat"/>
              </a:rPr>
              <a:t> </a:t>
            </a:r>
            <a:r>
              <a:rPr lang="en-GB" sz="1800" i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800" b="1" i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V</a:t>
            </a:r>
            <a:r>
              <a:rPr lang="en-GB" sz="1800" i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alidation </a:t>
            </a:r>
            <a:r>
              <a:rPr lang="en-GB" sz="1800" b="1" i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P</a:t>
            </a:r>
            <a:r>
              <a:rPr lang="en-GB" sz="1800" i="1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latform</a:t>
            </a:r>
          </a:p>
          <a:p>
            <a:endParaRPr lang="en-GB">
              <a:solidFill>
                <a:srgbClr val="2323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18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26;p12">
            <a:extLst>
              <a:ext uri="{FF2B5EF4-FFF2-40B4-BE49-F238E27FC236}">
                <a16:creationId xmlns:a16="http://schemas.microsoft.com/office/drawing/2014/main" id="{FAF90EED-5C2D-2FDD-5FEA-7338CDF48A31}"/>
              </a:ext>
            </a:extLst>
          </p:cNvPr>
          <p:cNvSpPr txBox="1"/>
          <p:nvPr/>
        </p:nvSpPr>
        <p:spPr>
          <a:xfrm>
            <a:off x="549223" y="131819"/>
            <a:ext cx="939766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bg1"/>
                </a:solidFill>
              </a:rPr>
              <a:t>Comparison Image Database (CID)</a:t>
            </a:r>
            <a:endParaRPr lang="en-US" sz="44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125;p12">
            <a:extLst>
              <a:ext uri="{FF2B5EF4-FFF2-40B4-BE49-F238E27FC236}">
                <a16:creationId xmlns:a16="http://schemas.microsoft.com/office/drawing/2014/main" id="{0A5821BC-DE80-F0F8-439E-6CFC3ECA8BC8}"/>
              </a:ext>
            </a:extLst>
          </p:cNvPr>
          <p:cNvSpPr txBox="1"/>
          <p:nvPr/>
        </p:nvSpPr>
        <p:spPr>
          <a:xfrm>
            <a:off x="360657" y="901220"/>
            <a:ext cx="11640320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UK’s Earth Observation Data Hub (EODH) infrastructure hosts the archive of satellite imagery over CEOS references:</a:t>
            </a:r>
            <a:endParaRPr lang="en-GB" sz="20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831850" marR="0" lvl="1" indent="-2857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Intended to be open access</a:t>
            </a:r>
            <a:endParaRPr lang="en-GB" sz="20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R="0" lvl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endParaRPr lang="en-GB" sz="20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285750" indent="-285750">
              <a:spcBef>
                <a:spcPts val="18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Initial mechanism of data transfer via direct contact with NPL and completing a form with the required information:  </a:t>
            </a:r>
            <a:r>
              <a:rPr lang="en-GB" sz="2000" b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Samantha.Malone@npl.co.uk</a:t>
            </a:r>
            <a:endParaRPr lang="en-GB" sz="2000" b="1" dirty="0">
              <a:solidFill>
                <a:srgbClr val="0070C0"/>
              </a:solidFill>
              <a:latin typeface="Montserrat"/>
              <a:ea typeface="Montserrat"/>
              <a:cs typeface="Montserrat"/>
            </a:endParaRPr>
          </a:p>
          <a:p>
            <a:pPr marL="831850" marR="0" lvl="1" indent="-2857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Mission/sensor details (product description/reader) and performance specification</a:t>
            </a:r>
            <a:endParaRPr lang="en-GB" sz="20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831850" marR="0" lvl="1" indent="-2857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SRFs for sensors will be needed (not necessarily publicly accessible)</a:t>
            </a:r>
            <a:endParaRPr lang="en-GB" sz="20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28" name="Graphic 27" descr="Filing Box Archive with solid fill">
            <a:extLst>
              <a:ext uri="{FF2B5EF4-FFF2-40B4-BE49-F238E27FC236}">
                <a16:creationId xmlns:a16="http://schemas.microsoft.com/office/drawing/2014/main" id="{415EF84F-C39B-B522-2F50-711836827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8" y="131819"/>
            <a:ext cx="712258" cy="712258"/>
          </a:xfrm>
          <a:prstGeom prst="rect">
            <a:avLst/>
          </a:prstGeom>
        </p:spPr>
      </p:pic>
      <p:pic>
        <p:nvPicPr>
          <p:cNvPr id="31" name="Picture 30" descr="A black background with text and a planet and a satellite&#10;&#10;AI-generated content may be incorrect.">
            <a:extLst>
              <a:ext uri="{FF2B5EF4-FFF2-40B4-BE49-F238E27FC236}">
                <a16:creationId xmlns:a16="http://schemas.microsoft.com/office/drawing/2014/main" id="{3923A271-6DFE-7B00-0CAF-D14A45B97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6174" y="5297018"/>
            <a:ext cx="2740182" cy="114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02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26;p12">
            <a:extLst>
              <a:ext uri="{FF2B5EF4-FFF2-40B4-BE49-F238E27FC236}">
                <a16:creationId xmlns:a16="http://schemas.microsoft.com/office/drawing/2014/main" id="{FAF90EED-5C2D-2FDD-5FEA-7338CDF48A31}"/>
              </a:ext>
            </a:extLst>
          </p:cNvPr>
          <p:cNvSpPr txBox="1"/>
          <p:nvPr/>
        </p:nvSpPr>
        <p:spPr>
          <a:xfrm>
            <a:off x="1004934" y="103248"/>
            <a:ext cx="894195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chemeClr val="bg1"/>
                </a:solidFill>
              </a:rPr>
              <a:t>RadVAL</a:t>
            </a:r>
            <a:r>
              <a:rPr lang="en-US" sz="4400" b="1" dirty="0">
                <a:solidFill>
                  <a:schemeClr val="bg1"/>
                </a:solidFill>
              </a:rPr>
              <a:t> Comparison Dashboard</a:t>
            </a:r>
            <a:endParaRPr lang="en-US" sz="44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125;p12">
            <a:extLst>
              <a:ext uri="{FF2B5EF4-FFF2-40B4-BE49-F238E27FC236}">
                <a16:creationId xmlns:a16="http://schemas.microsoft.com/office/drawing/2014/main" id="{0A5821BC-DE80-F0F8-439E-6CFC3ECA8BC8}"/>
              </a:ext>
            </a:extLst>
          </p:cNvPr>
          <p:cNvSpPr txBox="1"/>
          <p:nvPr/>
        </p:nvSpPr>
        <p:spPr>
          <a:xfrm>
            <a:off x="205246" y="872649"/>
            <a:ext cx="11107118" cy="6140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2000" b="1" i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Rad</a:t>
            </a:r>
            <a:r>
              <a:rPr lang="en-GB" sz="2000" i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iometric </a:t>
            </a:r>
            <a:r>
              <a:rPr lang="en-GB" sz="2000" b="1" i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V</a:t>
            </a:r>
            <a:r>
              <a:rPr lang="en-GB" sz="2000" i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alidation </a:t>
            </a:r>
            <a:r>
              <a:rPr lang="en-GB" sz="2000" b="1" i="1" dirty="0" err="1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en-GB" sz="2000" i="1" dirty="0" err="1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GB" sz="2000" b="1" i="1" dirty="0" err="1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L</a:t>
            </a:r>
            <a:r>
              <a:rPr lang="en-GB" sz="2000" i="1" dirty="0" err="1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ytics</a:t>
            </a:r>
            <a:r>
              <a:rPr lang="en-GB" sz="2000" i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 Tool</a:t>
            </a:r>
          </a:p>
          <a:p>
            <a:pPr marL="285750" marR="0" lvl="0" indent="-2857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Built from NPL’s Cal/Val toolkit (to be open source)</a:t>
            </a:r>
            <a:endParaRPr lang="en-GB" sz="20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285750" marR="0" lvl="0" indent="-2857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Beta version, live in staging environment, including:</a:t>
            </a:r>
            <a:endParaRPr lang="en-GB" sz="20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831850" lvl="1" indent="-285750">
              <a:spcBef>
                <a:spcPts val="18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Sensors – Sentinel-2, Landsat, Planet </a:t>
            </a:r>
            <a:r>
              <a:rPr lang="en-GB" sz="18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SuperDove</a:t>
            </a: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* and Airbus </a:t>
            </a:r>
            <a:r>
              <a:rPr lang="en-GB" sz="18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Pléiades</a:t>
            </a: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* (* via EODH)</a:t>
            </a:r>
            <a:endParaRPr lang="en-GB" sz="18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831850" lvl="1" indent="-285750">
              <a:spcBef>
                <a:spcPts val="18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CEOS References – RCN GONA, RCN RRV, with PICS coming soon &amp; 'virtual'</a:t>
            </a:r>
            <a:endParaRPr lang="en-GB" sz="18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831850" lvl="1" indent="-285750">
              <a:spcBef>
                <a:spcPts val="18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Landing page describing the activity and how to contribute</a:t>
            </a:r>
            <a:endParaRPr lang="en-GB" sz="1800" b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831850" lvl="1" indent="-285750">
              <a:spcBef>
                <a:spcPts val="180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GB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Find at</a:t>
            </a:r>
            <a:r>
              <a:rPr lang="en-GB" sz="1800" b="1" dirty="0">
                <a:solidFill>
                  <a:schemeClr val="dk1"/>
                </a:solidFill>
                <a:latin typeface="Montserrat"/>
                <a:sym typeface="Montserrat"/>
              </a:rPr>
              <a:t>: </a:t>
            </a:r>
            <a:r>
              <a:rPr lang="en-GB" sz="1800" b="1" i="1" dirty="0">
                <a:solidFill>
                  <a:srgbClr val="0070C0"/>
                </a:solidFill>
                <a:latin typeface="Montserrat"/>
              </a:rPr>
              <a:t>ceos.org/</a:t>
            </a:r>
            <a:r>
              <a:rPr lang="en-GB" sz="1800" b="1" i="1" dirty="0" err="1">
                <a:solidFill>
                  <a:srgbClr val="0070C0"/>
                </a:solidFill>
                <a:latin typeface="Montserrat"/>
              </a:rPr>
              <a:t>pvp</a:t>
            </a:r>
            <a:r>
              <a:rPr lang="en-GB" sz="1800" b="1" dirty="0">
                <a:solidFill>
                  <a:schemeClr val="dk1"/>
                </a:solidFill>
                <a:latin typeface="Montserrat"/>
              </a:rPr>
              <a:t> </a:t>
            </a:r>
            <a:r>
              <a:rPr lang="en-GB" sz="1800" b="1" dirty="0">
                <a:solidFill>
                  <a:schemeClr val="dk1"/>
                </a:solidFill>
                <a:latin typeface="Montserrat"/>
                <a:sym typeface="Montserrat"/>
              </a:rPr>
              <a:t> – live by </a:t>
            </a:r>
            <a:r>
              <a:rPr lang="en-GB" sz="1800" b="1" dirty="0">
                <a:solidFill>
                  <a:srgbClr val="0070C0"/>
                </a:solidFill>
                <a:latin typeface="Montserrat"/>
                <a:sym typeface="Montserrat"/>
              </a:rPr>
              <a:t>end of April 2025 </a:t>
            </a:r>
            <a:r>
              <a:rPr lang="en-GB" sz="1800" b="1" dirty="0">
                <a:solidFill>
                  <a:schemeClr val="dk1"/>
                </a:solidFill>
                <a:latin typeface="Montserrat"/>
              </a:rPr>
              <a:t>   </a:t>
            </a:r>
            <a:r>
              <a:rPr lang="en-GB" sz="1800" b="1" dirty="0">
                <a:solidFill>
                  <a:srgbClr val="0070C0"/>
                </a:solidFill>
                <a:latin typeface="Montserrat"/>
              </a:rPr>
              <a:t>(URL to be agreed at SIT 40)</a:t>
            </a:r>
          </a:p>
          <a:p>
            <a:pPr marL="285750" indent="-285750">
              <a:spcBef>
                <a:spcPts val="1800"/>
              </a:spcBef>
              <a:buFont typeface="Wingdings,Sans-Serif"/>
              <a:buChar char="v"/>
            </a:pPr>
            <a:r>
              <a:rPr lang="en-GB" sz="2000" b="1" dirty="0">
                <a:solidFill>
                  <a:schemeClr val="dk1"/>
                </a:solidFill>
                <a:latin typeface="Montserrat"/>
              </a:rPr>
              <a:t>Allows Satellite operator to demonstrate radiometric performance and stability in a consistent manner via a range of independent references </a:t>
            </a:r>
          </a:p>
          <a:p>
            <a:pPr marL="742950" lvl="1" indent="-285750">
              <a:spcBef>
                <a:spcPts val="1800"/>
              </a:spcBef>
              <a:buFont typeface="Wingdings,Sans-Serif"/>
              <a:buChar char="v"/>
            </a:pPr>
            <a:r>
              <a:rPr lang="en-GB" sz="1800" b="1" dirty="0">
                <a:solidFill>
                  <a:schemeClr val="dk1"/>
                </a:solidFill>
                <a:latin typeface="Montserrat"/>
              </a:rPr>
              <a:t>'Virtual reference' an approximation of truth and aid to harmonisation</a:t>
            </a:r>
          </a:p>
          <a:p>
            <a:pPr marL="742950" lvl="1" indent="-285750">
              <a:spcBef>
                <a:spcPts val="1800"/>
              </a:spcBef>
              <a:buFont typeface="Wingdings,Sans-Serif"/>
              <a:buChar char="v"/>
            </a:pPr>
            <a:r>
              <a:rPr lang="en-GB" sz="1800" b="1" dirty="0">
                <a:solidFill>
                  <a:schemeClr val="dk1"/>
                </a:solidFill>
                <a:latin typeface="Montserrat"/>
              </a:rPr>
              <a:t>Can provide feedback to sensor operators</a:t>
            </a:r>
          </a:p>
          <a:p>
            <a:pPr marL="831850" lvl="1" indent="-285750">
              <a:spcBef>
                <a:spcPts val="1800"/>
              </a:spcBef>
              <a:buFont typeface="Wingdings,Sans-Serif"/>
              <a:buChar char="v"/>
            </a:pPr>
            <a:endParaRPr lang="en-GB" sz="2000" dirty="0">
              <a:solidFill>
                <a:schemeClr val="dk1"/>
              </a:solidFill>
              <a:latin typeface="Montserrat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415EF84F-C39B-B522-2F50-711836827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05246" y="131819"/>
            <a:ext cx="712258" cy="712258"/>
          </a:xfrm>
          <a:prstGeom prst="rect">
            <a:avLst/>
          </a:prstGeom>
        </p:spPr>
      </p:pic>
      <p:pic>
        <p:nvPicPr>
          <p:cNvPr id="4" name="Picture 3" descr="A black background with text and a planet and a satellite&#10;&#10;AI-generated content may be incorrect.">
            <a:extLst>
              <a:ext uri="{FF2B5EF4-FFF2-40B4-BE49-F238E27FC236}">
                <a16:creationId xmlns:a16="http://schemas.microsoft.com/office/drawing/2014/main" id="{73EDAC3D-7E97-59F1-16CC-C7E8D9F8F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6174" y="5297018"/>
            <a:ext cx="2740182" cy="114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18529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826</Words>
  <Application>Microsoft Office PowerPoint</Application>
  <PresentationFormat>Widescreen</PresentationFormat>
  <Paragraphs>105</Paragraphs>
  <Slides>12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Wingdings</vt:lpstr>
      <vt:lpstr>Montserrat</vt:lpstr>
      <vt:lpstr>Quire Sans</vt:lpstr>
      <vt:lpstr>Arial</vt:lpstr>
      <vt:lpstr>Wingdings,Sans-Serif</vt:lpstr>
      <vt:lpstr>ceos</vt:lpstr>
      <vt:lpstr>CEOS WGCV  CEOS PVP   incorporating CID &amp; RadVAL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RadVAL tool demo</vt:lpstr>
      <vt:lpstr>PowerPoint Presentation</vt:lpstr>
      <vt:lpstr>Request to SIT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Nigel Fox</dc:creator>
  <cp:lastModifiedBy>Nigel Fox</cp:lastModifiedBy>
  <cp:revision>2</cp:revision>
  <dcterms:modified xsi:type="dcterms:W3CDTF">2025-04-07T14:47:17Z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df4b5af-ab42-45d5-91e7-45583bed1b2a_Enabled">
    <vt:lpwstr>true</vt:lpwstr>
  </property>
  <property fmtid="{D5CDD505-2E9C-101B-9397-08002B2CF9AE}" pid="3" name="MSIP_Label_9df4b5af-ab42-45d5-91e7-45583bed1b2a_SetDate">
    <vt:lpwstr>2025-03-31T16:22:42Z</vt:lpwstr>
  </property>
  <property fmtid="{D5CDD505-2E9C-101B-9397-08002B2CF9AE}" pid="4" name="MSIP_Label_9df4b5af-ab42-45d5-91e7-45583bed1b2a_Method">
    <vt:lpwstr>Standard</vt:lpwstr>
  </property>
  <property fmtid="{D5CDD505-2E9C-101B-9397-08002B2CF9AE}" pid="5" name="MSIP_Label_9df4b5af-ab42-45d5-91e7-45583bed1b2a_Name">
    <vt:lpwstr>9df4b5af-ab42-45d5-91e7-45583bed1b2a</vt:lpwstr>
  </property>
  <property fmtid="{D5CDD505-2E9C-101B-9397-08002B2CF9AE}" pid="6" name="MSIP_Label_9df4b5af-ab42-45d5-91e7-45583bed1b2a_SiteId">
    <vt:lpwstr>601e5460-b1bf-49c0-bd2d-e76ffc186a8d</vt:lpwstr>
  </property>
  <property fmtid="{D5CDD505-2E9C-101B-9397-08002B2CF9AE}" pid="7" name="MSIP_Label_9df4b5af-ab42-45d5-91e7-45583bed1b2a_ActionId">
    <vt:lpwstr>7a80cba2-7883-452f-a8fd-6621530233af</vt:lpwstr>
  </property>
  <property fmtid="{D5CDD505-2E9C-101B-9397-08002B2CF9AE}" pid="8" name="MSIP_Label_9df4b5af-ab42-45d5-91e7-45583bed1b2a_ContentBits">
    <vt:lpwstr>0</vt:lpwstr>
  </property>
</Properties>
</file>