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jIGsxHmhcC7FruBH+fWapEXeqT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653D089-4346-4EA5-9CBC-2031C798AEB8}">
  <a:tblStyle styleId="{F653D089-4346-4EA5-9CBC-2031C798AEB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22" Type="http://schemas.openxmlformats.org/officeDocument/2006/relationships/font" Target="fonts/MontserratMedium-boldItalic.fntdata"/><Relationship Id="rId21" Type="http://schemas.openxmlformats.org/officeDocument/2006/relationships/font" Target="fonts/MontserratMedium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MontserratMedium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br>
              <a:rPr lang="en-GB"/>
            </a:b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Co2M may be a game-changer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There is a great national demand for independent measurements for GHG emissions and land use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There is a great potential in using the data from CO2M to verify national emission inventories and the effect of new political initiatives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4.jpg"/><Relationship Id="rId4" Type="http://schemas.openxmlformats.org/officeDocument/2006/relationships/image" Target="../media/image10.jp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1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1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1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1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1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2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3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5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0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hyperlink" Target="http://dce2.au.dk/pub/SR523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ceos.org/g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95625" y="420525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300">
                <a:latin typeface="Montserrat Medium"/>
                <a:ea typeface="Montserrat Medium"/>
                <a:cs typeface="Montserrat Medium"/>
                <a:sym typeface="Montserrat Medium"/>
              </a:rPr>
              <a:t>WGClimate-22 National Emission Estimates Session</a:t>
            </a:r>
            <a:endParaRPr sz="53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63134" y="38517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Wenying Su 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NASA, WGClimate Chair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6.1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SIT-40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Fukuoka,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8-10 April,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idx="1" type="body"/>
          </p:nvPr>
        </p:nvSpPr>
        <p:spPr>
          <a:xfrm>
            <a:off x="176048" y="1154342"/>
            <a:ext cx="39510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400"/>
              <a:t>Goals: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To initiate a dialogue between national inventory teams and space agencies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Understand opportunities and barriers for the uptake of EO for national inventories</a:t>
            </a:r>
            <a:endParaRPr sz="2400"/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800"/>
              <a:t>National Emission Estimate Session</a:t>
            </a:r>
            <a:endParaRPr sz="3800"/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0876" y="1557464"/>
            <a:ext cx="7719599" cy="4259778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idx="1" type="body"/>
          </p:nvPr>
        </p:nvSpPr>
        <p:spPr>
          <a:xfrm>
            <a:off x="0" y="1097549"/>
            <a:ext cx="7433953" cy="5123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Aiming to produce a transparent, complete, and accurate GHG Inventory that is fit to track progress towards net-zero emissions</a:t>
            </a:r>
            <a:endParaRPr sz="24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GHGSat data is used for validation, comparing facility scale data with reported emissions</a:t>
            </a:r>
            <a:endParaRPr sz="24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Collaborating with the GEMMA programme to exploring how ground-based and satellite-based EO data can be integrated into the inventories</a:t>
            </a:r>
            <a:endParaRPr sz="2400"/>
          </a:p>
        </p:txBody>
      </p:sp>
      <p:sp>
        <p:nvSpPr>
          <p:cNvPr id="80" name="Google Shape;80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UK </a:t>
            </a:r>
            <a:endParaRPr/>
          </a:p>
        </p:txBody>
      </p:sp>
      <p:pic>
        <p:nvPicPr>
          <p:cNvPr descr="A map of the united kingdom&#10;&#10;Description automatically generated" id="81" name="Google Shape;8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6613" y="1258784"/>
            <a:ext cx="4455590" cy="4962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>
            <p:ph idx="1" type="body"/>
          </p:nvPr>
        </p:nvSpPr>
        <p:spPr>
          <a:xfrm>
            <a:off x="32931" y="1053972"/>
            <a:ext cx="7417442" cy="4774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 sz="2000"/>
              <a:t>EO data is used for Land Use, Land-Use Change and Forestry (LULUCF) and shipping sectors. 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Char char="❖"/>
            </a:pPr>
            <a:r>
              <a:rPr lang="en-GB" sz="2000"/>
              <a:t>Geographically explicit monitoring on a more precise grid based on Earth observations data and field survey statistic can help track changes and measure results on different scales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Char char="❖"/>
            </a:pPr>
            <a:r>
              <a:rPr lang="en-GB" sz="2000"/>
              <a:t>Main issues with Earth observation data:</a:t>
            </a:r>
            <a:endParaRPr/>
          </a:p>
          <a:p>
            <a:pPr indent="-3619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Char char="▪"/>
            </a:pPr>
            <a:r>
              <a:rPr lang="en-GB" sz="1800"/>
              <a:t>Detect true changes (lots of false changes)</a:t>
            </a:r>
            <a:endParaRPr/>
          </a:p>
          <a:p>
            <a:pPr indent="-3619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Char char="▪"/>
            </a:pPr>
            <a:r>
              <a:rPr lang="en-GB" sz="1800"/>
              <a:t>Ensure consistency in data quality, spatial resolution and land use categories</a:t>
            </a:r>
            <a:endParaRPr/>
          </a:p>
          <a:p>
            <a:pPr indent="-3619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Char char="▪"/>
            </a:pPr>
            <a:r>
              <a:rPr lang="en-GB" sz="1800"/>
              <a:t>Allow interoperability and easy integration of new dataset</a:t>
            </a:r>
            <a:endParaRPr/>
          </a:p>
          <a:p>
            <a:pPr indent="-3619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Char char="▪"/>
            </a:pPr>
            <a:r>
              <a:rPr lang="en-GB" sz="1800"/>
              <a:t>Understand the maturity of the datasets and choose where to begin can be challenging 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2800"/>
              <a:buNone/>
            </a:pPr>
            <a:r>
              <a:t/>
            </a:r>
            <a:endParaRPr sz="2400"/>
          </a:p>
        </p:txBody>
      </p:sp>
      <p:sp>
        <p:nvSpPr>
          <p:cNvPr id="87" name="Google Shape;87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France</a:t>
            </a:r>
            <a:endParaRPr/>
          </a:p>
        </p:txBody>
      </p:sp>
      <p:pic>
        <p:nvPicPr>
          <p:cNvPr id="88" name="Google Shape;8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3539" y="2527725"/>
            <a:ext cx="4335925" cy="23951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/>
          <p:nvPr>
            <p:ph idx="1" type="body"/>
          </p:nvPr>
        </p:nvSpPr>
        <p:spPr>
          <a:xfrm>
            <a:off x="0" y="2593227"/>
            <a:ext cx="6245400" cy="3642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Verification started with using data from ICOS and TROPOMI, will gradually add more satellite data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200"/>
              <a:buChar char="❖"/>
            </a:pPr>
            <a:r>
              <a:rPr lang="en-GB" sz="2000"/>
              <a:t>Using Sentinel-5P  for methane source detection and TROPOMI CO tracers to monitor the decarbonisation of the German steel industry. 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2200"/>
              <a:buChar char="❖"/>
            </a:pPr>
            <a:r>
              <a:rPr lang="en-GB" sz="2000"/>
              <a:t>Accuracy of satellite data is the key to evaluate the models. </a:t>
            </a:r>
            <a:endParaRPr sz="2000"/>
          </a:p>
        </p:txBody>
      </p:sp>
      <p:sp>
        <p:nvSpPr>
          <p:cNvPr id="94" name="Google Shape;94;p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Germany</a:t>
            </a:r>
            <a:endParaRPr/>
          </a:p>
        </p:txBody>
      </p:sp>
      <p:pic>
        <p:nvPicPr>
          <p:cNvPr id="95" name="Google Shape;9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9000" y="2934948"/>
            <a:ext cx="5491723" cy="330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pernicus Atmosphere Monitoring Service (CAMS) logo" id="96" name="Google Shape;9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12451" y="1941299"/>
            <a:ext cx="1637967" cy="54363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5"/>
          <p:cNvSpPr/>
          <p:nvPr/>
        </p:nvSpPr>
        <p:spPr>
          <a:xfrm>
            <a:off x="10821138" y="2484925"/>
            <a:ext cx="420600" cy="606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11381" y="1005438"/>
            <a:ext cx="10153364" cy="21436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b="0" i="0" lang="en-GB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Developing an observation-based verification system, Integrated Greenhouse Gas monitoring System (ITMS): demo 🡪 1</a:t>
            </a:r>
            <a:r>
              <a:rPr b="0" baseline="30000" i="0" lang="en-GB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</a:t>
            </a:r>
            <a:r>
              <a:rPr b="0" i="0" lang="en-GB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gen 🡪 operation) </a:t>
            </a:r>
            <a:endParaRPr/>
          </a:p>
          <a:p>
            <a: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b="0" i="0" lang="en-GB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CAMS used to understand the methane arriving in German air space from other countries.</a:t>
            </a:r>
            <a:endParaRPr/>
          </a:p>
          <a:p>
            <a:pPr indent="0" lvl="0" marL="88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0" y="4711930"/>
            <a:ext cx="12041579" cy="30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GB" sz="2200"/>
              <a:t>Satellite-based approaches are constrained in Norway: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Less/no data during winter months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Montserrat"/>
              <a:buChar char="❖"/>
            </a:pPr>
            <a:r>
              <a:rPr lang="en-GB" sz="1800"/>
              <a:t>High cloud cover</a:t>
            </a:r>
            <a:endParaRPr sz="800"/>
          </a:p>
        </p:txBody>
      </p:sp>
      <p:sp>
        <p:nvSpPr>
          <p:cNvPr id="104" name="Google Shape;104;p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Norway</a:t>
            </a:r>
            <a:endParaRPr/>
          </a:p>
        </p:txBody>
      </p:sp>
      <p:pic>
        <p:nvPicPr>
          <p:cNvPr descr="A map of europe with different colored lines&#10;&#10;Description automatically generated" id="105" name="Google Shape;10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7324" y="1107229"/>
            <a:ext cx="3511351" cy="3517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europe with different colored lines&#10;&#10;Description automatically generated" id="106" name="Google Shape;10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14225" y="1047863"/>
            <a:ext cx="3511351" cy="351786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6"/>
          <p:cNvSpPr txBox="1"/>
          <p:nvPr/>
        </p:nvSpPr>
        <p:spPr>
          <a:xfrm>
            <a:off x="7190625" y="1046002"/>
            <a:ext cx="4754700" cy="7591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CH4 emission estimates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TROPOMI-derived	               ICOS (ground-based)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0" y="1115238"/>
            <a:ext cx="7117575" cy="3919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b="0" i="0" lang="en-GB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Norway currently does not have verification of national totals with independent data.</a:t>
            </a:r>
            <a:endParaRPr/>
          </a:p>
          <a:p>
            <a: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b="0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Research community working on observation-based verification using satellite data products for methane </a:t>
            </a:r>
            <a:endParaRPr/>
          </a:p>
          <a:p>
            <a: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b="0" i="0" lang="en-GB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Have developed the Norwegian roadmap for CO2M/CO2MVS, funded by the Norwegian Space Agency, to plan how best to use CO2M measurements once available.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/>
          <p:nvPr>
            <p:ph idx="1" type="body"/>
          </p:nvPr>
        </p:nvSpPr>
        <p:spPr>
          <a:xfrm>
            <a:off x="3394775" y="1126477"/>
            <a:ext cx="85428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There are many Danish national competences on the processing of satellite data, but none specifically on greenhouse gases. Denmark is also lacking relevant national competences in inverse modelling.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Ongoing dialogues with relevant authorities to highlight the potential and future needs for satellite-based CO2 and CH4 observations for the verification of national emission inventories.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Looking to establish funding for building up and operating a national satellite-based monitoring activity. 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❖"/>
            </a:pPr>
            <a:r>
              <a:rPr lang="en-GB" sz="2000"/>
              <a:t>The plan is to use the CAMS GHG Monitoring &amp; Verification Support (MVS) as much as possible and adapt products to national needs and requirements to support national decision makers. </a:t>
            </a:r>
            <a:endParaRPr sz="2000"/>
          </a:p>
        </p:txBody>
      </p:sp>
      <p:sp>
        <p:nvSpPr>
          <p:cNvPr id="114" name="Google Shape;114;p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Denmark</a:t>
            </a:r>
            <a:endParaRPr/>
          </a:p>
        </p:txBody>
      </p:sp>
      <p:pic>
        <p:nvPicPr>
          <p:cNvPr id="115" name="Google Shape;115;p7"/>
          <p:cNvPicPr preferRelativeResize="0"/>
          <p:nvPr/>
        </p:nvPicPr>
        <p:blipFill rotWithShape="1">
          <a:blip r:embed="rId3">
            <a:alphaModFix/>
          </a:blip>
          <a:srcRect b="3605" l="0" r="0" t="0"/>
          <a:stretch/>
        </p:blipFill>
        <p:spPr>
          <a:xfrm>
            <a:off x="372325" y="1190276"/>
            <a:ext cx="2803725" cy="390196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7"/>
          <p:cNvSpPr txBox="1"/>
          <p:nvPr/>
        </p:nvSpPr>
        <p:spPr>
          <a:xfrm>
            <a:off x="213888" y="5092250"/>
            <a:ext cx="3120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Mapping interests and potentials in satellite data for monitoring greenhouse gas emissions</a:t>
            </a:r>
            <a:endParaRPr b="0" i="1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http://dce2.au.dk/pub/SR523.pdf</a:t>
            </a:r>
            <a:r>
              <a:rPr b="0" i="1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1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/>
          <p:nvPr>
            <p:ph idx="1" type="body"/>
          </p:nvPr>
        </p:nvSpPr>
        <p:spPr>
          <a:xfrm>
            <a:off x="324225" y="1232674"/>
            <a:ext cx="11495400" cy="49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Feedback from National Inventory Teams: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Better guidance is needed on how to find and use EO datasets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It is unclear where to go for help with using EO data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New products are not necessarily needed, but rather a guidebook on how to find the right products and how to use them.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Each country is approaching the use of satellite data differently</a:t>
            </a:r>
            <a:endParaRPr/>
          </a:p>
        </p:txBody>
      </p:sp>
      <p:sp>
        <p:nvSpPr>
          <p:cNvPr id="122" name="Google Shape;122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Session Outcomes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/>
          <p:nvPr>
            <p:ph idx="1" type="body"/>
          </p:nvPr>
        </p:nvSpPr>
        <p:spPr>
          <a:xfrm>
            <a:off x="255758" y="12748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WGClimate would like to have more of these sessions in different regions - hosts and suggestions welcomed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Two actions recorded for follow up at WGClimate-23: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8" name="Google Shape;128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Next steps</a:t>
            </a:r>
            <a:endParaRPr/>
          </a:p>
        </p:txBody>
      </p:sp>
      <p:graphicFrame>
        <p:nvGraphicFramePr>
          <p:cNvPr id="129" name="Google Shape;129;p9"/>
          <p:cNvGraphicFramePr/>
          <p:nvPr/>
        </p:nvGraphicFramePr>
        <p:xfrm>
          <a:off x="425600" y="3181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{F653D089-4346-4EA5-9CBC-2031C798AEB8}</a:tableStyleId>
              </a:tblPr>
              <a:tblGrid>
                <a:gridCol w="2562600"/>
                <a:gridCol w="6788750"/>
                <a:gridCol w="1989425"/>
              </a:tblGrid>
              <a:tr h="26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GB" sz="21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WGClimate-22-20</a:t>
                      </a:r>
                      <a:endParaRPr b="1" sz="21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GB" sz="2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WGClimate, with UNFCCC and IPCC TFI, to consider establishing regional satellite data experts to advise national inventory compilers. </a:t>
                      </a:r>
                      <a:endParaRPr sz="2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GB" sz="2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Due: WGClimate-23</a:t>
                      </a:r>
                      <a:endParaRPr b="1" sz="2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ctr"/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GB" sz="21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WGClimate-22-21</a:t>
                      </a:r>
                      <a:endParaRPr b="1" sz="21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GB" sz="2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WGClimate to consider how best to provide capacity development resources around using satellite data for national inventories. This could be done as an expansion to the </a:t>
                      </a:r>
                      <a:r>
                        <a:rPr lang="en-GB" sz="2100" u="sng" cap="none" strike="noStrike">
                          <a:solidFill>
                            <a:srgbClr val="1155C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CEOS GST Portal</a:t>
                      </a:r>
                      <a:r>
                        <a:rPr lang="en-GB" sz="2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2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GB" sz="2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Due: WGClimate-23</a:t>
                      </a:r>
                      <a:endParaRPr b="1" sz="2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