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8"/>
  </p:notesMasterIdLst>
  <p:sldIdLst>
    <p:sldId id="256" r:id="rId2"/>
    <p:sldId id="257" r:id="rId3"/>
    <p:sldId id="264" r:id="rId4"/>
    <p:sldId id="265" r:id="rId5"/>
    <p:sldId id="268" r:id="rId6"/>
    <p:sldId id="269" r:id="rId7"/>
  </p:sldIdLst>
  <p:sldSz cx="12192000" cy="6858000"/>
  <p:notesSz cx="6858000" cy="9144000"/>
  <p:embeddedFontLst>
    <p:embeddedFont>
      <p:font typeface="Montserrat" panose="00000500000000000000" pitchFamily="2"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DF504-5B2C-49DB-AD75-59ADDBE13A07}" v="9" dt="2025-04-06T14:05:16.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9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20aa8c80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g3320aa8c80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E931290-3E90-C9B5-B1E0-5DF39259A090}"/>
            </a:ext>
          </a:extLst>
        </p:cNvPr>
        <p:cNvGrpSpPr/>
        <p:nvPr/>
      </p:nvGrpSpPr>
      <p:grpSpPr>
        <a:xfrm>
          <a:off x="0" y="0"/>
          <a:ext cx="0" cy="0"/>
          <a:chOff x="0" y="0"/>
          <a:chExt cx="0" cy="0"/>
        </a:xfrm>
      </p:grpSpPr>
      <p:sp>
        <p:nvSpPr>
          <p:cNvPr id="69" name="Google Shape;69;g3320aa8c80f_0_1:notes">
            <a:extLst>
              <a:ext uri="{FF2B5EF4-FFF2-40B4-BE49-F238E27FC236}">
                <a16:creationId xmlns:a16="http://schemas.microsoft.com/office/drawing/2014/main" id="{F40E4898-E769-7C25-5605-26A5662E5B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g3320aa8c80f_0_1:notes">
            <a:extLst>
              <a:ext uri="{FF2B5EF4-FFF2-40B4-BE49-F238E27FC236}">
                <a16:creationId xmlns:a16="http://schemas.microsoft.com/office/drawing/2014/main" id="{630A5EB2-927E-98F2-BB57-9F3C0BB0FA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34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16609EA-3193-B218-5B40-8E7738FC4349}"/>
            </a:ext>
          </a:extLst>
        </p:cNvPr>
        <p:cNvGrpSpPr/>
        <p:nvPr/>
      </p:nvGrpSpPr>
      <p:grpSpPr>
        <a:xfrm>
          <a:off x="0" y="0"/>
          <a:ext cx="0" cy="0"/>
          <a:chOff x="0" y="0"/>
          <a:chExt cx="0" cy="0"/>
        </a:xfrm>
      </p:grpSpPr>
      <p:sp>
        <p:nvSpPr>
          <p:cNvPr id="69" name="Google Shape;69;g3320aa8c80f_0_1:notes">
            <a:extLst>
              <a:ext uri="{FF2B5EF4-FFF2-40B4-BE49-F238E27FC236}">
                <a16:creationId xmlns:a16="http://schemas.microsoft.com/office/drawing/2014/main" id="{33EC08A6-54E2-696D-A9B3-C84276E23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g3320aa8c80f_0_1:notes">
            <a:extLst>
              <a:ext uri="{FF2B5EF4-FFF2-40B4-BE49-F238E27FC236}">
                <a16:creationId xmlns:a16="http://schemas.microsoft.com/office/drawing/2014/main" id="{B762BDCE-B8B8-942C-68D0-18413606BE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91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258857C-8F11-F9C7-2AAC-2E68FA328FC3}"/>
            </a:ext>
          </a:extLst>
        </p:cNvPr>
        <p:cNvGrpSpPr/>
        <p:nvPr/>
      </p:nvGrpSpPr>
      <p:grpSpPr>
        <a:xfrm>
          <a:off x="0" y="0"/>
          <a:ext cx="0" cy="0"/>
          <a:chOff x="0" y="0"/>
          <a:chExt cx="0" cy="0"/>
        </a:xfrm>
      </p:grpSpPr>
      <p:sp>
        <p:nvSpPr>
          <p:cNvPr id="69" name="Google Shape;69;g3320aa8c80f_0_1:notes">
            <a:extLst>
              <a:ext uri="{FF2B5EF4-FFF2-40B4-BE49-F238E27FC236}">
                <a16:creationId xmlns:a16="http://schemas.microsoft.com/office/drawing/2014/main" id="{AD3B2C89-7C62-0A7B-FF90-8E6F4BF5FD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g3320aa8c80f_0_1:notes">
            <a:extLst>
              <a:ext uri="{FF2B5EF4-FFF2-40B4-BE49-F238E27FC236}">
                <a16:creationId xmlns:a16="http://schemas.microsoft.com/office/drawing/2014/main" id="{4EB46008-7ACC-4EE8-2861-D1E3339A1A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10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2C9D857E-B76C-0A60-F1D8-8A733583DC11}"/>
            </a:ext>
          </a:extLst>
        </p:cNvPr>
        <p:cNvGrpSpPr/>
        <p:nvPr/>
      </p:nvGrpSpPr>
      <p:grpSpPr>
        <a:xfrm>
          <a:off x="0" y="0"/>
          <a:ext cx="0" cy="0"/>
          <a:chOff x="0" y="0"/>
          <a:chExt cx="0" cy="0"/>
        </a:xfrm>
      </p:grpSpPr>
      <p:sp>
        <p:nvSpPr>
          <p:cNvPr id="69" name="Google Shape;69;g3320aa8c80f_0_1:notes">
            <a:extLst>
              <a:ext uri="{FF2B5EF4-FFF2-40B4-BE49-F238E27FC236}">
                <a16:creationId xmlns:a16="http://schemas.microsoft.com/office/drawing/2014/main" id="{5817488F-830A-6E1D-4E20-D35D416356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g3320aa8c80f_0_1:notes">
            <a:extLst>
              <a:ext uri="{FF2B5EF4-FFF2-40B4-BE49-F238E27FC236}">
                <a16:creationId xmlns:a16="http://schemas.microsoft.com/office/drawing/2014/main" id="{11BF30CE-8555-4A5B-6348-747C663AC1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707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84" y="6562799"/>
            <a:ext cx="49257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Montserrat"/>
                <a:ea typeface="Montserrat"/>
                <a:cs typeface="Montserrat"/>
                <a:sym typeface="Montserrat"/>
              </a:rPr>
              <a:t>SIT-</a:t>
            </a:r>
            <a:r>
              <a:rPr lang="en-GB" b="1" dirty="0">
                <a:solidFill>
                  <a:schemeClr val="accent1"/>
                </a:solidFill>
                <a:latin typeface="Montserrat"/>
                <a:ea typeface="Montserrat"/>
                <a:cs typeface="Montserrat"/>
                <a:sym typeface="Montserrat"/>
              </a:rPr>
              <a:t>40</a:t>
            </a:r>
            <a:r>
              <a:rPr lang="en-GB" sz="1400" b="1" i="0" u="none" strike="noStrike" cap="none" dirty="0">
                <a:solidFill>
                  <a:schemeClr val="accent1"/>
                </a:solidFill>
                <a:latin typeface="Montserrat"/>
                <a:ea typeface="Montserrat"/>
                <a:cs typeface="Montserrat"/>
                <a:sym typeface="Montserrat"/>
              </a:rPr>
              <a:t>, </a:t>
            </a:r>
            <a:r>
              <a:rPr lang="en-GB" b="1" dirty="0">
                <a:solidFill>
                  <a:schemeClr val="accent1"/>
                </a:solidFill>
                <a:latin typeface="Montserrat"/>
                <a:ea typeface="Montserrat"/>
                <a:cs typeface="Montserrat"/>
                <a:sym typeface="Montserrat"/>
              </a:rPr>
              <a:t>8-10 April 2025</a:t>
            </a: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7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39</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7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39</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7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39</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1" y="175950"/>
            <a:ext cx="8932438" cy="47245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8000"/>
              <a:buFont typeface="Arial"/>
              <a:buNone/>
            </a:pPr>
            <a:r>
              <a:rPr lang="en-GB" sz="7500" dirty="0"/>
              <a:t>Country Engagement</a:t>
            </a:r>
            <a:endParaRPr sz="7500" dirty="0">
              <a:latin typeface="Montserrat"/>
              <a:ea typeface="Montserrat"/>
              <a:cs typeface="Montserrat"/>
              <a:sym typeface="Montserrat"/>
            </a:endParaRPr>
          </a:p>
          <a:p>
            <a:pPr marL="0" lvl="0" indent="0" algn="l" rtl="0">
              <a:lnSpc>
                <a:spcPct val="115000"/>
              </a:lnSpc>
              <a:spcBef>
                <a:spcPts val="1000"/>
              </a:spcBef>
              <a:spcAft>
                <a:spcPts val="0"/>
              </a:spcAft>
              <a:buClr>
                <a:schemeClr val="lt1"/>
              </a:buClr>
              <a:buSzPts val="8000"/>
              <a:buFont typeface="Arial"/>
              <a:buNone/>
            </a:pPr>
            <a:endParaRPr sz="4000" i="1" dirty="0"/>
          </a:p>
          <a:p>
            <a:pPr marL="0" lvl="0" indent="0" algn="l" rtl="0">
              <a:lnSpc>
                <a:spcPct val="115000"/>
              </a:lnSpc>
              <a:spcBef>
                <a:spcPts val="0"/>
              </a:spcBef>
              <a:spcAft>
                <a:spcPts val="0"/>
              </a:spcAft>
              <a:buClr>
                <a:schemeClr val="lt1"/>
              </a:buClr>
              <a:buSzPts val="8000"/>
              <a:buFont typeface="Arial"/>
              <a:buNone/>
            </a:pPr>
            <a:r>
              <a:rPr lang="en-GB" sz="4000" i="1" dirty="0">
                <a:solidFill>
                  <a:schemeClr val="accent2"/>
                </a:solidFill>
              </a:rPr>
              <a:t>Cambodia</a:t>
            </a:r>
            <a:r>
              <a:rPr lang="en-US" altLang="ja-JP" sz="4000" i="1" dirty="0">
                <a:solidFill>
                  <a:schemeClr val="accent2"/>
                </a:solidFill>
              </a:rPr>
              <a:t> National Case Study</a:t>
            </a:r>
            <a:br>
              <a:rPr lang="en-US" altLang="ja-JP" sz="4000" i="1" dirty="0">
                <a:solidFill>
                  <a:schemeClr val="accent2"/>
                </a:solidFill>
              </a:rPr>
            </a:br>
            <a:r>
              <a:rPr lang="en-US" altLang="ja-JP" sz="4000" i="1" dirty="0">
                <a:solidFill>
                  <a:schemeClr val="accent2"/>
                </a:solidFill>
              </a:rPr>
              <a:t>for Forest Biomass Estimation</a:t>
            </a:r>
            <a:endParaRPr sz="4000" i="1" dirty="0">
              <a:solidFill>
                <a:schemeClr val="accent2"/>
              </a:solidFill>
              <a:latin typeface="Montserrat"/>
              <a:ea typeface="Montserrat"/>
              <a:cs typeface="Montserrat"/>
              <a:sym typeface="Montserrat"/>
            </a:endParaRPr>
          </a:p>
        </p:txBody>
      </p:sp>
      <p:sp>
        <p:nvSpPr>
          <p:cNvPr id="2" name="Google Shape;67;p7">
            <a:extLst>
              <a:ext uri="{FF2B5EF4-FFF2-40B4-BE49-F238E27FC236}">
                <a16:creationId xmlns:a16="http://schemas.microsoft.com/office/drawing/2014/main" id="{0A713B9D-A8B2-CC06-A309-B4201E21F5F3}"/>
              </a:ext>
            </a:extLst>
          </p:cNvPr>
          <p:cNvSpPr/>
          <p:nvPr/>
        </p:nvSpPr>
        <p:spPr>
          <a:xfrm>
            <a:off x="7272909" y="4252807"/>
            <a:ext cx="4833000"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Takeo Tadono, JAXA</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Agenda Item 6.3</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SIT-40</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Fukuoka, Japan</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8-10 April, 2025</a:t>
            </a:r>
            <a:endParaRPr sz="2200" b="1" i="0" u="none" strike="noStrike" cap="none" dirty="0">
              <a:solidFill>
                <a:schemeClr val="accen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8"/>
          <p:cNvSpPr txBox="1"/>
          <p:nvPr/>
        </p:nvSpPr>
        <p:spPr>
          <a:xfrm>
            <a:off x="357104" y="1104522"/>
            <a:ext cx="11760915" cy="4739719"/>
          </a:xfrm>
          <a:prstGeom prst="rect">
            <a:avLst/>
          </a:prstGeom>
          <a:noFill/>
          <a:ln>
            <a:noFill/>
          </a:ln>
        </p:spPr>
        <p:txBody>
          <a:bodyPr spcFirstLastPara="1" wrap="square" lIns="91425" tIns="45700" rIns="91425" bIns="45700" anchor="t" anchorCtr="0">
            <a:spAutoFit/>
          </a:bodyPr>
          <a:lstStyle/>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JAXA </a:t>
            </a:r>
            <a:r>
              <a:rPr lang="en-US" sz="1800" dirty="0">
                <a:solidFill>
                  <a:schemeClr val="dk1"/>
                </a:solidFill>
                <a:latin typeface="Montserrat"/>
                <a:ea typeface="Montserrat"/>
                <a:cs typeface="Montserrat"/>
                <a:sym typeface="Montserrat"/>
              </a:rPr>
              <a:t>is currently conducting a research project entitled </a:t>
            </a:r>
            <a:r>
              <a:rPr lang="en-US" sz="1800" b="1" i="1" u="sng" dirty="0">
                <a:solidFill>
                  <a:schemeClr val="dk1"/>
                </a:solidFill>
                <a:latin typeface="Montserrat"/>
                <a:ea typeface="Montserrat"/>
                <a:cs typeface="Montserrat"/>
                <a:sym typeface="Montserrat"/>
              </a:rPr>
              <a:t>“Establishment and Strategic Implementation of Forest Biomass Estimation Methodology for Realization of Carbon Neutrality”</a:t>
            </a:r>
            <a:r>
              <a:rPr lang="en-US" sz="1800" b="1" dirty="0">
                <a:solidFill>
                  <a:schemeClr val="dk1"/>
                </a:solidFill>
                <a:latin typeface="Montserrat"/>
                <a:ea typeface="Montserrat"/>
                <a:cs typeface="Montserrat"/>
                <a:sym typeface="Montserrat"/>
              </a:rPr>
              <a:t> </a:t>
            </a:r>
            <a:r>
              <a:rPr lang="en-US" sz="1800" dirty="0">
                <a:solidFill>
                  <a:schemeClr val="dk1"/>
                </a:solidFill>
                <a:latin typeface="Montserrat"/>
                <a:ea typeface="Montserrat"/>
                <a:cs typeface="Montserrat"/>
                <a:sym typeface="Montserrat"/>
              </a:rPr>
              <a:t>under the </a:t>
            </a:r>
            <a:r>
              <a:rPr lang="en-US" sz="1800" b="1" dirty="0">
                <a:solidFill>
                  <a:schemeClr val="dk1"/>
                </a:solidFill>
                <a:latin typeface="Montserrat"/>
                <a:ea typeface="Montserrat"/>
                <a:cs typeface="Montserrat"/>
                <a:sym typeface="Montserrat"/>
              </a:rPr>
              <a:t>“Strategic Program for Acceleration of Space Utilization” (called </a:t>
            </a:r>
            <a:r>
              <a:rPr lang="en-US" sz="1800" b="1" i="1" dirty="0">
                <a:solidFill>
                  <a:schemeClr val="dk1"/>
                </a:solidFill>
                <a:latin typeface="Montserrat"/>
                <a:ea typeface="Montserrat"/>
                <a:cs typeface="Montserrat"/>
                <a:sym typeface="Montserrat"/>
              </a:rPr>
              <a:t>Stardust Program</a:t>
            </a:r>
            <a:r>
              <a:rPr lang="en-US" sz="1800" b="1" dirty="0">
                <a:solidFill>
                  <a:schemeClr val="dk1"/>
                </a:solidFill>
                <a:latin typeface="Montserrat"/>
                <a:ea typeface="Montserrat"/>
                <a:cs typeface="Montserrat"/>
                <a:sym typeface="Montserrat"/>
              </a:rPr>
              <a:t>) </a:t>
            </a:r>
            <a:r>
              <a:rPr lang="en-US" sz="1800" dirty="0">
                <a:solidFill>
                  <a:schemeClr val="dk1"/>
                </a:solidFill>
                <a:latin typeface="Montserrat"/>
                <a:ea typeface="Montserrat"/>
                <a:cs typeface="Montserrat"/>
                <a:sym typeface="Montserrat"/>
              </a:rPr>
              <a:t>supported by </a:t>
            </a:r>
            <a:r>
              <a:rPr lang="en-US" sz="1800" b="1" dirty="0">
                <a:solidFill>
                  <a:schemeClr val="dk1"/>
                </a:solidFill>
                <a:latin typeface="Montserrat"/>
                <a:ea typeface="Montserrat"/>
                <a:cs typeface="Montserrat"/>
                <a:sym typeface="Montserrat"/>
              </a:rPr>
              <a:t>Cabinet Office and MEXT, Government of Japan </a:t>
            </a:r>
            <a:r>
              <a:rPr lang="en-US" sz="1800" dirty="0">
                <a:solidFill>
                  <a:schemeClr val="dk1"/>
                </a:solidFill>
                <a:latin typeface="Montserrat"/>
                <a:ea typeface="Montserrat"/>
                <a:cs typeface="Montserrat"/>
                <a:sym typeface="Montserrat"/>
              </a:rPr>
              <a:t>(FY2023-2025)</a:t>
            </a:r>
            <a:r>
              <a:rPr lang="en-US" sz="1800" b="1" dirty="0">
                <a:solidFill>
                  <a:schemeClr val="dk1"/>
                </a:solidFill>
                <a:latin typeface="Montserrat"/>
                <a:ea typeface="Montserrat"/>
                <a:cs typeface="Montserrat"/>
                <a:sym typeface="Montserrat"/>
              </a:rPr>
              <a:t>.</a:t>
            </a:r>
          </a:p>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One of the tasks</a:t>
            </a:r>
            <a:r>
              <a:rPr lang="en-US" sz="1800" dirty="0">
                <a:solidFill>
                  <a:schemeClr val="dk1"/>
                </a:solidFill>
                <a:latin typeface="Montserrat"/>
                <a:ea typeface="Montserrat"/>
                <a:cs typeface="Montserrat"/>
                <a:sym typeface="Montserrat"/>
              </a:rPr>
              <a:t> in the project is the </a:t>
            </a:r>
            <a:r>
              <a:rPr lang="en-US" sz="1800" b="1" dirty="0">
                <a:solidFill>
                  <a:schemeClr val="dk1"/>
                </a:solidFill>
                <a:latin typeface="Montserrat"/>
                <a:ea typeface="Montserrat"/>
                <a:cs typeface="Montserrat"/>
                <a:sym typeface="Montserrat"/>
              </a:rPr>
              <a:t>development of a national-scale forest above-ground biomass (AGB) map by EO satellite data and its validation. </a:t>
            </a:r>
          </a:p>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FY2023-2024: </a:t>
            </a:r>
            <a:r>
              <a:rPr lang="en-US" sz="1800" dirty="0">
                <a:solidFill>
                  <a:schemeClr val="dk1"/>
                </a:solidFill>
                <a:latin typeface="Montserrat"/>
                <a:ea typeface="Montserrat"/>
                <a:cs typeface="Montserrat"/>
                <a:sym typeface="Montserrat"/>
              </a:rPr>
              <a:t>AGB maps Ver. 1 and Ver. 2 were created for the entire Japan. </a:t>
            </a:r>
          </a:p>
          <a:p>
            <a:pPr marL="214312" marR="0" lvl="0" indent="-227012" algn="l" rtl="0">
              <a:spcBef>
                <a:spcPts val="600"/>
              </a:spcBef>
              <a:spcAft>
                <a:spcPts val="600"/>
              </a:spcAft>
              <a:buClr>
                <a:schemeClr val="dk1"/>
              </a:buClr>
              <a:buSzPts val="1800"/>
              <a:buFont typeface="Montserrat"/>
              <a:buChar char="❖"/>
            </a:pPr>
            <a:r>
              <a:rPr lang="en-GB" sz="1800" b="1" dirty="0">
                <a:solidFill>
                  <a:schemeClr val="dk1"/>
                </a:solidFill>
                <a:latin typeface="Montserrat"/>
                <a:ea typeface="Montserrat"/>
                <a:cs typeface="Montserrat"/>
                <a:sym typeface="Montserrat"/>
              </a:rPr>
              <a:t>FY2024:</a:t>
            </a:r>
            <a:r>
              <a:rPr lang="en-US" sz="1800" dirty="0">
                <a:solidFill>
                  <a:schemeClr val="dk1"/>
                </a:solidFill>
                <a:latin typeface="Montserrat"/>
                <a:ea typeface="Montserrat"/>
                <a:cs typeface="Montserrat"/>
                <a:sym typeface="Montserrat"/>
              </a:rPr>
              <a:t> </a:t>
            </a:r>
            <a:r>
              <a:rPr lang="en-US" sz="1800" b="1" dirty="0">
                <a:solidFill>
                  <a:schemeClr val="dk1"/>
                </a:solidFill>
                <a:latin typeface="Montserrat"/>
                <a:ea typeface="Montserrat"/>
                <a:cs typeface="Montserrat"/>
                <a:sym typeface="Montserrat"/>
              </a:rPr>
              <a:t>A collaboration agreement</a:t>
            </a:r>
            <a:r>
              <a:rPr lang="en-US" sz="1800" dirty="0">
                <a:solidFill>
                  <a:schemeClr val="dk1"/>
                </a:solidFill>
                <a:latin typeface="Montserrat"/>
                <a:ea typeface="Montserrat"/>
                <a:cs typeface="Montserrat"/>
                <a:sym typeface="Montserrat"/>
              </a:rPr>
              <a:t> was concluded with the </a:t>
            </a:r>
            <a:r>
              <a:rPr lang="en-US" altLang="ja-JP" sz="1800" b="1" dirty="0">
                <a:solidFill>
                  <a:schemeClr val="dk1"/>
                </a:solidFill>
                <a:latin typeface="Montserrat"/>
                <a:ea typeface="Montserrat"/>
                <a:cs typeface="Montserrat"/>
                <a:sym typeface="Montserrat"/>
              </a:rPr>
              <a:t>General Directorate of Environmental Knowledge and Information (GDEKI), </a:t>
            </a:r>
            <a:r>
              <a:rPr lang="en-US" sz="1800" b="1" dirty="0">
                <a:solidFill>
                  <a:schemeClr val="dk1"/>
                </a:solidFill>
                <a:latin typeface="Montserrat"/>
                <a:ea typeface="Montserrat"/>
                <a:cs typeface="Montserrat"/>
                <a:sym typeface="Montserrat"/>
              </a:rPr>
              <a:t>Ministry of Environment (MOE) of Cambodia to develop the AGB map on a national scale in Cambodia</a:t>
            </a:r>
            <a:r>
              <a:rPr lang="en-US" sz="1800" dirty="0">
                <a:solidFill>
                  <a:schemeClr val="dk1"/>
                </a:solidFill>
                <a:latin typeface="Montserrat"/>
                <a:ea typeface="Montserrat"/>
                <a:cs typeface="Montserrat"/>
                <a:sym typeface="Montserrat"/>
              </a:rPr>
              <a:t>, and </a:t>
            </a:r>
            <a:r>
              <a:rPr lang="en-US" sz="1800" b="1" dirty="0">
                <a:solidFill>
                  <a:schemeClr val="dk1"/>
                </a:solidFill>
                <a:latin typeface="Montserrat"/>
                <a:ea typeface="Montserrat"/>
                <a:cs typeface="Montserrat"/>
                <a:sym typeface="Montserrat"/>
              </a:rPr>
              <a:t>Ver. 1 was created. </a:t>
            </a:r>
          </a:p>
          <a:p>
            <a:pPr marL="214312" marR="0" lvl="0" indent="-227012" algn="l" rtl="0">
              <a:spcBef>
                <a:spcPts val="600"/>
              </a:spcBef>
              <a:spcAft>
                <a:spcPts val="600"/>
              </a:spcAft>
              <a:buClr>
                <a:schemeClr val="dk1"/>
              </a:buClr>
              <a:buSzPts val="1800"/>
              <a:buFont typeface="Montserrat"/>
              <a:buChar char="❖"/>
            </a:pPr>
            <a:r>
              <a:rPr lang="en-US" altLang="ja-JP" sz="1800" dirty="0">
                <a:solidFill>
                  <a:schemeClr val="dk1"/>
                </a:solidFill>
                <a:latin typeface="Montserrat"/>
                <a:ea typeface="Montserrat"/>
                <a:cs typeface="Montserrat"/>
                <a:sym typeface="Montserrat"/>
              </a:rPr>
              <a:t>Based on this activity, </a:t>
            </a:r>
            <a:r>
              <a:rPr lang="en-US" sz="1800" b="1" dirty="0">
                <a:solidFill>
                  <a:schemeClr val="dk1"/>
                </a:solidFill>
                <a:latin typeface="Montserrat"/>
                <a:ea typeface="Montserrat"/>
                <a:cs typeface="Montserrat"/>
                <a:sym typeface="Montserrat"/>
              </a:rPr>
              <a:t>JAXA conducted an on-job training on EO satellite dataset preparation and AGB estimation to the Department of Geospatial Information Services (DGIS) technical team, GDEKI in </a:t>
            </a:r>
            <a:r>
              <a:rPr lang="en-US" altLang="ja-JP" sz="1800" b="1" dirty="0">
                <a:solidFill>
                  <a:schemeClr val="dk1"/>
                </a:solidFill>
                <a:latin typeface="Montserrat"/>
                <a:ea typeface="Montserrat"/>
                <a:cs typeface="Montserrat"/>
                <a:sym typeface="Montserrat"/>
              </a:rPr>
              <a:t>March</a:t>
            </a:r>
            <a:r>
              <a:rPr lang="en-US" sz="1800" b="1" dirty="0">
                <a:solidFill>
                  <a:schemeClr val="dk1"/>
                </a:solidFill>
                <a:latin typeface="Montserrat"/>
                <a:ea typeface="Montserrat"/>
                <a:cs typeface="Montserrat"/>
                <a:sym typeface="Montserrat"/>
              </a:rPr>
              <a:t> 12-13, 2025</a:t>
            </a:r>
            <a:r>
              <a:rPr lang="ja-JP" altLang="en-US" sz="1800" b="1" dirty="0">
                <a:solidFill>
                  <a:schemeClr val="dk1"/>
                </a:solidFill>
                <a:latin typeface="Montserrat"/>
                <a:ea typeface="Montserrat"/>
                <a:cs typeface="Montserrat"/>
                <a:sym typeface="Montserrat"/>
              </a:rPr>
              <a:t> </a:t>
            </a:r>
            <a:r>
              <a:rPr lang="en-US" altLang="ja-JP" sz="1800" b="1" dirty="0">
                <a:solidFill>
                  <a:schemeClr val="dk1"/>
                </a:solidFill>
                <a:latin typeface="Montserrat"/>
                <a:ea typeface="Montserrat"/>
                <a:cs typeface="Montserrat"/>
                <a:sym typeface="Montserrat"/>
              </a:rPr>
              <a:t>to</a:t>
            </a:r>
            <a:r>
              <a:rPr lang="ja-JP" altLang="en-US" sz="1800" b="1" dirty="0">
                <a:solidFill>
                  <a:schemeClr val="dk1"/>
                </a:solidFill>
                <a:latin typeface="Montserrat"/>
                <a:ea typeface="Montserrat"/>
                <a:cs typeface="Montserrat"/>
                <a:sym typeface="Montserrat"/>
              </a:rPr>
              <a:t> </a:t>
            </a:r>
            <a:r>
              <a:rPr lang="en-US" altLang="ja-JP" sz="1800" b="1" dirty="0">
                <a:solidFill>
                  <a:schemeClr val="dk1"/>
                </a:solidFill>
                <a:latin typeface="Montserrat"/>
                <a:ea typeface="Montserrat"/>
                <a:cs typeface="Montserrat"/>
                <a:sym typeface="Montserrat"/>
              </a:rPr>
              <a:t>transfer</a:t>
            </a:r>
            <a:r>
              <a:rPr lang="ja-JP" altLang="en-US" sz="1800" b="1" dirty="0">
                <a:solidFill>
                  <a:schemeClr val="dk1"/>
                </a:solidFill>
                <a:latin typeface="Montserrat"/>
                <a:ea typeface="Montserrat"/>
                <a:cs typeface="Montserrat"/>
                <a:sym typeface="Montserrat"/>
              </a:rPr>
              <a:t> </a:t>
            </a:r>
            <a:r>
              <a:rPr lang="en-US" altLang="ja-JP" sz="1800" b="1" dirty="0">
                <a:solidFill>
                  <a:schemeClr val="dk1"/>
                </a:solidFill>
                <a:latin typeface="Montserrat"/>
                <a:ea typeface="Montserrat"/>
                <a:cs typeface="Montserrat"/>
                <a:sym typeface="Montserrat"/>
              </a:rPr>
              <a:t>technical</a:t>
            </a:r>
            <a:r>
              <a:rPr lang="ja-JP" altLang="en-US" sz="1800" b="1" dirty="0">
                <a:solidFill>
                  <a:schemeClr val="dk1"/>
                </a:solidFill>
                <a:latin typeface="Montserrat"/>
                <a:ea typeface="Montserrat"/>
                <a:cs typeface="Montserrat"/>
                <a:sym typeface="Montserrat"/>
              </a:rPr>
              <a:t> </a:t>
            </a:r>
            <a:r>
              <a:rPr lang="en-US" altLang="ja-JP" sz="1800" b="1" dirty="0">
                <a:solidFill>
                  <a:schemeClr val="dk1"/>
                </a:solidFill>
                <a:latin typeface="Montserrat"/>
                <a:ea typeface="Montserrat"/>
                <a:cs typeface="Montserrat"/>
                <a:sym typeface="Montserrat"/>
              </a:rPr>
              <a:t>capacity</a:t>
            </a:r>
            <a:r>
              <a:rPr lang="en-US" sz="1800" b="1" dirty="0">
                <a:solidFill>
                  <a:schemeClr val="dk1"/>
                </a:solidFill>
                <a:latin typeface="Montserrat"/>
                <a:ea typeface="Montserrat"/>
                <a:cs typeface="Montserrat"/>
                <a:sym typeface="Montserrat"/>
              </a:rPr>
              <a:t>. DGIS provided their knowledge and ground-based data of the national forest inventory (NFI). </a:t>
            </a:r>
          </a:p>
        </p:txBody>
      </p:sp>
      <p:sp>
        <p:nvSpPr>
          <p:cNvPr id="73" name="Google Shape;73;p8"/>
          <p:cNvSpPr txBox="1"/>
          <p:nvPr/>
        </p:nvSpPr>
        <p:spPr>
          <a:xfrm>
            <a:off x="94020" y="103248"/>
            <a:ext cx="86685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Montserrat"/>
                <a:ea typeface="Montserrat"/>
                <a:cs typeface="Montserrat"/>
                <a:sym typeface="Montserrat"/>
              </a:rPr>
              <a:t>Background</a:t>
            </a:r>
            <a:endParaRPr dirty="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EC7E0A1-4A5B-2F3E-D24D-671BB7516D6E}"/>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B2086633-3BD2-0D81-1C2B-2FDBC8821515}"/>
              </a:ext>
            </a:extLst>
          </p:cNvPr>
          <p:cNvSpPr txBox="1"/>
          <p:nvPr/>
        </p:nvSpPr>
        <p:spPr>
          <a:xfrm>
            <a:off x="357104" y="1069011"/>
            <a:ext cx="10686717" cy="4339609"/>
          </a:xfrm>
          <a:prstGeom prst="rect">
            <a:avLst/>
          </a:prstGeom>
          <a:noFill/>
          <a:ln>
            <a:noFill/>
          </a:ln>
        </p:spPr>
        <p:txBody>
          <a:bodyPr spcFirstLastPara="1" wrap="square" lIns="91425" tIns="45700" rIns="91425" bIns="45700" anchor="t" anchorCtr="0">
            <a:spAutoFit/>
          </a:bodyPr>
          <a:lstStyle/>
          <a:p>
            <a:pPr marL="214312" marR="0" lvl="0" indent="-227012" algn="l" rtl="0">
              <a:spcBef>
                <a:spcPts val="600"/>
              </a:spcBef>
              <a:buClr>
                <a:schemeClr val="dk1"/>
              </a:buClr>
              <a:buSzPts val="1800"/>
              <a:buFont typeface="Montserrat"/>
              <a:buChar char="❖"/>
            </a:pPr>
            <a:r>
              <a:rPr lang="en-US" sz="1800" b="1" dirty="0">
                <a:solidFill>
                  <a:schemeClr val="dk1"/>
                </a:solidFill>
                <a:latin typeface="Montserrat"/>
                <a:ea typeface="Montserrat"/>
                <a:cs typeface="Montserrat"/>
                <a:sym typeface="Montserrat"/>
              </a:rPr>
              <a:t>Objectives: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To strengthen DGIS, GDEKI's capacity on developing a satellite-based </a:t>
            </a:r>
            <a:r>
              <a:rPr lang="en-US" altLang="ja-JP" sz="1800" dirty="0">
                <a:solidFill>
                  <a:schemeClr val="dk1"/>
                </a:solidFill>
                <a:latin typeface="Montserrat"/>
                <a:ea typeface="Montserrat"/>
                <a:cs typeface="Montserrat"/>
                <a:sym typeface="Montserrat"/>
              </a:rPr>
              <a:t>AGB</a:t>
            </a:r>
            <a:r>
              <a:rPr lang="en-US" sz="1800" dirty="0">
                <a:solidFill>
                  <a:schemeClr val="dk1"/>
                </a:solidFill>
                <a:latin typeface="Montserrat"/>
                <a:ea typeface="Montserrat"/>
                <a:cs typeface="Montserrat"/>
                <a:sym typeface="Montserrat"/>
              </a:rPr>
              <a:t> map and study its potential use satellite data (ALOS-2, space-based LiDAR, etc.).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Provide a data access to the DGIS team on how to acquire and use satellite data.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Train DGIS on satellite dataset preprocessing for the AGB estimation.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Discuss on land-use and land-cover (LULC) classification including tree species.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To utilize satellite dataset for LULC and AGB estimation. </a:t>
            </a:r>
          </a:p>
          <a:p>
            <a:pPr marL="914400" marR="0" lvl="1" indent="-342900" algn="l" defTabSz="914400" rtl="0" eaLnBrk="1" fontAlgn="auto" latinLnBrk="0" hangingPunct="1">
              <a:spcBef>
                <a:spcPts val="600"/>
              </a:spcBef>
              <a:spcAft>
                <a:spcPts val="0"/>
              </a:spcAft>
              <a:buClr>
                <a:srgbClr val="000000"/>
              </a:buClr>
              <a:buSzPts val="1800"/>
              <a:buFont typeface="Montserrat"/>
              <a:buChar char="❖"/>
              <a:tabLst/>
              <a:defRPr/>
            </a:pPr>
            <a:r>
              <a:rPr lang="en-US" sz="1800" dirty="0">
                <a:solidFill>
                  <a:schemeClr val="dk1"/>
                </a:solidFill>
                <a:latin typeface="Montserrat"/>
                <a:ea typeface="Montserrat"/>
                <a:cs typeface="Montserrat"/>
                <a:sym typeface="Montserrat"/>
              </a:rPr>
              <a:t>To discuss utilization of field survey and NFI data on AGB estimation and validation. </a:t>
            </a:r>
          </a:p>
          <a:p>
            <a:pPr marL="214312" marR="0" lvl="0" indent="-227012" algn="l" rtl="0">
              <a:spcBef>
                <a:spcPts val="1200"/>
              </a:spcBef>
              <a:buClr>
                <a:schemeClr val="dk1"/>
              </a:buClr>
              <a:buSzPts val="1800"/>
              <a:buFont typeface="Montserrat"/>
              <a:buChar char="❖"/>
            </a:pPr>
            <a:r>
              <a:rPr lang="en-US" sz="1800" b="1" dirty="0">
                <a:solidFill>
                  <a:schemeClr val="dk1"/>
                </a:solidFill>
                <a:latin typeface="Montserrat"/>
                <a:ea typeface="Montserrat"/>
                <a:cs typeface="Montserrat"/>
                <a:sym typeface="Montserrat"/>
              </a:rPr>
              <a:t>Contents: </a:t>
            </a:r>
          </a:p>
          <a:p>
            <a:pPr marL="914400" marR="0" lvl="1" indent="-342900" algn="l" defTabSz="914400" rtl="0" eaLnBrk="1" fontAlgn="auto" latinLnBrk="0" hangingPunct="1">
              <a:lnSpc>
                <a:spcPct val="100000"/>
              </a:lnSpc>
              <a:spcBef>
                <a:spcPts val="600"/>
              </a:spcBef>
              <a:spcAft>
                <a:spcPts val="0"/>
              </a:spcAft>
              <a:buClr>
                <a:srgbClr val="000000"/>
              </a:buClr>
              <a:buSzPts val="1800"/>
              <a:buFont typeface="Montserrat"/>
              <a:buChar char="❖"/>
              <a:tabLst/>
              <a:defRPr/>
            </a:pPr>
            <a:r>
              <a:rPr kumimoji="0" lang="en-US" altLang="ja-JP" sz="1800" b="1" i="0" u="none" strike="noStrike" kern="0" cap="none" spc="0" normalizeH="0" baseline="0" noProof="0" dirty="0">
                <a:ln>
                  <a:noFill/>
                </a:ln>
                <a:solidFill>
                  <a:srgbClr val="000000"/>
                </a:solidFill>
                <a:effectLst/>
                <a:uLnTx/>
                <a:uFillTx/>
                <a:latin typeface="Montserrat"/>
                <a:ea typeface="Montserrat"/>
                <a:cs typeface="Montserrat"/>
                <a:sym typeface="Montserrat"/>
              </a:rPr>
              <a:t>Lectures:</a:t>
            </a:r>
            <a:r>
              <a:rPr kumimoji="0" lang="en-US" altLang="ja-JP" sz="1800" b="0" i="0" u="none" strike="noStrike" kern="0" cap="none" spc="0" normalizeH="0" baseline="0" noProof="0" dirty="0">
                <a:ln>
                  <a:noFill/>
                </a:ln>
                <a:solidFill>
                  <a:srgbClr val="000000"/>
                </a:solidFill>
                <a:effectLst/>
                <a:uLnTx/>
                <a:uFillTx/>
                <a:latin typeface="Montserrat"/>
                <a:ea typeface="Montserrat"/>
                <a:cs typeface="Montserrat"/>
                <a:sym typeface="Montserrat"/>
              </a:rPr>
              <a:t> Introduction of SAR remote sensing, CEOS-ARD for SAR, ALOS-2, GEDI </a:t>
            </a:r>
          </a:p>
          <a:p>
            <a:pPr marL="914400" marR="0" lvl="1" indent="-342900" algn="l" defTabSz="914400" rtl="0" eaLnBrk="1" fontAlgn="auto" latinLnBrk="0" hangingPunct="1">
              <a:lnSpc>
                <a:spcPct val="100000"/>
              </a:lnSpc>
              <a:spcBef>
                <a:spcPts val="600"/>
              </a:spcBef>
              <a:spcAft>
                <a:spcPts val="0"/>
              </a:spcAft>
              <a:buClr>
                <a:srgbClr val="000000"/>
              </a:buClr>
              <a:buSzPts val="1800"/>
              <a:buFont typeface="Montserrat"/>
              <a:buChar char="❖"/>
              <a:tabLst/>
              <a:defRPr/>
            </a:pPr>
            <a:r>
              <a:rPr lang="en-US" altLang="ja-JP" sz="1800" b="1" dirty="0">
                <a:latin typeface="Montserrat"/>
                <a:ea typeface="Montserrat"/>
                <a:cs typeface="Montserrat"/>
                <a:sym typeface="Montserrat"/>
              </a:rPr>
              <a:t>Hands-on Training</a:t>
            </a:r>
            <a:r>
              <a:rPr lang="en-US" altLang="ja-JP" sz="1800" dirty="0">
                <a:latin typeface="Montserrat"/>
                <a:ea typeface="Montserrat"/>
                <a:cs typeface="Montserrat"/>
                <a:sym typeface="Montserrat"/>
              </a:rPr>
              <a:t> based on the cloud system i.e. Google Earth Engine and </a:t>
            </a:r>
            <a:r>
              <a:rPr lang="en-US" altLang="ja-JP" sz="1800" dirty="0" err="1">
                <a:latin typeface="Montserrat"/>
                <a:ea typeface="Montserrat"/>
                <a:cs typeface="Montserrat"/>
                <a:sym typeface="Montserrat"/>
              </a:rPr>
              <a:t>Colab</a:t>
            </a:r>
            <a:r>
              <a:rPr lang="en-US" altLang="ja-JP" sz="1800" dirty="0">
                <a:latin typeface="Montserrat"/>
                <a:ea typeface="Montserrat"/>
                <a:cs typeface="Montserrat"/>
                <a:sym typeface="Montserrat"/>
              </a:rPr>
              <a:t>. </a:t>
            </a:r>
            <a:endParaRPr kumimoji="0" lang="en-US" altLang="ja-JP" sz="18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914400" marR="0" lvl="1" indent="-342900" algn="l" defTabSz="914400" rtl="0" eaLnBrk="1" fontAlgn="auto" latinLnBrk="0" hangingPunct="1">
              <a:lnSpc>
                <a:spcPct val="100000"/>
              </a:lnSpc>
              <a:spcBef>
                <a:spcPts val="600"/>
              </a:spcBef>
              <a:spcAft>
                <a:spcPts val="0"/>
              </a:spcAft>
              <a:buClr>
                <a:srgbClr val="000000"/>
              </a:buClr>
              <a:buSzPts val="1800"/>
              <a:buFont typeface="Montserrat"/>
              <a:buChar char="❖"/>
              <a:tabLst/>
              <a:defRPr/>
            </a:pPr>
            <a:r>
              <a:rPr kumimoji="0" lang="en-US" altLang="ja-JP" sz="1800" b="1" i="0" u="none" strike="noStrike" kern="0" cap="none" spc="0" normalizeH="0" baseline="0" noProof="0" dirty="0">
                <a:ln>
                  <a:noFill/>
                </a:ln>
                <a:solidFill>
                  <a:srgbClr val="000000"/>
                </a:solidFill>
                <a:effectLst/>
                <a:uLnTx/>
                <a:uFillTx/>
                <a:latin typeface="Montserrat"/>
                <a:ea typeface="Montserrat"/>
                <a:cs typeface="Montserrat"/>
                <a:sym typeface="Montserrat"/>
              </a:rPr>
              <a:t>Discussions:</a:t>
            </a:r>
            <a:r>
              <a:rPr kumimoji="0" lang="en-US" altLang="ja-JP" sz="1800" b="0" i="0" u="none" strike="noStrike" kern="0" cap="none" spc="0" normalizeH="0" baseline="0" noProof="0" dirty="0">
                <a:ln>
                  <a:noFill/>
                </a:ln>
                <a:solidFill>
                  <a:srgbClr val="000000"/>
                </a:solidFill>
                <a:effectLst/>
                <a:uLnTx/>
                <a:uFillTx/>
                <a:latin typeface="Montserrat"/>
                <a:ea typeface="Montserrat"/>
                <a:cs typeface="Montserrat"/>
                <a:sym typeface="Montserrat"/>
              </a:rPr>
              <a:t> LULC, field survey, NFI issues etc.</a:t>
            </a:r>
          </a:p>
        </p:txBody>
      </p:sp>
      <p:sp>
        <p:nvSpPr>
          <p:cNvPr id="73" name="Google Shape;73;p8">
            <a:extLst>
              <a:ext uri="{FF2B5EF4-FFF2-40B4-BE49-F238E27FC236}">
                <a16:creationId xmlns:a16="http://schemas.microsoft.com/office/drawing/2014/main" id="{BB4B1047-00E1-28E4-D2DA-7CC79B4CBFD7}"/>
              </a:ext>
            </a:extLst>
          </p:cNvPr>
          <p:cNvSpPr txBox="1"/>
          <p:nvPr/>
        </p:nvSpPr>
        <p:spPr>
          <a:xfrm>
            <a:off x="94020" y="14468"/>
            <a:ext cx="904998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lt1"/>
                </a:solidFill>
                <a:latin typeface="Montserrat"/>
                <a:ea typeface="Montserrat"/>
                <a:cs typeface="Montserrat"/>
                <a:sym typeface="Montserrat"/>
              </a:rPr>
              <a:t>DGIS-JAXA Training Satellite-based Forest Biomass Mapping Project in Cambodia</a:t>
            </a:r>
          </a:p>
        </p:txBody>
      </p:sp>
    </p:spTree>
    <p:extLst>
      <p:ext uri="{BB962C8B-B14F-4D97-AF65-F5344CB8AC3E}">
        <p14:creationId xmlns:p14="http://schemas.microsoft.com/office/powerpoint/2010/main" val="261349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2510E909-6DAE-8E8D-BB7B-A030BB274D99}"/>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B5C6117B-8878-2054-0D5E-FA3A93029FA5}"/>
              </a:ext>
            </a:extLst>
          </p:cNvPr>
          <p:cNvSpPr txBox="1"/>
          <p:nvPr/>
        </p:nvSpPr>
        <p:spPr>
          <a:xfrm>
            <a:off x="126283" y="971353"/>
            <a:ext cx="11760915" cy="446236"/>
          </a:xfrm>
          <a:prstGeom prst="rect">
            <a:avLst/>
          </a:prstGeom>
          <a:noFill/>
          <a:ln>
            <a:noFill/>
          </a:ln>
        </p:spPr>
        <p:txBody>
          <a:bodyPr spcFirstLastPara="1" wrap="square" lIns="91425" tIns="45700" rIns="91425" bIns="45700" anchor="t" anchorCtr="0">
            <a:spAutoFit/>
          </a:bodyPr>
          <a:lstStyle/>
          <a:p>
            <a:pPr marL="214312" marR="0" lvl="0" indent="-227012" algn="l" rtl="0">
              <a:spcBef>
                <a:spcPts val="600"/>
              </a:spcBef>
              <a:buClr>
                <a:schemeClr val="dk1"/>
              </a:buClr>
              <a:buSzPts val="1800"/>
              <a:buFont typeface="Montserrat"/>
              <a:buChar char="❖"/>
            </a:pPr>
            <a:r>
              <a:rPr lang="en-US" sz="1800" b="1" dirty="0">
                <a:solidFill>
                  <a:schemeClr val="dk1"/>
                </a:solidFill>
                <a:latin typeface="Montserrat"/>
                <a:ea typeface="Montserrat"/>
                <a:cs typeface="Montserrat"/>
                <a:sym typeface="Montserrat"/>
              </a:rPr>
              <a:t>Development of the Tree Canopy Height (TCH) and AGB Map Ver. 1 in Cambodia </a:t>
            </a:r>
          </a:p>
        </p:txBody>
      </p:sp>
      <p:sp>
        <p:nvSpPr>
          <p:cNvPr id="73" name="Google Shape;73;p8">
            <a:extLst>
              <a:ext uri="{FF2B5EF4-FFF2-40B4-BE49-F238E27FC236}">
                <a16:creationId xmlns:a16="http://schemas.microsoft.com/office/drawing/2014/main" id="{16DE78F8-6035-6C1E-1730-BE25BAB61F6C}"/>
              </a:ext>
            </a:extLst>
          </p:cNvPr>
          <p:cNvSpPr txBox="1"/>
          <p:nvPr/>
        </p:nvSpPr>
        <p:spPr>
          <a:xfrm>
            <a:off x="94020" y="14468"/>
            <a:ext cx="904998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lt1"/>
                </a:solidFill>
                <a:latin typeface="Montserrat"/>
                <a:ea typeface="Montserrat"/>
                <a:cs typeface="Montserrat"/>
                <a:sym typeface="Montserrat"/>
              </a:rPr>
              <a:t>DGIS-JAXA Training Satellite-based Forest Biomass Mapping Project in Cambodia</a:t>
            </a:r>
          </a:p>
        </p:txBody>
      </p:sp>
      <p:pic>
        <p:nvPicPr>
          <p:cNvPr id="2" name="図 1">
            <a:extLst>
              <a:ext uri="{FF2B5EF4-FFF2-40B4-BE49-F238E27FC236}">
                <a16:creationId xmlns:a16="http://schemas.microsoft.com/office/drawing/2014/main" id="{7488584C-C51C-8B58-8223-61AC8B5D1FAE}"/>
              </a:ext>
            </a:extLst>
          </p:cNvPr>
          <p:cNvPicPr>
            <a:picLocks noChangeAspect="1"/>
          </p:cNvPicPr>
          <p:nvPr/>
        </p:nvPicPr>
        <p:blipFill>
          <a:blip r:embed="rId3"/>
          <a:stretch>
            <a:fillRect/>
          </a:stretch>
        </p:blipFill>
        <p:spPr>
          <a:xfrm>
            <a:off x="111208" y="2464765"/>
            <a:ext cx="3118121" cy="3590769"/>
          </a:xfrm>
          <a:prstGeom prst="rect">
            <a:avLst/>
          </a:prstGeom>
        </p:spPr>
      </p:pic>
      <p:sp>
        <p:nvSpPr>
          <p:cNvPr id="3" name="Google Shape;423;g337d1428641_1_156">
            <a:extLst>
              <a:ext uri="{FF2B5EF4-FFF2-40B4-BE49-F238E27FC236}">
                <a16:creationId xmlns:a16="http://schemas.microsoft.com/office/drawing/2014/main" id="{09BFF816-3C79-6FC8-3A10-DF4F5F715160}"/>
              </a:ext>
            </a:extLst>
          </p:cNvPr>
          <p:cNvSpPr/>
          <p:nvPr/>
        </p:nvSpPr>
        <p:spPr>
          <a:xfrm>
            <a:off x="459408" y="6059093"/>
            <a:ext cx="2421720" cy="365125"/>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400" b="1" i="0" u="none" strike="noStrike" kern="1200" cap="none" spc="0" normalizeH="0" baseline="0" noProof="0" dirty="0">
                <a:ln>
                  <a:noFill/>
                </a:ln>
                <a:solidFill>
                  <a:prstClr val="black"/>
                </a:solidFill>
                <a:effectLst/>
                <a:uLnTx/>
                <a:uFillTx/>
                <a:latin typeface="Arial"/>
                <a:ea typeface="Arial"/>
                <a:cs typeface="+mn-cs"/>
              </a:rPr>
              <a:t>Processing flowchart</a:t>
            </a:r>
            <a:endParaRPr kumimoji="1"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テキスト ボックス 3">
            <a:extLst>
              <a:ext uri="{FF2B5EF4-FFF2-40B4-BE49-F238E27FC236}">
                <a16:creationId xmlns:a16="http://schemas.microsoft.com/office/drawing/2014/main" id="{A2A46D7A-0F6A-943B-DCFC-E8284C1825D6}"/>
              </a:ext>
            </a:extLst>
          </p:cNvPr>
          <p:cNvSpPr txBox="1"/>
          <p:nvPr/>
        </p:nvSpPr>
        <p:spPr>
          <a:xfrm>
            <a:off x="374041" y="1396128"/>
            <a:ext cx="10207464" cy="9079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altLang="ja-JP" sz="16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Input:</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L-band SAR</a:t>
            </a:r>
            <a:r>
              <a:rPr kumimoji="0" lang="ja-JP" altLang="en-US"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(ALOS-2), Optical (Sentinel-2); target year: 2023</a:t>
            </a:r>
            <a:endParaRPr kumimoji="0" lang="ja-JP" altLang="en-US"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altLang="ja-JP" sz="16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Training data:</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Space-borne LiDAR (GEDI L2A TCH and L4A AGBD) </a:t>
            </a:r>
            <a:endParaRPr kumimoji="0" lang="ja-JP" altLang="en-US"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altLang="ja-JP" sz="16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Ancillary data:</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LULC map (new development), </a:t>
            </a:r>
            <a:r>
              <a:rPr lang="en-US" altLang="ja-JP" sz="1600" dirty="0">
                <a:solidFill>
                  <a:prstClr val="black"/>
                </a:solidFill>
                <a:latin typeface="Arial" panose="020B0604020202020204" pitchFamily="34" charset="0"/>
                <a:ea typeface="游ゴシック" panose="020B0400000000000000" pitchFamily="50" charset="-128"/>
                <a:cs typeface="Arial" panose="020B0604020202020204" pitchFamily="34" charset="0"/>
              </a:rPr>
              <a:t>digital surface model (</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AW3D30) </a:t>
            </a:r>
          </a:p>
        </p:txBody>
      </p:sp>
      <p:pic>
        <p:nvPicPr>
          <p:cNvPr id="5" name="図 4">
            <a:extLst>
              <a:ext uri="{FF2B5EF4-FFF2-40B4-BE49-F238E27FC236}">
                <a16:creationId xmlns:a16="http://schemas.microsoft.com/office/drawing/2014/main" id="{5A66F40A-1365-EAC1-9A38-0A5220D980BB}"/>
              </a:ext>
            </a:extLst>
          </p:cNvPr>
          <p:cNvPicPr>
            <a:picLocks noChangeAspect="1"/>
          </p:cNvPicPr>
          <p:nvPr/>
        </p:nvPicPr>
        <p:blipFill>
          <a:blip r:embed="rId4"/>
          <a:stretch>
            <a:fillRect/>
          </a:stretch>
        </p:blipFill>
        <p:spPr>
          <a:xfrm>
            <a:off x="3270320" y="2388514"/>
            <a:ext cx="4414907" cy="3710327"/>
          </a:xfrm>
          <a:prstGeom prst="rect">
            <a:avLst/>
          </a:prstGeom>
        </p:spPr>
      </p:pic>
      <p:pic>
        <p:nvPicPr>
          <p:cNvPr id="6" name="図 5">
            <a:extLst>
              <a:ext uri="{FF2B5EF4-FFF2-40B4-BE49-F238E27FC236}">
                <a16:creationId xmlns:a16="http://schemas.microsoft.com/office/drawing/2014/main" id="{D2222239-5FE8-695C-BD2F-A45D50E8AD30}"/>
              </a:ext>
            </a:extLst>
          </p:cNvPr>
          <p:cNvPicPr>
            <a:picLocks noChangeAspect="1"/>
          </p:cNvPicPr>
          <p:nvPr/>
        </p:nvPicPr>
        <p:blipFill>
          <a:blip r:embed="rId5"/>
          <a:stretch>
            <a:fillRect/>
          </a:stretch>
        </p:blipFill>
        <p:spPr>
          <a:xfrm>
            <a:off x="7712947" y="2390734"/>
            <a:ext cx="4414907" cy="3716170"/>
          </a:xfrm>
          <a:prstGeom prst="rect">
            <a:avLst/>
          </a:prstGeom>
        </p:spPr>
      </p:pic>
      <p:sp>
        <p:nvSpPr>
          <p:cNvPr id="7" name="Google Shape;423;g337d1428641_1_156">
            <a:extLst>
              <a:ext uri="{FF2B5EF4-FFF2-40B4-BE49-F238E27FC236}">
                <a16:creationId xmlns:a16="http://schemas.microsoft.com/office/drawing/2014/main" id="{4FC23C65-6DD1-F55B-9C4D-E86B1E3D5C96}"/>
              </a:ext>
            </a:extLst>
          </p:cNvPr>
          <p:cNvSpPr/>
          <p:nvPr/>
        </p:nvSpPr>
        <p:spPr>
          <a:xfrm>
            <a:off x="4115514" y="6134432"/>
            <a:ext cx="7206012" cy="365125"/>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400" b="1" i="0" u="none" strike="noStrike" kern="1200" cap="none" spc="0" normalizeH="0" baseline="0" noProof="0" dirty="0">
                <a:ln>
                  <a:noFill/>
                </a:ln>
                <a:solidFill>
                  <a:prstClr val="black"/>
                </a:solidFill>
                <a:effectLst/>
                <a:uLnTx/>
                <a:uFillTx/>
                <a:latin typeface="Arial"/>
                <a:ea typeface="Arial"/>
                <a:cs typeface="+mn-cs"/>
              </a:rPr>
              <a:t>TCH (left) and AGB (right) map Ver. 1 in Cambodia. </a:t>
            </a:r>
            <a:endParaRPr kumimoji="1" lang="en-US" sz="14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638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6E7E7F48-288F-E0E4-6772-04E25BA265D3}"/>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FA115652-3379-D7C7-871E-5FD152A85394}"/>
              </a:ext>
            </a:extLst>
          </p:cNvPr>
          <p:cNvSpPr txBox="1"/>
          <p:nvPr/>
        </p:nvSpPr>
        <p:spPr>
          <a:xfrm>
            <a:off x="126283" y="971353"/>
            <a:ext cx="11760915" cy="446236"/>
          </a:xfrm>
          <a:prstGeom prst="rect">
            <a:avLst/>
          </a:prstGeom>
          <a:noFill/>
          <a:ln>
            <a:noFill/>
          </a:ln>
        </p:spPr>
        <p:txBody>
          <a:bodyPr spcFirstLastPara="1" wrap="square" lIns="91425" tIns="45700" rIns="91425" bIns="45700" anchor="t" anchorCtr="0">
            <a:spAutoFit/>
          </a:bodyPr>
          <a:lstStyle/>
          <a:p>
            <a:pPr marL="214312" marR="0" lvl="0" indent="-227012" algn="l" rtl="0">
              <a:spcBef>
                <a:spcPts val="600"/>
              </a:spcBef>
              <a:buClr>
                <a:schemeClr val="dk1"/>
              </a:buClr>
              <a:buSzPts val="1800"/>
              <a:buFont typeface="Montserrat"/>
              <a:buChar char="❖"/>
            </a:pPr>
            <a:r>
              <a:rPr lang="en-US" sz="1800" b="1" dirty="0">
                <a:solidFill>
                  <a:schemeClr val="dk1"/>
                </a:solidFill>
                <a:latin typeface="Montserrat"/>
                <a:ea typeface="Montserrat"/>
                <a:cs typeface="Montserrat"/>
                <a:sym typeface="Montserrat"/>
              </a:rPr>
              <a:t>Validation of the TCH and AGB Map Ver. 1 in Cambodia </a:t>
            </a:r>
          </a:p>
        </p:txBody>
      </p:sp>
      <p:sp>
        <p:nvSpPr>
          <p:cNvPr id="73" name="Google Shape;73;p8">
            <a:extLst>
              <a:ext uri="{FF2B5EF4-FFF2-40B4-BE49-F238E27FC236}">
                <a16:creationId xmlns:a16="http://schemas.microsoft.com/office/drawing/2014/main" id="{B9B56D41-82A6-138E-9142-433BBB5462B5}"/>
              </a:ext>
            </a:extLst>
          </p:cNvPr>
          <p:cNvSpPr txBox="1"/>
          <p:nvPr/>
        </p:nvSpPr>
        <p:spPr>
          <a:xfrm>
            <a:off x="94020" y="14468"/>
            <a:ext cx="904998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lt1"/>
                </a:solidFill>
                <a:latin typeface="Montserrat"/>
                <a:ea typeface="Montserrat"/>
                <a:cs typeface="Montserrat"/>
                <a:sym typeface="Montserrat"/>
              </a:rPr>
              <a:t>DGIS-JAXA Training Satellite-based Forest Biomass Mapping Project in Cambodia</a:t>
            </a:r>
          </a:p>
        </p:txBody>
      </p:sp>
      <p:sp>
        <p:nvSpPr>
          <p:cNvPr id="4" name="テキスト ボックス 3">
            <a:extLst>
              <a:ext uri="{FF2B5EF4-FFF2-40B4-BE49-F238E27FC236}">
                <a16:creationId xmlns:a16="http://schemas.microsoft.com/office/drawing/2014/main" id="{F60AEE9A-6469-2135-358F-EF220D737902}"/>
              </a:ext>
            </a:extLst>
          </p:cNvPr>
          <p:cNvSpPr txBox="1"/>
          <p:nvPr/>
        </p:nvSpPr>
        <p:spPr>
          <a:xfrm>
            <a:off x="374040" y="1396128"/>
            <a:ext cx="11691677" cy="62324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altLang="ja-JP" sz="16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Validation data:</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Ground-based plot measurement by Japan Forest Technology Association (JAFTA) in November 2024. </a:t>
            </a:r>
          </a:p>
          <a:p>
            <a:pPr marL="285750" marR="0" lvl="0" indent="-285750" algn="l" defTabSz="4572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lang="en-US" altLang="ja-JP" sz="1600" b="1" dirty="0">
                <a:solidFill>
                  <a:prstClr val="black"/>
                </a:solidFill>
                <a:latin typeface="Arial" panose="020B0604020202020204" pitchFamily="34" charset="0"/>
                <a:ea typeface="游ゴシック" panose="020B0400000000000000" pitchFamily="50" charset="-128"/>
                <a:cs typeface="Arial" panose="020B0604020202020204" pitchFamily="34" charset="0"/>
              </a:rPr>
              <a:t>Accuracy was not satisfied </a:t>
            </a:r>
            <a:r>
              <a:rPr lang="en-US" altLang="ja-JP" sz="1600" dirty="0">
                <a:solidFill>
                  <a:prstClr val="black"/>
                </a:solidFill>
                <a:latin typeface="Arial" panose="020B0604020202020204" pitchFamily="34" charset="0"/>
                <a:ea typeface="游ゴシック" panose="020B0400000000000000" pitchFamily="50" charset="-128"/>
                <a:cs typeface="Arial" panose="020B0604020202020204" pitchFamily="34" charset="0"/>
              </a:rPr>
              <a:t>both TCH and AGB yet. &gt; </a:t>
            </a:r>
            <a:r>
              <a:rPr kumimoji="0" lang="en-US" altLang="ja-JP" sz="160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Further investigation will be conducted </a:t>
            </a:r>
            <a:r>
              <a:rPr kumimoji="0" lang="en-US" altLang="ja-JP" sz="160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to develop Ver. 2 dataset. </a:t>
            </a:r>
          </a:p>
        </p:txBody>
      </p:sp>
      <p:grpSp>
        <p:nvGrpSpPr>
          <p:cNvPr id="8" name="グループ化 7">
            <a:extLst>
              <a:ext uri="{FF2B5EF4-FFF2-40B4-BE49-F238E27FC236}">
                <a16:creationId xmlns:a16="http://schemas.microsoft.com/office/drawing/2014/main" id="{0A284A18-D6A8-FEA9-9EB5-760F52B0463C}"/>
              </a:ext>
            </a:extLst>
          </p:cNvPr>
          <p:cNvGrpSpPr/>
          <p:nvPr/>
        </p:nvGrpSpPr>
        <p:grpSpPr>
          <a:xfrm>
            <a:off x="1631850" y="2233516"/>
            <a:ext cx="4153333" cy="3887304"/>
            <a:chOff x="1007426" y="1497553"/>
            <a:chExt cx="4608021" cy="4616854"/>
          </a:xfrm>
        </p:grpSpPr>
        <p:pic>
          <p:nvPicPr>
            <p:cNvPr id="9" name="図 8" descr="グラフ, 散布図&#10;&#10;AI によって生成されたコンテンツは間違っている可能性があります。">
              <a:extLst>
                <a:ext uri="{FF2B5EF4-FFF2-40B4-BE49-F238E27FC236}">
                  <a16:creationId xmlns:a16="http://schemas.microsoft.com/office/drawing/2014/main" id="{288898B1-CEC7-94D2-6B59-F39AB24D0275}"/>
                </a:ext>
              </a:extLst>
            </p:cNvPr>
            <p:cNvPicPr>
              <a:picLocks noChangeAspect="1"/>
            </p:cNvPicPr>
            <p:nvPr/>
          </p:nvPicPr>
          <p:blipFill>
            <a:blip r:embed="rId3"/>
            <a:srcRect b="17960"/>
            <a:stretch/>
          </p:blipFill>
          <p:spPr>
            <a:xfrm>
              <a:off x="1007426" y="1497553"/>
              <a:ext cx="4608021" cy="4616854"/>
            </a:xfrm>
            <a:prstGeom prst="rect">
              <a:avLst/>
            </a:prstGeom>
          </p:spPr>
        </p:pic>
        <p:pic>
          <p:nvPicPr>
            <p:cNvPr id="10" name="図 9" descr="グラフ, 散布図&#10;&#10;AI によって生成されたコンテンツは間違っている可能性があります。">
              <a:extLst>
                <a:ext uri="{FF2B5EF4-FFF2-40B4-BE49-F238E27FC236}">
                  <a16:creationId xmlns:a16="http://schemas.microsoft.com/office/drawing/2014/main" id="{7CDC4B0C-E802-AAE4-7076-C901BEFE509B}"/>
                </a:ext>
              </a:extLst>
            </p:cNvPr>
            <p:cNvPicPr>
              <a:picLocks noChangeAspect="1"/>
            </p:cNvPicPr>
            <p:nvPr/>
          </p:nvPicPr>
          <p:blipFill>
            <a:blip r:embed="rId3"/>
            <a:srcRect l="40207" t="88828" r="35540" b="822"/>
            <a:stretch/>
          </p:blipFill>
          <p:spPr>
            <a:xfrm>
              <a:off x="3454398" y="4743671"/>
              <a:ext cx="2055985" cy="1083168"/>
            </a:xfrm>
            <a:prstGeom prst="rect">
              <a:avLst/>
            </a:prstGeom>
          </p:spPr>
        </p:pic>
      </p:grpSp>
      <p:grpSp>
        <p:nvGrpSpPr>
          <p:cNvPr id="11" name="グループ化 10">
            <a:extLst>
              <a:ext uri="{FF2B5EF4-FFF2-40B4-BE49-F238E27FC236}">
                <a16:creationId xmlns:a16="http://schemas.microsoft.com/office/drawing/2014/main" id="{F327A2D4-18E7-25CB-C190-3C94712B92CC}"/>
              </a:ext>
            </a:extLst>
          </p:cNvPr>
          <p:cNvGrpSpPr/>
          <p:nvPr/>
        </p:nvGrpSpPr>
        <p:grpSpPr>
          <a:xfrm>
            <a:off x="6017901" y="2234786"/>
            <a:ext cx="4555403" cy="3905108"/>
            <a:chOff x="6615006" y="1479005"/>
            <a:chExt cx="5054108" cy="4637999"/>
          </a:xfrm>
        </p:grpSpPr>
        <p:pic>
          <p:nvPicPr>
            <p:cNvPr id="12" name="図 11" descr="グラフ, 散布図&#10;&#10;AI によって生成されたコンテンツは間違っている可能性があります。">
              <a:extLst>
                <a:ext uri="{FF2B5EF4-FFF2-40B4-BE49-F238E27FC236}">
                  <a16:creationId xmlns:a16="http://schemas.microsoft.com/office/drawing/2014/main" id="{7846FA30-EB6F-A1C1-DEF1-BCAB4C0E3770}"/>
                </a:ext>
              </a:extLst>
            </p:cNvPr>
            <p:cNvPicPr>
              <a:picLocks noChangeAspect="1"/>
            </p:cNvPicPr>
            <p:nvPr/>
          </p:nvPicPr>
          <p:blipFill>
            <a:blip r:embed="rId4"/>
            <a:srcRect b="17584"/>
            <a:stretch/>
          </p:blipFill>
          <p:spPr>
            <a:xfrm>
              <a:off x="6615006" y="1479005"/>
              <a:ext cx="4608020" cy="4637999"/>
            </a:xfrm>
            <a:prstGeom prst="rect">
              <a:avLst/>
            </a:prstGeom>
          </p:spPr>
        </p:pic>
        <p:pic>
          <p:nvPicPr>
            <p:cNvPr id="13" name="図 12" descr="グラフ, 散布図&#10;&#10;AI によって生成されたコンテンツは間違っている可能性があります。">
              <a:extLst>
                <a:ext uri="{FF2B5EF4-FFF2-40B4-BE49-F238E27FC236}">
                  <a16:creationId xmlns:a16="http://schemas.microsoft.com/office/drawing/2014/main" id="{1CFC6D79-5B5B-9A68-60C9-F18634B619FB}"/>
                </a:ext>
              </a:extLst>
            </p:cNvPr>
            <p:cNvPicPr>
              <a:picLocks noChangeAspect="1"/>
            </p:cNvPicPr>
            <p:nvPr/>
          </p:nvPicPr>
          <p:blipFill>
            <a:blip r:embed="rId4"/>
            <a:srcRect l="41270" t="88955" r="34151" b="948"/>
            <a:stretch/>
          </p:blipFill>
          <p:spPr>
            <a:xfrm>
              <a:off x="9572946" y="4750890"/>
              <a:ext cx="2096168" cy="1051596"/>
            </a:xfrm>
            <a:prstGeom prst="rect">
              <a:avLst/>
            </a:prstGeom>
          </p:spPr>
        </p:pic>
      </p:grpSp>
      <p:sp>
        <p:nvSpPr>
          <p:cNvPr id="14" name="Google Shape;423;g337d1428641_1_156">
            <a:extLst>
              <a:ext uri="{FF2B5EF4-FFF2-40B4-BE49-F238E27FC236}">
                <a16:creationId xmlns:a16="http://schemas.microsoft.com/office/drawing/2014/main" id="{48FF96CD-212A-4DFF-6342-8B4D6CF8BF5D}"/>
              </a:ext>
            </a:extLst>
          </p:cNvPr>
          <p:cNvSpPr/>
          <p:nvPr/>
        </p:nvSpPr>
        <p:spPr>
          <a:xfrm>
            <a:off x="2166816" y="6140962"/>
            <a:ext cx="7858369" cy="365125"/>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400" b="1" i="0" u="none" strike="noStrike" kern="1200" cap="none" spc="0" normalizeH="0" baseline="0" noProof="0" dirty="0">
                <a:ln>
                  <a:noFill/>
                </a:ln>
                <a:solidFill>
                  <a:prstClr val="black"/>
                </a:solidFill>
                <a:effectLst/>
                <a:uLnTx/>
                <a:uFillTx/>
                <a:latin typeface="Arial"/>
                <a:ea typeface="Arial"/>
                <a:cs typeface="+mn-cs"/>
              </a:rPr>
              <a:t>Validation of estimated TCH (left) and AGB (right) Ver. 1 with ground-based measurements.  </a:t>
            </a:r>
            <a:endParaRPr kumimoji="1" lang="en-US" sz="14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23507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6F2B650D-DE4C-41FC-A11F-23252BD26956}"/>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1D5A14B6-184F-DEDB-6230-891326DEFE4F}"/>
              </a:ext>
            </a:extLst>
          </p:cNvPr>
          <p:cNvSpPr txBox="1"/>
          <p:nvPr/>
        </p:nvSpPr>
        <p:spPr>
          <a:xfrm>
            <a:off x="424167" y="916450"/>
            <a:ext cx="11586919" cy="3200836"/>
          </a:xfrm>
          <a:prstGeom prst="rect">
            <a:avLst/>
          </a:prstGeom>
          <a:noFill/>
          <a:ln>
            <a:noFill/>
          </a:ln>
        </p:spPr>
        <p:txBody>
          <a:bodyPr spcFirstLastPara="1" wrap="square" lIns="91425" tIns="45700" rIns="91425" bIns="45700" anchor="t" anchorCtr="0">
            <a:spAutoFit/>
          </a:bodyPr>
          <a:lstStyle/>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As an example of JAXA's country engagement, an effort to estimate forest biomass on a national scale using satellite data was introduced. </a:t>
            </a:r>
          </a:p>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Since each country has different definition of forest types, and some forests are more important than others (e.g., natural forests, protected forests, etc.), it is important to discuss these issues with the partner countries.  </a:t>
            </a:r>
          </a:p>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Such discussion helps us to understand what data can be used as training data for estimation, as well as its accuracy and reliability. </a:t>
            </a:r>
          </a:p>
          <a:p>
            <a:pPr marL="214312" marR="0" lvl="0" indent="-227012" algn="l" rtl="0">
              <a:spcBef>
                <a:spcPts val="600"/>
              </a:spcBef>
              <a:spcAft>
                <a:spcPts val="600"/>
              </a:spcAft>
              <a:buClr>
                <a:schemeClr val="dk1"/>
              </a:buClr>
              <a:buSzPts val="1800"/>
              <a:buFont typeface="Montserrat"/>
              <a:buChar char="❖"/>
            </a:pPr>
            <a:r>
              <a:rPr lang="en-US" sz="1800" b="1" dirty="0">
                <a:solidFill>
                  <a:schemeClr val="dk1"/>
                </a:solidFill>
                <a:latin typeface="Montserrat"/>
                <a:ea typeface="Montserrat"/>
                <a:cs typeface="Montserrat"/>
                <a:sym typeface="Montserrat"/>
              </a:rPr>
              <a:t>JAXA hopes to expand these activities, especially to other Asian countries, to develop highly accurate biomass dataset and promote its utilization. </a:t>
            </a:r>
          </a:p>
        </p:txBody>
      </p:sp>
      <p:sp>
        <p:nvSpPr>
          <p:cNvPr id="73" name="Google Shape;73;p8">
            <a:extLst>
              <a:ext uri="{FF2B5EF4-FFF2-40B4-BE49-F238E27FC236}">
                <a16:creationId xmlns:a16="http://schemas.microsoft.com/office/drawing/2014/main" id="{E0982158-E3F1-327C-33E4-15EA159D9A68}"/>
              </a:ext>
            </a:extLst>
          </p:cNvPr>
          <p:cNvSpPr txBox="1"/>
          <p:nvPr/>
        </p:nvSpPr>
        <p:spPr>
          <a:xfrm>
            <a:off x="94020" y="103248"/>
            <a:ext cx="86685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Montserrat"/>
                <a:ea typeface="Montserrat"/>
                <a:cs typeface="Montserrat"/>
                <a:sym typeface="Montserrat"/>
              </a:rPr>
              <a:t>Summary</a:t>
            </a:r>
            <a:endParaRPr dirty="0">
              <a:latin typeface="Montserrat"/>
              <a:ea typeface="Montserrat"/>
              <a:cs typeface="Montserrat"/>
              <a:sym typeface="Montserrat"/>
            </a:endParaRPr>
          </a:p>
        </p:txBody>
      </p:sp>
      <p:pic>
        <p:nvPicPr>
          <p:cNvPr id="2" name="図 1" descr="人, グループ, 立つ, 民衆 が含まれている画像&#10;&#10;AI によって生成されたコンテンツは間違っている可能性があります。">
            <a:extLst>
              <a:ext uri="{FF2B5EF4-FFF2-40B4-BE49-F238E27FC236}">
                <a16:creationId xmlns:a16="http://schemas.microsoft.com/office/drawing/2014/main" id="{A36AC510-F7C3-AEE3-6E1B-B75C1079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31" y="3957334"/>
            <a:ext cx="3397189" cy="2547892"/>
          </a:xfrm>
          <a:prstGeom prst="rect">
            <a:avLst/>
          </a:prstGeom>
        </p:spPr>
      </p:pic>
      <p:pic>
        <p:nvPicPr>
          <p:cNvPr id="4" name="図 3" descr="レストランのテーブルでノートパソコンを使っている人たち&#10;&#10;AI によって生成されたコンテンツは間違っている可能性があります。">
            <a:extLst>
              <a:ext uri="{FF2B5EF4-FFF2-40B4-BE49-F238E27FC236}">
                <a16:creationId xmlns:a16="http://schemas.microsoft.com/office/drawing/2014/main" id="{F33DF7A8-06FF-B784-1DC6-2841B98A7166}"/>
              </a:ext>
            </a:extLst>
          </p:cNvPr>
          <p:cNvPicPr>
            <a:picLocks noChangeAspect="1"/>
          </p:cNvPicPr>
          <p:nvPr/>
        </p:nvPicPr>
        <p:blipFill>
          <a:blip r:embed="rId4"/>
          <a:stretch>
            <a:fillRect/>
          </a:stretch>
        </p:blipFill>
        <p:spPr>
          <a:xfrm>
            <a:off x="4500977" y="3957335"/>
            <a:ext cx="3397188" cy="2547891"/>
          </a:xfrm>
          <a:prstGeom prst="rect">
            <a:avLst/>
          </a:prstGeom>
        </p:spPr>
      </p:pic>
      <p:pic>
        <p:nvPicPr>
          <p:cNvPr id="6" name="図 5" descr="テーブルの上に立つスーツを着た男性たち&#10;&#10;AI によって生成されたコンテンツは間違っている可能性があります。">
            <a:extLst>
              <a:ext uri="{FF2B5EF4-FFF2-40B4-BE49-F238E27FC236}">
                <a16:creationId xmlns:a16="http://schemas.microsoft.com/office/drawing/2014/main" id="{BE7F024E-1648-6254-B268-3FA7C3E09488}"/>
              </a:ext>
            </a:extLst>
          </p:cNvPr>
          <p:cNvPicPr>
            <a:picLocks noChangeAspect="1"/>
          </p:cNvPicPr>
          <p:nvPr/>
        </p:nvPicPr>
        <p:blipFill>
          <a:blip r:embed="rId5"/>
          <a:stretch>
            <a:fillRect/>
          </a:stretch>
        </p:blipFill>
        <p:spPr>
          <a:xfrm>
            <a:off x="8213322" y="3957335"/>
            <a:ext cx="3397188" cy="2547891"/>
          </a:xfrm>
          <a:prstGeom prst="rect">
            <a:avLst/>
          </a:prstGeom>
        </p:spPr>
      </p:pic>
    </p:spTree>
    <p:extLst>
      <p:ext uri="{BB962C8B-B14F-4D97-AF65-F5344CB8AC3E}">
        <p14:creationId xmlns:p14="http://schemas.microsoft.com/office/powerpoint/2010/main" val="646887100"/>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663</Words>
  <Application>Microsoft Office PowerPoint</Application>
  <PresentationFormat>ワイド画面</PresentationFormat>
  <Paragraphs>44</Paragraphs>
  <Slides>6</Slides>
  <Notes>6</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Arial</vt:lpstr>
      <vt:lpstr>Wingdings</vt:lpstr>
      <vt:lpstr>Montserrat</vt:lpstr>
      <vt:lpstr>ceos</vt:lpstr>
      <vt:lpstr>Country Engagement  Cambodia National Case Study for Forest Biomass Estimation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田殿　武雄</dc:creator>
  <cp:lastModifiedBy>田殿　武雄</cp:lastModifiedBy>
  <cp:revision>2</cp:revision>
  <dcterms:modified xsi:type="dcterms:W3CDTF">2025-04-06T23:49:42Z</dcterms:modified>
</cp:coreProperties>
</file>