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72" r:id="rId3"/>
    <p:sldId id="270" r:id="rId4"/>
    <p:sldId id="275" r:id="rId5"/>
    <p:sldId id="274" r:id="rId6"/>
    <p:sldId id="273" r:id="rId7"/>
    <p:sldId id="276" r:id="rId8"/>
    <p:sldId id="271" r:id="rId9"/>
  </p:sldIdLst>
  <p:sldSz cx="12192000" cy="6858000"/>
  <p:notesSz cx="6858000" cy="9144000"/>
  <p:embeddedFontLst>
    <p:embeddedFont>
      <p:font typeface="Montserrat" panose="00000500000000000000" pitchFamily="2"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9"/>
    <p:restoredTop sz="94672"/>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5EC7F-9BAF-C77C-3E20-5C861780C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7498-129D-BB7C-984F-32EA9D79D8F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46654A-B533-A0AD-2874-59F1B9F9A331}"/>
              </a:ext>
            </a:extLst>
          </p:cNvPr>
          <p:cNvSpPr>
            <a:spLocks noGrp="1"/>
          </p:cNvSpPr>
          <p:nvPr>
            <p:ph type="body" idx="1"/>
          </p:nvPr>
        </p:nvSpPr>
        <p:spPr/>
        <p:txBody>
          <a:bodyPr/>
          <a:lstStyle/>
          <a:p>
            <a:pPr marL="158750" marR="27305" indent="0" algn="ctr">
              <a:spcAft>
                <a:spcPts val="600"/>
              </a:spcAft>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344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27305" indent="0" algn="ctr">
              <a:spcAft>
                <a:spcPts val="600"/>
              </a:spcAft>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8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86A6-7AE9-C3B9-9C73-35DB0081D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BBA8D-CA1E-0BE6-07E6-CC6067CDDC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3A1457-68B8-C17F-369D-3AD621EA6DE6}"/>
              </a:ext>
            </a:extLst>
          </p:cNvPr>
          <p:cNvSpPr>
            <a:spLocks noGrp="1"/>
          </p:cNvSpPr>
          <p:nvPr>
            <p:ph type="body" idx="1"/>
          </p:nvPr>
        </p:nvSpPr>
        <p:spPr/>
        <p:txBody>
          <a:bodyPr/>
          <a:lstStyle/>
          <a:p>
            <a:pPr marL="158750" marR="27305" indent="0" algn="l">
              <a:spcAft>
                <a:spcPts val="600"/>
              </a:spcAft>
              <a:buNone/>
            </a:pPr>
            <a:r>
              <a:rPr lang="en-GB" sz="3200" b="0" i="0" dirty="0">
                <a:solidFill>
                  <a:srgbClr val="4D4D4D"/>
                </a:solidFill>
                <a:effectLst/>
                <a:latin typeface="Roboto" panose="020F0502020204030204" pitchFamily="34" charset="0"/>
              </a:rPr>
              <a:t>The high-level 2025 United Nations Conference to Support the Implementation of Sustainable Development Goal 14: Conserve and sustainably use the oceans, seas and marine resources for sustainable development (the 2025 UN Ocean Conference) will be held in Nice, France, from 9 – 13 June 2025, co-hosted by France and Costa Rica.</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287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0E76-5F9F-BF74-6ECE-5E269C737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07AF4-2651-C6CB-187E-77D41E9B389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E0455C-0759-B1FB-78AF-7A4EA4E955B3}"/>
              </a:ext>
            </a:extLst>
          </p:cNvPr>
          <p:cNvSpPr>
            <a:spLocks noGrp="1"/>
          </p:cNvSpPr>
          <p:nvPr>
            <p:ph type="body" idx="1"/>
          </p:nvPr>
        </p:nvSpPr>
        <p:spPr/>
        <p:txBody>
          <a:bodyPr/>
          <a:lstStyle/>
          <a:p>
            <a:pPr marL="158750" marR="27305" lvl="0" indent="0" algn="l" defTabSz="914400" rtl="0" eaLnBrk="1" fontAlgn="auto" latinLnBrk="0" hangingPunct="1">
              <a:lnSpc>
                <a:spcPct val="100000"/>
              </a:lnSpc>
              <a:spcBef>
                <a:spcPts val="0"/>
              </a:spcBef>
              <a:spcAft>
                <a:spcPts val="600"/>
              </a:spcAft>
              <a:buClr>
                <a:srgbClr val="000000"/>
              </a:buClr>
              <a:buSzPts val="1100"/>
              <a:buFont typeface="Arial"/>
              <a:buNone/>
              <a:tabLst/>
              <a:defRPr/>
            </a:pPr>
            <a:r>
              <a:rPr lang="en-GB" sz="4400" dirty="0"/>
              <a:t>To address this imbalance in communications, space agencies are asked to work with their respective IOC representatives to advocate for more intentional communication of satellite Earth observations with the UN Ocean Decade on behalf of their member state. The following talking points are suggested for discussions on the broader national agency engagement. Objective: To increase CEOS engagement with IOC on the ten UNOD Observation Goals (especially Priority 7, which is to expand the global ocean observing system) and invited participation within applicable UNOD Working Groups. IOC Audience: Primarily focus on the IOC, but within that context engage UNOD strategic leaders, applicable UNOD Working Group leaders, UNOD Outreach and Engagement communicators.</a:t>
            </a:r>
            <a:br>
              <a:rPr lang="en-US" sz="4400" dirty="0">
                <a:highlight>
                  <a:srgbClr val="FFFF00"/>
                </a:highlight>
              </a:rPr>
            </a:br>
            <a:endParaRPr lang="en-US" sz="4400" dirty="0">
              <a:highlight>
                <a:srgbClr val="FFFF00"/>
              </a:highlight>
            </a:endParaRPr>
          </a:p>
          <a:p>
            <a:pPr marL="158750" marR="27305" indent="0" algn="ctr">
              <a:spcAft>
                <a:spcPts val="600"/>
              </a:spcAft>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11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6D4FE-F8C3-B55E-7281-DFECD86F1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D3615-C630-C830-D5C8-EC94DAAC38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A82D5B-5B24-4FEE-107F-99B8D25E97ED}"/>
              </a:ext>
            </a:extLst>
          </p:cNvPr>
          <p:cNvSpPr>
            <a:spLocks noGrp="1"/>
          </p:cNvSpPr>
          <p:nvPr>
            <p:ph type="body" idx="1"/>
          </p:nvPr>
        </p:nvSpPr>
        <p:spPr/>
        <p:txBody>
          <a:bodyPr/>
          <a:lstStyle/>
          <a:p>
            <a:pPr marL="158750" marR="27305" indent="0" algn="l">
              <a:spcAft>
                <a:spcPts val="6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Discussion around essential variables for biodiversity, climate and ocean, also other CEOS virtual constellations and activities. As well as COAST Predict. </a:t>
            </a:r>
          </a:p>
          <a:p>
            <a:pPr marL="158750" marR="27305" indent="0" algn="l">
              <a:spcAft>
                <a:spcPts val="6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Ocean pavilion in Nice during UNOC3 - </a:t>
            </a:r>
            <a:r>
              <a:rPr lang="en-GB" sz="3200" b="0" i="0" dirty="0">
                <a:solidFill>
                  <a:srgbClr val="474747"/>
                </a:solidFill>
                <a:effectLst/>
                <a:latin typeface="Arial" panose="020B0604020202020204" pitchFamily="34" charset="0"/>
                <a:ea typeface="Calibri" panose="020F0502020204030204" pitchFamily="34" charset="0"/>
                <a:cs typeface="Calibri" panose="020F0502020204030204" pitchFamily="34" charset="0"/>
              </a:rPr>
              <a:t>c</a:t>
            </a:r>
            <a:r>
              <a:rPr lang="en-GB" sz="3200" b="0" i="0" dirty="0">
                <a:solidFill>
                  <a:srgbClr val="474747"/>
                </a:solidFill>
                <a:effectLst/>
                <a:latin typeface="Arial" panose="020B0604020202020204" pitchFamily="34" charset="0"/>
              </a:rPr>
              <a:t>o-organised by the governments of France and Costa Rica, the third United Nations Ocean Conference (UNOC3) will take place in Nice from </a:t>
            </a:r>
            <a:r>
              <a:rPr lang="en-GB" sz="3200" b="0" i="0" dirty="0">
                <a:solidFill>
                  <a:srgbClr val="767676"/>
                </a:solidFill>
                <a:effectLst/>
                <a:latin typeface="Arial" panose="020B0604020202020204" pitchFamily="34" charset="0"/>
              </a:rPr>
              <a:t>9 to 13 June 2025</a:t>
            </a:r>
            <a:r>
              <a:rPr lang="en-GB" sz="3200" b="0" i="0" dirty="0">
                <a:solidFill>
                  <a:srgbClr val="474747"/>
                </a:solidFill>
                <a:effectLst/>
                <a:latin typeface="Arial" panose="020B0604020202020204" pitchFamily="34" charset="0"/>
              </a:rPr>
              <a:t>.</a:t>
            </a:r>
          </a:p>
          <a:p>
            <a:pPr marL="158750" marR="27305" indent="0" algn="l">
              <a:spcAft>
                <a:spcPts val="600"/>
              </a:spcAft>
              <a:buNone/>
            </a:pPr>
            <a:r>
              <a:rPr lang="en-GB" sz="3200" b="0" i="0" dirty="0">
                <a:solidFill>
                  <a:srgbClr val="474747"/>
                </a:solidFill>
                <a:effectLst/>
                <a:latin typeface="Arial" panose="020B0604020202020204" pitchFamily="34" charset="0"/>
                <a:ea typeface="Calibri" panose="020F0502020204030204" pitchFamily="34" charset="0"/>
                <a:cs typeface="Calibri" panose="020F0502020204030204" pitchFamily="34" charset="0"/>
              </a:rPr>
              <a:t>Possible tutorials during ESA Living Planet in Vienna from </a:t>
            </a:r>
            <a:r>
              <a:rPr lang="en-GB" sz="3200" b="0" i="0" dirty="0">
                <a:solidFill>
                  <a:srgbClr val="767676"/>
                </a:solidFill>
                <a:effectLst/>
                <a:latin typeface="Arial" panose="020B0604020202020204" pitchFamily="34" charset="0"/>
              </a:rPr>
              <a:t>23 to 27 June 2025</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68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1C3D-96EA-120F-F6C1-3D34B0809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021A3-B688-42F3-17B5-7FA8C8D835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CE1C8B-9A6F-48A5-4F18-4AAB22364177}"/>
              </a:ext>
            </a:extLst>
          </p:cNvPr>
          <p:cNvSpPr>
            <a:spLocks noGrp="1"/>
          </p:cNvSpPr>
          <p:nvPr>
            <p:ph type="body" idx="1"/>
          </p:nvPr>
        </p:nvSpPr>
        <p:spPr/>
        <p:txBody>
          <a:bodyPr/>
          <a:lstStyle/>
          <a:p>
            <a:pPr marL="158750" marR="27305" indent="0" algn="l">
              <a:spcAft>
                <a:spcPts val="6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Discussion around essential variables for biodiversity, climate and ocean, also other CEOS virtual constellations and activities. As well as COAST Predict. </a:t>
            </a:r>
          </a:p>
          <a:p>
            <a:pPr marL="158750" marR="27305" indent="0" algn="l">
              <a:spcAft>
                <a:spcPts val="6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Ocean pavilion in Nice during UNOC3 - </a:t>
            </a:r>
            <a:r>
              <a:rPr lang="en-GB" sz="3200" b="0" i="0" dirty="0">
                <a:solidFill>
                  <a:srgbClr val="474747"/>
                </a:solidFill>
                <a:effectLst/>
                <a:latin typeface="Arial" panose="020B0604020202020204" pitchFamily="34" charset="0"/>
                <a:ea typeface="Calibri" panose="020F0502020204030204" pitchFamily="34" charset="0"/>
                <a:cs typeface="Calibri" panose="020F0502020204030204" pitchFamily="34" charset="0"/>
              </a:rPr>
              <a:t>c</a:t>
            </a:r>
            <a:r>
              <a:rPr lang="en-GB" sz="3200" b="0" i="0" dirty="0">
                <a:solidFill>
                  <a:srgbClr val="474747"/>
                </a:solidFill>
                <a:effectLst/>
                <a:latin typeface="Arial" panose="020B0604020202020204" pitchFamily="34" charset="0"/>
              </a:rPr>
              <a:t>o-organised by the governments of France and Costa Rica, the third United Nations Ocean Conference (UNOC3) will take place in Nice from </a:t>
            </a:r>
            <a:r>
              <a:rPr lang="en-GB" sz="3200" b="0" i="0" dirty="0">
                <a:solidFill>
                  <a:srgbClr val="767676"/>
                </a:solidFill>
                <a:effectLst/>
                <a:latin typeface="Arial" panose="020B0604020202020204" pitchFamily="34" charset="0"/>
              </a:rPr>
              <a:t>9 to 13 June 2025</a:t>
            </a:r>
            <a:r>
              <a:rPr lang="en-GB" sz="3200" b="0" i="0" dirty="0">
                <a:solidFill>
                  <a:srgbClr val="474747"/>
                </a:solidFill>
                <a:effectLst/>
                <a:latin typeface="Arial" panose="020B0604020202020204" pitchFamily="34" charset="0"/>
              </a:rPr>
              <a:t>.</a:t>
            </a:r>
          </a:p>
          <a:p>
            <a:pPr marL="158750" marR="27305" indent="0" algn="l">
              <a:spcAft>
                <a:spcPts val="600"/>
              </a:spcAft>
              <a:buNone/>
            </a:pPr>
            <a:r>
              <a:rPr lang="en-GB" sz="3200" b="0" i="0" dirty="0">
                <a:solidFill>
                  <a:srgbClr val="474747"/>
                </a:solidFill>
                <a:effectLst/>
                <a:latin typeface="Arial" panose="020B0604020202020204" pitchFamily="34" charset="0"/>
                <a:ea typeface="Calibri" panose="020F0502020204030204" pitchFamily="34" charset="0"/>
                <a:cs typeface="Calibri" panose="020F0502020204030204" pitchFamily="34" charset="0"/>
              </a:rPr>
              <a:t>Possible tutorials during ESA Living Planet in Vienna from </a:t>
            </a:r>
            <a:r>
              <a:rPr lang="en-GB" sz="3200" b="0" i="0" dirty="0">
                <a:solidFill>
                  <a:srgbClr val="767676"/>
                </a:solidFill>
                <a:effectLst/>
                <a:latin typeface="Arial" panose="020B0604020202020204" pitchFamily="34" charset="0"/>
              </a:rPr>
              <a:t>23 to 27 June 2025</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29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latin typeface="Montserrat"/>
                <a:ea typeface="Montserrat"/>
                <a:cs typeface="Montserrat"/>
                <a:sym typeface="Montserrat"/>
              </a:rPr>
              <a:t>CEOS SIT-40, 8-10 April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8035800" cy="3972600"/>
          </a:xfrm>
          <a:prstGeom prst="rect">
            <a:avLst/>
          </a:prstGeom>
          <a:noFill/>
          <a:ln>
            <a:noFill/>
          </a:ln>
        </p:spPr>
        <p:txBody>
          <a:bodyPr spcFirstLastPara="1" wrap="square" lIns="91425" tIns="45700" rIns="91425" bIns="45700" anchor="t" anchorCtr="0">
            <a:noAutofit/>
          </a:bodyPr>
          <a:lstStyle/>
          <a:p>
            <a:pPr rtl="0">
              <a:spcBef>
                <a:spcPts val="300"/>
              </a:spcBef>
              <a:spcAft>
                <a:spcPts val="300"/>
              </a:spcAft>
              <a:buNone/>
            </a:pPr>
            <a:r>
              <a:rPr lang="en-GB" sz="7500" dirty="0"/>
              <a:t>CEOS SIT-40</a:t>
            </a:r>
            <a:br>
              <a:rPr lang="en-GB" sz="7500" dirty="0"/>
            </a:br>
            <a:br>
              <a:rPr lang="en-GB" sz="7500" dirty="0"/>
            </a:br>
            <a:r>
              <a:rPr lang="en-GB" sz="4000" i="1" dirty="0"/>
              <a:t>UN Decade of Ocean Science for Sustainable Development (2021-2030)</a:t>
            </a:r>
            <a:endParaRPr sz="4000" i="1" dirty="0">
              <a:latin typeface="Montserrat"/>
              <a:ea typeface="Montserrat"/>
              <a:cs typeface="Montserrat"/>
              <a:sym typeface="Montserrat"/>
            </a:endParaRPr>
          </a:p>
        </p:txBody>
      </p:sp>
      <p:sp>
        <p:nvSpPr>
          <p:cNvPr id="67" name="Google Shape;67;p7"/>
          <p:cNvSpPr/>
          <p:nvPr/>
        </p:nvSpPr>
        <p:spPr>
          <a:xfrm>
            <a:off x="7206143" y="3724712"/>
            <a:ext cx="4899766" cy="3133295"/>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Steven Ramage</a:t>
            </a:r>
            <a:endParaRPr lang="en-GB" sz="2200" b="1" i="0" u="none" strike="noStrike" cap="none" dirty="0">
              <a:solidFill>
                <a:schemeClr val="accent1"/>
              </a:solidFill>
              <a:latin typeface="Montserrat"/>
              <a:ea typeface="Montserrat"/>
              <a:cs typeface="Montserrat"/>
              <a:sym typeface="Montserrat"/>
            </a:endParaRPr>
          </a:p>
          <a:p>
            <a:pPr algn="r">
              <a:lnSpc>
                <a:spcPct val="130000"/>
              </a:lnSpc>
            </a:pPr>
            <a:r>
              <a:rPr lang="en-GB" sz="2200" b="1" i="0" u="none" strike="noStrike" cap="none" dirty="0">
                <a:solidFill>
                  <a:schemeClr val="accent1"/>
                </a:solidFill>
                <a:latin typeface="Montserrat"/>
                <a:ea typeface="Montserrat"/>
                <a:cs typeface="Montserrat"/>
                <a:sym typeface="Montserrat"/>
              </a:rPr>
              <a:t> on behalf of COAST-VC</a:t>
            </a:r>
            <a:endParaRPr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7.2</a:t>
            </a:r>
            <a:endParaRPr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SIT-40</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Fukuoka, Japan</a:t>
            </a:r>
            <a:endParaRPr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8-10 April, 2025</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BB43-AE19-54B9-C337-BB89A56086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EF642A-978E-D690-3ECA-A13AF86042FA}"/>
              </a:ext>
            </a:extLst>
          </p:cNvPr>
          <p:cNvSpPr>
            <a:spLocks noGrp="1"/>
          </p:cNvSpPr>
          <p:nvPr>
            <p:ph type="body" idx="1"/>
          </p:nvPr>
        </p:nvSpPr>
        <p:spPr>
          <a:xfrm>
            <a:off x="696600" y="1206401"/>
            <a:ext cx="11495400" cy="4662900"/>
          </a:xfrm>
        </p:spPr>
        <p:txBody>
          <a:bodyPr/>
          <a:lstStyle/>
          <a:p>
            <a:pPr marL="50800" indent="0">
              <a:buNone/>
            </a:pPr>
            <a:r>
              <a:rPr lang="en-US" u="sng" dirty="0"/>
              <a:t>December 2024</a:t>
            </a:r>
            <a:r>
              <a:rPr lang="en-US" dirty="0"/>
              <a:t>: initial call</a:t>
            </a:r>
          </a:p>
          <a:p>
            <a:pPr marL="50800" indent="0">
              <a:buNone/>
            </a:pPr>
            <a:r>
              <a:rPr lang="en-US" dirty="0"/>
              <a:t>Discussion with Joanna Post (formerly UNFCCC), Head, Ocean Observations and Services Section, and Director of the Global Ocean Observing System (GOOS) at the Intergovernmental Oceanographic Commission (IOC) of UNESCO. COAST-VC represented by Merrie Beth Neely and Paul DiGiacomo (NOAA), supported by Steven Ramage (CEO). </a:t>
            </a:r>
          </a:p>
          <a:p>
            <a:pPr marL="50800" indent="0">
              <a:buNone/>
            </a:pPr>
            <a:r>
              <a:rPr lang="en-US" u="sng" dirty="0"/>
              <a:t>February 2025</a:t>
            </a:r>
            <a:r>
              <a:rPr lang="en-US" dirty="0"/>
              <a:t>: CEO joined 14</a:t>
            </a:r>
            <a:r>
              <a:rPr lang="en-US" baseline="30000" dirty="0"/>
              <a:t>th</a:t>
            </a:r>
            <a:r>
              <a:rPr lang="en-US" dirty="0"/>
              <a:t> GOOS Steering Committee (SC14) in Paris (paid by UNESCO) on behalf of COAST-VC.</a:t>
            </a:r>
          </a:p>
          <a:p>
            <a:pPr marL="50800" indent="0">
              <a:buNone/>
            </a:pPr>
            <a:br>
              <a:rPr lang="en-US" dirty="0">
                <a:highlight>
                  <a:srgbClr val="FFFF00"/>
                </a:highlight>
              </a:rPr>
            </a:br>
            <a:endParaRPr lang="en-US" dirty="0">
              <a:highlight>
                <a:srgbClr val="FFFF00"/>
              </a:highlight>
            </a:endParaRPr>
          </a:p>
          <a:p>
            <a:pPr>
              <a:buFontTx/>
              <a:buChar char="-"/>
            </a:pPr>
            <a:endParaRPr lang="en-GR" dirty="0"/>
          </a:p>
        </p:txBody>
      </p:sp>
      <p:sp>
        <p:nvSpPr>
          <p:cNvPr id="3" name="Title 2">
            <a:extLst>
              <a:ext uri="{FF2B5EF4-FFF2-40B4-BE49-F238E27FC236}">
                <a16:creationId xmlns:a16="http://schemas.microsoft.com/office/drawing/2014/main" id="{75638AFC-5739-B433-F8F0-FCF2DA36860F}"/>
              </a:ext>
            </a:extLst>
          </p:cNvPr>
          <p:cNvSpPr>
            <a:spLocks noGrp="1"/>
          </p:cNvSpPr>
          <p:nvPr>
            <p:ph type="title"/>
          </p:nvPr>
        </p:nvSpPr>
        <p:spPr>
          <a:xfrm>
            <a:off x="804698" y="118789"/>
            <a:ext cx="9386864" cy="779002"/>
          </a:xfrm>
        </p:spPr>
        <p:txBody>
          <a:bodyPr/>
          <a:lstStyle/>
          <a:p>
            <a:r>
              <a:rPr lang="en-US" dirty="0"/>
              <a:t>Background</a:t>
            </a:r>
            <a:endParaRPr lang="en-GR" dirty="0"/>
          </a:p>
        </p:txBody>
      </p:sp>
    </p:spTree>
    <p:extLst>
      <p:ext uri="{BB962C8B-B14F-4D97-AF65-F5344CB8AC3E}">
        <p14:creationId xmlns:p14="http://schemas.microsoft.com/office/powerpoint/2010/main" val="255939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57603-1073-E0E0-560F-85152E6886B8}"/>
              </a:ext>
            </a:extLst>
          </p:cNvPr>
          <p:cNvSpPr>
            <a:spLocks noGrp="1"/>
          </p:cNvSpPr>
          <p:nvPr>
            <p:ph type="body" idx="1"/>
          </p:nvPr>
        </p:nvSpPr>
        <p:spPr>
          <a:xfrm>
            <a:off x="788040" y="1097550"/>
            <a:ext cx="11495400" cy="4662900"/>
          </a:xfrm>
        </p:spPr>
        <p:txBody>
          <a:bodyPr/>
          <a:lstStyle/>
          <a:p>
            <a:pPr marL="50800" indent="0" algn="l" fontAlgn="base">
              <a:buNone/>
            </a:pPr>
            <a:r>
              <a:rPr lang="en-GB" dirty="0"/>
              <a:t>GOOS stated an interest to: </a:t>
            </a:r>
          </a:p>
          <a:p>
            <a:pPr marL="393700" indent="-342900" algn="l" fontAlgn="base">
              <a:buFont typeface="+mj-lt"/>
              <a:buAutoNum type="arabicPeriod"/>
            </a:pPr>
            <a:r>
              <a:rPr lang="en-GB" dirty="0"/>
              <a:t>Work on critical infrastructure for ocean observations for both in situ and space-based data;</a:t>
            </a:r>
          </a:p>
          <a:p>
            <a:pPr marL="393700" indent="-342900" algn="l" fontAlgn="base">
              <a:buFont typeface="+mj-lt"/>
              <a:buAutoNum type="arabicPeriod"/>
            </a:pPr>
            <a:r>
              <a:rPr lang="en-GB" dirty="0"/>
              <a:t>Build delivery of the implementation for this infrastructure, which will require an investment plan;</a:t>
            </a:r>
          </a:p>
          <a:p>
            <a:pPr algn="l" fontAlgn="base">
              <a:buFont typeface="+mj-lt"/>
              <a:buAutoNum type="arabicPeriod"/>
            </a:pPr>
            <a:r>
              <a:rPr lang="en-GB" dirty="0"/>
              <a:t>Connect with CEOS VCs, through COAST VC;</a:t>
            </a:r>
          </a:p>
          <a:p>
            <a:pPr fontAlgn="base">
              <a:buFont typeface="+mj-lt"/>
              <a:buAutoNum type="arabicPeriod"/>
            </a:pPr>
            <a:r>
              <a:rPr lang="en-GB" dirty="0"/>
              <a:t>Invite CEOS to participate in GOOS Steering Committee </a:t>
            </a:r>
            <a:br>
              <a:rPr lang="en-GB" dirty="0"/>
            </a:br>
            <a:r>
              <a:rPr lang="en-GB" dirty="0"/>
              <a:t>Feb 2025 in Paris; CEO invited to represent COAST-VC;</a:t>
            </a:r>
          </a:p>
        </p:txBody>
      </p:sp>
      <p:sp>
        <p:nvSpPr>
          <p:cNvPr id="6" name="Title 2">
            <a:extLst>
              <a:ext uri="{FF2B5EF4-FFF2-40B4-BE49-F238E27FC236}">
                <a16:creationId xmlns:a16="http://schemas.microsoft.com/office/drawing/2014/main" id="{1AC0F27F-FD23-6A1E-B222-A94349EB023F}"/>
              </a:ext>
            </a:extLst>
          </p:cNvPr>
          <p:cNvSpPr txBox="1">
            <a:spLocks/>
          </p:cNvSpPr>
          <p:nvPr/>
        </p:nvSpPr>
        <p:spPr>
          <a:xfrm>
            <a:off x="328448" y="177605"/>
            <a:ext cx="9386864" cy="7790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December call summary</a:t>
            </a:r>
            <a:endParaRPr lang="en-GR" dirty="0"/>
          </a:p>
        </p:txBody>
      </p:sp>
    </p:spTree>
    <p:extLst>
      <p:ext uri="{BB962C8B-B14F-4D97-AF65-F5344CB8AC3E}">
        <p14:creationId xmlns:p14="http://schemas.microsoft.com/office/powerpoint/2010/main" val="57442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9E61-C734-25AC-285D-7572C176B7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704DA3-456E-4899-8E98-EDCCDCF6ACD3}"/>
              </a:ext>
            </a:extLst>
          </p:cNvPr>
          <p:cNvSpPr>
            <a:spLocks noGrp="1"/>
          </p:cNvSpPr>
          <p:nvPr>
            <p:ph type="body" idx="1"/>
          </p:nvPr>
        </p:nvSpPr>
        <p:spPr>
          <a:xfrm>
            <a:off x="788040" y="1097550"/>
            <a:ext cx="10864029" cy="4662900"/>
          </a:xfrm>
        </p:spPr>
        <p:txBody>
          <a:bodyPr/>
          <a:lstStyle/>
          <a:p>
            <a:pPr marL="50800" indent="0" fontAlgn="base">
              <a:buNone/>
            </a:pPr>
            <a:r>
              <a:rPr lang="en-GB" dirty="0"/>
              <a:t>5. Assess essential ocean variables (EOVs) at global level;</a:t>
            </a:r>
          </a:p>
          <a:p>
            <a:pPr marL="50800" indent="0" fontAlgn="base">
              <a:buNone/>
            </a:pPr>
            <a:r>
              <a:rPr lang="en-GB" dirty="0"/>
              <a:t>6. Engage with the Space for Ocean Alliance; and</a:t>
            </a:r>
          </a:p>
          <a:p>
            <a:pPr marL="50800" indent="0" algn="l" fontAlgn="base">
              <a:buNone/>
            </a:pPr>
            <a:r>
              <a:rPr lang="en-GB" dirty="0"/>
              <a:t>7. Receive contributions from CEOS as GOOS plans for UNOC 2025;</a:t>
            </a:r>
          </a:p>
          <a:p>
            <a:pPr marL="50800" indent="0" algn="l" fontAlgn="base">
              <a:buNone/>
            </a:pPr>
            <a:r>
              <a:rPr lang="en-GB" dirty="0"/>
              <a:t>8. Invite CEOS to review the Ocean Teaching Academy content and GOOS communications; revamping website and other media.</a:t>
            </a:r>
            <a:endParaRPr lang="en-GR" dirty="0"/>
          </a:p>
        </p:txBody>
      </p:sp>
      <p:sp>
        <p:nvSpPr>
          <p:cNvPr id="6" name="Title 2">
            <a:extLst>
              <a:ext uri="{FF2B5EF4-FFF2-40B4-BE49-F238E27FC236}">
                <a16:creationId xmlns:a16="http://schemas.microsoft.com/office/drawing/2014/main" id="{6E2C9F49-E3DD-32CE-5779-A8B76A7C2EE5}"/>
              </a:ext>
            </a:extLst>
          </p:cNvPr>
          <p:cNvSpPr txBox="1">
            <a:spLocks/>
          </p:cNvSpPr>
          <p:nvPr/>
        </p:nvSpPr>
        <p:spPr>
          <a:xfrm>
            <a:off x="328448" y="177605"/>
            <a:ext cx="9386864" cy="7790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December call summary (2)</a:t>
            </a:r>
            <a:endParaRPr lang="en-GR" dirty="0"/>
          </a:p>
        </p:txBody>
      </p:sp>
    </p:spTree>
    <p:extLst>
      <p:ext uri="{BB962C8B-B14F-4D97-AF65-F5344CB8AC3E}">
        <p14:creationId xmlns:p14="http://schemas.microsoft.com/office/powerpoint/2010/main" val="280243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D9CF-81EB-52FA-247D-6A7B500F6E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BDE016-2CC5-109E-C0FF-F2C963C63192}"/>
              </a:ext>
            </a:extLst>
          </p:cNvPr>
          <p:cNvSpPr>
            <a:spLocks noGrp="1"/>
          </p:cNvSpPr>
          <p:nvPr>
            <p:ph type="body" idx="1"/>
          </p:nvPr>
        </p:nvSpPr>
        <p:spPr>
          <a:xfrm>
            <a:off x="735789" y="1097550"/>
            <a:ext cx="11255914" cy="4662900"/>
          </a:xfrm>
        </p:spPr>
        <p:txBody>
          <a:bodyPr/>
          <a:lstStyle/>
          <a:p>
            <a:pPr marL="50800" indent="0">
              <a:buNone/>
            </a:pPr>
            <a:r>
              <a:rPr lang="en-GB" dirty="0"/>
              <a:t>Encourage SC14 audience to bring attention to satellite observations as much as possible in UN Ocean Decade (UNOD) activities, programming, press, &amp; outreach materials. </a:t>
            </a:r>
          </a:p>
          <a:p>
            <a:pPr marL="50800" indent="0">
              <a:buNone/>
            </a:pPr>
            <a:r>
              <a:rPr lang="en-GB" dirty="0"/>
              <a:t>- Ensure the importance of satellite observations and in situ observations be communicated together. Emphasizing the importance of each and the power of their complementarity is essential for a unified GOOS/CEOS approach. In situ observations, such as ocean buoys are emphasized far more than satellite data. </a:t>
            </a:r>
            <a:endParaRPr lang="en-GR" dirty="0"/>
          </a:p>
        </p:txBody>
      </p:sp>
      <p:sp>
        <p:nvSpPr>
          <p:cNvPr id="3" name="Title 2">
            <a:extLst>
              <a:ext uri="{FF2B5EF4-FFF2-40B4-BE49-F238E27FC236}">
                <a16:creationId xmlns:a16="http://schemas.microsoft.com/office/drawing/2014/main" id="{20462B63-9095-81D5-187D-EEAB40BA708E}"/>
              </a:ext>
            </a:extLst>
          </p:cNvPr>
          <p:cNvSpPr>
            <a:spLocks noGrp="1"/>
          </p:cNvSpPr>
          <p:nvPr>
            <p:ph type="title"/>
          </p:nvPr>
        </p:nvSpPr>
        <p:spPr/>
        <p:txBody>
          <a:bodyPr/>
          <a:lstStyle/>
          <a:p>
            <a:r>
              <a:rPr lang="en-US" dirty="0"/>
              <a:t>GOOS SC 14</a:t>
            </a:r>
            <a:endParaRPr lang="en-GR" dirty="0"/>
          </a:p>
        </p:txBody>
      </p:sp>
    </p:spTree>
    <p:extLst>
      <p:ext uri="{BB962C8B-B14F-4D97-AF65-F5344CB8AC3E}">
        <p14:creationId xmlns:p14="http://schemas.microsoft.com/office/powerpoint/2010/main" val="308050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7F531-B527-CF2C-9A5E-E4C688742B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BE225E-A50B-EE0D-E7A4-C5F090E8B0E4}"/>
              </a:ext>
            </a:extLst>
          </p:cNvPr>
          <p:cNvSpPr>
            <a:spLocks noGrp="1"/>
          </p:cNvSpPr>
          <p:nvPr>
            <p:ph type="body" idx="1"/>
          </p:nvPr>
        </p:nvSpPr>
        <p:spPr>
          <a:xfrm>
            <a:off x="696600" y="1206401"/>
            <a:ext cx="11495400" cy="4662900"/>
          </a:xfrm>
        </p:spPr>
        <p:txBody>
          <a:bodyPr/>
          <a:lstStyle/>
          <a:p>
            <a:pPr marL="50800" indent="0">
              <a:buNone/>
            </a:pPr>
            <a:r>
              <a:rPr lang="en-US" dirty="0"/>
              <a:t>GOOS outlined opportunities to better coordinate with the satellite community.</a:t>
            </a:r>
          </a:p>
          <a:p>
            <a:r>
              <a:rPr lang="en-US" dirty="0" err="1"/>
              <a:t>Recognising</a:t>
            </a:r>
            <a:r>
              <a:rPr lang="en-US" dirty="0"/>
              <a:t> the importance of collaboration with the satellite community through CEOS COAST-VC including opportunities for:</a:t>
            </a:r>
          </a:p>
          <a:p>
            <a:pPr marL="1536700" lvl="2" indent="-571500">
              <a:buFont typeface="+mj-lt"/>
              <a:buAutoNum type="alphaLcPeriod"/>
            </a:pPr>
            <a:r>
              <a:rPr lang="en-US" dirty="0"/>
              <a:t>Focusing on Early Warning Systems, such as marine heatwaves as a possible early area for specific interaction between GOOS and CEOS.</a:t>
            </a:r>
          </a:p>
          <a:p>
            <a:pPr marL="1536700" lvl="2" indent="-571500">
              <a:buFont typeface="+mj-lt"/>
              <a:buAutoNum type="alphaLcPeriod"/>
            </a:pPr>
            <a:r>
              <a:rPr lang="en-US" dirty="0"/>
              <a:t>Bi-directional exchange on ground truthing satellite missions and constellations,  data integration for operational oceanographic needs .</a:t>
            </a:r>
          </a:p>
          <a:p>
            <a:pPr marL="50800" indent="0">
              <a:buNone/>
            </a:pPr>
            <a:endParaRPr lang="en-US" dirty="0"/>
          </a:p>
          <a:p>
            <a:pPr marL="50800" indent="0">
              <a:buNone/>
            </a:pPr>
            <a:br>
              <a:rPr lang="en-US" dirty="0">
                <a:highlight>
                  <a:srgbClr val="FFFF00"/>
                </a:highlight>
              </a:rPr>
            </a:br>
            <a:endParaRPr lang="en-US" dirty="0">
              <a:highlight>
                <a:srgbClr val="FFFF00"/>
              </a:highlight>
            </a:endParaRPr>
          </a:p>
          <a:p>
            <a:pPr>
              <a:buFontTx/>
              <a:buChar char="-"/>
            </a:pPr>
            <a:endParaRPr lang="en-GR" dirty="0"/>
          </a:p>
        </p:txBody>
      </p:sp>
      <p:sp>
        <p:nvSpPr>
          <p:cNvPr id="3" name="Title 2">
            <a:extLst>
              <a:ext uri="{FF2B5EF4-FFF2-40B4-BE49-F238E27FC236}">
                <a16:creationId xmlns:a16="http://schemas.microsoft.com/office/drawing/2014/main" id="{FA1DC9CF-FEA0-C866-E8A3-5D8F56075BB1}"/>
              </a:ext>
            </a:extLst>
          </p:cNvPr>
          <p:cNvSpPr>
            <a:spLocks noGrp="1"/>
          </p:cNvSpPr>
          <p:nvPr>
            <p:ph type="title"/>
          </p:nvPr>
        </p:nvSpPr>
        <p:spPr>
          <a:xfrm>
            <a:off x="176048" y="175939"/>
            <a:ext cx="10705312" cy="779002"/>
          </a:xfrm>
        </p:spPr>
        <p:txBody>
          <a:bodyPr/>
          <a:lstStyle/>
          <a:p>
            <a:r>
              <a:rPr lang="en-US" sz="3600" dirty="0"/>
              <a:t>SC14: satellite community engagement</a:t>
            </a:r>
            <a:endParaRPr lang="en-GR" sz="3600" dirty="0"/>
          </a:p>
        </p:txBody>
      </p:sp>
    </p:spTree>
    <p:extLst>
      <p:ext uri="{BB962C8B-B14F-4D97-AF65-F5344CB8AC3E}">
        <p14:creationId xmlns:p14="http://schemas.microsoft.com/office/powerpoint/2010/main" val="212840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EFEB-944E-B5CA-9D51-8E64A421A4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F9571D-8880-BBD8-4F37-0C7B71C880CF}"/>
              </a:ext>
            </a:extLst>
          </p:cNvPr>
          <p:cNvSpPr>
            <a:spLocks noGrp="1"/>
          </p:cNvSpPr>
          <p:nvPr>
            <p:ph type="body" idx="1"/>
          </p:nvPr>
        </p:nvSpPr>
        <p:spPr>
          <a:xfrm>
            <a:off x="696600" y="1206401"/>
            <a:ext cx="11495400" cy="4662900"/>
          </a:xfrm>
        </p:spPr>
        <p:txBody>
          <a:bodyPr/>
          <a:lstStyle/>
          <a:p>
            <a:pPr marL="50800" indent="0">
              <a:buNone/>
            </a:pPr>
            <a:r>
              <a:rPr lang="en-US" dirty="0"/>
              <a:t>Draft a letter for SIT Chair to review and share with GOOS</a:t>
            </a:r>
          </a:p>
          <a:p>
            <a:r>
              <a:rPr lang="en-GB" dirty="0"/>
              <a:t>Reference key talking points relating to GOOS objectives and engagement with the CEOS community via COAST-VC. </a:t>
            </a:r>
            <a:endParaRPr lang="en-US" dirty="0"/>
          </a:p>
          <a:p>
            <a:endParaRPr lang="en-US" dirty="0"/>
          </a:p>
          <a:p>
            <a:pPr marL="50800" indent="0">
              <a:buNone/>
            </a:pPr>
            <a:br>
              <a:rPr lang="en-US" dirty="0">
                <a:highlight>
                  <a:srgbClr val="FFFF00"/>
                </a:highlight>
              </a:rPr>
            </a:br>
            <a:endParaRPr lang="en-US" dirty="0">
              <a:highlight>
                <a:srgbClr val="FFFF00"/>
              </a:highlight>
            </a:endParaRPr>
          </a:p>
          <a:p>
            <a:pPr>
              <a:buFontTx/>
              <a:buChar char="-"/>
            </a:pPr>
            <a:endParaRPr lang="en-GR" dirty="0"/>
          </a:p>
        </p:txBody>
      </p:sp>
      <p:sp>
        <p:nvSpPr>
          <p:cNvPr id="3" name="Title 2">
            <a:extLst>
              <a:ext uri="{FF2B5EF4-FFF2-40B4-BE49-F238E27FC236}">
                <a16:creationId xmlns:a16="http://schemas.microsoft.com/office/drawing/2014/main" id="{A5894DAC-8917-C8F1-E0D2-2DA381D99FB9}"/>
              </a:ext>
            </a:extLst>
          </p:cNvPr>
          <p:cNvSpPr>
            <a:spLocks noGrp="1"/>
          </p:cNvSpPr>
          <p:nvPr>
            <p:ph type="title"/>
          </p:nvPr>
        </p:nvSpPr>
        <p:spPr>
          <a:xfrm>
            <a:off x="176048" y="175939"/>
            <a:ext cx="10705312" cy="779002"/>
          </a:xfrm>
        </p:spPr>
        <p:txBody>
          <a:bodyPr/>
          <a:lstStyle/>
          <a:p>
            <a:r>
              <a:rPr lang="en-US" sz="3600" dirty="0"/>
              <a:t>COAST-VC next steps</a:t>
            </a:r>
            <a:endParaRPr lang="en-GR" sz="3600" dirty="0"/>
          </a:p>
        </p:txBody>
      </p:sp>
    </p:spTree>
    <p:extLst>
      <p:ext uri="{BB962C8B-B14F-4D97-AF65-F5344CB8AC3E}">
        <p14:creationId xmlns:p14="http://schemas.microsoft.com/office/powerpoint/2010/main" val="121137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Google Shape;67;p1">
            <a:extLst>
              <a:ext uri="{FF2B5EF4-FFF2-40B4-BE49-F238E27FC236}">
                <a16:creationId xmlns:a16="http://schemas.microsoft.com/office/drawing/2014/main" id="{D30FC0F1-5D72-A5CC-D446-E4AB18FB3241}"/>
              </a:ext>
            </a:extLst>
          </p:cNvPr>
          <p:cNvSpPr/>
          <p:nvPr/>
        </p:nvSpPr>
        <p:spPr>
          <a:xfrm>
            <a:off x="7222284" y="3913044"/>
            <a:ext cx="4832943" cy="2944956"/>
          </a:xfrm>
          <a:prstGeom prst="rect">
            <a:avLst/>
          </a:prstGeom>
          <a:noFill/>
          <a:ln>
            <a:noFill/>
          </a:ln>
        </p:spPr>
        <p:txBody>
          <a:bodyPr spcFirstLastPara="1" wrap="square" lIns="0" tIns="0" rIns="0" bIns="0" anchor="t" anchorCtr="0">
            <a:noAutofit/>
          </a:bodyPr>
          <a:lstStyle/>
          <a:p>
            <a:pPr marL="0" marR="0" lvl="0" indent="0" algn="r" rtl="0">
              <a:lnSpc>
                <a:spcPct val="130000"/>
              </a:lnSpc>
              <a:spcBef>
                <a:spcPts val="0"/>
              </a:spcBef>
              <a:spcAft>
                <a:spcPts val="0"/>
              </a:spcAft>
              <a:buNone/>
            </a:pPr>
            <a:endParaRPr lang="en-GB" sz="2200" b="1" dirty="0">
              <a:solidFill>
                <a:schemeClr val="accent1"/>
              </a:solidFill>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Steven Ramage</a:t>
            </a:r>
            <a:endParaRPr lang="en-GB" sz="2200" b="1" i="0" u="none" strike="noStrike" cap="none" dirty="0">
              <a:solidFill>
                <a:schemeClr val="accent1"/>
              </a:solidFill>
              <a:latin typeface="Montserrat"/>
              <a:ea typeface="Montserrat"/>
              <a:cs typeface="Montserrat"/>
              <a:sym typeface="Montserrat"/>
            </a:endParaRPr>
          </a:p>
          <a:p>
            <a:pPr algn="r">
              <a:lnSpc>
                <a:spcPct val="130000"/>
              </a:lnSpc>
            </a:pPr>
            <a:r>
              <a:rPr lang="en-GB" sz="2200" b="1" i="0" u="none" strike="noStrike" cap="none" dirty="0">
                <a:solidFill>
                  <a:schemeClr val="accent1"/>
                </a:solidFill>
                <a:latin typeface="Montserrat"/>
                <a:ea typeface="Montserrat"/>
                <a:cs typeface="Montserrat"/>
                <a:sym typeface="Montserrat"/>
              </a:rPr>
              <a:t> CEOS Executive Office </a:t>
            </a:r>
            <a:endParaRPr lang="en-GB" sz="2400"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7.2</a:t>
            </a:r>
            <a:endParaRPr lang="en-GB" sz="2400" dirty="0">
              <a:latin typeface="Montserrat"/>
              <a:ea typeface="Montserrat"/>
              <a:cs typeface="Montserrat"/>
              <a:sym typeface="Montserrat"/>
            </a:endParaRP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SIT-40</a:t>
            </a: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Fukuoka, Japan</a:t>
            </a:r>
          </a:p>
          <a:p>
            <a:pPr marL="0" marR="0" lvl="0" indent="0" algn="r" rtl="0">
              <a:lnSpc>
                <a:spcPct val="130000"/>
              </a:lnSpc>
              <a:spcBef>
                <a:spcPts val="0"/>
              </a:spcBef>
              <a:spcAft>
                <a:spcPts val="0"/>
              </a:spcAft>
              <a:buNone/>
            </a:pPr>
            <a:r>
              <a:rPr lang="en-GB" sz="2200" b="1" dirty="0">
                <a:solidFill>
                  <a:schemeClr val="accent1"/>
                </a:solidFill>
                <a:latin typeface="Montserrat"/>
                <a:ea typeface="Montserrat"/>
                <a:cs typeface="Montserrat"/>
                <a:sym typeface="Montserrat"/>
              </a:rPr>
              <a:t>8-10 April, 2025</a:t>
            </a:r>
            <a:endParaRPr lang="en-GB" sz="2200" b="1" i="0" u="none" strike="noStrike" cap="none" dirty="0">
              <a:solidFill>
                <a:schemeClr val="accent1"/>
              </a:solidFill>
              <a:latin typeface="Montserrat"/>
              <a:ea typeface="Montserrat"/>
              <a:cs typeface="Montserrat"/>
              <a:sym typeface="Montserrat"/>
            </a:endParaRPr>
          </a:p>
        </p:txBody>
      </p:sp>
      <p:sp>
        <p:nvSpPr>
          <p:cNvPr id="4" name="Title 3">
            <a:extLst>
              <a:ext uri="{FF2B5EF4-FFF2-40B4-BE49-F238E27FC236}">
                <a16:creationId xmlns:a16="http://schemas.microsoft.com/office/drawing/2014/main" id="{31DDBC6F-0DFA-5B1F-E3EF-D09FEDE16248}"/>
              </a:ext>
            </a:extLst>
          </p:cNvPr>
          <p:cNvSpPr>
            <a:spLocks noGrp="1"/>
          </p:cNvSpPr>
          <p:nvPr>
            <p:ph type="title"/>
          </p:nvPr>
        </p:nvSpPr>
        <p:spPr>
          <a:xfrm>
            <a:off x="176047" y="404540"/>
            <a:ext cx="8992016" cy="3972645"/>
          </a:xfrm>
        </p:spPr>
        <p:txBody>
          <a:bodyPr/>
          <a:lstStyle/>
          <a:p>
            <a:r>
              <a:rPr lang="en-CH" dirty="0"/>
              <a:t>Thank you for listening, on behalf of </a:t>
            </a:r>
            <a:br>
              <a:rPr lang="en-CH" dirty="0"/>
            </a:br>
            <a:r>
              <a:rPr lang="en-CH" dirty="0"/>
              <a:t>COAST-VC</a:t>
            </a: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809</Words>
  <Application>Microsoft Office PowerPoint</Application>
  <PresentationFormat>ワイド画面</PresentationFormat>
  <Paragraphs>55</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Montserrat</vt:lpstr>
      <vt:lpstr>Arial</vt:lpstr>
      <vt:lpstr>Roboto</vt:lpstr>
      <vt:lpstr>Calibri</vt:lpstr>
      <vt:lpstr>ceos</vt:lpstr>
      <vt:lpstr>CEOS SIT-40  UN Decade of Ocean Science for Sustainable Development (2021-2030)</vt:lpstr>
      <vt:lpstr>Background</vt:lpstr>
      <vt:lpstr>PowerPoint プレゼンテーション</vt:lpstr>
      <vt:lpstr>PowerPoint プレゼンテーション</vt:lpstr>
      <vt:lpstr>GOOS SC 14</vt:lpstr>
      <vt:lpstr>SC14: satellite community engagement</vt:lpstr>
      <vt:lpstr>COAST-VC next steps</vt:lpstr>
      <vt:lpstr>Thank you for listening, on behalf of  COAST-VC</vt:lpstr>
    </vt:vector>
  </TitlesOfParts>
  <Manager>SIT Chair</Manager>
  <Company>CEOS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GOOS and CEOS</dc:title>
  <dc:subject>Satellite data for ocean monitoring</dc:subject>
  <dc:creator>Steven Ramage</dc:creator>
  <cp:keywords>CEOS, COAST, monitoring, ocean, VC</cp:keywords>
  <dc:description>Presentation on behalf of COAST-VC</dc:description>
  <cp:lastModifiedBy>中村　祐子</cp:lastModifiedBy>
  <cp:revision>9</cp:revision>
  <dcterms:modified xsi:type="dcterms:W3CDTF">2025-04-03T03:45:31Z</dcterms:modified>
  <cp:category>SIT-40</cp:category>
</cp:coreProperties>
</file>